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688" r:id="rId2"/>
    <p:sldMasterId id="2147483690" r:id="rId3"/>
    <p:sldMasterId id="2147483692" r:id="rId4"/>
    <p:sldMasterId id="2147483694" r:id="rId5"/>
  </p:sldMasterIdLst>
  <p:notesMasterIdLst>
    <p:notesMasterId r:id="rId20"/>
  </p:notesMasterIdLst>
  <p:handoutMasterIdLst>
    <p:handoutMasterId r:id="rId21"/>
  </p:handoutMasterIdLst>
  <p:sldIdLst>
    <p:sldId id="311" r:id="rId6"/>
    <p:sldId id="356" r:id="rId7"/>
    <p:sldId id="433" r:id="rId8"/>
    <p:sldId id="431" r:id="rId9"/>
    <p:sldId id="434" r:id="rId10"/>
    <p:sldId id="429" r:id="rId11"/>
    <p:sldId id="427" r:id="rId12"/>
    <p:sldId id="428" r:id="rId13"/>
    <p:sldId id="412" r:id="rId14"/>
    <p:sldId id="413" r:id="rId15"/>
    <p:sldId id="414" r:id="rId16"/>
    <p:sldId id="415" r:id="rId17"/>
    <p:sldId id="437" r:id="rId18"/>
    <p:sldId id="425" r:id="rId19"/>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49">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14" autoAdjust="0"/>
    <p:restoredTop sz="95034" autoAdjust="0"/>
  </p:normalViewPr>
  <p:slideViewPr>
    <p:cSldViewPr snapToGrid="0">
      <p:cViewPr varScale="1">
        <p:scale>
          <a:sx n="117" d="100"/>
          <a:sy n="117" d="100"/>
        </p:scale>
        <p:origin x="2496" y="176"/>
      </p:cViewPr>
      <p:guideLst>
        <p:guide orient="horz" pos="2160"/>
        <p:guide pos="149"/>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slide" Target="slides/slide10.xml"/><Relationship Id="rId1"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60925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440755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CC53042-5A96-4DBC-B738-B843823BA6D7}" type="slidenum">
              <a:rPr lang="en-US" smtClean="0"/>
              <a:pPr>
                <a:defRPr/>
              </a:pPr>
              <a:t>0</a:t>
            </a:fld>
            <a:endParaRPr lang="en-US"/>
          </a:p>
        </p:txBody>
      </p:sp>
    </p:spTree>
    <p:extLst>
      <p:ext uri="{BB962C8B-B14F-4D97-AF65-F5344CB8AC3E}">
        <p14:creationId xmlns:p14="http://schemas.microsoft.com/office/powerpoint/2010/main" val="1286980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5E24DD5B-5CB9-4278-8304-53E47D6138F7}"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dirty="0"/>
          </a:p>
        </p:txBody>
      </p:sp>
    </p:spTree>
    <p:extLst>
      <p:ext uri="{BB962C8B-B14F-4D97-AF65-F5344CB8AC3E}">
        <p14:creationId xmlns:p14="http://schemas.microsoft.com/office/powerpoint/2010/main" val="974599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5E24DD5B-5CB9-4278-8304-53E47D6138F7}"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dirty="0"/>
          </a:p>
        </p:txBody>
      </p:sp>
    </p:spTree>
    <p:extLst>
      <p:ext uri="{BB962C8B-B14F-4D97-AF65-F5344CB8AC3E}">
        <p14:creationId xmlns:p14="http://schemas.microsoft.com/office/powerpoint/2010/main" val="1241146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5E24DD5B-5CB9-4278-8304-53E47D6138F7}"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a:p>
        </p:txBody>
      </p:sp>
    </p:spTree>
    <p:extLst>
      <p:ext uri="{BB962C8B-B14F-4D97-AF65-F5344CB8AC3E}">
        <p14:creationId xmlns:p14="http://schemas.microsoft.com/office/powerpoint/2010/main" val="1448394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634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463138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4461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342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974528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7619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558718" y="191824"/>
            <a:ext cx="5953842" cy="276999"/>
          </a:xfrm>
          <a:prstGeom prst="rect">
            <a:avLst/>
          </a:prstGeom>
          <a:solidFill>
            <a:srgbClr val="FFFFFF"/>
          </a:solidFill>
          <a:ln w="9525">
            <a:noFill/>
            <a:miter lim="800000"/>
            <a:headEnd/>
            <a:tailEnd/>
          </a:ln>
        </p:spPr>
        <p:txBody>
          <a:bodyPr wrap="square" tIns="0" bIns="0" anchor="ctr" anchorCtr="1">
            <a:spAutoFit/>
          </a:bodyPr>
          <a:lstStyle/>
          <a:p>
            <a:pPr>
              <a:spcBef>
                <a:spcPts val="0"/>
              </a:spcBef>
            </a:pPr>
            <a:r>
              <a:rPr lang="en-US" sz="1800" b="1" dirty="0">
                <a:solidFill>
                  <a:srgbClr val="333399"/>
                </a:solidFill>
              </a:rPr>
              <a:t>ENGR 2011 – Engineering Analysis and Applications</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ENGR 2011: Lecture 07,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89"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extLst>
      <p:ext uri="{BB962C8B-B14F-4D97-AF65-F5344CB8AC3E}">
        <p14:creationId xmlns:p14="http://schemas.microsoft.com/office/powerpoint/2010/main" val="2937604139"/>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ENGR 2011: Lecture 14,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3330914023"/>
      </p:ext>
    </p:extLst>
  </p:cSld>
  <p:clrMap bg1="lt1" tx1="dk1" bg2="lt2" tx2="dk2" accent1="accent1" accent2="accent2" accent3="accent3" accent4="accent4" accent5="accent5" accent6="accent6" hlink="hlink" folHlink="folHlink"/>
  <p:sldLayoutIdLst>
    <p:sldLayoutId id="2147483693"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6"/>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ENGR 2011: Lecture 14,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406029130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datacamp.com/tutorial/markov-chains-python-tutoria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geeksforgeeks.org/hidden-markov-model-in-machine-learni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20.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0.pn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hyperlink" Target="http://www.amazon.com/Fundamentals-Speech-Recognition-Prentice-Processing/dp/0130151572" TargetMode="External"/><Relationship Id="rId3" Type="http://schemas.openxmlformats.org/officeDocument/2006/relationships/image" Target="../media/image3.png"/><Relationship Id="rId7" Type="http://schemas.openxmlformats.org/officeDocument/2006/relationships/hyperlink" Target="http://books.google.com/books?id=1C9dzcJTWowC&amp;dq=jelinek+statistical+methods&amp;pg=PP1&amp;ots=mdRTEIwXcZ&amp;sig=fd7wiAPdfX6cs8hhA5ct71NaxYc&amp;hl=en&amp;prev=http://www.google.com/search?hl=en&amp;client=firefox-a&amp;rls=org.mozilla:en-US:official&amp;q=Jelinek+Statistical+Methods&amp;b" TargetMode="Externa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hyperlink" Target="https://ieeexplore.ieee.org/book/5266102" TargetMode="External"/><Relationship Id="rId5" Type="http://schemas.openxmlformats.org/officeDocument/2006/relationships/hyperlink" Target="https://ieeexplore.ieee.org/document/18626" TargetMode="External"/><Relationship Id="rId4" Type="http://schemas.openxmlformats.org/officeDocument/2006/relationships/image" Target="../media/image4.png"/><Relationship Id="rId9" Type="http://schemas.openxmlformats.org/officeDocument/2006/relationships/hyperlink" Target="http://www.isip.piconepress.com/courses/msstate/ece_8463/lectures/current/lecture_2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images.slideplayer.com/14/4460824/slides/slide_18.jpg"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537962" y="674915"/>
            <a:ext cx="8225038" cy="5758542"/>
          </a:xfrm>
          <a:prstGeom prst="rect">
            <a:avLst/>
          </a:prstGeom>
          <a:noFill/>
          <a:ln>
            <a:miter lim="800000"/>
            <a:headEnd/>
            <a:tailEnd/>
          </a:ln>
        </p:spPr>
        <p:txBody>
          <a:bodyPr vert="horz" wrap="square" lIns="0" tIns="0" rIns="0" bIns="0" numCol="1" anchor="t" anchorCtr="0" compatLnSpc="1">
            <a:prstTxWarp prst="textNoShape">
              <a:avLst/>
            </a:prstTxWarp>
          </a:bodyPr>
          <a:lstStyle/>
          <a:p>
            <a:pPr marL="176213" indent="-176213" fontAlgn="auto">
              <a:spcBef>
                <a:spcPts val="0"/>
              </a:spcBef>
              <a:spcAft>
                <a:spcPts val="1200"/>
              </a:spcAft>
              <a:buFont typeface="Arial" pitchFamily="34" charset="0"/>
              <a:buChar char="•"/>
              <a:defRPr/>
            </a:pPr>
            <a:r>
              <a:rPr lang="en-US" sz="1800" b="1" dirty="0">
                <a:solidFill>
                  <a:schemeClr val="accent1"/>
                </a:solidFill>
              </a:rPr>
              <a:t>Lecture 14: </a:t>
            </a:r>
            <a:r>
              <a:rPr lang="en-US" sz="1800" b="1" dirty="0">
                <a:solidFill>
                  <a:schemeClr val="bg1"/>
                </a:solidFill>
                <a:latin typeface="+mn-lt"/>
              </a:rPr>
              <a:t>Markov Chains and Hidden Markov Models</a:t>
            </a:r>
          </a:p>
          <a:p>
            <a:pPr marL="176213" marR="0" lvl="0" indent="-176213" defTabSz="914400" rtl="0" eaLnBrk="1" fontAlgn="auto" latinLnBrk="0" hangingPunct="1">
              <a:lnSpc>
                <a:spcPct val="100000"/>
              </a:lnSpc>
              <a:spcBef>
                <a:spcPts val="0"/>
              </a:spcBef>
              <a:spcAft>
                <a:spcPts val="1200"/>
              </a:spcAft>
              <a:buClrTx/>
              <a:buSzTx/>
              <a:buFont typeface="Arial" pitchFamily="34" charset="0"/>
              <a:buChar char="•"/>
              <a:tabLst>
                <a:tab pos="1366838" algn="l"/>
                <a:tab pos="3194050" algn="l"/>
                <a:tab pos="5021263" algn="l"/>
              </a:tabLst>
              <a:defRPr/>
            </a:pPr>
            <a:r>
              <a:rPr lang="en-US" sz="1800" b="1" dirty="0">
                <a:solidFill>
                  <a:schemeClr val="accent1"/>
                </a:solidFill>
                <a:latin typeface="+mn-lt"/>
              </a:rPr>
              <a:t>Textbook:</a:t>
            </a:r>
            <a:r>
              <a:rPr lang="en-US" sz="1800" b="1" dirty="0">
                <a:solidFill>
                  <a:schemeClr val="bg1"/>
                </a:solidFill>
                <a:latin typeface="+mn-lt"/>
              </a:rPr>
              <a:t> Sect. 2.9</a:t>
            </a:r>
          </a:p>
          <a:p>
            <a:pPr marL="176213" indent="-176213" fontAlgn="auto">
              <a:spcBef>
                <a:spcPts val="0"/>
              </a:spcBef>
              <a:spcAft>
                <a:spcPts val="600"/>
              </a:spcAft>
              <a:buFont typeface="Arial" pitchFamily="34" charset="0"/>
              <a:buChar char="•"/>
              <a:defRPr/>
            </a:pPr>
            <a:r>
              <a:rPr lang="en-US" sz="1800" b="1" dirty="0">
                <a:solidFill>
                  <a:schemeClr val="accent1"/>
                </a:solidFill>
                <a:latin typeface="+mn-lt"/>
              </a:rPr>
              <a:t>Key Concepts:</a:t>
            </a:r>
          </a:p>
          <a:p>
            <a:pPr marL="346075" indent="-173038" fontAlgn="auto">
              <a:spcBef>
                <a:spcPts val="0"/>
              </a:spcBef>
              <a:spcAft>
                <a:spcPts val="600"/>
              </a:spcAft>
              <a:buFont typeface="Arial" panose="020B0604020202020204" pitchFamily="34" charset="0"/>
              <a:buChar char="•"/>
              <a:tabLst>
                <a:tab pos="2290763" algn="l"/>
                <a:tab pos="4113213" algn="l"/>
              </a:tabLst>
              <a:defRPr/>
            </a:pPr>
            <a:r>
              <a:rPr lang="en-US" sz="1800" b="1" dirty="0">
                <a:solidFill>
                  <a:schemeClr val="tx2"/>
                </a:solidFill>
              </a:rPr>
              <a:t>A Markov chain is such an evolving system wherein the state to which it will go next depends only on its present state and does not depend on the earlier history of the system.</a:t>
            </a:r>
          </a:p>
          <a:p>
            <a:pPr marL="346075" indent="-173038" fontAlgn="auto">
              <a:spcBef>
                <a:spcPts val="0"/>
              </a:spcBef>
              <a:spcAft>
                <a:spcPts val="600"/>
              </a:spcAft>
              <a:buFont typeface="Arial" panose="020B0604020202020204" pitchFamily="34" charset="0"/>
              <a:buChar char="•"/>
              <a:tabLst>
                <a:tab pos="2290763" algn="l"/>
                <a:tab pos="4113213" algn="l"/>
              </a:tabLst>
              <a:defRPr/>
            </a:pPr>
            <a:r>
              <a:rPr lang="en-US" sz="1800" b="1" dirty="0">
                <a:solidFill>
                  <a:schemeClr val="tx2"/>
                </a:solidFill>
              </a:rPr>
              <a:t>Hidden Markov models were  dominant modeling technique prior to the emergence of big neural networks (deep learning).</a:t>
            </a:r>
          </a:p>
          <a:p>
            <a:pPr marL="346075" indent="-173038" fontAlgn="auto">
              <a:spcBef>
                <a:spcPts val="0"/>
              </a:spcBef>
              <a:spcAft>
                <a:spcPts val="600"/>
              </a:spcAft>
              <a:buFont typeface="Arial" panose="020B0604020202020204" pitchFamily="34" charset="0"/>
              <a:buChar char="•"/>
              <a:tabLst>
                <a:tab pos="2290763" algn="l"/>
                <a:tab pos="4113213" algn="l"/>
              </a:tabLst>
              <a:defRPr/>
            </a:pPr>
            <a:r>
              <a:rPr lang="en-US" sz="1800" b="1" dirty="0">
                <a:solidFill>
                  <a:schemeClr val="tx2"/>
                </a:solidFill>
              </a:rPr>
              <a:t>The system’s entire state can be determined at any time from the transition probability matrix.</a:t>
            </a:r>
          </a:p>
          <a:p>
            <a:pPr marL="346075" indent="-173038" fontAlgn="auto">
              <a:spcBef>
                <a:spcPts val="0"/>
              </a:spcBef>
              <a:spcAft>
                <a:spcPts val="600"/>
              </a:spcAft>
              <a:buFont typeface="Arial" panose="020B0604020202020204" pitchFamily="34" charset="0"/>
              <a:buChar char="•"/>
              <a:tabLst>
                <a:tab pos="2290763" algn="l"/>
                <a:tab pos="4113213" algn="l"/>
              </a:tabLst>
              <a:defRPr/>
            </a:pPr>
            <a:r>
              <a:rPr lang="en-US" sz="1800" b="1" dirty="0">
                <a:solidFill>
                  <a:schemeClr val="tx2"/>
                </a:solidFill>
              </a:rPr>
              <a:t>Markov models are computationally complex, but the development of efficient computational techniques have made them practical.</a:t>
            </a:r>
          </a:p>
          <a:p>
            <a:pPr marL="176213" indent="-176213" fontAlgn="auto">
              <a:spcBef>
                <a:spcPts val="0"/>
              </a:spcBef>
              <a:spcAft>
                <a:spcPts val="600"/>
              </a:spcAft>
              <a:buFont typeface="Arial" pitchFamily="34" charset="0"/>
              <a:buChar char="•"/>
              <a:defRPr/>
            </a:pPr>
            <a:r>
              <a:rPr lang="en-US" sz="1800" b="1" dirty="0">
                <a:solidFill>
                  <a:schemeClr val="accent1"/>
                </a:solidFill>
                <a:latin typeface="+mn-lt"/>
              </a:rPr>
              <a:t>Relevant Python Code:</a:t>
            </a:r>
          </a:p>
          <a:p>
            <a:pPr marL="165100" fontAlgn="auto">
              <a:spcBef>
                <a:spcPts val="0"/>
              </a:spcBef>
              <a:spcAft>
                <a:spcPts val="1200"/>
              </a:spcAft>
              <a:tabLst>
                <a:tab pos="2290763" algn="l"/>
                <a:tab pos="4113213" algn="l"/>
              </a:tabLst>
              <a:defRPr/>
            </a:pPr>
            <a:r>
              <a:rPr lang="en-US" sz="1800" b="1" dirty="0">
                <a:solidFill>
                  <a:schemeClr val="tx2"/>
                </a:solidFill>
                <a:latin typeface="+mn-lt"/>
                <a:hlinkClick r:id="rId3"/>
              </a:rPr>
              <a:t>Markov Chains</a:t>
            </a:r>
            <a:r>
              <a:rPr lang="en-US" sz="1800" b="1">
                <a:solidFill>
                  <a:schemeClr val="tx2"/>
                </a:solidFill>
                <a:latin typeface="+mn-lt"/>
              </a:rPr>
              <a:t>, </a:t>
            </a:r>
            <a:r>
              <a:rPr lang="en-US" sz="1800" b="1">
                <a:solidFill>
                  <a:schemeClr val="tx2"/>
                </a:solidFill>
                <a:latin typeface="+mn-lt"/>
                <a:hlinkClick r:id="rId4"/>
              </a:rPr>
              <a:t>Hidden Markov Models</a:t>
            </a:r>
            <a:endParaRPr lang="en-US" sz="1800" b="1" dirty="0">
              <a:solidFill>
                <a:schemeClr val="tx2"/>
              </a:solidFill>
              <a:latin typeface="+mn-lt"/>
            </a:endParaRPr>
          </a:p>
          <a:p>
            <a:pPr marL="176213" indent="-176213" fontAlgn="auto">
              <a:spcBef>
                <a:spcPts val="0"/>
              </a:spcBef>
              <a:spcAft>
                <a:spcPts val="600"/>
              </a:spcAft>
              <a:buFont typeface="Arial" pitchFamily="34" charset="0"/>
              <a:buChar char="•"/>
              <a:tabLst>
                <a:tab pos="2290763" algn="l"/>
                <a:tab pos="4113213" algn="l"/>
              </a:tabLst>
              <a:defRPr/>
            </a:pPr>
            <a:r>
              <a:rPr lang="en-US" sz="1800" b="1" dirty="0">
                <a:solidFill>
                  <a:schemeClr val="accent1"/>
                </a:solidFill>
                <a:latin typeface="+mn-lt"/>
              </a:rPr>
              <a:t>Next steps: </a:t>
            </a:r>
          </a:p>
          <a:p>
            <a:pPr marL="165100" fontAlgn="auto">
              <a:spcBef>
                <a:spcPts val="0"/>
              </a:spcBef>
              <a:spcAft>
                <a:spcPts val="600"/>
              </a:spcAft>
              <a:tabLst>
                <a:tab pos="2290763" algn="l"/>
                <a:tab pos="4113213" algn="l"/>
              </a:tabLst>
              <a:defRPr/>
            </a:pPr>
            <a:r>
              <a:rPr lang="en-US" sz="1800" b="1" dirty="0">
                <a:solidFill>
                  <a:schemeClr val="tx2"/>
                </a:solidFill>
                <a:latin typeface="+mn-lt"/>
              </a:rPr>
              <a:t>How can we efficiently compute the determinant?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4103" name="Text Box 9"/>
              <p:cNvSpPr txBox="1">
                <a:spLocks noChangeArrowheads="1"/>
              </p:cNvSpPr>
              <p:nvPr/>
            </p:nvSpPr>
            <p:spPr bwMode="auto">
              <a:xfrm>
                <a:off x="228600" y="647699"/>
                <a:ext cx="8686800" cy="5651497"/>
              </a:xfrm>
              <a:prstGeom prst="rect">
                <a:avLst/>
              </a:prstGeom>
              <a:noFill/>
              <a:ln w="9525">
                <a:noFill/>
                <a:miter lim="800000"/>
                <a:headEnd/>
                <a:tailEnd/>
              </a:ln>
            </p:spPr>
            <p:txBody>
              <a:bodyPr wrap="square" lIns="0" tIns="0" rIns="0" bIns="0">
                <a:noAutofit/>
              </a:bodyPr>
              <a:lstStyle/>
              <a:p>
                <a:pPr marL="176213" marR="0" lvl="0" indent="-176213" algn="l" defTabSz="914400" rtl="0" eaLnBrk="1" fontAlgn="base" latinLnBrk="0" hangingPunct="1">
                  <a:lnSpc>
                    <a:spcPct val="100000"/>
                  </a:lnSpc>
                  <a:spcBef>
                    <a:spcPct val="0"/>
                  </a:spcBef>
                  <a:spcAft>
                    <a:spcPts val="6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Elements of the model,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𝜽</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are:</a:t>
                </a:r>
              </a:p>
              <a:p>
                <a:pPr marL="339725" marR="0" lvl="1" indent="-163513" algn="l" defTabSz="914400" rtl="0" eaLnBrk="1" fontAlgn="base" latinLnBrk="0" hangingPunct="1">
                  <a:lnSpc>
                    <a:spcPct val="100000"/>
                  </a:lnSpc>
                  <a:spcBef>
                    <a:spcPct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 </a:t>
                </a:r>
                <a14:m>
                  <m:oMath xmlns:m="http://schemas.openxmlformats.org/officeDocument/2006/math">
                    <m:r>
                      <a:rPr kumimoji="0" lang="en-US" sz="1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𝑐</m:t>
                    </m:r>
                  </m:oMath>
                </a14:m>
                <a:r>
                  <a:rPr kumimoji="0" lang="en-US" sz="18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states: </a:t>
                </a:r>
                <a14:m>
                  <m:oMath xmlns:m="http://schemas.openxmlformats.org/officeDocument/2006/math">
                    <m:sSup>
                      <m:sSup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𝑐</m:t>
                        </m:r>
                      </m:sup>
                    </m:s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d>
                      <m:dPr>
                        <m:begChr m:val="{"/>
                        <m:end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m:t>
                            </m:r>
                          </m:sub>
                        </m:s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2</m:t>
                            </m:r>
                          </m:sub>
                        </m:s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𝑐</m:t>
                            </m:r>
                          </m:sub>
                        </m:sSub>
                      </m:e>
                    </m:d>
                  </m:oMath>
                </a14:m>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a:p>
                <a:pPr marL="339725" marR="0" lvl="1" indent="-163513" algn="l" defTabSz="914400" rtl="0" eaLnBrk="1" fontAlgn="base" latinLnBrk="0" hangingPunct="1">
                  <a:lnSpc>
                    <a:spcPct val="100000"/>
                  </a:lnSpc>
                  <a:spcBef>
                    <a:spcPct val="0"/>
                  </a:spcBef>
                  <a:spcAft>
                    <a:spcPts val="600"/>
                  </a:spcAft>
                  <a:buClrTx/>
                  <a:buSzTx/>
                  <a:buFont typeface="Wingdings" pitchFamily="2" charset="2"/>
                  <a:buChar char="§"/>
                  <a:tabLst/>
                  <a:defRPr/>
                </a:pPr>
                <a14:m>
                  <m:oMath xmlns:m="http://schemas.openxmlformats.org/officeDocument/2006/math">
                    <m:r>
                      <a:rPr kumimoji="0" lang="en-US" sz="1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𝑀</m:t>
                    </m:r>
                  </m:oMath>
                </a14:m>
                <a:r>
                  <a:rPr kumimoji="0" lang="en-US" sz="18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output symbols: </a:t>
                </a:r>
                <a14:m>
                  <m:oMath xmlns:m="http://schemas.openxmlformats.org/officeDocument/2006/math">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𝒗</m:t>
                        </m:r>
                      </m:e>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𝑀</m:t>
                        </m:r>
                      </m:sup>
                    </m:s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begChr m:val="{"/>
                        <m:end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𝑣</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sub>
                        </m:s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𝑣</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b>
                        </m:s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𝑣</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𝑀</m:t>
                            </m:r>
                          </m:sub>
                        </m:sSub>
                      </m:e>
                    </m:d>
                  </m:oMath>
                </a14:m>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339725" marR="0" lvl="1" indent="-163513" algn="l" defTabSz="914400" rtl="0" eaLnBrk="1" fontAlgn="base" latinLnBrk="0" hangingPunct="1">
                  <a:lnSpc>
                    <a:spcPct val="100000"/>
                  </a:lnSpc>
                  <a:spcBef>
                    <a:spcPct val="0"/>
                  </a:spcBef>
                  <a:spcAft>
                    <a:spcPts val="600"/>
                  </a:spcAft>
                  <a:buClrTx/>
                  <a:buSzTx/>
                  <a:buFont typeface="Wingdings" pitchFamily="2" charset="2"/>
                  <a:buChar char="§"/>
                  <a:tabLst/>
                  <a:defRPr/>
                </a:pPr>
                <a14:m>
                  <m:oMath xmlns:m="http://schemas.openxmlformats.org/officeDocument/2006/math">
                    <m:r>
                      <a:rPr kumimoji="0" lang="en-US" sz="1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𝑐</m:t>
                    </m:r>
                    <m:r>
                      <a:rPr kumimoji="0" lang="en-US" sz="1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 </m:t>
                    </m:r>
                    <m:r>
                      <a:rPr kumimoji="0" lang="en-US" sz="1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 </m:t>
                    </m:r>
                    <m:r>
                      <a:rPr kumimoji="0" lang="en-US" sz="1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𝑐</m:t>
                    </m:r>
                    <m:r>
                      <a:rPr kumimoji="0" lang="en-US" sz="1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 </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matrix of transition probabilities:</a:t>
                </a:r>
              </a:p>
              <a:p>
                <a:pPr marL="457200" marR="0" lvl="1" indent="0" algn="l" defTabSz="914400" rtl="0" eaLnBrk="1" fontAlgn="base" latinLnBrk="0" hangingPunct="1">
                  <a:lnSpc>
                    <a:spcPct val="100000"/>
                  </a:lnSpc>
                  <a:spcBef>
                    <a:spcPct val="0"/>
                  </a:spcBef>
                  <a:spcAft>
                    <a:spcPts val="600"/>
                  </a:spcAft>
                  <a:buClrTx/>
                  <a:buSzTx/>
                  <a:buFontTx/>
                  <a:buNone/>
                  <a:tabLst>
                    <a:tab pos="2622550" algn="l"/>
                  </a:tabLst>
                  <a:defRPr/>
                </a:pP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𝑨</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d>
                      <m:dPr>
                        <m:begChr m:val="["/>
                        <m:endChr m:val="]"/>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𝑎</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m:t>
                                  </m:r>
                                </m:sub>
                              </m:sSub>
                            </m:e>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e>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𝑎</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𝑐</m:t>
                                  </m:r>
                                </m:sub>
                              </m:sSub>
                            </m:e>
                          </m:mr>
                          <m:m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e>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e>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e>
                          </m:mr>
                          <m:mr>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𝑎</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𝑐</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sub>
                              </m:sSub>
                            </m:e>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e>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𝑎</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𝑐𝑐</m:t>
                                  </m:r>
                                </m:sub>
                              </m:sSub>
                            </m:e>
                          </m:mr>
                        </m:m>
                      </m:e>
                    </m:d>
                  </m:oMath>
                </a14:m>
                <a:r>
                  <a:rPr kumimoji="0" lang="en-US" sz="1800" b="1"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a:t> 	</a:t>
                </a:r>
                <a14:m>
                  <m:oMath xmlns:m="http://schemas.openxmlformats.org/officeDocument/2006/math">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𝑎</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𝑖𝑗</m:t>
                        </m:r>
                      </m:sub>
                    </m:s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𝑃</m:t>
                    </m:r>
                    <m:d>
                      <m:d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𝑗</m:t>
                            </m:r>
                          </m:sub>
                        </m:sSub>
                        <m:d>
                          <m:d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d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𝑡</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m:t>
                            </m:r>
                          </m:e>
                        </m:d>
                      </m:e>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𝑖</m:t>
                            </m:r>
                          </m:sub>
                        </m:sSub>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e>
                        </m:d>
                      </m:e>
                    </m:d>
                  </m:oMath>
                </a14:m>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342900" marR="0" lvl="1" indent="-166688" algn="l" defTabSz="914400" rtl="0" eaLnBrk="1" fontAlgn="base" latinLnBrk="0" hangingPunct="1">
                  <a:lnSpc>
                    <a:spcPct val="100000"/>
                  </a:lnSpc>
                  <a:spcBef>
                    <a:spcPct val="0"/>
                  </a:spcBef>
                  <a:spcAft>
                    <a:spcPts val="600"/>
                  </a:spcAft>
                  <a:buClrTx/>
                  <a:buSzTx/>
                  <a:buFont typeface="Wingdings" pitchFamily="2" charset="2"/>
                  <a:buChar char="§"/>
                  <a:tabLst/>
                  <a:defRPr/>
                </a:pPr>
                <a14:m>
                  <m:oMath xmlns:m="http://schemas.openxmlformats.org/officeDocument/2006/math">
                    <m:r>
                      <a:rPr kumimoji="0" lang="en-US" sz="1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𝑐</m:t>
                    </m:r>
                    <m:r>
                      <a:rPr kumimoji="0" lang="en-US" sz="1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 </m:t>
                    </m:r>
                    <m:r>
                      <a:rPr kumimoji="0" lang="en-US" sz="1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 </m:t>
                    </m:r>
                    <m:r>
                      <a:rPr kumimoji="0" lang="en-US" sz="1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𝑀</m:t>
                    </m:r>
                    <m:r>
                      <a:rPr kumimoji="0" lang="en-US" sz="1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 </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output probabilities:</a:t>
                </a:r>
              </a:p>
              <a:p>
                <a:pPr marL="457200" marR="0" lvl="1" indent="0" algn="l" defTabSz="914400" rtl="0" eaLnBrk="1" fontAlgn="base" latinLnBrk="0" hangingPunct="1">
                  <a:lnSpc>
                    <a:spcPct val="100000"/>
                  </a:lnSpc>
                  <a:spcBef>
                    <a:spcPct val="0"/>
                  </a:spcBef>
                  <a:spcAft>
                    <a:spcPts val="1200"/>
                  </a:spcAft>
                  <a:buClrTx/>
                  <a:buSzTx/>
                  <a:buFontTx/>
                  <a:buNone/>
                  <a:tabLst>
                    <a:tab pos="2622550" algn="l"/>
                  </a:tabLst>
                  <a:defRPr/>
                </a:pP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𝑩</m:t>
                    </m:r>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d>
                      <m:dPr>
                        <m:begChr m:val="["/>
                        <m:endChr m:val="]"/>
                        <m:ctrlP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𝑏</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11</m:t>
                                  </m:r>
                                </m:sub>
                              </m:sSub>
                            </m:e>
                            <m:e>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e>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𝑏</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𝑀</m:t>
                                  </m:r>
                                </m:sub>
                              </m:sSub>
                            </m:e>
                          </m:mr>
                          <m:mr>
                            <m:e>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e>
                            <m:e>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e>
                            <m:e>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e>
                          </m:mr>
                          <m:mr>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𝑏</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𝑐</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sub>
                              </m:sSub>
                            </m:e>
                            <m:e>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e>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𝑏</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𝑐</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𝑀</m:t>
                                  </m:r>
                                </m:sub>
                              </m:sSub>
                            </m:e>
                          </m:mr>
                        </m:m>
                      </m:e>
                    </m:d>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a:t>
                </a:r>
                <a14:m>
                  <m:oMath xmlns:m="http://schemas.openxmlformats.org/officeDocument/2006/math">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𝑏</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𝑗𝑘</m:t>
                        </m:r>
                      </m:sub>
                    </m:s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𝑃</m:t>
                    </m:r>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𝑣</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𝑘</m:t>
                            </m:r>
                          </m:sub>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sup>
                        </m:sSubSup>
                      </m:e>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𝑗</m:t>
                            </m:r>
                          </m:sub>
                        </m:sSub>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e>
                        </m:d>
                      </m:e>
                    </m:d>
                  </m:oMath>
                </a14:m>
                <a:endParaRPr kumimoji="0" lang="en-US" sz="1800" b="0" i="0" u="none"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347663" marR="0" lvl="1" indent="-173038" algn="l" defTabSz="914400" rtl="0" eaLnBrk="1" fontAlgn="base" latinLnBrk="0" hangingPunct="1">
                  <a:lnSpc>
                    <a:spcPct val="100000"/>
                  </a:lnSpc>
                  <a:spcBef>
                    <a:spcPct val="0"/>
                  </a:spcBef>
                  <a:spcAft>
                    <a:spcPts val="600"/>
                  </a:spcAft>
                  <a:buClrTx/>
                  <a:buSzTx/>
                  <a:buFont typeface="Wingdings" pitchFamily="2" charset="2"/>
                  <a:buChar char="§"/>
                  <a:tabLst/>
                  <a:defRPr/>
                </a:pPr>
                <a14:m>
                  <m:oMath xmlns:m="http://schemas.openxmlformats.org/officeDocument/2006/math">
                    <m:r>
                      <a:rPr kumimoji="0" lang="en-US" sz="1800" b="1"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𝒄</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initial state probabilities (the probability</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of being in </a:t>
                </a:r>
                <a14:m>
                  <m:oMath xmlns:m="http://schemas.openxmlformats.org/officeDocument/2006/math">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𝑖</m:t>
                        </m:r>
                      </m:sub>
                    </m:sSub>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at time </a:t>
                </a:r>
                <a14:m>
                  <m:oMath xmlns:m="http://schemas.openxmlformats.org/officeDocument/2006/math">
                    <m:r>
                      <a:rPr kumimoji="0" lang="en-US" sz="1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0</m:t>
                    </m:r>
                    <m:r>
                      <a:rPr kumimoji="0" lang="en-US" sz="1800" b="1" i="0"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m:t>
                    </m:r>
                  </m:oMath>
                </a14:m>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457200" marR="0" lvl="1" indent="0" algn="l" defTabSz="914400" rtl="0" eaLnBrk="1" fontAlgn="base" latinLnBrk="0" hangingPunct="1">
                  <a:lnSpc>
                    <a:spcPct val="100000"/>
                  </a:lnSpc>
                  <a:spcBef>
                    <a:spcPct val="0"/>
                  </a:spcBef>
                  <a:spcAft>
                    <a:spcPts val="1200"/>
                  </a:spcAft>
                  <a:buClrTx/>
                  <a:buSzTx/>
                  <a:buFontTx/>
                  <a:buNone/>
                  <a:tabLst/>
                  <a:defRPr/>
                </a:pPr>
                <a14:m>
                  <m:oMath xmlns:m="http://schemas.openxmlformats.org/officeDocument/2006/math">
                    <m:sSup>
                      <m:sSup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𝝅</m:t>
                        </m:r>
                      </m:e>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𝑐</m:t>
                        </m:r>
                      </m:sup>
                    </m:s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begChr m:val="{"/>
                        <m:end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𝜋</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sub>
                        </m:s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𝜋</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b>
                        </m:s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𝜋</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𝑐</m:t>
                            </m:r>
                          </m:sub>
                        </m:sSub>
                      </m:e>
                    </m:d>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a:t>
                </a:r>
                <a:r>
                  <a:rPr kumimoji="0" lang="en-US" sz="1800" b="0" i="0" u="none"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rPr>
                  <a:t> </a:t>
                </a:r>
                <a14:m>
                  <m:oMath xmlns:m="http://schemas.openxmlformats.org/officeDocument/2006/math">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𝜋</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𝑖</m:t>
                        </m:r>
                      </m:sub>
                    </m:s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𝑃</m:t>
                    </m:r>
                    <m:d>
                      <m:d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𝑣</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𝑖</m:t>
                            </m:r>
                          </m:sub>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0</m:t>
                            </m:r>
                          </m:sup>
                        </m:sSubSup>
                      </m:e>
                    </m:d>
                  </m:oMath>
                </a14:m>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176213" marR="0" lvl="1" indent="-176213"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We will refer to the observation sequence as: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𝑽</m:t>
                        </m:r>
                      </m:e>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𝑇</m:t>
                        </m:r>
                      </m:sup>
                    </m:s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d>
                      <m:dPr>
                        <m:begChr m:val="{"/>
                        <m:endChr m:val="}"/>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𝑣</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𝑖</m:t>
                            </m:r>
                          </m:sub>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0</m:t>
                            </m:r>
                          </m:sup>
                        </m:sSub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𝑣</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𝑗</m:t>
                            </m:r>
                          </m:sub>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m:t>
                            </m:r>
                          </m:sup>
                        </m:sSub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𝑣</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𝑘</m:t>
                            </m:r>
                          </m:sub>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𝑇</m:t>
                            </m:r>
                          </m:sup>
                        </m:sSubSup>
                      </m:e>
                    </m:d>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a:t>
                </a:r>
              </a:p>
              <a:p>
                <a:pPr marL="176213" marR="0" lvl="1" indent="-176213" algn="l" defTabSz="914400" rtl="0" eaLnBrk="1" fontAlgn="base" latinLnBrk="0" hangingPunct="1">
                  <a:lnSpc>
                    <a:spcPct val="100000"/>
                  </a:lnSpc>
                  <a:spcBef>
                    <a:spcPct val="0"/>
                  </a:spcBef>
                  <a:spcAft>
                    <a:spcPts val="6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Note that the transition probabilities only depend on the previous state and the current state (hence , this is a first-order Markov process).</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   </a:t>
                </a:r>
              </a:p>
            </p:txBody>
          </p:sp>
        </mc:Choice>
        <mc:Fallback xmlns="">
          <p:sp>
            <p:nvSpPr>
              <p:cNvPr id="4103" name="Text Box 9"/>
              <p:cNvSpPr txBox="1">
                <a:spLocks noRot="1" noChangeAspect="1" noMove="1" noResize="1" noEditPoints="1" noAdjustHandles="1" noChangeArrowheads="1" noChangeShapeType="1" noTextEdit="1"/>
              </p:cNvSpPr>
              <p:nvPr/>
            </p:nvSpPr>
            <p:spPr bwMode="auto">
              <a:xfrm>
                <a:off x="228600" y="647699"/>
                <a:ext cx="8686800" cy="5651497"/>
              </a:xfrm>
              <a:prstGeom prst="rect">
                <a:avLst/>
              </a:prstGeom>
              <a:blipFill>
                <a:blip r:embed="rId3"/>
                <a:stretch>
                  <a:fillRect l="-1606" t="-1121" b="-1794"/>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Discrete Hidden Markov Models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p:blipFill>
        <p:spPr>
          <a:xfrm>
            <a:off x="5564189" y="691006"/>
            <a:ext cx="3323514" cy="3830823"/>
          </a:xfrm>
          <a:prstGeom prst="rect">
            <a:avLst/>
          </a:prstGeom>
          <a:ln w="38100">
            <a:solidFill>
              <a:schemeClr val="accent1"/>
            </a:solidFill>
          </a:ln>
        </p:spPr>
      </p:pic>
    </p:spTree>
    <p:extLst>
      <p:ext uri="{BB962C8B-B14F-4D97-AF65-F5344CB8AC3E}">
        <p14:creationId xmlns:p14="http://schemas.microsoft.com/office/powerpoint/2010/main" val="185937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0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0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0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10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10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4103" name="Text Box 9"/>
              <p:cNvSpPr txBox="1">
                <a:spLocks noChangeArrowheads="1"/>
              </p:cNvSpPr>
              <p:nvPr/>
            </p:nvSpPr>
            <p:spPr bwMode="auto">
              <a:xfrm>
                <a:off x="228600" y="647700"/>
                <a:ext cx="8686800" cy="5410200"/>
              </a:xfrm>
              <a:prstGeom prst="rect">
                <a:avLst/>
              </a:prstGeom>
              <a:noFill/>
              <a:ln w="9525">
                <a:noFill/>
                <a:miter lim="800000"/>
                <a:headEnd/>
                <a:tailEnd/>
              </a:ln>
            </p:spPr>
            <p:txBody>
              <a:bodyPr wrap="square" lIns="0" tIns="0" rIns="0" bIns="0">
                <a:noAutofit/>
              </a:bodyPr>
              <a:lstStyle/>
              <a:p>
                <a:pPr marL="176213" marR="0" lvl="0" indent="-176213" algn="l" defTabSz="914400" rtl="0" eaLnBrk="1" fontAlgn="base" latinLnBrk="0" hangingPunct="1">
                  <a:lnSpc>
                    <a:spcPct val="100000"/>
                  </a:lnSpc>
                  <a:spcBef>
                    <a:spcPct val="0"/>
                  </a:spcBef>
                  <a:spcAft>
                    <a:spcPts val="6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The state and output probability distributions must sum to </a:t>
                </a:r>
                <a14:m>
                  <m:oMath xmlns:m="http://schemas.openxmlformats.org/officeDocument/2006/math">
                    <m:r>
                      <a:rPr kumimoji="0" lang="en-US" sz="1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1</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a:t>
                </a:r>
              </a:p>
              <a:p>
                <a:pPr marL="0" marR="0" lvl="0" indent="0" algn="l" defTabSz="914400" rtl="0" eaLnBrk="1" fontAlgn="base" latinLnBrk="0" hangingPunct="1">
                  <a:lnSpc>
                    <a:spcPct val="100000"/>
                  </a:lnSpc>
                  <a:spcBef>
                    <a:spcPct val="0"/>
                  </a:spcBef>
                  <a:spcAft>
                    <a:spcPts val="1200"/>
                  </a:spcAft>
                  <a:buClrTx/>
                  <a:buSzTx/>
                  <a:buFontTx/>
                  <a:buNone/>
                  <a:tabLst>
                    <a:tab pos="3190875" algn="ctr"/>
                    <a:tab pos="5484813" algn="ctr"/>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	</a:t>
                </a:r>
                <a14:m>
                  <m:oMath xmlns:m="http://schemas.openxmlformats.org/officeDocument/2006/math">
                    <m:nary>
                      <m:naryPr>
                        <m: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naryPr>
                      <m:sub>
                        <m:r>
                          <m:rPr>
                            <m:brk m:alnAt="23"/>
                          </m:r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𝑗</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m:t>
                        </m:r>
                      </m:sup>
                      <m:e>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𝑖𝑗</m:t>
                            </m:r>
                          </m:sub>
                        </m:s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nary>
                  </m:oMath>
                </a14:m>
                <a:r>
                  <a:rPr kumimoji="0" lang="en-US" sz="1800" b="0" i="0" u="none" strike="noStrike" kern="1200" cap="none" spc="0" normalizeH="0" baseline="0" noProof="0" dirty="0">
                    <a:ln>
                      <a:noFill/>
                    </a:ln>
                    <a:solidFill>
                      <a:srgbClr val="000000"/>
                    </a:solidFill>
                    <a:effectLst/>
                    <a:uLnTx/>
                    <a:uFillTx/>
                    <a:latin typeface="Arial" charset="0"/>
                    <a:ea typeface="+mn-ea"/>
                    <a:cs typeface="+mn-cs"/>
                  </a:rPr>
                  <a:t>	 </a:t>
                </a:r>
                <a14:m>
                  <m:oMath xmlns:m="http://schemas.openxmlformats.org/officeDocument/2006/math">
                    <m:nary>
                      <m:nary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𝑗</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𝑀</m:t>
                        </m:r>
                      </m:sup>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𝑖𝑗</m:t>
                            </m:r>
                          </m:sub>
                        </m:s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e>
                    </m:nary>
                  </m:oMath>
                </a14:m>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a:p>
                <a:pPr marL="176213" marR="0" lvl="0" indent="-176213" algn="l" defTabSz="914400" rtl="0" eaLnBrk="1" fontAlgn="base" latinLnBrk="0" hangingPunct="1">
                  <a:lnSpc>
                    <a:spcPct val="100000"/>
                  </a:lnSpc>
                  <a:spcBef>
                    <a:spcPct val="0"/>
                  </a:spcBef>
                  <a:spcAft>
                    <a:spcPts val="1200"/>
                  </a:spcAft>
                  <a:buClrTx/>
                  <a:buSzTx/>
                  <a:buFont typeface="Arial" panose="020B0604020202020204" pitchFamily="34" charset="0"/>
                  <a:buChar char="•"/>
                  <a:tabLst>
                    <a:tab pos="1998663" algn="ctr"/>
                    <a:tab pos="5484813" algn="ct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A Markov model is called </a:t>
                </a:r>
                <a:r>
                  <a:rPr kumimoji="0" lang="en-US" sz="1800" b="1" i="0" u="none" strike="noStrike" kern="1200" cap="none" spc="0" normalizeH="0" baseline="0" noProof="0" dirty="0">
                    <a:ln>
                      <a:noFill/>
                    </a:ln>
                    <a:solidFill>
                      <a:srgbClr val="333399"/>
                    </a:solidFill>
                    <a:effectLst/>
                    <a:uLnTx/>
                    <a:uFillTx/>
                    <a:latin typeface="Arial" charset="0"/>
                    <a:ea typeface="+mn-ea"/>
                    <a:cs typeface="+mn-cs"/>
                  </a:rPr>
                  <a:t>ergodic</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if every one of the states has a nonzero probability of occurring given some starting state.</a:t>
                </a:r>
              </a:p>
              <a:p>
                <a:pPr marL="176213" marR="0" lvl="0" indent="-176213" algn="l" defTabSz="914400" rtl="0" eaLnBrk="1" fontAlgn="base" latinLnBrk="0" hangingPunct="1">
                  <a:lnSpc>
                    <a:spcPct val="100000"/>
                  </a:lnSpc>
                  <a:spcBef>
                    <a:spcPts val="0"/>
                  </a:spcBef>
                  <a:spcAft>
                    <a:spcPts val="18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A Markov model is called a </a:t>
                </a:r>
                <a:r>
                  <a:rPr kumimoji="0" lang="en-US" sz="1800" b="1" i="0" u="none" strike="noStrike" kern="1200" cap="none" spc="0" normalizeH="0" baseline="0" noProof="0" dirty="0">
                    <a:ln>
                      <a:noFill/>
                    </a:ln>
                    <a:solidFill>
                      <a:srgbClr val="333399"/>
                    </a:solidFill>
                    <a:effectLst/>
                    <a:uLnTx/>
                    <a:uFillTx/>
                    <a:latin typeface="Arial" charset="0"/>
                    <a:ea typeface="+mn-ea"/>
                    <a:cs typeface="+mn-cs"/>
                  </a:rPr>
                  <a:t>hidden Markov model </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(HMM) if the output symbols cannot be observed directly (e.g., correspond to a state) and can only be observed through a second stochastic process.</a:t>
                </a:r>
              </a:p>
              <a:p>
                <a:pPr marL="176213" marR="0" lvl="0" indent="-176213" algn="l" defTabSz="914400" rtl="0" eaLnBrk="1" fontAlgn="base" latinLnBrk="0" hangingPunct="1">
                  <a:lnSpc>
                    <a:spcPct val="100000"/>
                  </a:lnSpc>
                  <a:spcBef>
                    <a:spcPts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HMMs are often referred to as a </a:t>
                </a:r>
                <a:r>
                  <a:rPr kumimoji="0" lang="en-US" sz="1800" b="1" i="0" u="none" strike="noStrike" kern="1200" cap="none" spc="0" normalizeH="0" baseline="0" noProof="0" dirty="0">
                    <a:ln>
                      <a:noFill/>
                    </a:ln>
                    <a:solidFill>
                      <a:srgbClr val="333399"/>
                    </a:solidFill>
                    <a:effectLst/>
                    <a:uLnTx/>
                    <a:uFillTx/>
                    <a:latin typeface="Arial" charset="0"/>
                    <a:ea typeface="+mn-ea"/>
                    <a:cs typeface="+mn-cs"/>
                  </a:rPr>
                  <a:t>doubly stochastic system</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or model because state transitions and outputs are modeled as stochastic processes.</a:t>
                </a:r>
              </a:p>
              <a:p>
                <a:pPr marL="176213" marR="0" lvl="0" indent="-176213" algn="l" defTabSz="914400" rtl="0" eaLnBrk="1" fontAlgn="base" latinLnBrk="0" hangingPunct="1">
                  <a:lnSpc>
                    <a:spcPct val="100000"/>
                  </a:lnSpc>
                  <a:spcBef>
                    <a:spcPts val="0"/>
                  </a:spcBef>
                  <a:spcAft>
                    <a:spcPts val="6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There are three fundamental problems associated with HMMs:</a:t>
                </a:r>
              </a:p>
              <a:p>
                <a:pPr marL="339725" marR="0" lvl="1" indent="-163513" algn="l" defTabSz="914400" rtl="0" eaLnBrk="1" fontAlgn="base" latinLnBrk="0" hangingPunct="1">
                  <a:lnSpc>
                    <a:spcPct val="100000"/>
                  </a:lnSpc>
                  <a:spcBef>
                    <a:spcPts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srgbClr val="333399"/>
                    </a:solidFill>
                    <a:effectLst/>
                    <a:uLnTx/>
                    <a:uFillTx/>
                    <a:latin typeface="Arial" charset="0"/>
                    <a:ea typeface="+mn-ea"/>
                    <a:cs typeface="+mn-cs"/>
                  </a:rPr>
                  <a:t>Evaluation:</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How do we efficiently compute the probability that particular sequences of states was observed?</a:t>
                </a:r>
              </a:p>
              <a:p>
                <a:pPr marL="339725" marR="0" lvl="1" indent="-163513" algn="l" defTabSz="914400" rtl="0" eaLnBrk="1" fontAlgn="base" latinLnBrk="0" hangingPunct="1">
                  <a:lnSpc>
                    <a:spcPct val="100000"/>
                  </a:lnSpc>
                  <a:spcBef>
                    <a:spcPts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srgbClr val="333399"/>
                    </a:solidFill>
                    <a:effectLst/>
                    <a:uLnTx/>
                    <a:uFillTx/>
                    <a:latin typeface="Arial" charset="0"/>
                    <a:ea typeface="+mn-ea"/>
                    <a:cs typeface="+mn-cs"/>
                  </a:rPr>
                  <a:t>Decoding:</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What is the most likely sequences of hidden states that produced an observed sequence?</a:t>
                </a:r>
              </a:p>
              <a:p>
                <a:pPr marL="339725" marR="0" lvl="1" indent="-163513" algn="l" defTabSz="914400" rtl="0" eaLnBrk="1" fontAlgn="base" latinLnBrk="0" hangingPunct="1">
                  <a:lnSpc>
                    <a:spcPct val="100000"/>
                  </a:lnSpc>
                  <a:spcBef>
                    <a:spcPts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srgbClr val="333399"/>
                    </a:solidFill>
                    <a:effectLst/>
                    <a:uLnTx/>
                    <a:uFillTx/>
                    <a:latin typeface="Arial" charset="0"/>
                    <a:ea typeface="+mn-ea"/>
                    <a:cs typeface="+mn-cs"/>
                  </a:rPr>
                  <a:t>Learning:</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How do we estimate the parameters of the model?</a:t>
                </a:r>
              </a:p>
            </p:txBody>
          </p:sp>
        </mc:Choice>
        <mc:Fallback xmlns="">
          <p:sp>
            <p:nvSpPr>
              <p:cNvPr id="4103" name="Text Box 9"/>
              <p:cNvSpPr txBox="1">
                <a:spLocks noRot="1" noChangeAspect="1" noMove="1" noResize="1" noEditPoints="1" noAdjustHandles="1" noChangeArrowheads="1" noChangeShapeType="1" noTextEdit="1"/>
              </p:cNvSpPr>
              <p:nvPr/>
            </p:nvSpPr>
            <p:spPr bwMode="auto">
              <a:xfrm>
                <a:off x="228600" y="647700"/>
                <a:ext cx="8686800" cy="5410200"/>
              </a:xfrm>
              <a:prstGeom prst="rect">
                <a:avLst/>
              </a:prstGeom>
              <a:blipFill>
                <a:blip r:embed="rId3"/>
                <a:stretch>
                  <a:fillRect l="-1606" t="-1636" r="-1752"/>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More Definitions and Comments</a:t>
            </a:r>
          </a:p>
        </p:txBody>
      </p:sp>
    </p:spTree>
    <p:extLst>
      <p:ext uri="{BB962C8B-B14F-4D97-AF65-F5344CB8AC3E}">
        <p14:creationId xmlns:p14="http://schemas.microsoft.com/office/powerpoint/2010/main" val="418417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charset="0"/>
                <a:ea typeface="+mn-ea"/>
                <a:cs typeface="+mn-cs"/>
              </a:rPr>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Evaluation</a:t>
            </a:r>
          </a:p>
        </p:txBody>
      </p:sp>
      <p:pic>
        <p:nvPicPr>
          <p:cNvPr id="10" name="Picture 9">
            <a:extLst>
              <a:ext uri="{FF2B5EF4-FFF2-40B4-BE49-F238E27FC236}">
                <a16:creationId xmlns:a16="http://schemas.microsoft.com/office/drawing/2014/main" id="{ABB97E8D-EE50-9C44-8AD8-2BCC8FEE7C4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05299" y="589935"/>
            <a:ext cx="1710101" cy="1971135"/>
          </a:xfrm>
          <a:prstGeom prst="rect">
            <a:avLst/>
          </a:prstGeom>
          <a:ln w="38100">
            <a:noFill/>
          </a:ln>
        </p:spPr>
      </p:pic>
      <p:grpSp>
        <p:nvGrpSpPr>
          <p:cNvPr id="3" name="Group 2">
            <a:extLst>
              <a:ext uri="{FF2B5EF4-FFF2-40B4-BE49-F238E27FC236}">
                <a16:creationId xmlns:a16="http://schemas.microsoft.com/office/drawing/2014/main" id="{E916AD36-2C7A-B540-B90E-451438E22C08}"/>
              </a:ext>
            </a:extLst>
          </p:cNvPr>
          <p:cNvGrpSpPr/>
          <p:nvPr/>
        </p:nvGrpSpPr>
        <p:grpSpPr>
          <a:xfrm>
            <a:off x="4644736" y="2561070"/>
            <a:ext cx="4234919" cy="3496830"/>
            <a:chOff x="4644736" y="2561070"/>
            <a:chExt cx="4234919" cy="349683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rcRect l="8686" r="8686"/>
            <a:stretch/>
          </p:blipFill>
          <p:spPr>
            <a:xfrm>
              <a:off x="4644736" y="2666374"/>
              <a:ext cx="4234919" cy="3391526"/>
            </a:xfrm>
            <a:prstGeom prst="rect">
              <a:avLst/>
            </a:prstGeom>
          </p:spPr>
        </p:pic>
        <p:sp>
          <p:nvSpPr>
            <p:cNvPr id="2" name="Rectangle 1">
              <a:extLst>
                <a:ext uri="{FF2B5EF4-FFF2-40B4-BE49-F238E27FC236}">
                  <a16:creationId xmlns:a16="http://schemas.microsoft.com/office/drawing/2014/main" id="{26A9D7BD-0A50-B846-9E33-81E1CB777A56}"/>
                </a:ext>
              </a:extLst>
            </p:cNvPr>
            <p:cNvSpPr/>
            <p:nvPr/>
          </p:nvSpPr>
          <p:spPr>
            <a:xfrm>
              <a:off x="4644736" y="2561070"/>
              <a:ext cx="2639291" cy="42112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11" name="Bent Arrow 10">
            <a:extLst>
              <a:ext uri="{FF2B5EF4-FFF2-40B4-BE49-F238E27FC236}">
                <a16:creationId xmlns:a16="http://schemas.microsoft.com/office/drawing/2014/main" id="{2EE13FB1-57EC-734E-ACF1-6A0C5BE7F3A0}"/>
              </a:ext>
            </a:extLst>
          </p:cNvPr>
          <p:cNvSpPr/>
          <p:nvPr/>
        </p:nvSpPr>
        <p:spPr>
          <a:xfrm rot="16200000" flipH="1">
            <a:off x="5909054" y="1817975"/>
            <a:ext cx="1146811" cy="807555"/>
          </a:xfrm>
          <a:prstGeom prst="bentArrow">
            <a:avLst>
              <a:gd name="adj1" fmla="val 25000"/>
              <a:gd name="adj2" fmla="val 26640"/>
              <a:gd name="adj3" fmla="val 25000"/>
              <a:gd name="adj4" fmla="val 43750"/>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5425" y="589936"/>
                <a:ext cx="8689974" cy="5963263"/>
              </a:xfrm>
              <a:prstGeom prst="rect">
                <a:avLst/>
              </a:prstGeom>
              <a:noFill/>
              <a:ln w="9525">
                <a:noFill/>
                <a:miter lim="800000"/>
                <a:headEnd/>
                <a:tailEnd/>
              </a:ln>
              <a:effectLst/>
            </p:spPr>
            <p:txBody>
              <a:bodyPr wrap="square" lIns="0" tIns="0" rIns="0" bIns="0">
                <a:noAutofit/>
              </a:bodyPr>
              <a:lstStyle/>
              <a:p>
                <a:pPr marL="176213" marR="0" lvl="0" indent="-176213" algn="l" defTabSz="914400" rtl="0" eaLnBrk="1" fontAlgn="base" latinLnBrk="0" hangingPunct="1">
                  <a:lnSpc>
                    <a:spcPct val="100000"/>
                  </a:lnSpc>
                  <a:spcBef>
                    <a:spcPts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333399"/>
                    </a:solidFill>
                    <a:effectLst/>
                    <a:uLnTx/>
                    <a:uFillTx/>
                    <a:latin typeface="Arial" charset="0"/>
                    <a:ea typeface="+mn-ea"/>
                    <a:cs typeface="+mn-cs"/>
                  </a:rPr>
                  <a:t>Evaluation:</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How do we efficiently compute the </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probability that a particular sequence of events</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was observed?</a:t>
                </a:r>
              </a:p>
              <a:p>
                <a:pPr marL="176213" marR="0" lvl="0" indent="-176213" algn="l" defTabSz="914400" rtl="0" eaLnBrk="1" fontAlgn="base" latinLnBrk="0" hangingPunct="1">
                  <a:lnSpc>
                    <a:spcPct val="100000"/>
                  </a:lnSpc>
                  <a:spcBef>
                    <a:spcPts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Unroll the model into a ‘lattice’.</a:t>
                </a:r>
              </a:p>
              <a:p>
                <a:pPr marL="176213" marR="0" lvl="0" indent="-176213" algn="l" defTabSz="914400" rtl="0" eaLnBrk="1" fontAlgn="base" latinLnBrk="0" hangingPunct="1">
                  <a:lnSpc>
                    <a:spcPct val="100000"/>
                  </a:lnSpc>
                  <a:spcBef>
                    <a:spcPts val="0"/>
                  </a:spcBef>
                  <a:spcAft>
                    <a:spcPts val="600"/>
                  </a:spcAft>
                  <a:buClrTx/>
                  <a:buSzTx/>
                  <a:buFont typeface="Arial" pitchFamily="34" charset="0"/>
                  <a:buChar char="•"/>
                  <a:tabLst/>
                  <a:defRPr/>
                </a:pPr>
                <a:r>
                  <a:rPr kumimoji="0" lang="en-US" altLang="en-US" sz="1800" b="1" i="0" u="none" strike="noStrike" kern="1200" cap="none" spc="0" normalizeH="0" baseline="0" noProof="0" dirty="0">
                    <a:ln>
                      <a:noFill/>
                    </a:ln>
                    <a:solidFill>
                      <a:srgbClr val="000000"/>
                    </a:solidFill>
                    <a:effectLst/>
                    <a:uLnTx/>
                    <a:uFillTx/>
                    <a:latin typeface="Arial" charset="0"/>
                    <a:ea typeface="+mn-ea"/>
                    <a:cs typeface="+mn-cs"/>
                  </a:rPr>
                  <a:t>The probability of being in any state at</a:t>
                </a:r>
                <a:br>
                  <a:rPr kumimoji="0" lang="en-US" alt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altLang="en-US" sz="1800" b="1" i="0" u="none" strike="noStrike" kern="1200" cap="none" spc="0" normalizeH="0" baseline="0" noProof="0" dirty="0">
                    <a:ln>
                      <a:noFill/>
                    </a:ln>
                    <a:solidFill>
                      <a:srgbClr val="000000"/>
                    </a:solidFill>
                    <a:effectLst/>
                    <a:uLnTx/>
                    <a:uFillTx/>
                    <a:latin typeface="Arial" charset="0"/>
                    <a:ea typeface="+mn-ea"/>
                    <a:cs typeface="+mn-cs"/>
                  </a:rPr>
                  <a:t>time </a:t>
                </a:r>
                <a14:m>
                  <m:oMath xmlns:m="http://schemas.openxmlformats.org/officeDocument/2006/math">
                    <m:r>
                      <a:rPr kumimoji="0" lang="en-US" altLang="en-US" sz="1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𝑡</m:t>
                    </m:r>
                    <m:r>
                      <a:rPr kumimoji="0" lang="en-US" altLang="en-US" sz="1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=0, 1, …</m:t>
                    </m:r>
                  </m:oMath>
                </a14:m>
                <a:r>
                  <a:rPr kumimoji="0" lang="en-US" altLang="en-US" sz="1800" b="1" i="0" u="none" strike="noStrike" kern="1200" cap="none" spc="0" normalizeH="0" baseline="0" noProof="0" dirty="0">
                    <a:ln>
                      <a:noFill/>
                    </a:ln>
                    <a:solidFill>
                      <a:srgbClr val="000000"/>
                    </a:solidFill>
                    <a:effectLst/>
                    <a:uLnTx/>
                    <a:uFillTx/>
                    <a:latin typeface="Arial" charset="0"/>
                    <a:ea typeface="+mn-ea"/>
                    <a:cs typeface="+mn-cs"/>
                  </a:rPr>
                  <a:t> is easily computed by</a:t>
                </a:r>
                <a:br>
                  <a:rPr kumimoji="0" lang="en-US" alt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altLang="en-US" sz="1800" b="1" i="0" u="none" strike="noStrike" kern="1200" cap="none" spc="0" normalizeH="0" baseline="0" noProof="0" dirty="0">
                    <a:ln>
                      <a:noFill/>
                    </a:ln>
                    <a:solidFill>
                      <a:srgbClr val="000000"/>
                    </a:solidFill>
                    <a:effectLst/>
                    <a:uLnTx/>
                    <a:uFillTx/>
                    <a:latin typeface="Arial" charset="0"/>
                    <a:ea typeface="+mn-ea"/>
                    <a:cs typeface="+mn-cs"/>
                  </a:rPr>
                  <a:t>exploiting the 1</a:t>
                </a:r>
                <a:r>
                  <a:rPr kumimoji="0" lang="en-US" altLang="en-US" sz="1800" b="1" i="0" u="none" strike="noStrike" kern="1200" cap="none" spc="0" normalizeH="0" baseline="30000" noProof="0" dirty="0">
                    <a:ln>
                      <a:noFill/>
                    </a:ln>
                    <a:solidFill>
                      <a:srgbClr val="000000"/>
                    </a:solidFill>
                    <a:effectLst/>
                    <a:uLnTx/>
                    <a:uFillTx/>
                    <a:latin typeface="Arial" charset="0"/>
                    <a:ea typeface="+mn-ea"/>
                    <a:cs typeface="+mn-cs"/>
                  </a:rPr>
                  <a:t>st</a:t>
                </a:r>
                <a:r>
                  <a:rPr kumimoji="0" lang="en-US" altLang="en-US" sz="1800" b="1" i="0" u="none" strike="noStrike" kern="1200" cap="none" spc="0" normalizeH="0" baseline="0" noProof="0" dirty="0">
                    <a:ln>
                      <a:noFill/>
                    </a:ln>
                    <a:solidFill>
                      <a:srgbClr val="000000"/>
                    </a:solidFill>
                    <a:effectLst/>
                    <a:uLnTx/>
                    <a:uFillTx/>
                    <a:latin typeface="Arial" charset="0"/>
                    <a:ea typeface="+mn-ea"/>
                    <a:cs typeface="+mn-cs"/>
                  </a:rPr>
                  <a:t>-order property.</a:t>
                </a:r>
              </a:p>
              <a:p>
                <a:pPr marL="176213" marR="0" lvl="0" indent="-176213" algn="l" defTabSz="914400" rtl="0" eaLnBrk="1" fontAlgn="base" latinLnBrk="0" hangingPunct="1">
                  <a:lnSpc>
                    <a:spcPct val="100000"/>
                  </a:lnSpc>
                  <a:spcBef>
                    <a:spcPts val="0"/>
                  </a:spcBef>
                  <a:spcAft>
                    <a:spcPts val="600"/>
                  </a:spcAft>
                  <a:buClrTx/>
                  <a:buSzTx/>
                  <a:buFont typeface="Arial" pitchFamily="34" charset="0"/>
                  <a:buChar char="•"/>
                  <a:tabLst/>
                  <a:defRPr/>
                </a:pPr>
                <a:r>
                  <a:rPr kumimoji="0" lang="en-US" altLang="en-US" sz="1800" b="1" i="0" u="none" strike="noStrike" kern="1200" cap="none" spc="0" normalizeH="0" baseline="0" noProof="0" dirty="0">
                    <a:ln>
                      <a:noFill/>
                    </a:ln>
                    <a:solidFill>
                      <a:srgbClr val="000000"/>
                    </a:solidFill>
                    <a:effectLst/>
                    <a:uLnTx/>
                    <a:uFillTx/>
                    <a:latin typeface="Arial" charset="0"/>
                    <a:ea typeface="+mn-ea"/>
                    <a:cs typeface="+mn-cs"/>
                  </a:rPr>
                  <a:t>We can sum all possible paths </a:t>
                </a:r>
                <a:br>
                  <a:rPr kumimoji="0" lang="en-US" alt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altLang="en-US" sz="1800" b="1" i="0" u="none" strike="noStrike" kern="1200" cap="none" spc="0" normalizeH="0" baseline="0" noProof="0" dirty="0">
                    <a:ln>
                      <a:noFill/>
                    </a:ln>
                    <a:solidFill>
                      <a:srgbClr val="000000"/>
                    </a:solidFill>
                    <a:effectLst/>
                    <a:uLnTx/>
                    <a:uFillTx/>
                    <a:latin typeface="Arial" charset="0"/>
                    <a:ea typeface="+mn-ea"/>
                    <a:cs typeface="+mn-cs"/>
                  </a:rPr>
                  <a:t>from previous states:</a:t>
                </a:r>
              </a:p>
              <a:p>
                <a:pPr marL="461963" marR="0" lvl="0" indent="0" algn="l" defTabSz="914400" rtl="0" eaLnBrk="1" fontAlgn="base" latinLnBrk="0" hangingPunct="1">
                  <a:lnSpc>
                    <a:spcPct val="100000"/>
                  </a:lnSpc>
                  <a:spcBef>
                    <a:spcPts val="0"/>
                  </a:spcBef>
                  <a:spcAft>
                    <a:spcPts val="1200"/>
                  </a:spcAft>
                  <a:buClrTx/>
                  <a:buSzTx/>
                  <a:buFontTx/>
                  <a:buNone/>
                  <a:tabLst/>
                  <a:defRPr/>
                </a:pPr>
                <a14:m>
                  <m:oMathPara xmlns:m="http://schemas.openxmlformats.org/officeDocument/2006/math">
                    <m:oMathParaPr>
                      <m:jc m:val="left"/>
                    </m:oMathParaPr>
                    <m:oMath xmlns:m="http://schemas.openxmlformats.org/officeDocument/2006/math">
                      <m:d>
                        <m:dPr>
                          <m:begChr m:val="["/>
                          <m:endChr m:val="]"/>
                          <m:ctrlPr>
                            <a:rPr kumimoji="0" lang="en-US" alt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m:rPr>
                                    <m:brk m:alnAt="7"/>
                                  </m:rPr>
                                  <a:rPr kumimoji="0"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𝑃</m:t>
                                </m:r>
                                <m:d>
                                  <m:dPr>
                                    <m:ctrlPr>
                                      <a:rPr kumimoji="0"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sSubSup>
                                      <m:sSubSupPr>
                                        <m:ctrlPr>
                                          <a:rPr kumimoji="0"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up>
                                        <m:r>
                                          <a:rPr kumimoji="0"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sup>
                                    </m:sSubSup>
                                  </m:e>
                                </m:d>
                              </m:e>
                            </m:mr>
                            <m:mr>
                              <m:e>
                                <m:r>
                                  <a:rPr kumimoji="0"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e>
                            </m:mr>
                            <m:mr>
                              <m:e>
                                <m:r>
                                  <m:rPr>
                                    <m:brk m:alnAt="7"/>
                                  </m:rP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𝑃</m:t>
                                </m:r>
                                <m:d>
                                  <m:dPr>
                                    <m:ctrlP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Sup>
                                      <m:sSubSupPr>
                                        <m:ctrlP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𝑐</m:t>
                                        </m:r>
                                      </m:sub>
                                      <m:sup>
                                        <m:r>
                                          <a:rPr kumimoji="0"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0</m:t>
                                        </m:r>
                                      </m:sup>
                                    </m:sSubSup>
                                  </m:e>
                                </m:d>
                              </m:e>
                            </m:mr>
                          </m:m>
                        </m:e>
                      </m:d>
                      <m:r>
                        <a:rPr kumimoji="0" lang="en-US" alt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d>
                        <m:dPr>
                          <m:begChr m:val="["/>
                          <m:endChr m:val="]"/>
                          <m:ctrlPr>
                            <a:rPr kumimoji="0" lang="en-US" alt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alt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𝜋</m:t>
                                    </m:r>
                                  </m:e>
                                  <m:sub>
                                    <m:r>
                                      <a:rPr kumimoji="0"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m:t>
                                    </m:r>
                                  </m:sub>
                                </m:sSub>
                              </m:e>
                            </m:mr>
                            <m:mr>
                              <m:e>
                                <m:r>
                                  <a:rPr kumimoji="0" lang="en-US" alt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e>
                            </m:mr>
                            <m:mr>
                              <m:e>
                                <m:sSub>
                                  <m:sSubPr>
                                    <m:ctrlP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𝜋</m:t>
                                    </m:r>
                                  </m:e>
                                  <m:sub>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𝑐</m:t>
                                    </m:r>
                                  </m:sub>
                                </m:sSub>
                              </m:e>
                            </m:mr>
                          </m:m>
                        </m:e>
                      </m:d>
                      <m:r>
                        <a:rPr kumimoji="0" lang="en-US" alt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oMath>
                  </m:oMathPara>
                </a14:m>
                <a:endParaRPr kumimoji="0" lang="en-US" altLang="en-US" sz="1800" b="1" i="0" u="none" strike="noStrike" kern="1200" cap="none" spc="0" normalizeH="0" baseline="0" noProof="0" dirty="0">
                  <a:ln>
                    <a:noFill/>
                  </a:ln>
                  <a:solidFill>
                    <a:srgbClr val="000000"/>
                  </a:solidFill>
                  <a:effectLst/>
                  <a:uLnTx/>
                  <a:uFillTx/>
                  <a:latin typeface="Arial" charset="0"/>
                  <a:ea typeface="+mn-ea"/>
                  <a:cs typeface="+mn-cs"/>
                </a:endParaRPr>
              </a:p>
              <a:p>
                <a:pPr marL="461963" marR="0" lvl="0" indent="0" algn="l" defTabSz="914400" rtl="0" eaLnBrk="1" fontAlgn="base" latinLnBrk="0" hangingPunct="1">
                  <a:lnSpc>
                    <a:spcPct val="100000"/>
                  </a:lnSpc>
                  <a:spcBef>
                    <a:spcPts val="0"/>
                  </a:spcBef>
                  <a:spcAft>
                    <a:spcPts val="1200"/>
                  </a:spcAft>
                  <a:buClrTx/>
                  <a:buSzTx/>
                  <a:buFontTx/>
                  <a:buNone/>
                  <a:tabLst/>
                  <a:defRPr/>
                </a:pPr>
                <a14:m>
                  <m:oMathPara xmlns:m="http://schemas.openxmlformats.org/officeDocument/2006/math">
                    <m:oMathParaPr>
                      <m:jc m:val="left"/>
                    </m:oMathParaPr>
                    <m:oMath xmlns:m="http://schemas.openxmlformats.org/officeDocument/2006/math">
                      <m:d>
                        <m:dPr>
                          <m:begChr m:val="["/>
                          <m:endChr m:val="]"/>
                          <m:ctrlPr>
                            <a:rPr kumimoji="0" lang="en-US" alt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r>
                                  <m:rPr>
                                    <m:brk m:alnAt="7"/>
                                  </m:rP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𝑃</m:t>
                                </m:r>
                                <m:d>
                                  <m:dPr>
                                    <m:ctrlP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Sup>
                                      <m:sSubSupPr>
                                        <m:ctrlP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up>
                                        <m:r>
                                          <a:rPr kumimoji="0"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p>
                                    </m:sSubSup>
                                  </m:e>
                                </m:d>
                              </m:e>
                            </m:mr>
                            <m:mr>
                              <m:e>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e>
                            </m:mr>
                            <m:mr>
                              <m:e>
                                <m:r>
                                  <m:rPr>
                                    <m:brk m:alnAt="7"/>
                                  </m:rP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𝑃</m:t>
                                </m:r>
                                <m:d>
                                  <m:dPr>
                                    <m:ctrlP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Sup>
                                      <m:sSubSupPr>
                                        <m:ctrlP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𝑐</m:t>
                                        </m:r>
                                      </m:sub>
                                      <m:sup>
                                        <m:r>
                                          <a:rPr kumimoji="0"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m:t>
                                        </m:r>
                                      </m:sup>
                                    </m:sSubSup>
                                  </m:e>
                                </m:d>
                              </m:e>
                            </m:mr>
                          </m:m>
                        </m:e>
                      </m:d>
                      <m:r>
                        <a:rPr kumimoji="0" lang="en-US" alt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d>
                        <m:dPr>
                          <m:begChr m:val="["/>
                          <m:endChr m:val="]"/>
                          <m:ctrlPr>
                            <a:rPr kumimoji="0" lang="en-US" alt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4"/>
                                    <m:mcJc m:val="center"/>
                                  </m:mcPr>
                                </m:mc>
                              </m:mcs>
                              <m:ctrlPr>
                                <a:rPr kumimoji="0" lang="en-US" alt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sSub>
                                  <m:sSubPr>
                                    <m:ctrlP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11</m:t>
                                    </m:r>
                                  </m:sub>
                                </m:sSub>
                              </m:e>
                              <m:e>
                                <m:sSub>
                                  <m:sSubPr>
                                    <m:ctrlP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12</m:t>
                                    </m:r>
                                  </m:sub>
                                </m:sSub>
                              </m:e>
                              <m:e>
                                <m:r>
                                  <a:rPr kumimoji="0" lang="en-US" alt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e>
                              <m:e>
                                <m:sSub>
                                  <m:sSubPr>
                                    <m:ctrlP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r>
                                      <a:rPr kumimoji="0"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m:t>
                                    </m:r>
                                  </m:sub>
                                </m:sSub>
                              </m:e>
                            </m:mr>
                            <m:mr>
                              <m:e>
                                <m:sSub>
                                  <m:sSubPr>
                                    <m:ctrlP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21</m:t>
                                    </m:r>
                                  </m:sub>
                                </m:sSub>
                              </m:e>
                              <m:e>
                                <m:sSub>
                                  <m:sSubPr>
                                    <m:ctrlP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22</m:t>
                                    </m:r>
                                  </m:sub>
                                </m:sSub>
                              </m:e>
                              <m:e>
                                <m:r>
                                  <a:rPr kumimoji="0" lang="en-US" alt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e>
                              <m:e>
                                <m:sSub>
                                  <m:sSubPr>
                                    <m:ctrlP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r>
                                      <a:rPr kumimoji="0"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m:t>
                                    </m:r>
                                  </m:sub>
                                </m:sSub>
                              </m:e>
                            </m:mr>
                            <m:mr>
                              <m:e>
                                <m:r>
                                  <a:rPr kumimoji="0" lang="en-US" alt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e>
                              <m:e>
                                <m:r>
                                  <a:rPr kumimoji="0" lang="en-US" alt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e>
                              <m:e>
                                <m:r>
                                  <a:rPr kumimoji="0" lang="en-US" alt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e>
                              <m:e>
                                <m:r>
                                  <a:rPr kumimoji="0" lang="en-US" alt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e>
                            </m:mr>
                            <m:mr>
                              <m:e>
                                <m:sSub>
                                  <m:sSubPr>
                                    <m:ctrlP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m:t>
                                    </m:r>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e>
                              <m:e>
                                <m:sSub>
                                  <m:sSubPr>
                                    <m:ctrlP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m:t>
                                    </m:r>
                                    <m:r>
                                      <a:rPr kumimoji="0"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e>
                              <m:e>
                                <m:r>
                                  <a:rPr kumimoji="0" lang="en-US" alt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e>
                              <m:e>
                                <m:sSub>
                                  <m:sSubPr>
                                    <m:ctrlP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𝑐𝑐</m:t>
                                    </m:r>
                                  </m:sub>
                                </m:sSub>
                              </m:e>
                            </m:mr>
                          </m:m>
                        </m:e>
                      </m:d>
                      <m:d>
                        <m:dPr>
                          <m:begChr m:val="["/>
                          <m:endChr m:val="]"/>
                          <m:ctrlPr>
                            <a:rPr kumimoji="0" lang="en-US" alt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alt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𝜋</m:t>
                                    </m:r>
                                  </m:e>
                                  <m:sub>
                                    <m:r>
                                      <a:rPr kumimoji="0"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m:t>
                                    </m:r>
                                  </m:sub>
                                </m:sSub>
                              </m:e>
                            </m:mr>
                            <m:mr>
                              <m:e>
                                <m:sSub>
                                  <m:sSubPr>
                                    <m:ctrlP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𝜋</m:t>
                                    </m:r>
                                  </m:e>
                                  <m:sub>
                                    <m:r>
                                      <a:rPr kumimoji="0"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2</m:t>
                                    </m:r>
                                  </m:sub>
                                </m:sSub>
                              </m:e>
                            </m:mr>
                            <m:mr>
                              <m:e>
                                <m:r>
                                  <a:rPr kumimoji="0" lang="en-US" alt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e>
                            </m:mr>
                            <m:mr>
                              <m:e>
                                <m:sSub>
                                  <m:sSubPr>
                                    <m:ctrlP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𝜋</m:t>
                                    </m:r>
                                  </m:e>
                                  <m:sub>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𝑐</m:t>
                                    </m:r>
                                  </m:sub>
                                </m:sSub>
                              </m:e>
                            </m:mr>
                          </m:m>
                        </m:e>
                      </m:d>
                      <m:r>
                        <a:rPr kumimoji="0" lang="en-US" altLang="en-US" sz="1800" b="1"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 </m:t>
                      </m:r>
                    </m:oMath>
                  </m:oMathPara>
                </a14:m>
                <a:endParaRPr kumimoji="0" lang="en-US" altLang="en-US" sz="1800" b="1"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marL="461963" marR="0" lvl="0" indent="0" algn="l" defTabSz="914400" rtl="0" eaLnBrk="1" fontAlgn="base" latinLnBrk="0" hangingPunct="1">
                  <a:lnSpc>
                    <a:spcPct val="100000"/>
                  </a:lnSpc>
                  <a:spcBef>
                    <a:spcPts val="0"/>
                  </a:spcBef>
                  <a:spcAft>
                    <a:spcPts val="1200"/>
                  </a:spcAft>
                  <a:buClrTx/>
                  <a:buSzTx/>
                  <a:buFontTx/>
                  <a:buNone/>
                  <a:tabLst/>
                  <a:defRPr/>
                </a:pPr>
                <a14:m>
                  <m:oMathPara xmlns:m="http://schemas.openxmlformats.org/officeDocument/2006/math">
                    <m:oMathParaPr>
                      <m:jc m:val="left"/>
                    </m:oMathParaPr>
                    <m:oMath xmlns:m="http://schemas.openxmlformats.org/officeDocument/2006/math">
                      <m:d>
                        <m:dPr>
                          <m:begChr m:val="["/>
                          <m:endChr m:val="]"/>
                          <m:ctrlPr>
                            <a:rPr kumimoji="0" lang="en-US" alt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r>
                                  <m:rPr>
                                    <m:brk m:alnAt="7"/>
                                  </m:rP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𝑃</m:t>
                                </m:r>
                                <m:d>
                                  <m:dPr>
                                    <m:ctrlP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Sup>
                                      <m:sSubSupPr>
                                        <m:ctrlP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up>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𝑡</m:t>
                                        </m:r>
                                      </m:sup>
                                    </m:sSubSup>
                                  </m:e>
                                </m:d>
                              </m:e>
                            </m:mr>
                            <m:mr>
                              <m:e>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e>
                            </m:mr>
                            <m:mr>
                              <m:e>
                                <m:r>
                                  <m:rPr>
                                    <m:brk m:alnAt="7"/>
                                  </m:rP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𝑃</m:t>
                                </m:r>
                                <m:d>
                                  <m:dPr>
                                    <m:ctrlP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Sup>
                                      <m:sSubSupPr>
                                        <m:ctrlP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𝑐</m:t>
                                        </m:r>
                                      </m:sub>
                                      <m:sup>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𝑡</m:t>
                                        </m:r>
                                      </m:sup>
                                    </m:sSubSup>
                                  </m:e>
                                </m:d>
                              </m:e>
                            </m:mr>
                          </m:m>
                        </m:e>
                      </m:d>
                      <m:r>
                        <a:rPr kumimoji="0" lang="en-US" alt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p>
                        <m:sSupPr>
                          <m:ctrlPr>
                            <a:rPr kumimoji="0" lang="en-US" alt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alt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𝑨</m:t>
                          </m:r>
                        </m:e>
                        <m:sup>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𝑡</m:t>
                          </m:r>
                        </m:sup>
                      </m:sSup>
                      <m:r>
                        <a:rPr kumimoji="0" lang="en-US" altLang="en-US" sz="18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𝝅</m:t>
                      </m:r>
                    </m:oMath>
                  </m:oMathPara>
                </a14:m>
                <a:endParaRPr kumimoji="0" lang="en-US" altLang="en-US" sz="1800" b="1" i="0" u="none"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25425" y="589936"/>
                <a:ext cx="8689974" cy="5963263"/>
              </a:xfrm>
              <a:prstGeom prst="rect">
                <a:avLst/>
              </a:prstGeom>
              <a:blipFill>
                <a:blip r:embed="rId4"/>
                <a:stretch>
                  <a:fillRect l="-1460" t="-1277" b="-638"/>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3797039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charset="0"/>
                <a:ea typeface="+mn-ea"/>
                <a:cs typeface="+mn-cs"/>
              </a:rPr>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Computational Complexity of Direct Evaluation</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5425" y="589937"/>
                <a:ext cx="8689974" cy="5800146"/>
              </a:xfrm>
              <a:prstGeom prst="rect">
                <a:avLst/>
              </a:prstGeom>
              <a:noFill/>
              <a:ln w="9525">
                <a:noFill/>
                <a:miter lim="800000"/>
                <a:headEnd/>
                <a:tailEnd/>
              </a:ln>
              <a:effectLst/>
            </p:spPr>
            <p:txBody>
              <a:bodyPr wrap="square" lIns="0" tIns="0" rIns="0" bIns="0">
                <a:noAutofit/>
              </a:bodyPr>
              <a:lstStyle/>
              <a:p>
                <a:pPr marL="176213" marR="0" lvl="0" indent="-176213" algn="l" defTabSz="914400" rtl="0" eaLnBrk="1" fontAlgn="base" latinLnBrk="0" hangingPunct="1">
                  <a:lnSpc>
                    <a:spcPct val="100000"/>
                  </a:lnSpc>
                  <a:spcBef>
                    <a:spcPts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333399"/>
                    </a:solidFill>
                    <a:effectLst/>
                    <a:uLnTx/>
                    <a:uFillTx/>
                    <a:latin typeface="Arial" charset="0"/>
                    <a:ea typeface="+mn-ea"/>
                    <a:cs typeface="+mn-cs"/>
                  </a:rPr>
                  <a:t>Evaluation:</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How do we efficiently compute the </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probability that a particular sequence of events</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was observed?</a:t>
                </a:r>
              </a:p>
              <a:p>
                <a:pPr marL="176213" marR="0" lvl="0" indent="-176213" algn="l" defTabSz="914400" rtl="0" eaLnBrk="1" fontAlgn="base" latinLnBrk="0" hangingPunct="1">
                  <a:lnSpc>
                    <a:spcPct val="100000"/>
                  </a:lnSpc>
                  <a:spcBef>
                    <a:spcPts val="0"/>
                  </a:spcBef>
                  <a:spcAft>
                    <a:spcPts val="600"/>
                  </a:spcAft>
                  <a:buClrTx/>
                  <a:buSzTx/>
                  <a:buFont typeface="Arial" pitchFamily="34" charset="0"/>
                  <a:buChar char="•"/>
                  <a:tabLst/>
                  <a:defRPr/>
                </a:pPr>
                <a:r>
                  <a:rPr kumimoji="0" lang="en-US" altLang="en-US" sz="1800" b="1" i="0" u="none" strike="noStrike" kern="1200" cap="none" spc="0" normalizeH="0" baseline="0" noProof="0" dirty="0">
                    <a:ln>
                      <a:noFill/>
                    </a:ln>
                    <a:solidFill>
                      <a:srgbClr val="000000"/>
                    </a:solidFill>
                    <a:effectLst/>
                    <a:uLnTx/>
                    <a:uFillTx/>
                    <a:latin typeface="Arial" charset="0"/>
                    <a:ea typeface="+mn-ea"/>
                    <a:cs typeface="+mn-cs"/>
                  </a:rPr>
                  <a:t>The probability of the observed sequence </a:t>
                </a:r>
                <a:br>
                  <a:rPr kumimoji="0" lang="en-US" alt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altLang="en-US" sz="1800" b="1" i="0" u="none" strike="noStrike" kern="1200" cap="none" spc="0" normalizeH="0" baseline="0" noProof="0" dirty="0">
                    <a:ln>
                      <a:noFill/>
                    </a:ln>
                    <a:solidFill>
                      <a:srgbClr val="000000"/>
                    </a:solidFill>
                    <a:effectLst/>
                    <a:uLnTx/>
                    <a:uFillTx/>
                    <a:latin typeface="Arial" charset="0"/>
                    <a:ea typeface="+mn-ea"/>
                    <a:cs typeface="+mn-cs"/>
                  </a:rPr>
                  <a:t>can be found by multiplying by the output </a:t>
                </a:r>
                <a:br>
                  <a:rPr kumimoji="0" lang="en-US" alt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altLang="en-US" sz="1800" b="1" i="0" u="none" strike="noStrike" kern="1200" cap="none" spc="0" normalizeH="0" baseline="0" noProof="0" dirty="0">
                    <a:ln>
                      <a:noFill/>
                    </a:ln>
                    <a:solidFill>
                      <a:srgbClr val="000000"/>
                    </a:solidFill>
                    <a:effectLst/>
                    <a:uLnTx/>
                    <a:uFillTx/>
                    <a:latin typeface="Arial" charset="0"/>
                    <a:ea typeface="+mn-ea"/>
                    <a:cs typeface="+mn-cs"/>
                  </a:rPr>
                  <a:t>probability matrix:</a:t>
                </a:r>
              </a:p>
              <a:p>
                <a:pPr marL="463550" marR="0" lvl="0" indent="0" algn="l" defTabSz="914400" rtl="0" eaLnBrk="1" fontAlgn="base" latinLnBrk="0" hangingPunct="1">
                  <a:lnSpc>
                    <a:spcPct val="100000"/>
                  </a:lnSpc>
                  <a:spcBef>
                    <a:spcPts val="0"/>
                  </a:spcBef>
                  <a:spcAft>
                    <a:spcPts val="1200"/>
                  </a:spcAft>
                  <a:buClrTx/>
                  <a:buSzTx/>
                  <a:buFontTx/>
                  <a:buNone/>
                  <a:tabLst/>
                  <a:defRPr/>
                </a:pPr>
                <a14:m>
                  <m:oMathPara xmlns:m="http://schemas.openxmlformats.org/officeDocument/2006/math">
                    <m:oMathParaPr>
                      <m:jc m:val="left"/>
                    </m:oMathParaPr>
                    <m:oMath xmlns:m="http://schemas.openxmlformats.org/officeDocument/2006/math">
                      <m:d>
                        <m:dPr>
                          <m:begChr m:val="["/>
                          <m:endChr m:val="]"/>
                          <m:ctrlPr>
                            <a:rPr kumimoji="0" lang="en-US" alt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r>
                                  <m:rPr>
                                    <m:brk m:alnAt="7"/>
                                  </m:rP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𝑃</m:t>
                                </m:r>
                                <m:d>
                                  <m:dPr>
                                    <m:ctrlP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Sup>
                                      <m:sSubSupPr>
                                        <m:ctrlP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𝑣</m:t>
                                        </m:r>
                                      </m:e>
                                      <m:sub>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up>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𝑡</m:t>
                                        </m:r>
                                      </m:sup>
                                    </m:sSubSup>
                                  </m:e>
                                </m:d>
                              </m:e>
                            </m:mr>
                            <m:mr>
                              <m:e>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e>
                            </m:mr>
                            <m:mr>
                              <m:e>
                                <m:r>
                                  <m:rPr>
                                    <m:brk m:alnAt="7"/>
                                  </m:rP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𝑃</m:t>
                                </m:r>
                                <m:d>
                                  <m:dPr>
                                    <m:ctrlP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Sup>
                                      <m:sSubSupPr>
                                        <m:ctrlP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𝑣</m:t>
                                        </m:r>
                                      </m:e>
                                      <m:sub>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𝑀</m:t>
                                        </m:r>
                                      </m:sub>
                                      <m:sup>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𝑡</m:t>
                                        </m:r>
                                      </m:sup>
                                    </m:sSubSup>
                                  </m:e>
                                </m:d>
                              </m:e>
                            </m:mr>
                          </m:m>
                        </m:e>
                      </m:d>
                      <m:r>
                        <a:rPr kumimoji="0" lang="en-US" alt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p>
                        <m:sSupPr>
                          <m:ctrlPr>
                            <a:rPr kumimoji="0" lang="en-US" alt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alt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𝑩𝑨</m:t>
                          </m:r>
                        </m:e>
                        <m:sup>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𝑡</m:t>
                          </m:r>
                        </m:sup>
                      </m:sSup>
                      <m:r>
                        <a:rPr kumimoji="0" lang="en-US" altLang="en-US" sz="18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𝝅</m:t>
                      </m:r>
                    </m:oMath>
                  </m:oMathPara>
                </a14:m>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a:p>
                <a:pPr marL="176213" marR="0" lvl="0" indent="-176213" algn="l" defTabSz="914400" rtl="0" eaLnBrk="1" fontAlgn="base" latinLnBrk="0" hangingPunct="1">
                  <a:lnSpc>
                    <a:spcPct val="100000"/>
                  </a:lnSpc>
                  <a:spcBef>
                    <a:spcPts val="0"/>
                  </a:spcBef>
                  <a:spcAft>
                    <a:spcPts val="1200"/>
                  </a:spcAft>
                  <a:buClrTx/>
                  <a:buSzTx/>
                  <a:buFont typeface="Arial" pitchFamily="34" charset="0"/>
                  <a:buChar char="•"/>
                  <a:tabLst/>
                  <a:defRPr/>
                </a:pPr>
                <a:r>
                  <a:rPr kumimoji="0" lang="en-US" altLang="en-US" sz="1800" b="1" i="0" u="none" strike="noStrike" kern="1200" cap="none" spc="0" normalizeH="0" baseline="0" noProof="0" dirty="0">
                    <a:ln>
                      <a:noFill/>
                    </a:ln>
                    <a:solidFill>
                      <a:srgbClr val="000000"/>
                    </a:solidFill>
                    <a:effectLst/>
                    <a:uLnTx/>
                    <a:uFillTx/>
                    <a:latin typeface="Arial" charset="0"/>
                    <a:ea typeface="+mn-ea"/>
                    <a:cs typeface="+mn-cs"/>
                  </a:rPr>
                  <a:t>But these computations, which are of complexity </a:t>
                </a:r>
                <a:br>
                  <a:rPr kumimoji="0" lang="en-US" altLang="en-US" sz="18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a:br>
                <a14:m>
                  <m:oMath xmlns:m="http://schemas.openxmlformats.org/officeDocument/2006/math">
                    <m:r>
                      <a:rPr kumimoji="0" lang="en-US" altLang="en-US" sz="18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𝑂</m:t>
                    </m:r>
                    <m:r>
                      <a:rPr kumimoji="0" lang="en-US" altLang="en-US" sz="18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m:t>
                    </m:r>
                    <m:r>
                      <a:rPr kumimoji="0" lang="en-US" altLang="en-US" sz="1800" b="0" i="1" u="none" strike="noStrike" kern="1200" cap="none" spc="0" normalizeH="0" baseline="0" noProof="0" dirty="0" err="1">
                        <a:ln>
                          <a:noFill/>
                        </a:ln>
                        <a:solidFill>
                          <a:srgbClr val="000000"/>
                        </a:solidFill>
                        <a:effectLst/>
                        <a:uLnTx/>
                        <a:uFillTx/>
                        <a:latin typeface="Cambria Math" panose="02040503050406030204" pitchFamily="18" charset="0"/>
                        <a:ea typeface="+mn-ea"/>
                        <a:cs typeface="+mn-cs"/>
                      </a:rPr>
                      <m:t>𝑐</m:t>
                    </m:r>
                    <m:r>
                      <a:rPr kumimoji="0" lang="en-US" altLang="en-US" sz="1800" b="0" i="1" u="none" strike="noStrike" kern="1200" cap="none" spc="0" normalizeH="0" baseline="30000" noProof="0" dirty="0" err="1">
                        <a:ln>
                          <a:noFill/>
                        </a:ln>
                        <a:solidFill>
                          <a:srgbClr val="000000"/>
                        </a:solidFill>
                        <a:effectLst/>
                        <a:uLnTx/>
                        <a:uFillTx/>
                        <a:latin typeface="Cambria Math" panose="02040503050406030204" pitchFamily="18" charset="0"/>
                        <a:ea typeface="+mn-ea"/>
                        <a:cs typeface="+mn-cs"/>
                      </a:rPr>
                      <m:t>𝑇</m:t>
                    </m:r>
                    <m:r>
                      <a:rPr kumimoji="0" lang="en-US" altLang="en-US" sz="1800" b="0" i="1" u="none" strike="noStrike" kern="1200" cap="none" spc="0" normalizeH="0" baseline="0" noProof="0" dirty="0" err="1">
                        <a:ln>
                          <a:noFill/>
                        </a:ln>
                        <a:solidFill>
                          <a:srgbClr val="000000"/>
                        </a:solidFill>
                        <a:effectLst/>
                        <a:uLnTx/>
                        <a:uFillTx/>
                        <a:latin typeface="Cambria Math" panose="02040503050406030204" pitchFamily="18" charset="0"/>
                        <a:ea typeface="+mn-ea"/>
                        <a:cs typeface="+mn-cs"/>
                      </a:rPr>
                      <m:t>𝑇</m:t>
                    </m:r>
                    <m:r>
                      <a:rPr kumimoji="0" lang="en-US" altLang="en-US" sz="18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m:t>
                    </m:r>
                  </m:oMath>
                </a14:m>
                <a:r>
                  <a:rPr kumimoji="0" lang="en-US" altLang="en-US" sz="1800" b="1" i="0" u="none" strike="noStrike" kern="1200" cap="none" spc="0" normalizeH="0" baseline="0" noProof="0" dirty="0">
                    <a:ln>
                      <a:noFill/>
                    </a:ln>
                    <a:solidFill>
                      <a:srgbClr val="000000"/>
                    </a:solidFill>
                    <a:effectLst/>
                    <a:uLnTx/>
                    <a:uFillTx/>
                    <a:latin typeface="Arial" charset="0"/>
                    <a:ea typeface="+mn-ea"/>
                    <a:cs typeface="+mn-cs"/>
                  </a:rPr>
                  <a:t>, where </a:t>
                </a:r>
                <a14:m>
                  <m:oMath xmlns:m="http://schemas.openxmlformats.org/officeDocument/2006/math">
                    <m:r>
                      <a:rPr kumimoji="0" lang="en-US" altLang="en-US" sz="18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𝑇</m:t>
                    </m:r>
                  </m:oMath>
                </a14:m>
                <a:r>
                  <a:rPr kumimoji="0" lang="en-US" altLang="en-US" sz="1800" b="1" i="0" u="none" strike="noStrike" kern="1200" cap="none" spc="0" normalizeH="0" baseline="0" noProof="0" dirty="0">
                    <a:ln>
                      <a:noFill/>
                    </a:ln>
                    <a:solidFill>
                      <a:srgbClr val="000000"/>
                    </a:solidFill>
                    <a:effectLst/>
                    <a:uLnTx/>
                    <a:uFillTx/>
                    <a:latin typeface="Arial" charset="0"/>
                    <a:ea typeface="+mn-ea"/>
                    <a:cs typeface="+mn-cs"/>
                  </a:rPr>
                  <a:t> is the length of the sequence, </a:t>
                </a:r>
                <a:br>
                  <a:rPr kumimoji="0" lang="en-US" alt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altLang="en-US" sz="1800" b="1" i="0" u="none" strike="noStrike" kern="1200" cap="none" spc="0" normalizeH="0" baseline="0" noProof="0" dirty="0">
                    <a:ln>
                      <a:noFill/>
                    </a:ln>
                    <a:solidFill>
                      <a:srgbClr val="000000"/>
                    </a:solidFill>
                    <a:effectLst/>
                    <a:uLnTx/>
                    <a:uFillTx/>
                    <a:latin typeface="Arial" charset="0"/>
                    <a:ea typeface="+mn-ea"/>
                    <a:cs typeface="+mn-cs"/>
                  </a:rPr>
                  <a:t>are prohibitive for even the simplest of models </a:t>
                </a:r>
                <a:br>
                  <a:rPr kumimoji="0" lang="en-US" alt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altLang="en-US" sz="1800" b="1" i="0" u="none" strike="noStrike" kern="1200" cap="none" spc="0" normalizeH="0" baseline="0" noProof="0" dirty="0">
                    <a:ln>
                      <a:noFill/>
                    </a:ln>
                    <a:solidFill>
                      <a:srgbClr val="000000"/>
                    </a:solidFill>
                    <a:effectLst/>
                    <a:uLnTx/>
                    <a:uFillTx/>
                    <a:latin typeface="Arial" charset="0"/>
                    <a:ea typeface="+mn-ea"/>
                    <a:cs typeface="+mn-cs"/>
                  </a:rPr>
                  <a:t>(e.g., </a:t>
                </a:r>
                <a14:m>
                  <m:oMath xmlns:m="http://schemas.openxmlformats.org/officeDocument/2006/math">
                    <m:r>
                      <a:rPr kumimoji="0" lang="en-US" altLang="en-US" sz="18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𝑐</m:t>
                    </m:r>
                    <m:r>
                      <a:rPr kumimoji="0" lang="en-US" altLang="en-US" sz="18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=10 </m:t>
                    </m:r>
                  </m:oMath>
                </a14:m>
                <a:r>
                  <a:rPr kumimoji="0" lang="en-US" altLang="en-US" sz="1800" b="1" i="0" u="none" strike="noStrike" kern="1200" cap="none" spc="0" normalizeH="0" baseline="0" noProof="0" dirty="0">
                    <a:ln>
                      <a:noFill/>
                    </a:ln>
                    <a:solidFill>
                      <a:srgbClr val="000000"/>
                    </a:solidFill>
                    <a:effectLst/>
                    <a:uLnTx/>
                    <a:uFillTx/>
                    <a:latin typeface="Arial" charset="0"/>
                    <a:ea typeface="+mn-ea"/>
                    <a:cs typeface="+mn-cs"/>
                  </a:rPr>
                  <a:t>and </a:t>
                </a:r>
                <a14:m>
                  <m:oMath xmlns:m="http://schemas.openxmlformats.org/officeDocument/2006/math">
                    <m:r>
                      <a:rPr kumimoji="0" lang="en-US" altLang="en-US" sz="18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𝑇</m:t>
                    </m:r>
                    <m:r>
                      <a:rPr kumimoji="0" lang="en-US" altLang="en-US" sz="18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=20 →</m:t>
                    </m:r>
                    <m:sSup>
                      <m:sSupPr>
                        <m:ctrlPr>
                          <a:rPr kumimoji="0" lang="en-US" altLang="en-US" sz="1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ctrlPr>
                      </m:sSupPr>
                      <m:e>
                        <m:r>
                          <a:rPr kumimoji="0" lang="en-US" altLang="en-US" sz="1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10</m:t>
                        </m:r>
                      </m:e>
                      <m:sup>
                        <m:r>
                          <a:rPr kumimoji="0" lang="en-US" altLang="en-US" sz="1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21</m:t>
                        </m:r>
                      </m:sup>
                    </m:sSup>
                    <m:r>
                      <a:rPr kumimoji="0" lang="en-US" altLang="en-US" sz="18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20=2</m:t>
                    </m:r>
                    <m:r>
                      <a:rPr kumimoji="0" lang="en-US" altLang="en-US" sz="1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𝑥</m:t>
                    </m:r>
                    <m:sSup>
                      <m:sSupPr>
                        <m:ctrlPr>
                          <a:rPr kumimoji="0" lang="en-US" altLang="en-US" sz="1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ctrlPr>
                      </m:sSupPr>
                      <m:e>
                        <m:r>
                          <a:rPr kumimoji="0" lang="en-US" altLang="en-US" sz="1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10</m:t>
                        </m:r>
                      </m:e>
                      <m:sup>
                        <m:r>
                          <a:rPr kumimoji="0" lang="en-US" altLang="en-US" sz="1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21</m:t>
                        </m:r>
                      </m:sup>
                    </m:sSup>
                  </m:oMath>
                </a14:m>
                <a:r>
                  <a:rPr kumimoji="0" lang="en-US" altLang="en-US" sz="1800" b="1" i="0" u="none" strike="noStrike" kern="1200" cap="none" spc="0" normalizeH="0" baseline="0" noProof="0" dirty="0">
                    <a:ln>
                      <a:noFill/>
                    </a:ln>
                    <a:solidFill>
                      <a:srgbClr val="000000"/>
                    </a:solidFill>
                    <a:effectLst/>
                    <a:uLnTx/>
                    <a:uFillTx/>
                    <a:latin typeface="Arial" charset="0"/>
                    <a:ea typeface="+mn-ea"/>
                    <a:cs typeface="+mn-cs"/>
                  </a:rPr>
                  <a:t> calculations).</a:t>
                </a:r>
              </a:p>
              <a:p>
                <a:pPr marL="176213" marR="0" lvl="0" indent="-176213" algn="l" defTabSz="914400" rtl="0" eaLnBrk="1" fontAlgn="base" latinLnBrk="0" hangingPunct="1">
                  <a:lnSpc>
                    <a:spcPct val="100000"/>
                  </a:lnSpc>
                  <a:spcBef>
                    <a:spcPts val="0"/>
                  </a:spcBef>
                  <a:spcAft>
                    <a:spcPts val="1200"/>
                  </a:spcAft>
                  <a:buClrTx/>
                  <a:buSzTx/>
                  <a:buFont typeface="Arial" pitchFamily="34" charset="0"/>
                  <a:buChar char="•"/>
                  <a:tabLst/>
                  <a:defRPr/>
                </a:pPr>
                <a:r>
                  <a:rPr kumimoji="0" lang="en-US" altLang="en-US" sz="1800" b="1" i="0" u="none" strike="noStrike" kern="1200" cap="none" spc="0" normalizeH="0" baseline="0" noProof="0" dirty="0">
                    <a:ln>
                      <a:noFill/>
                    </a:ln>
                    <a:solidFill>
                      <a:srgbClr val="000000"/>
                    </a:solidFill>
                    <a:effectLst/>
                    <a:uLnTx/>
                    <a:uFillTx/>
                    <a:latin typeface="Arial" charset="0"/>
                    <a:ea typeface="+mn-ea"/>
                    <a:cs typeface="+mn-cs"/>
                  </a:rPr>
                  <a:t>To put this in perspective, an HMM-based speech recognizer typically would use 10,000 models, each with 3 states, and be capable of recognizing over 100,000 words. The total number of states in such a system could be millions.</a:t>
                </a:r>
              </a:p>
              <a:p>
                <a:pPr marL="176213" marR="0" lvl="0" indent="-176213" algn="l" defTabSz="914400" rtl="0" eaLnBrk="1" fontAlgn="base" latinLnBrk="0" hangingPunct="1">
                  <a:lnSpc>
                    <a:spcPct val="100000"/>
                  </a:lnSpc>
                  <a:spcBef>
                    <a:spcPts val="0"/>
                  </a:spcBef>
                  <a:spcAft>
                    <a:spcPts val="1200"/>
                  </a:spcAft>
                  <a:buClrTx/>
                  <a:buSzTx/>
                  <a:buFont typeface="Arial" pitchFamily="34" charset="0"/>
                  <a:buChar char="•"/>
                  <a:tabLst/>
                  <a:defRPr/>
                </a:pPr>
                <a:r>
                  <a:rPr kumimoji="0" lang="en-US" altLang="en-US" sz="1800" b="1" i="0" u="none" strike="noStrike" kern="1200" cap="none" spc="0" normalizeH="0" baseline="0" noProof="0" dirty="0">
                    <a:ln>
                      <a:noFill/>
                    </a:ln>
                    <a:solidFill>
                      <a:srgbClr val="000000"/>
                    </a:solidFill>
                    <a:effectLst/>
                    <a:uLnTx/>
                    <a:uFillTx/>
                    <a:latin typeface="Arial" charset="0"/>
                    <a:ea typeface="+mn-ea"/>
                    <a:cs typeface="+mn-cs"/>
                  </a:rPr>
                  <a:t>Hence, efficient computational techniques were essential to the success of this technology.</a:t>
                </a:r>
              </a:p>
            </p:txBody>
          </p:sp>
        </mc:Choice>
        <mc:Fallback xmlns="">
          <p:sp>
            <p:nvSpPr>
              <p:cNvPr id="8" name="Rectangle 4"/>
              <p:cNvSpPr>
                <a:spLocks noRot="1" noChangeAspect="1" noMove="1" noResize="1" noEditPoints="1" noAdjustHandles="1" noChangeArrowheads="1" noChangeShapeType="1" noTextEdit="1"/>
              </p:cNvSpPr>
              <p:nvPr/>
            </p:nvSpPr>
            <p:spPr bwMode="auto">
              <a:xfrm>
                <a:off x="225425" y="589937"/>
                <a:ext cx="8689974" cy="5800146"/>
              </a:xfrm>
              <a:prstGeom prst="rect">
                <a:avLst/>
              </a:prstGeom>
              <a:blipFill>
                <a:blip r:embed="rId2"/>
                <a:stretch>
                  <a:fillRect l="-1460" t="-1310" r="-876" b="-218"/>
                </a:stretch>
              </a:blipFill>
              <a:ln w="9525">
                <a:noFill/>
                <a:miter lim="800000"/>
                <a:headEnd/>
                <a:tailEnd/>
              </a:ln>
              <a:effectLst/>
            </p:spPr>
            <p:txBody>
              <a:bodyPr/>
              <a:lstStyle/>
              <a:p>
                <a:r>
                  <a:rPr lang="en-US">
                    <a:noFill/>
                  </a:rPr>
                  <a:t> </a:t>
                </a:r>
              </a:p>
            </p:txBody>
          </p:sp>
        </mc:Fallback>
      </mc:AlternateContent>
      <p:pic>
        <p:nvPicPr>
          <p:cNvPr id="17" name="Picture 16" descr="x.JPG"/>
          <p:cNvPicPr>
            <a:picLocks noChangeAspect="1"/>
          </p:cNvPicPr>
          <p:nvPr/>
        </p:nvPicPr>
        <p:blipFill rotWithShape="1">
          <a:blip r:embed="rId3"/>
          <a:srcRect l="11280" t="3796" r="6485"/>
          <a:stretch/>
        </p:blipFill>
        <p:spPr>
          <a:xfrm>
            <a:off x="6336792" y="2188738"/>
            <a:ext cx="2578607" cy="2065072"/>
          </a:xfrm>
          <a:prstGeom prst="rect">
            <a:avLst/>
          </a:prstGeom>
        </p:spPr>
      </p:pic>
      <p:pic>
        <p:nvPicPr>
          <p:cNvPr id="10" name="Picture 9">
            <a:extLst>
              <a:ext uri="{FF2B5EF4-FFF2-40B4-BE49-F238E27FC236}">
                <a16:creationId xmlns:a16="http://schemas.microsoft.com/office/drawing/2014/main" id="{ABB97E8D-EE50-9C44-8AD8-2BCC8FEE7C4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01048" y="526800"/>
            <a:ext cx="1375076" cy="1584971"/>
          </a:xfrm>
          <a:prstGeom prst="rect">
            <a:avLst/>
          </a:prstGeom>
          <a:ln w="38100">
            <a:noFill/>
          </a:ln>
        </p:spPr>
      </p:pic>
      <p:sp>
        <p:nvSpPr>
          <p:cNvPr id="11" name="Bent Arrow 10">
            <a:extLst>
              <a:ext uri="{FF2B5EF4-FFF2-40B4-BE49-F238E27FC236}">
                <a16:creationId xmlns:a16="http://schemas.microsoft.com/office/drawing/2014/main" id="{2EE13FB1-57EC-734E-ACF1-6A0C5BE7F3A0}"/>
              </a:ext>
            </a:extLst>
          </p:cNvPr>
          <p:cNvSpPr/>
          <p:nvPr/>
        </p:nvSpPr>
        <p:spPr>
          <a:xfrm rot="5400000">
            <a:off x="7693335" y="1487426"/>
            <a:ext cx="754093" cy="515082"/>
          </a:xfrm>
          <a:prstGeom prst="bentArrow">
            <a:avLst>
              <a:gd name="adj1" fmla="val 25000"/>
              <a:gd name="adj2" fmla="val 26640"/>
              <a:gd name="adj3" fmla="val 25000"/>
              <a:gd name="adj4" fmla="val 43750"/>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85208504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8600" y="57650"/>
            <a:ext cx="8686800" cy="369332"/>
          </a:xfrm>
          <a:prstGeom prst="rect">
            <a:avLst/>
          </a:prstGeom>
          <a:noFill/>
          <a:ln w="9525">
            <a:noFill/>
            <a:miter lim="800000"/>
            <a:headEnd/>
            <a:tailEnd/>
          </a:ln>
        </p:spPr>
        <p:txBody>
          <a:bodyPr lIns="0" tIns="0" rIns="0" bIns="0" anchor="ctr" anchorCtr="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21507" name="Text Box 4"/>
          <p:cNvSpPr txBox="1">
            <a:spLocks noChangeArrowheads="1"/>
          </p:cNvSpPr>
          <p:nvPr/>
        </p:nvSpPr>
        <p:spPr bwMode="auto">
          <a:xfrm>
            <a:off x="187531" y="682625"/>
            <a:ext cx="8688388" cy="4093428"/>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Progress thus far:</a:t>
            </a:r>
          </a:p>
          <a:p>
            <a:pPr marL="171450" marR="0" lvl="0" indent="-171450" algn="l" defTabSz="914400" rtl="0" eaLnBrk="1" fontAlgn="base" latinLnBrk="0" hangingPunct="1">
              <a:lnSpc>
                <a:spcPct val="100000"/>
              </a:lnSpc>
              <a:spcBef>
                <a:spcPts val="0"/>
              </a:spcBef>
              <a:spcAft>
                <a:spcPts val="600"/>
              </a:spcAft>
              <a:buClrTx/>
              <a:buSzTx/>
              <a:buFontTx/>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Formally introduced a hidden Markov model.</a:t>
            </a:r>
          </a:p>
          <a:p>
            <a:pPr marL="171450" marR="0" lvl="0" indent="-171450" algn="l" defTabSz="914400" rtl="0" eaLnBrk="1" fontAlgn="base" latinLnBrk="0" hangingPunct="1">
              <a:lnSpc>
                <a:spcPct val="100000"/>
              </a:lnSpc>
              <a:spcBef>
                <a:spcPts val="0"/>
              </a:spcBef>
              <a:spcAft>
                <a:spcPts val="600"/>
              </a:spcAft>
              <a:buClrTx/>
              <a:buSzTx/>
              <a:buFontTx/>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Described three fundamental problems (evaluation, decoding, and training).</a:t>
            </a:r>
          </a:p>
          <a:p>
            <a:pPr marL="171450" marR="0" lvl="0" indent="-171450"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Derived general properties of the model.</a:t>
            </a:r>
          </a:p>
          <a:p>
            <a:pPr marL="171450" marR="0" lvl="0" indent="-171450" algn="l" defTabSz="914400" rtl="0" eaLnBrk="1" fontAlgn="base"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Remaining issues:</a:t>
            </a:r>
          </a:p>
          <a:p>
            <a:pPr marL="171450" marR="0" lvl="0" indent="-171450" algn="l" defTabSz="914400" rtl="0" eaLnBrk="1" fontAlgn="base" latinLnBrk="0" hangingPunct="1">
              <a:lnSpc>
                <a:spcPct val="100000"/>
              </a:lnSpc>
              <a:spcBef>
                <a:spcPts val="0"/>
              </a:spcBef>
              <a:spcAft>
                <a:spcPts val="600"/>
              </a:spcAft>
              <a:buClrTx/>
              <a:buSzTx/>
              <a:buFontTx/>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Introduce the Forward Algorithm as a fast way to do evaluation.</a:t>
            </a:r>
          </a:p>
          <a:p>
            <a:pPr marL="171450" marR="0" lvl="0" indent="-171450" algn="l" defTabSz="914400" rtl="0" eaLnBrk="1" fontAlgn="base" latinLnBrk="0" hangingPunct="1">
              <a:lnSpc>
                <a:spcPct val="100000"/>
              </a:lnSpc>
              <a:spcBef>
                <a:spcPts val="0"/>
              </a:spcBef>
              <a:spcAft>
                <a:spcPts val="600"/>
              </a:spcAft>
              <a:buClrTx/>
              <a:buSzTx/>
              <a:buFontTx/>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Introduce the Viterbi Algorithm as a reasonable way to do decoding.</a:t>
            </a:r>
          </a:p>
          <a:p>
            <a:pPr marL="171450" marR="0" lvl="0" indent="-171450" algn="l" defTabSz="914400" rtl="0" eaLnBrk="1" fontAlgn="base" latinLnBrk="0" hangingPunct="1">
              <a:lnSpc>
                <a:spcPct val="100000"/>
              </a:lnSpc>
              <a:spcBef>
                <a:spcPts val="0"/>
              </a:spcBef>
              <a:spcAft>
                <a:spcPts val="600"/>
              </a:spcAft>
              <a:buClrTx/>
              <a:buSzTx/>
              <a:buFontTx/>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Introduce dynamic programming using a string matching example.</a:t>
            </a:r>
          </a:p>
          <a:p>
            <a:pPr marL="171450" marR="0" lvl="0" indent="-171450" algn="l" defTabSz="914400" rtl="0" eaLnBrk="1" fontAlgn="base" latinLnBrk="0" hangingPunct="1">
              <a:lnSpc>
                <a:spcPct val="100000"/>
              </a:lnSpc>
              <a:spcBef>
                <a:spcPts val="0"/>
              </a:spcBef>
              <a:spcAft>
                <a:spcPts val="6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Derive the reestimation equations using the EM Theorem so we can guarantee convergence.</a:t>
            </a:r>
          </a:p>
          <a:p>
            <a:pPr marL="171450" marR="0" lvl="0" indent="-171450" algn="l" defTabSz="914400" rtl="0" eaLnBrk="1" fontAlgn="base" latinLnBrk="0" hangingPunct="1">
              <a:lnSpc>
                <a:spcPct val="100000"/>
              </a:lnSpc>
              <a:spcBef>
                <a:spcPts val="0"/>
              </a:spcBef>
              <a:spcAft>
                <a:spcPts val="6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Generalize the output distribution to a continuous distribution using a Gaussian mixture model.</a:t>
            </a:r>
          </a:p>
        </p:txBody>
      </p:sp>
    </p:spTree>
    <p:extLst>
      <p:ext uri="{BB962C8B-B14F-4D97-AF65-F5344CB8AC3E}">
        <p14:creationId xmlns:p14="http://schemas.microsoft.com/office/powerpoint/2010/main" val="197954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5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9"/>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333399"/>
                </a:solidFill>
                <a:effectLst/>
                <a:uLnTx/>
                <a:uFillTx/>
                <a:latin typeface="Arial" charset="0"/>
                <a:ea typeface="+mn-ea"/>
                <a:cs typeface="+mn-cs"/>
              </a:rPr>
              <a:t>Lecture 09: Hidden Markov Models – Basic Elements</a:t>
            </a:r>
          </a:p>
        </p:txBody>
      </p:sp>
      <p:pic>
        <p:nvPicPr>
          <p:cNvPr id="12" name="Picture 2"/>
          <p:cNvPicPr>
            <a:picLocks noChangeAspect="1" noChangeArrowheads="1"/>
          </p:cNvPicPr>
          <p:nvPr/>
        </p:nvPicPr>
        <p:blipFill>
          <a:blip r:embed="rId2"/>
          <a:srcRect/>
          <a:stretch>
            <a:fillRect/>
          </a:stretch>
        </p:blipFill>
        <p:spPr bwMode="auto">
          <a:xfrm>
            <a:off x="4663876" y="4062397"/>
            <a:ext cx="2807658" cy="1588115"/>
          </a:xfrm>
          <a:prstGeom prst="rect">
            <a:avLst/>
          </a:prstGeom>
          <a:noFill/>
          <a:ln w="38100">
            <a:solidFill>
              <a:schemeClr val="accent1"/>
            </a:solidFill>
            <a:miter lim="800000"/>
            <a:headEnd/>
            <a:tailEnd/>
          </a:ln>
          <a:effectLst/>
        </p:spPr>
      </p:pic>
      <p:pic>
        <p:nvPicPr>
          <p:cNvPr id="13" name="Picture 3"/>
          <p:cNvPicPr>
            <a:picLocks noChangeAspect="1" noChangeArrowheads="1"/>
          </p:cNvPicPr>
          <p:nvPr/>
        </p:nvPicPr>
        <p:blipFill>
          <a:blip r:embed="rId3"/>
          <a:srcRect/>
          <a:stretch>
            <a:fillRect/>
          </a:stretch>
        </p:blipFill>
        <p:spPr bwMode="auto">
          <a:xfrm>
            <a:off x="4663876" y="1547892"/>
            <a:ext cx="2431640" cy="1945312"/>
          </a:xfrm>
          <a:prstGeom prst="rect">
            <a:avLst/>
          </a:prstGeom>
          <a:noFill/>
          <a:ln w="38100">
            <a:solidFill>
              <a:schemeClr val="accent1"/>
            </a:solidFill>
            <a:miter lim="800000"/>
            <a:headEnd/>
            <a:tailEnd/>
          </a:ln>
          <a:effectLst/>
        </p:spPr>
      </p:pic>
      <p:pic>
        <p:nvPicPr>
          <p:cNvPr id="14" name="Picture 1"/>
          <p:cNvPicPr>
            <a:picLocks noChangeAspect="1" noChangeArrowheads="1"/>
          </p:cNvPicPr>
          <p:nvPr/>
        </p:nvPicPr>
        <p:blipFill>
          <a:blip r:embed="rId4"/>
          <a:srcRect/>
          <a:stretch>
            <a:fillRect/>
          </a:stretch>
        </p:blipFill>
        <p:spPr bwMode="auto">
          <a:xfrm>
            <a:off x="6496829" y="2911143"/>
            <a:ext cx="2241757" cy="1681318"/>
          </a:xfrm>
          <a:prstGeom prst="rect">
            <a:avLst/>
          </a:prstGeom>
          <a:noFill/>
          <a:ln w="38100">
            <a:solidFill>
              <a:schemeClr val="accent1"/>
            </a:solidFill>
            <a:miter lim="800000"/>
            <a:headEnd/>
            <a:tailEnd/>
          </a:ln>
          <a:effectLst/>
        </p:spPr>
      </p:pic>
      <p:sp>
        <p:nvSpPr>
          <p:cNvPr id="7" name="Rectangle 3"/>
          <p:cNvSpPr txBox="1">
            <a:spLocks noChangeArrowheads="1"/>
          </p:cNvSpPr>
          <p:nvPr/>
        </p:nvSpPr>
        <p:spPr bwMode="auto">
          <a:xfrm>
            <a:off x="541338" y="1358900"/>
            <a:ext cx="4721225" cy="4699000"/>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algn="l" defTabSz="914400" rtl="0" eaLnBrk="1" fontAlgn="auto" latinLnBrk="0" hangingPunct="1">
              <a:lnSpc>
                <a:spcPct val="100000"/>
              </a:lnSpc>
              <a:spcBef>
                <a:spcPts val="1200"/>
              </a:spcBef>
              <a:spcAft>
                <a:spcPts val="600"/>
              </a:spcAft>
              <a:buClrTx/>
              <a:buSzTx/>
              <a:buFont typeface="Arial" pitchFamily="34" charset="0"/>
              <a:buChar char="•"/>
              <a:tabLst/>
              <a:defRPr/>
            </a:pPr>
            <a:r>
              <a:rPr kumimoji="0" lang="en-US" sz="2400" b="1" i="0" u="none" strike="noStrike" kern="1200" cap="none" spc="0" normalizeH="0" baseline="0" noProof="0" dirty="0">
                <a:ln>
                  <a:noFill/>
                </a:ln>
                <a:solidFill>
                  <a:srgbClr val="333399"/>
                </a:solidFill>
                <a:effectLst/>
                <a:uLnTx/>
                <a:uFillTx/>
                <a:latin typeface="Arial"/>
                <a:ea typeface="+mn-ea"/>
                <a:cs typeface="+mn-cs"/>
              </a:rPr>
              <a:t>Objectives:</a:t>
            </a:r>
          </a:p>
          <a:p>
            <a:pPr marL="176213" marR="0" lvl="0" indent="0" algn="l"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Markov Processes</a:t>
            </a:r>
          </a:p>
          <a:p>
            <a:pPr marL="176213" marR="0" lvl="0" indent="0" algn="l"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Doubly Stochastic Systems</a:t>
            </a:r>
          </a:p>
          <a:p>
            <a:pPr marL="176213" marR="0" lvl="0" indent="0" algn="l"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Elements of a Discrete Model</a:t>
            </a:r>
          </a:p>
          <a:p>
            <a:pPr marL="176213" marR="0" lvl="0" indent="0" algn="l"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Example Calculations</a:t>
            </a:r>
          </a:p>
          <a:p>
            <a:pPr marL="176213" marR="0" lvl="0" indent="-176213" algn="l" defTabSz="914400" rtl="0" eaLnBrk="1" fontAlgn="auto" latinLnBrk="0" hangingPunct="1">
              <a:lnSpc>
                <a:spcPct val="100000"/>
              </a:lnSpc>
              <a:spcBef>
                <a:spcPts val="1200"/>
              </a:spcBef>
              <a:spcAft>
                <a:spcPts val="600"/>
              </a:spcAft>
              <a:buClrTx/>
              <a:buSzTx/>
              <a:buFont typeface="Arial" pitchFamily="34" charset="0"/>
              <a:buChar char="•"/>
              <a:tabLst/>
              <a:defRPr/>
            </a:pPr>
            <a:r>
              <a:rPr kumimoji="0" lang="en-US" sz="2400" b="1" i="0" u="none" strike="noStrike" kern="1200" cap="none" spc="0" normalizeH="0" baseline="0" noProof="0" dirty="0">
                <a:ln>
                  <a:noFill/>
                </a:ln>
                <a:solidFill>
                  <a:srgbClr val="333399"/>
                </a:solidFill>
                <a:effectLst/>
                <a:uLnTx/>
                <a:uFillTx/>
                <a:latin typeface="Arial"/>
                <a:ea typeface="+mn-ea"/>
                <a:cs typeface="+mn-cs"/>
              </a:rPr>
              <a:t>Resources:</a:t>
            </a:r>
          </a:p>
          <a:p>
            <a:pPr marL="176213"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Rabiner: </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5"/>
              </a:rPr>
              <a:t>Tutorial</a:t>
            </a: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6213"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Deller, et al.: </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6"/>
              </a:rPr>
              <a:t>Speech Processing</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176213"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Jelinek: </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Statistical Methods</a:t>
            </a:r>
            <a:b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Rabiner and </a:t>
            </a:r>
            <a:r>
              <a:rPr kumimoji="0" lang="en-US" sz="1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Juang</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8">
                  <a:extLst>
                    <a:ext uri="{A12FA001-AC4F-418D-AE19-62706E023703}">
                      <ahyp:hlinkClr xmlns:ahyp="http://schemas.microsoft.com/office/drawing/2018/hyperlinkcolor" val="tx"/>
                    </a:ext>
                  </a:extLst>
                </a:hlinkClick>
              </a:rPr>
              <a:t>Fundamentals</a:t>
            </a: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6213"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Picone: </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9">
                  <a:extLst>
                    <a:ext uri="{A12FA001-AC4F-418D-AE19-62706E023703}">
                      <ahyp:hlinkClr xmlns:ahyp="http://schemas.microsoft.com/office/drawing/2018/hyperlinkcolor" val="tx"/>
                    </a:ext>
                  </a:extLst>
                </a:hlinkClick>
              </a:rPr>
              <a:t>HMM Overview</a:t>
            </a:r>
            <a:b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82767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Definition of a Hidden Markov Model</a:t>
            </a:r>
          </a:p>
        </p:txBody>
      </p:sp>
      <mc:AlternateContent xmlns:mc="http://schemas.openxmlformats.org/markup-compatibility/2006" xmlns:a14="http://schemas.microsoft.com/office/drawing/2010/main">
        <mc:Choice Requires="a14">
          <p:sp>
            <p:nvSpPr>
              <p:cNvPr id="5" name="Text Box 9">
                <a:extLst>
                  <a:ext uri="{FF2B5EF4-FFF2-40B4-BE49-F238E27FC236}">
                    <a16:creationId xmlns:a16="http://schemas.microsoft.com/office/drawing/2014/main" id="{025C3CE6-6485-1B43-8B80-CDE52BAC95A2}"/>
                  </a:ext>
                </a:extLst>
              </p:cNvPr>
              <p:cNvSpPr txBox="1">
                <a:spLocks noChangeArrowheads="1"/>
              </p:cNvSpPr>
              <p:nvPr/>
            </p:nvSpPr>
            <p:spPr bwMode="auto">
              <a:xfrm>
                <a:off x="228600" y="647699"/>
                <a:ext cx="8686800" cy="5910755"/>
              </a:xfrm>
              <a:prstGeom prst="rect">
                <a:avLst/>
              </a:prstGeom>
              <a:noFill/>
              <a:ln w="9525">
                <a:noFill/>
                <a:miter lim="800000"/>
                <a:headEnd/>
                <a:tailEnd/>
              </a:ln>
            </p:spPr>
            <p:txBody>
              <a:bodyPr lIns="0" tIns="0" rIns="0" bIns="0">
                <a:noAutofit/>
              </a:bodyPr>
              <a:lstStyle/>
              <a:p>
                <a:pPr marL="176213" marR="0" lvl="0" indent="-176213" algn="l" defTabSz="914400" rtl="0" eaLnBrk="1" fontAlgn="base" latinLnBrk="0" hangingPunct="1">
                  <a:lnSpc>
                    <a:spcPct val="100000"/>
                  </a:lnSpc>
                  <a:spcBef>
                    <a:spcPct val="0"/>
                  </a:spcBef>
                  <a:spcAft>
                    <a:spcPts val="6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What is a first-order Markov Chain?</a:t>
                </a:r>
              </a:p>
              <a:p>
                <a:pPr marL="0" marR="0" lvl="0" indent="0" algn="l" defTabSz="914400" rtl="0" eaLnBrk="1" fontAlgn="base" latinLnBrk="0" hangingPunct="1">
                  <a:lnSpc>
                    <a:spcPct val="100000"/>
                  </a:lnSpc>
                  <a:spcBef>
                    <a:spcPct val="0"/>
                  </a:spcBef>
                  <a:spcAft>
                    <a:spcPts val="120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𝑃</m:t>
                      </m:r>
                      <m:d>
                        <m:d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𝑗</m:t>
                              </m:r>
                            </m:sub>
                          </m:sSub>
                          <m:d>
                            <m:d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d>
                        </m:e>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𝑖</m:t>
                              </m:r>
                            </m:sub>
                          </m:sSub>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𝑡</m:t>
                              </m:r>
                            </m:e>
                          </m:d>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𝑘</m:t>
                              </m:r>
                            </m:sub>
                          </m:sSub>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𝑡</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d>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e>
                      </m:d>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𝑃</m:t>
                      </m:r>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𝑗</m:t>
                              </m:r>
                            </m:sub>
                          </m:sSub>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𝑡</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e>
                          </m:d>
                        </m:e>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𝑖</m:t>
                              </m:r>
                            </m:sub>
                          </m:sSub>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𝑡</m:t>
                              </m:r>
                            </m:e>
                          </m:d>
                        </m:e>
                      </m:d>
                    </m:oMath>
                  </m:oMathPara>
                </a14:m>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a:p>
                <a:pPr marL="176213" marR="0" lvl="0" indent="-176213" algn="l" defTabSz="914400" rtl="0" eaLnBrk="1" fontAlgn="base" latinLnBrk="0" hangingPunct="1">
                  <a:lnSpc>
                    <a:spcPct val="100000"/>
                  </a:lnSpc>
                  <a:spcBef>
                    <a:spcPct val="0"/>
                  </a:spcBef>
                  <a:spcAft>
                    <a:spcPts val="6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Further, we consider only those processes for which the right-hand side, known as a transition probability, is independent of time:</a:t>
                </a:r>
              </a:p>
              <a:p>
                <a:pPr marL="176213" marR="0" lvl="0" indent="0" algn="l" defTabSz="914400" rtl="0" eaLnBrk="1" fontAlgn="base" latinLnBrk="0" hangingPunct="1">
                  <a:lnSpc>
                    <a:spcPct val="100000"/>
                  </a:lnSpc>
                  <a:spcBef>
                    <a:spcPct val="0"/>
                  </a:spcBef>
                  <a:spcAft>
                    <a:spcPts val="120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𝑃</m:t>
                      </m:r>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𝑗</m:t>
                              </m:r>
                            </m:sub>
                          </m:sSub>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𝑡</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e>
                          </m:d>
                        </m:e>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𝑖</m:t>
                              </m:r>
                            </m:sub>
                          </m:sSub>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𝑡</m:t>
                              </m:r>
                            </m:e>
                          </m:d>
                        </m:e>
                      </m:d>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𝑖𝑗</m:t>
                          </m:r>
                        </m:sub>
                      </m:s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1</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𝑖</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𝑐</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1≤</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𝑗</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𝑐</m:t>
                      </m:r>
                    </m:oMath>
                  </m:oMathPara>
                </a14:m>
                <a:endParaRPr kumimoji="0" lang="en-US" sz="1800" b="0" i="0" u="none"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171450" marR="0" lvl="0" indent="0" algn="l" defTabSz="914400" rtl="0" eaLnBrk="1" fontAlgn="base" latinLnBrk="0" hangingPunct="1">
                  <a:lnSpc>
                    <a:spcPct val="100000"/>
                  </a:lnSpc>
                  <a:spcBef>
                    <a:spcPct val="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with the following properties:</a:t>
                </a:r>
              </a:p>
              <a:p>
                <a:pPr marL="171450" marR="0" lvl="0" indent="0" algn="l" defTabSz="914400" rtl="0" eaLnBrk="1" fontAlgn="base" latinLnBrk="0" hangingPunct="1">
                  <a:lnSpc>
                    <a:spcPct val="100000"/>
                  </a:lnSpc>
                  <a:spcBef>
                    <a:spcPct val="0"/>
                  </a:spcBef>
                  <a:spcAft>
                    <a:spcPts val="1200"/>
                  </a:spcAft>
                  <a:buClrTx/>
                  <a:buSzTx/>
                  <a:buFontTx/>
                  <a:buNone/>
                  <a:tabLst>
                    <a:tab pos="1303338" algn="ctr"/>
                    <a:tab pos="3190875" algn="ctr"/>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	</a:t>
                </a:r>
                <a14:m>
                  <m:oMath xmlns:m="http://schemas.openxmlformats.org/officeDocument/2006/math">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𝑖𝑗</m:t>
                        </m:r>
                      </m:sub>
                    </m:s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≥0,</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𝑖</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𝑗</m:t>
                    </m:r>
                  </m:oMath>
                </a14:m>
                <a:r>
                  <a:rPr kumimoji="0" lang="en-US" sz="1800" b="0" i="0" u="none"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rPr>
                  <a:t>	</a:t>
                </a:r>
                <a14:m>
                  <m:oMath xmlns:m="http://schemas.openxmlformats.org/officeDocument/2006/math">
                    <m:nary>
                      <m:naryPr>
                        <m: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naryPr>
                      <m:sub>
                        <m:r>
                          <m:rPr>
                            <m:brk m:alnAt="23"/>
                          </m:r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𝑗</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m:t>
                        </m:r>
                      </m:sup>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𝑖𝑗</m:t>
                            </m:r>
                          </m:sub>
                        </m:s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   </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𝑖</m:t>
                        </m:r>
                      </m:e>
                    </m:nary>
                  </m:oMath>
                </a14:m>
                <a:endParaRPr kumimoji="0" lang="en-US" sz="1800" b="0" i="0" u="none"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176213" marR="0" lvl="0" indent="-176213" algn="l" defTabSz="914400" rtl="0" eaLnBrk="1" fontAlgn="base" latinLnBrk="0" hangingPunct="1">
                  <a:lnSpc>
                    <a:spcPct val="100000"/>
                  </a:lnSpc>
                  <a:spcBef>
                    <a:spcPct val="0"/>
                  </a:spcBef>
                  <a:spcAft>
                    <a:spcPts val="600"/>
                  </a:spcAft>
                  <a:buClrTx/>
                  <a:buSzTx/>
                  <a:buFont typeface="Arial" pitchFamily="34" charset="0"/>
                  <a:buChar char="•"/>
                  <a:tabLst>
                    <a:tab pos="2962275" algn="ctr"/>
                    <a:tab pos="5651500" algn="ct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For example, each state could correspond to</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the ‘state’ of the weather:</a:t>
                </a:r>
              </a:p>
              <a:p>
                <a:pPr marL="342900" marR="0" lvl="0" indent="0" algn="l" defTabSz="914400" rtl="0" eaLnBrk="1" fontAlgn="base" latinLnBrk="0" hangingPunct="1">
                  <a:lnSpc>
                    <a:spcPct val="100000"/>
                  </a:lnSpc>
                  <a:spcBef>
                    <a:spcPct val="0"/>
                  </a:spcBef>
                  <a:spcAft>
                    <a:spcPts val="0"/>
                  </a:spcAft>
                  <a:buClrTx/>
                  <a:buSzTx/>
                  <a:buFontTx/>
                  <a:buNone/>
                  <a:tabLst>
                    <a:tab pos="2962275" algn="ctr"/>
                    <a:tab pos="5651500" algn="ct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state 1 (</a:t>
                </a:r>
                <a14:m>
                  <m:oMath xmlns:m="http://schemas.openxmlformats.org/officeDocument/2006/math">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m:t>
                        </m:r>
                      </m:sub>
                    </m:sSub>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precipitation (e.g., rain, snow, hail)</a:t>
                </a:r>
              </a:p>
              <a:p>
                <a:pPr marL="342900" marR="0" lvl="0" indent="0" algn="l" defTabSz="914400" rtl="0" eaLnBrk="1" fontAlgn="base" latinLnBrk="0" hangingPunct="1">
                  <a:lnSpc>
                    <a:spcPct val="100000"/>
                  </a:lnSpc>
                  <a:spcBef>
                    <a:spcPct val="0"/>
                  </a:spcBef>
                  <a:spcAft>
                    <a:spcPts val="0"/>
                  </a:spcAft>
                  <a:buClrTx/>
                  <a:buSzTx/>
                  <a:buFontTx/>
                  <a:buNone/>
                  <a:tabLst>
                    <a:tab pos="2962275" algn="ctr"/>
                    <a:tab pos="5651500" algn="ct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state 2 (</a:t>
                </a:r>
                <a14:m>
                  <m:oMath xmlns:m="http://schemas.openxmlformats.org/officeDocument/2006/math">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2</m:t>
                        </m:r>
                      </m:sub>
                    </m:sSub>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cloudy</a:t>
                </a:r>
              </a:p>
              <a:p>
                <a:pPr marL="342900" marR="0" lvl="0" indent="0" algn="l" defTabSz="914400" rtl="0" eaLnBrk="1" fontAlgn="base" latinLnBrk="0" hangingPunct="1">
                  <a:lnSpc>
                    <a:spcPct val="100000"/>
                  </a:lnSpc>
                  <a:spcBef>
                    <a:spcPct val="0"/>
                  </a:spcBef>
                  <a:spcAft>
                    <a:spcPts val="1200"/>
                  </a:spcAft>
                  <a:buClrTx/>
                  <a:buSzTx/>
                  <a:buFontTx/>
                  <a:buNone/>
                  <a:tabLst>
                    <a:tab pos="2962275" algn="ctr"/>
                    <a:tab pos="5651500" algn="ct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state 3 (</a:t>
                </a:r>
                <a14:m>
                  <m:oMath xmlns:m="http://schemas.openxmlformats.org/officeDocument/2006/math">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3</m:t>
                        </m:r>
                      </m:sub>
                    </m:sSub>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sunny</a:t>
                </a:r>
              </a:p>
              <a:p>
                <a:pPr marL="176213" marR="0" lvl="0" indent="-176213" algn="l" defTabSz="914400" rtl="0" eaLnBrk="1" fontAlgn="base" latinLnBrk="0" hangingPunct="1">
                  <a:lnSpc>
                    <a:spcPct val="100000"/>
                  </a:lnSpc>
                  <a:spcBef>
                    <a:spcPct val="0"/>
                  </a:spcBef>
                  <a:spcAft>
                    <a:spcPts val="1200"/>
                  </a:spcAft>
                  <a:buClrTx/>
                  <a:buSzTx/>
                  <a:buFont typeface="Arial" pitchFamily="34" charset="0"/>
                  <a:buChar char="•"/>
                  <a:tabLst>
                    <a:tab pos="2962275" algn="ctr"/>
                    <a:tab pos="5651500" algn="ct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As you enter each state (e.g., </a:t>
                </a:r>
                <a14:m>
                  <m:oMath xmlns:m="http://schemas.openxmlformats.org/officeDocument/2006/math">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3</m:t>
                        </m:r>
                      </m:sub>
                    </m:sSub>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an observable symbol </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(e.g., sunny) is produced or ‘emitted.’</a:t>
                </a:r>
              </a:p>
              <a:p>
                <a:pPr marL="176213" marR="0" lvl="0" indent="-176213" algn="l" defTabSz="914400" rtl="0" eaLnBrk="1" fontAlgn="base" latinLnBrk="0" hangingPunct="1">
                  <a:lnSpc>
                    <a:spcPct val="100000"/>
                  </a:lnSpc>
                  <a:spcBef>
                    <a:spcPct val="0"/>
                  </a:spcBef>
                  <a:spcAft>
                    <a:spcPts val="600"/>
                  </a:spcAft>
                  <a:buClrTx/>
                  <a:buSzTx/>
                  <a:buFont typeface="Arial" pitchFamily="34" charset="0"/>
                  <a:buChar char="•"/>
                  <a:tabLst>
                    <a:tab pos="2962275" algn="ctr"/>
                    <a:tab pos="5651500" algn="ct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The above process can be considered observable because the output process is a set of states at each instant of time, where each state corresponds to an observable event. There is no ambiguity between events and states.</a:t>
                </a:r>
              </a:p>
              <a:p>
                <a:pPr marL="0" marR="0" lvl="0" indent="0" algn="l" defTabSz="914400" rtl="0" eaLnBrk="1" fontAlgn="base" latinLnBrk="0" hangingPunct="1">
                  <a:lnSpc>
                    <a:spcPct val="100000"/>
                  </a:lnSpc>
                  <a:spcBef>
                    <a:spcPct val="0"/>
                  </a:spcBef>
                  <a:spcAft>
                    <a:spcPts val="600"/>
                  </a:spcAft>
                  <a:buClrTx/>
                  <a:buSzTx/>
                  <a:buFontTx/>
                  <a:buNone/>
                  <a:tabLst>
                    <a:tab pos="2962275" algn="ctr"/>
                    <a:tab pos="5651500" algn="ct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171450" marR="0" lvl="0" indent="0" algn="l" defTabSz="914400" rtl="0" eaLnBrk="1" fontAlgn="base" latinLnBrk="0" hangingPunct="1">
                  <a:lnSpc>
                    <a:spcPct val="10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mc:Choice>
        <mc:Fallback xmlns="">
          <p:sp>
            <p:nvSpPr>
              <p:cNvPr id="5" name="Text Box 9">
                <a:extLst>
                  <a:ext uri="{FF2B5EF4-FFF2-40B4-BE49-F238E27FC236}">
                    <a16:creationId xmlns:a16="http://schemas.microsoft.com/office/drawing/2014/main" id="{025C3CE6-6485-1B43-8B80-CDE52BAC95A2}"/>
                  </a:ext>
                </a:extLst>
              </p:cNvPr>
              <p:cNvSpPr txBox="1">
                <a:spLocks noRot="1" noChangeAspect="1" noMove="1" noResize="1" noEditPoints="1" noAdjustHandles="1" noChangeArrowheads="1" noChangeShapeType="1" noTextEdit="1"/>
              </p:cNvSpPr>
              <p:nvPr/>
            </p:nvSpPr>
            <p:spPr bwMode="auto">
              <a:xfrm>
                <a:off x="228600" y="647699"/>
                <a:ext cx="8686800" cy="5910755"/>
              </a:xfrm>
              <a:prstGeom prst="rect">
                <a:avLst/>
              </a:prstGeom>
              <a:blipFill>
                <a:blip r:embed="rId2"/>
                <a:stretch>
                  <a:fillRect l="-1606" t="-1071" r="-2336" b="-1285"/>
                </a:stretch>
              </a:blipFill>
              <a:ln w="9525">
                <a:noFill/>
                <a:miter lim="800000"/>
                <a:headEnd/>
                <a:tailEnd/>
              </a:ln>
            </p:spPr>
            <p:txBody>
              <a:bodyPr/>
              <a:lstStyle/>
              <a:p>
                <a:r>
                  <a:rPr lang="en-US">
                    <a:noFill/>
                  </a:rPr>
                  <a:t> </a:t>
                </a:r>
              </a:p>
            </p:txBody>
          </p:sp>
        </mc:Fallback>
      </mc:AlternateContent>
      <p:pic>
        <p:nvPicPr>
          <p:cNvPr id="9" name="Picture 8">
            <a:extLst>
              <a:ext uri="{FF2B5EF4-FFF2-40B4-BE49-F238E27FC236}">
                <a16:creationId xmlns:a16="http://schemas.microsoft.com/office/drawing/2014/main" id="{498CA194-5935-6B4C-A63C-F40ABD761BAB}"/>
              </a:ext>
            </a:extLst>
          </p:cNvPr>
          <p:cNvPicPr>
            <a:picLocks noChangeAspect="1"/>
          </p:cNvPicPr>
          <p:nvPr/>
        </p:nvPicPr>
        <p:blipFill rotWithShape="1">
          <a:blip r:embed="rId3">
            <a:extLst>
              <a:ext uri="{28A0092B-C50C-407E-A947-70E740481C1C}">
                <a14:useLocalDpi xmlns:a14="http://schemas.microsoft.com/office/drawing/2010/main" val="0"/>
              </a:ext>
            </a:extLst>
          </a:blip>
          <a:srcRect l="40783" t="33835"/>
          <a:stretch/>
        </p:blipFill>
        <p:spPr>
          <a:xfrm>
            <a:off x="6373310" y="2718103"/>
            <a:ext cx="2331798" cy="2239701"/>
          </a:xfrm>
          <a:prstGeom prst="rect">
            <a:avLst/>
          </a:prstGeom>
        </p:spPr>
      </p:pic>
    </p:spTree>
    <p:extLst>
      <p:ext uri="{BB962C8B-B14F-4D97-AF65-F5344CB8AC3E}">
        <p14:creationId xmlns:p14="http://schemas.microsoft.com/office/powerpoint/2010/main" val="332888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Example Calculations</a:t>
            </a:r>
          </a:p>
        </p:txBody>
      </p:sp>
      <mc:AlternateContent xmlns:mc="http://schemas.openxmlformats.org/markup-compatibility/2006" xmlns:a14="http://schemas.microsoft.com/office/drawing/2010/main">
        <mc:Choice Requires="a14">
          <p:sp>
            <p:nvSpPr>
              <p:cNvPr id="4" name="Text Box 9">
                <a:extLst>
                  <a:ext uri="{FF2B5EF4-FFF2-40B4-BE49-F238E27FC236}">
                    <a16:creationId xmlns:a16="http://schemas.microsoft.com/office/drawing/2014/main" id="{7752E415-21FD-B240-B43A-A0D3B53BD5F8}"/>
                  </a:ext>
                </a:extLst>
              </p:cNvPr>
              <p:cNvSpPr txBox="1">
                <a:spLocks noChangeArrowheads="1"/>
              </p:cNvSpPr>
              <p:nvPr/>
            </p:nvSpPr>
            <p:spPr bwMode="auto">
              <a:xfrm>
                <a:off x="228600" y="647699"/>
                <a:ext cx="8686800" cy="5910755"/>
              </a:xfrm>
              <a:prstGeom prst="rect">
                <a:avLst/>
              </a:prstGeom>
              <a:noFill/>
              <a:ln w="9525">
                <a:noFill/>
                <a:miter lim="800000"/>
                <a:headEnd/>
                <a:tailEnd/>
              </a:ln>
            </p:spPr>
            <p:txBody>
              <a:bodyPr lIns="0" tIns="0" rIns="0" bIns="0">
                <a:noAutofit/>
              </a:bodyPr>
              <a:lstStyle/>
              <a:p>
                <a:pPr marL="176213" marR="0" lvl="0" indent="-176213"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What is the probability that given today is sunny, the weather follows this series of events: sun-sun-rain-rain-sun-cloudy-sun?</a:t>
                </a:r>
              </a:p>
              <a:p>
                <a:pPr marL="342900" marR="0" lvl="0" indent="-171450" algn="l" defTabSz="914400" rtl="0" eaLnBrk="1" fontAlgn="base" latinLnBrk="0" hangingPunct="1">
                  <a:lnSpc>
                    <a:spcPct val="100000"/>
                  </a:lnSpc>
                  <a:spcBef>
                    <a:spcPct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Observable symbols map directly to the state sequence:</a:t>
                </a:r>
              </a:p>
              <a:p>
                <a:pPr marL="457200" marR="0" lvl="0" indent="0" algn="l" defTabSz="914400" rtl="0" eaLnBrk="1" fontAlgn="base" latinLnBrk="0" hangingPunct="1">
                  <a:lnSpc>
                    <a:spcPct val="100000"/>
                  </a:lnSpc>
                  <a:spcBef>
                    <a:spcPct val="0"/>
                  </a:spcBef>
                  <a:spcAft>
                    <a:spcPts val="1200"/>
                  </a:spcAft>
                  <a:buClrTx/>
                  <a:buSzTx/>
                  <a:buFontTx/>
                  <a:buNone/>
                  <a:tabLst/>
                  <a:defRPr/>
                </a:pPr>
                <a14:m>
                  <m:oMathPara xmlns:m="http://schemas.openxmlformats.org/officeDocument/2006/math">
                    <m:oMathParaPr>
                      <m:jc m:val="left"/>
                    </m:oMathParaPr>
                    <m:oMath xmlns:m="http://schemas.openxmlformats.org/officeDocument/2006/math">
                      <m:sSup>
                        <m:sSup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𝒗</m:t>
                          </m:r>
                        </m:e>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𝑇</m:t>
                          </m:r>
                        </m:sup>
                      </m:s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d>
                        <m:dPr>
                          <m:begChr m:val="{"/>
                          <m:end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𝑠𝑢𝑛</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3</m:t>
                              </m:r>
                            </m:sub>
                          </m:s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𝑠𝑢𝑛</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3</m:t>
                              </m:r>
                            </m:sub>
                          </m:s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𝑠𝑢𝑛</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3</m:t>
                              </m:r>
                            </m:sub>
                          </m:s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𝑟𝑎𝑖𝑛</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m:t>
                              </m:r>
                            </m:sub>
                          </m:s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𝑟𝑎𝑖𝑛</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m:t>
                              </m:r>
                            </m:sub>
                          </m:s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𝑠𝑢𝑛</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3</m:t>
                              </m:r>
                            </m:sub>
                          </m:s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𝑐𝑙𝑜𝑢𝑑𝑦</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2</m:t>
                              </m:r>
                            </m:sub>
                          </m:s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𝑠𝑢𝑛</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3</m:t>
                              </m:r>
                            </m:sub>
                          </m:sSub>
                        </m:e>
                      </m:d>
                    </m:oMath>
                  </m:oMathPara>
                </a14:m>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a:p>
                <a:pPr marL="342900" marR="0" lvl="0" indent="-171450" algn="l" defTabSz="914400" rtl="0" eaLnBrk="1" fontAlgn="base" latinLnBrk="0" hangingPunct="1">
                  <a:lnSpc>
                    <a:spcPct val="100000"/>
                  </a:lnSpc>
                  <a:spcBef>
                    <a:spcPct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Probability computation (ignoring the probability of today being sunny):</a:t>
                </a:r>
              </a:p>
              <a:p>
                <a:pPr marL="457200" marR="0" lvl="0" indent="0" algn="l" defTabSz="914400" rtl="0" eaLnBrk="1" fontAlgn="base" latinLnBrk="0" hangingPunct="1">
                  <a:lnSpc>
                    <a:spcPct val="100000"/>
                  </a:lnSpc>
                  <a:spcBef>
                    <a:spcPct val="0"/>
                  </a:spcBef>
                  <a:spcAft>
                    <a:spcPts val="600"/>
                  </a:spcAft>
                  <a:buClrTx/>
                  <a:buSzTx/>
                  <a:buFontTx/>
                  <a:buNone/>
                  <a:tabLst/>
                  <a:defRPr/>
                </a:pPr>
                <a14:m>
                  <m:oMathPara xmlns:m="http://schemas.openxmlformats.org/officeDocument/2006/math">
                    <m:oMathParaPr>
                      <m:jc m:val="left"/>
                    </m:oMathParaPr>
                    <m:oMath xmlns:m="http://schemas.openxmlformats.org/officeDocument/2006/math">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𝑃</m:t>
                      </m:r>
                      <m:d>
                        <m:d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𝒗</m:t>
                              </m:r>
                            </m:e>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sup>
                          </m:sSup>
                        </m:e>
                      </m:d>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𝑃</m:t>
                      </m:r>
                      <m:d>
                        <m:d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e>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e>
                      </m:d>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𝑃</m:t>
                      </m:r>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e>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e>
                      </m:d>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𝑃</m:t>
                      </m:r>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e>
                      </m:d>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𝑃</m:t>
                      </m:r>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e>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d>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𝑃</m:t>
                      </m:r>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e>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d>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𝑃</m:t>
                      </m:r>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e>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e>
                      </m:d>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𝑃</m:t>
                      </m:r>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e>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e>
                      </m:d>
                    </m:oMath>
                  </m:oMathPara>
                </a14:m>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1028700" marR="0" lvl="0" indent="0" algn="l" defTabSz="914400" rtl="0" eaLnBrk="1" fontAlgn="base" latinLnBrk="0" hangingPunct="1">
                  <a:lnSpc>
                    <a:spcPct val="100000"/>
                  </a:lnSpc>
                  <a:spcBef>
                    <a:spcPct val="0"/>
                  </a:spcBef>
                  <a:spcAft>
                    <a:spcPts val="600"/>
                  </a:spcAft>
                  <a:buClrTx/>
                  <a:buSzTx/>
                  <a:buFontTx/>
                  <a:buNone/>
                  <a:tabLst/>
                  <a:defRPr/>
                </a:pPr>
                <a14:m>
                  <m:oMath xmlns:m="http://schemas.openxmlformats.org/officeDocument/2006/math">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33</m:t>
                        </m:r>
                      </m:sub>
                    </m:sSub>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33</m:t>
                        </m:r>
                      </m:sub>
                    </m:sSub>
                  </m:oMath>
                </a14:m>
                <a:r>
                  <a:rPr kumimoji="0" lang="en-US" sz="1800" b="0" i="0" u="none" strike="noStrike" kern="1200" cap="none" spc="0" normalizeH="0" baseline="0" noProof="0" dirty="0">
                    <a:ln>
                      <a:noFill/>
                    </a:ln>
                    <a:solidFill>
                      <a:srgbClr val="000000"/>
                    </a:solidFill>
                    <a:effectLst/>
                    <a:uLnTx/>
                    <a:uFillTx/>
                    <a:latin typeface="Arial" charset="0"/>
                    <a:ea typeface="+mn-ea"/>
                    <a:cs typeface="+mn-cs"/>
                  </a:rPr>
                  <a:t> </a:t>
                </a:r>
                <a14:m>
                  <m:oMath xmlns:m="http://schemas.openxmlformats.org/officeDocument/2006/math">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oMath>
                </a14:m>
                <a:r>
                  <a:rPr kumimoji="0" lang="en-US" sz="1800" b="0" i="0" u="none" strike="noStrike" kern="1200" cap="none" spc="0" normalizeH="0" baseline="0" noProof="0" dirty="0">
                    <a:ln>
                      <a:noFill/>
                    </a:ln>
                    <a:solidFill>
                      <a:srgbClr val="000000"/>
                    </a:solidFill>
                    <a:effectLst/>
                    <a:uLnTx/>
                    <a:uFillTx/>
                    <a:latin typeface="Arial" charset="0"/>
                    <a:ea typeface="+mn-ea"/>
                    <a:cs typeface="+mn-cs"/>
                  </a:rPr>
                  <a:t> </a:t>
                </a:r>
                <a14:m>
                  <m:oMath xmlns:m="http://schemas.openxmlformats.org/officeDocument/2006/math">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11</m:t>
                        </m:r>
                      </m:sub>
                    </m:sSub>
                  </m:oMath>
                </a14:m>
                <a:r>
                  <a:rPr kumimoji="0" lang="en-US" sz="1800" b="0" i="0" u="none" strike="noStrike" kern="1200" cap="none" spc="0" normalizeH="0" baseline="0" noProof="0" dirty="0">
                    <a:ln>
                      <a:noFill/>
                    </a:ln>
                    <a:solidFill>
                      <a:srgbClr val="000000"/>
                    </a:solidFill>
                    <a:effectLst/>
                    <a:uLnTx/>
                    <a:uFillTx/>
                    <a:latin typeface="Arial" charset="0"/>
                    <a:ea typeface="+mn-ea"/>
                    <a:cs typeface="+mn-cs"/>
                  </a:rPr>
                  <a:t> </a:t>
                </a:r>
                <a14:m>
                  <m:oMath xmlns:m="http://schemas.openxmlformats.org/officeDocument/2006/math">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13</m:t>
                        </m:r>
                      </m:sub>
                    </m:sSub>
                  </m:oMath>
                </a14:m>
                <a:r>
                  <a:rPr kumimoji="0" lang="en-US" sz="1800" b="0" i="0" u="none" strike="noStrike" kern="1200" cap="none" spc="0" normalizeH="0" baseline="0" noProof="0" dirty="0">
                    <a:ln>
                      <a:noFill/>
                    </a:ln>
                    <a:solidFill>
                      <a:srgbClr val="000000"/>
                    </a:solidFill>
                    <a:effectLst/>
                    <a:uLnTx/>
                    <a:uFillTx/>
                    <a:latin typeface="Arial" charset="0"/>
                    <a:ea typeface="+mn-ea"/>
                    <a:cs typeface="+mn-cs"/>
                  </a:rPr>
                  <a:t> </a:t>
                </a:r>
                <a14:m>
                  <m:oMath xmlns:m="http://schemas.openxmlformats.org/officeDocument/2006/math">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oMath>
                </a14:m>
                <a:r>
                  <a:rPr kumimoji="0" lang="en-US" sz="1800" b="0" i="0" u="none" strike="noStrike" kern="1200" cap="none" spc="0" normalizeH="0" baseline="0" noProof="0" dirty="0">
                    <a:ln>
                      <a:noFill/>
                    </a:ln>
                    <a:solidFill>
                      <a:srgbClr val="000000"/>
                    </a:solidFill>
                    <a:effectLst/>
                    <a:uLnTx/>
                    <a:uFillTx/>
                    <a:latin typeface="Arial" charset="0"/>
                    <a:ea typeface="+mn-ea"/>
                    <a:cs typeface="+mn-cs"/>
                  </a:rPr>
                  <a:t> </a:t>
                </a:r>
                <a14:m>
                  <m:oMath xmlns:m="http://schemas.openxmlformats.org/officeDocument/2006/math">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sub>
                    </m:sSub>
                  </m:oMath>
                </a14:m>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a:p>
                <a:pPr marL="1028700" marR="0" lvl="0" indent="0" algn="l" defTabSz="914400" rtl="0" eaLnBrk="1" fontAlgn="base" latinLnBrk="0" hangingPunct="1">
                  <a:lnSpc>
                    <a:spcPct val="100000"/>
                  </a:lnSpc>
                  <a:spcBef>
                    <a:spcPct val="0"/>
                  </a:spcBef>
                  <a:spcAft>
                    <a:spcPts val="1200"/>
                  </a:spcAft>
                  <a:buClrTx/>
                  <a:buSzTx/>
                  <a:buFontTx/>
                  <a:buNone/>
                  <a:tabLst/>
                  <a:defRPr/>
                </a:pPr>
                <a14:m>
                  <m:oMathPara xmlns:m="http://schemas.openxmlformats.org/officeDocument/2006/math">
                    <m:oMathParaPr>
                      <m:jc m:val="left"/>
                    </m:oMathParaPr>
                    <m:oMath xmlns:m="http://schemas.openxmlformats.org/officeDocument/2006/math">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0.8</m:t>
                          </m:r>
                        </m:e>
                      </m:d>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0.8</m:t>
                          </m:r>
                        </m:e>
                      </m:d>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0.1</m:t>
                          </m:r>
                        </m:e>
                      </m:d>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0.4</m:t>
                          </m:r>
                        </m:e>
                      </m:d>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0.3</m:t>
                          </m:r>
                        </m:e>
                      </m:d>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0.1</m:t>
                          </m:r>
                        </m:e>
                      </m:d>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0.2</m:t>
                          </m:r>
                        </m:e>
                      </m:d>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=1.536</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10</m:t>
                          </m:r>
                        </m:e>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−4</m:t>
                          </m:r>
                        </m:sup>
                      </m:sSup>
                    </m:oMath>
                  </m:oMathPara>
                </a14:m>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a:p>
                <a:pPr marL="176213" marR="0" lvl="0" indent="-176213"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What is the probability that the system stays in same state, </a:t>
                </a:r>
                <a14:m>
                  <m:oMath xmlns:m="http://schemas.openxmlformats.org/officeDocument/2006/math">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𝑖</m:t>
                        </m:r>
                      </m:sub>
                    </m:sSub>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for </a:t>
                </a:r>
                <a14:m>
                  <m:oMath xmlns:m="http://schemas.openxmlformats.org/officeDocument/2006/math">
                    <m:r>
                      <a:rPr kumimoji="0" lang="en-US" sz="1800" b="1"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𝒅</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consecutive days?</a:t>
                </a:r>
              </a:p>
              <a:p>
                <a:pPr marL="457200" marR="0" lvl="0" indent="0" algn="l" defTabSz="914400" rtl="0" eaLnBrk="1" fontAlgn="base" latinLnBrk="0" hangingPunct="1">
                  <a:lnSpc>
                    <a:spcPct val="100000"/>
                  </a:lnSpc>
                  <a:spcBef>
                    <a:spcPct val="0"/>
                  </a:spcBef>
                  <a:spcAft>
                    <a:spcPts val="600"/>
                  </a:spcAft>
                  <a:buClrTx/>
                  <a:buSzTx/>
                  <a:buFontTx/>
                  <a:buNone/>
                  <a:tabLst/>
                  <a:defRPr/>
                </a:pPr>
                <a14:m>
                  <m:oMathPara xmlns:m="http://schemas.openxmlformats.org/officeDocument/2006/math">
                    <m:oMathParaPr>
                      <m:jc m:val="left"/>
                    </m:oMathParaPr>
                    <m:oMath xmlns:m="http://schemas.openxmlformats.org/officeDocument/2006/math">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𝒗</m:t>
                          </m:r>
                        </m:e>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sup>
                      </m:s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d>
                        <m:dPr>
                          <m:begChr m:val="{"/>
                          <m:end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𝑖</m:t>
                              </m:r>
                            </m:sub>
                          </m:sSub>
                          <m:d>
                            <m:d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d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𝑡</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m:t>
                              </m:r>
                            </m:e>
                          </m:d>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𝑖</m:t>
                              </m:r>
                            </m:sub>
                          </m:sSub>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e>
                          </m:d>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𝑖</m:t>
                              </m:r>
                            </m:sub>
                          </m:sSub>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𝑑</m:t>
                              </m:r>
                            </m:e>
                          </m:d>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𝑗</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𝑖</m:t>
                              </m:r>
                            </m:sub>
                          </m:sSub>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𝑑</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m:t>
                              </m:r>
                            </m:e>
                          </m:d>
                        </m:e>
                      </m:d>
                    </m:oMath>
                  </m:oMathPara>
                </a14:m>
                <a:endParaRPr kumimoji="0" lang="en-US" sz="1800" b="0" i="0" u="none"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457200" marR="0" lvl="0" indent="0" algn="l" defTabSz="914400" rtl="0" eaLnBrk="1" fontAlgn="base" latinLnBrk="0" hangingPunct="1">
                  <a:lnSpc>
                    <a:spcPct val="100000"/>
                  </a:lnSpc>
                  <a:spcBef>
                    <a:spcPct val="0"/>
                  </a:spcBef>
                  <a:spcAft>
                    <a:spcPts val="600"/>
                  </a:spcAft>
                  <a:buClrTx/>
                  <a:buSzTx/>
                  <a:buFontTx/>
                  <a:buNone/>
                  <a:tabLst/>
                  <a:defRPr/>
                </a:pPr>
                <a14:m>
                  <m:oMathPara xmlns:m="http://schemas.openxmlformats.org/officeDocument/2006/math">
                    <m:oMathParaPr>
                      <m:jc m:val="left"/>
                    </m:oMathParaPr>
                    <m:oMath xmlns:m="http://schemas.openxmlformats.org/officeDocument/2006/math">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𝑃</m:t>
                      </m:r>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𝒗</m:t>
                              </m:r>
                            </m:e>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sup>
                          </m:sSup>
                        </m:e>
                      </m:d>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Sup>
                        <m:sSubSup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𝑖𝑖</m:t>
                          </m:r>
                        </m:sub>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𝑑</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p>
                      </m:sSubSup>
                      <m:d>
                        <m:dPr>
                          <m:begChr m:val="["/>
                          <m:end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𝑝𝑟𝑜𝑏𝑎𝑏𝑖𝑙𝑖𝑡𝑦</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𝑤𝑒</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𝑙𝑒𝑎𝑣𝑒</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𝑠𝑡𝑎𝑡𝑒</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m:t>
                          </m:r>
                        </m:e>
                      </m:d>
                    </m:oMath>
                  </m:oMathPara>
                </a14:m>
                <a:endParaRPr kumimoji="0" lang="en-US" sz="18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marL="1028700" marR="0" lvl="0" indent="0" algn="l" defTabSz="914400" rtl="0" eaLnBrk="1" fontAlgn="base" latinLnBrk="0" hangingPunct="1">
                  <a:lnSpc>
                    <a:spcPct val="100000"/>
                  </a:lnSpc>
                  <a:spcBef>
                    <a:spcPct val="0"/>
                  </a:spcBef>
                  <a:spcAft>
                    <a:spcPts val="1200"/>
                  </a:spcAft>
                  <a:buClrTx/>
                  <a:buSzTx/>
                  <a:buFontTx/>
                  <a:buNone/>
                  <a:tabLst/>
                  <a:defRPr/>
                </a:pPr>
                <a14:m>
                  <m:oMathPara xmlns:m="http://schemas.openxmlformats.org/officeDocument/2006/math">
                    <m:oMathParaPr>
                      <m:jc m:val="left"/>
                    </m:oMathParaPr>
                    <m:oMath xmlns:m="http://schemas.openxmlformats.org/officeDocument/2006/math">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𝑖𝑖</m:t>
                          </m:r>
                        </m:sub>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p>
                      </m:sSubSup>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𝑖𝑖</m:t>
                              </m:r>
                            </m:sub>
                          </m:sSub>
                        </m:e>
                      </m:d>
                    </m:oMath>
                  </m:oMathPara>
                </a14:m>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a:p>
                <a:pPr marL="457200" marR="0" lvl="0" indent="-274638" algn="l" defTabSz="914400" rtl="0" eaLnBrk="1" fontAlgn="base" latinLnBrk="0" hangingPunct="1">
                  <a:lnSpc>
                    <a:spcPct val="100000"/>
                  </a:lnSpc>
                  <a:spcBef>
                    <a:spcPct val="0"/>
                  </a:spcBef>
                  <a:spcAft>
                    <a:spcPts val="12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Note the exponentially decaying form of this equation. This will have implications for modeling sequential data such as written language.</a:t>
                </a:r>
              </a:p>
              <a:p>
                <a:pPr marL="457200" marR="0" lvl="0" indent="-274638" algn="l" defTabSz="914400" rtl="0" eaLnBrk="1" fontAlgn="base" latinLnBrk="0" hangingPunct="1">
                  <a:lnSpc>
                    <a:spcPct val="100000"/>
                  </a:lnSpc>
                  <a:spcBef>
                    <a:spcPct val="0"/>
                  </a:spcBef>
                  <a:spcAft>
                    <a:spcPts val="12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We refer to this exponential distribution as a duration model.</a:t>
                </a:r>
              </a:p>
              <a:p>
                <a:pPr marL="0" marR="0" lvl="0" indent="0" algn="l" defTabSz="914400" rtl="0" eaLnBrk="1" fontAlgn="base" latinLnBrk="0" hangingPunct="1">
                  <a:lnSpc>
                    <a:spcPct val="100000"/>
                  </a:lnSpc>
                  <a:spcBef>
                    <a:spcPct val="0"/>
                  </a:spcBef>
                  <a:spcAft>
                    <a:spcPts val="12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1944688" marR="0" lvl="0" indent="0" algn="l" defTabSz="914400" rtl="0" eaLnBrk="1" fontAlgn="base" latinLnBrk="0" hangingPunct="1">
                  <a:lnSpc>
                    <a:spcPct val="100000"/>
                  </a:lnSpc>
                  <a:spcBef>
                    <a:spcPct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ts val="12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ts val="12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171450" marR="0" lvl="0" indent="0" algn="l" defTabSz="914400" rtl="0" eaLnBrk="1" fontAlgn="base" latinLnBrk="0" hangingPunct="1">
                  <a:lnSpc>
                    <a:spcPct val="10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mc:Choice>
        <mc:Fallback xmlns="">
          <p:sp>
            <p:nvSpPr>
              <p:cNvPr id="4" name="Text Box 9">
                <a:extLst>
                  <a:ext uri="{FF2B5EF4-FFF2-40B4-BE49-F238E27FC236}">
                    <a16:creationId xmlns:a16="http://schemas.microsoft.com/office/drawing/2014/main" id="{7752E415-21FD-B240-B43A-A0D3B53BD5F8}"/>
                  </a:ext>
                </a:extLst>
              </p:cNvPr>
              <p:cNvSpPr txBox="1">
                <a:spLocks noRot="1" noChangeAspect="1" noMove="1" noResize="1" noEditPoints="1" noAdjustHandles="1" noChangeArrowheads="1" noChangeShapeType="1" noTextEdit="1"/>
              </p:cNvSpPr>
              <p:nvPr/>
            </p:nvSpPr>
            <p:spPr bwMode="auto">
              <a:xfrm>
                <a:off x="228600" y="647699"/>
                <a:ext cx="8686800" cy="5910755"/>
              </a:xfrm>
              <a:prstGeom prst="rect">
                <a:avLst/>
              </a:prstGeom>
              <a:blipFill>
                <a:blip r:embed="rId2"/>
                <a:stretch>
                  <a:fillRect l="-1606" t="-1071" b="-1285"/>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8053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One More Example Calculation</a:t>
            </a:r>
          </a:p>
        </p:txBody>
      </p:sp>
      <mc:AlternateContent xmlns:mc="http://schemas.openxmlformats.org/markup-compatibility/2006" xmlns:a14="http://schemas.microsoft.com/office/drawing/2010/main">
        <mc:Choice Requires="a14">
          <p:sp>
            <p:nvSpPr>
              <p:cNvPr id="4" name="Text Box 9">
                <a:extLst>
                  <a:ext uri="{FF2B5EF4-FFF2-40B4-BE49-F238E27FC236}">
                    <a16:creationId xmlns:a16="http://schemas.microsoft.com/office/drawing/2014/main" id="{7752E415-21FD-B240-B43A-A0D3B53BD5F8}"/>
                  </a:ext>
                </a:extLst>
              </p:cNvPr>
              <p:cNvSpPr txBox="1">
                <a:spLocks noChangeArrowheads="1"/>
              </p:cNvSpPr>
              <p:nvPr/>
            </p:nvSpPr>
            <p:spPr bwMode="auto">
              <a:xfrm>
                <a:off x="228600" y="647699"/>
                <a:ext cx="8686800" cy="5910755"/>
              </a:xfrm>
              <a:prstGeom prst="rect">
                <a:avLst/>
              </a:prstGeom>
              <a:noFill/>
              <a:ln w="9525">
                <a:noFill/>
                <a:miter lim="800000"/>
                <a:headEnd/>
                <a:tailEnd/>
              </a:ln>
            </p:spPr>
            <p:txBody>
              <a:bodyPr lIns="0" tIns="0" rIns="0" bIns="0">
                <a:noAutofit/>
              </a:bodyPr>
              <a:lstStyle/>
              <a:p>
                <a:pPr marL="176213" marR="0" lvl="0" indent="-176213"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What is the expected number of observations for a state given that we started in that state? In other words, how long can we expect to stay in a state?</a:t>
                </a:r>
              </a:p>
              <a:p>
                <a:pPr marL="342900" marR="0" lvl="0" indent="-171450" algn="l" defTabSz="914400" rtl="0" eaLnBrk="1" fontAlgn="base" latinLnBrk="0" hangingPunct="1">
                  <a:lnSpc>
                    <a:spcPct val="100000"/>
                  </a:lnSpc>
                  <a:spcBef>
                    <a:spcPct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We can average our previous expression over </a:t>
                </a:r>
                <a14:m>
                  <m:oMath xmlns:m="http://schemas.openxmlformats.org/officeDocument/2006/math">
                    <m:r>
                      <a:rPr kumimoji="0" lang="en-US" sz="1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𝑑</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observations:</a:t>
                </a:r>
              </a:p>
              <a:p>
                <a:pPr marL="457200" marR="0" lvl="0" indent="0" algn="l" defTabSz="914400" rtl="0" eaLnBrk="1" fontAlgn="base" latinLnBrk="0" hangingPunct="1">
                  <a:lnSpc>
                    <a:spcPct val="100000"/>
                  </a:lnSpc>
                  <a:spcBef>
                    <a:spcPct val="0"/>
                  </a:spcBef>
                  <a:spcAft>
                    <a:spcPts val="120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m:t>
                          </m:r>
                        </m:sub>
                      </m:sSub>
                      <m:d>
                        <m:dPr>
                          <m:begChr m:val="["/>
                          <m:end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e>
                      </m:d>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nary>
                        <m:naryPr>
                          <m: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naryPr>
                        <m:sub>
                          <m:r>
                            <m:rPr>
                              <m:brk m:alnAt="23"/>
                            </m:r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𝑑</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up>
                        <m:e>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𝑑</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𝑖𝑖</m:t>
                              </m:r>
                            </m:sub>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p>
                          </m:sSubSup>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𝑖𝑖</m:t>
                                  </m:r>
                                </m:sub>
                              </m:sSub>
                            </m:e>
                          </m:d>
                        </m:e>
                      </m:nary>
                    </m:oMath>
                  </m:oMathPara>
                </a14:m>
                <a:endParaRPr kumimoji="0" lang="en-US" sz="18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marL="1085850" marR="0" lvl="0" indent="0" algn="l" defTabSz="914400" rtl="0" eaLnBrk="1" fontAlgn="base" latinLnBrk="0" hangingPunct="1">
                  <a:lnSpc>
                    <a:spcPct val="100000"/>
                  </a:lnSpc>
                  <a:spcBef>
                    <a:spcPct val="0"/>
                  </a:spcBef>
                  <a:spcAft>
                    <a:spcPts val="1200"/>
                  </a:spcAft>
                  <a:buClrTx/>
                  <a:buSzTx/>
                  <a:buFontTx/>
                  <a:buNone/>
                  <a:tabLst/>
                  <a:defRPr/>
                </a:pPr>
                <a14:m>
                  <m:oMathPara xmlns:m="http://schemas.openxmlformats.org/officeDocument/2006/math">
                    <m:oMathParaPr>
                      <m:jc m:val="left"/>
                    </m:oMathParaPr>
                    <m:oMath xmlns:m="http://schemas.openxmlformats.org/officeDocument/2006/math">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ary>
                        <m:nary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up>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𝑖𝑖</m:t>
                                  </m:r>
                                </m:sub>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p>
                              </m:sSub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𝑖𝑖</m:t>
                                  </m:r>
                                </m:sub>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sup>
                              </m:sSubSup>
                            </m:e>
                          </m:d>
                        </m:e>
                      </m:nary>
                    </m:oMath>
                  </m:oMathPara>
                </a14:m>
                <a:endParaRPr kumimoji="0" lang="en-US" sz="18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marL="1085850" marR="0" lvl="0" indent="0" algn="l" defTabSz="914400" rtl="0" eaLnBrk="1" fontAlgn="base" latinLnBrk="0" hangingPunct="1">
                  <a:lnSpc>
                    <a:spcPct val="100000"/>
                  </a:lnSpc>
                  <a:spcBef>
                    <a:spcPct val="0"/>
                  </a:spcBef>
                  <a:spcAft>
                    <a:spcPts val="1200"/>
                  </a:spcAft>
                  <a:buClrTx/>
                  <a:buSzTx/>
                  <a:buFontTx/>
                  <a:buNone/>
                  <a:tabLst/>
                  <a:defRPr/>
                </a:pPr>
                <a14:m>
                  <m:oMathPara xmlns:m="http://schemas.openxmlformats.org/officeDocument/2006/math">
                    <m:oMathParaPr>
                      <m:jc m:val="left"/>
                    </m:oMathParaPr>
                    <m:oMath xmlns:m="http://schemas.openxmlformats.org/officeDocument/2006/math">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d>
                        <m:d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d>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𝑖𝑖</m:t>
                              </m:r>
                            </m:sub>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sup>
                          </m:sSub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𝑖𝑖</m:t>
                              </m:r>
                            </m:sub>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p>
                          </m:sSubSup>
                        </m:e>
                      </m:d>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d>
                        <m:d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e>
                      </m:d>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𝑖𝑖</m:t>
                              </m:r>
                            </m:sub>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p>
                          </m:sSub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𝑖𝑖</m:t>
                              </m:r>
                            </m:sub>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p>
                          </m:sSubSup>
                        </m:e>
                      </m:d>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e>
                      </m:d>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𝑖𝑖</m:t>
                              </m:r>
                            </m:sub>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p>
                          </m:sSub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𝑖𝑖</m:t>
                              </m:r>
                            </m:sub>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p>
                          </m:sSubSup>
                        </m:e>
                      </m:d>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m:oMathPara>
                </a14:m>
                <a:endParaRPr kumimoji="0" lang="en-US" sz="18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marL="1085850" marR="0" lvl="0" indent="0" algn="l" defTabSz="914400" rtl="0" eaLnBrk="1" fontAlgn="base" latinLnBrk="0" hangingPunct="1">
                  <a:lnSpc>
                    <a:spcPct val="100000"/>
                  </a:lnSpc>
                  <a:spcBef>
                    <a:spcPct val="0"/>
                  </a:spcBef>
                  <a:spcAft>
                    <a:spcPts val="1200"/>
                  </a:spcAft>
                  <a:buClrTx/>
                  <a:buSzTx/>
                  <a:buFontTx/>
                  <a:buNone/>
                  <a:tabLst/>
                  <a:defRPr/>
                </a:pPr>
                <a14:m>
                  <m:oMath xmlns:m="http://schemas.openxmlformats.org/officeDocument/2006/math">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=1+(1)</m:t>
                    </m:r>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𝑖𝑖</m:t>
                        </m:r>
                      </m:sub>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p>
                    </m:sSubSup>
                  </m:oMath>
                </a14:m>
                <a:r>
                  <a:rPr kumimoji="0" lang="en-US" sz="1800" b="0" i="0" u="none" strike="noStrike" kern="1200" cap="none" spc="0" normalizeH="0" baseline="0" noProof="0" dirty="0">
                    <a:ln>
                      <a:noFill/>
                    </a:ln>
                    <a:solidFill>
                      <a:srgbClr val="000000"/>
                    </a:solidFill>
                    <a:effectLst/>
                    <a:uLnTx/>
                    <a:uFillTx/>
                    <a:latin typeface="Arial" charset="0"/>
                    <a:ea typeface="+mn-ea"/>
                    <a:cs typeface="+mn-cs"/>
                  </a:rPr>
                  <a:t>+ </a:t>
                </a:r>
                <a14:m>
                  <m:oMath xmlns:m="http://schemas.openxmlformats.org/officeDocument/2006/math">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𝑖𝑖</m:t>
                        </m:r>
                      </m:sub>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p>
                    </m:sSub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a14:m>
                <a:endParaRPr kumimoji="0" lang="en-US" sz="18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marL="1085850" marR="0" lvl="0" indent="0" algn="l" defTabSz="914400" rtl="0" eaLnBrk="1" fontAlgn="base" latinLnBrk="0" hangingPunct="1">
                  <a:lnSpc>
                    <a:spcPct val="100000"/>
                  </a:lnSpc>
                  <a:spcBef>
                    <a:spcPct val="0"/>
                  </a:spcBef>
                  <a:spcAft>
                    <a:spcPts val="1200"/>
                  </a:spcAft>
                  <a:buClrTx/>
                  <a:buSzTx/>
                  <a:buFontTx/>
                  <a:buNone/>
                  <a:tabLst/>
                  <a:defRPr/>
                </a:pPr>
                <a14:m>
                  <m:oMath xmlns:m="http://schemas.openxmlformats.org/officeDocument/2006/math">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𝑖𝑖</m:t>
                            </m:r>
                          </m:sub>
                        </m:sSub>
                      </m:den>
                    </m:f>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𝑤h𝑒𝑟𝑒</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𝑖𝑖</m:t>
                        </m:r>
                      </m:sub>
                    </m:s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&lt;1.   </m:t>
                    </m:r>
                  </m:oMath>
                </a14:m>
                <a:r>
                  <a:rPr kumimoji="0" lang="en-US" sz="1800" b="0" i="0" u="none" strike="noStrike" kern="1200" cap="none" spc="0" normalizeH="0" baseline="0" noProof="0" dirty="0">
                    <a:ln>
                      <a:noFill/>
                    </a:ln>
                    <a:solidFill>
                      <a:srgbClr val="000000"/>
                    </a:solidFill>
                    <a:effectLst/>
                    <a:uLnTx/>
                    <a:uFillTx/>
                    <a:latin typeface="Arial" charset="0"/>
                    <a:ea typeface="+mn-ea"/>
                    <a:cs typeface="+mn-cs"/>
                  </a:rPr>
                  <a:t> </a:t>
                </a:r>
              </a:p>
              <a:p>
                <a:pPr marL="457200" marR="0" lvl="0" indent="-274638" algn="l" defTabSz="914400" rtl="0" eaLnBrk="1" fontAlgn="base" latinLnBrk="0" hangingPunct="1">
                  <a:lnSpc>
                    <a:spcPct val="100000"/>
                  </a:lnSpc>
                  <a:spcBef>
                    <a:spcPct val="0"/>
                  </a:spcBef>
                  <a:spcAft>
                    <a:spcPts val="12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Again we note the inverse nature of this expression (as </a:t>
                </a:r>
                <a14:m>
                  <m:oMath xmlns:m="http://schemas.openxmlformats.org/officeDocument/2006/math">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𝑖𝑖</m:t>
                        </m:r>
                      </m:sub>
                    </m:s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goes to 1, the expected number of observations increases rapidly).</a:t>
                </a:r>
              </a:p>
              <a:p>
                <a:pPr marL="1944688" marR="0" lvl="0" indent="0" algn="l" defTabSz="914400" rtl="0" eaLnBrk="1" fontAlgn="base" latinLnBrk="0" hangingPunct="1">
                  <a:lnSpc>
                    <a:spcPct val="100000"/>
                  </a:lnSpc>
                  <a:spcBef>
                    <a:spcPct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ts val="12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ts val="12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mc:Choice>
        <mc:Fallback xmlns="">
          <p:sp>
            <p:nvSpPr>
              <p:cNvPr id="4" name="Text Box 9">
                <a:extLst>
                  <a:ext uri="{FF2B5EF4-FFF2-40B4-BE49-F238E27FC236}">
                    <a16:creationId xmlns:a16="http://schemas.microsoft.com/office/drawing/2014/main" id="{7752E415-21FD-B240-B43A-A0D3B53BD5F8}"/>
                  </a:ext>
                </a:extLst>
              </p:cNvPr>
              <p:cNvSpPr txBox="1">
                <a:spLocks noRot="1" noChangeAspect="1" noMove="1" noResize="1" noEditPoints="1" noAdjustHandles="1" noChangeArrowheads="1" noChangeShapeType="1" noTextEdit="1"/>
              </p:cNvSpPr>
              <p:nvPr/>
            </p:nvSpPr>
            <p:spPr bwMode="auto">
              <a:xfrm>
                <a:off x="228600" y="647699"/>
                <a:ext cx="8686800" cy="5910755"/>
              </a:xfrm>
              <a:prstGeom prst="rect">
                <a:avLst/>
              </a:prstGeom>
              <a:blipFill>
                <a:blip r:embed="rId2"/>
                <a:stretch>
                  <a:fillRect l="-1606" t="-1071" r="-1460"/>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43352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Box 9">
                <a:extLst>
                  <a:ext uri="{FF2B5EF4-FFF2-40B4-BE49-F238E27FC236}">
                    <a16:creationId xmlns:a16="http://schemas.microsoft.com/office/drawing/2014/main" id="{FB0704AC-F1BF-A643-8D0F-E435F0361A0C}"/>
                  </a:ext>
                </a:extLst>
              </p:cNvPr>
              <p:cNvSpPr txBox="1">
                <a:spLocks noChangeArrowheads="1"/>
              </p:cNvSpPr>
              <p:nvPr/>
            </p:nvSpPr>
            <p:spPr bwMode="auto">
              <a:xfrm>
                <a:off x="228600" y="647699"/>
                <a:ext cx="8686800" cy="5410201"/>
              </a:xfrm>
              <a:prstGeom prst="rect">
                <a:avLst/>
              </a:prstGeom>
              <a:noFill/>
              <a:ln w="9525">
                <a:noFill/>
                <a:miter lim="800000"/>
                <a:headEnd/>
                <a:tailEnd/>
              </a:ln>
            </p:spPr>
            <p:txBody>
              <a:bodyPr lIns="0" tIns="0" rIns="0" bIns="0">
                <a:noAutofit/>
              </a:bodyPr>
              <a:lstStyle/>
              <a:p>
                <a:pPr marL="176213" marR="0" lvl="0" indent="-176213" algn="l" defTabSz="914400" rtl="0" eaLnBrk="1" fontAlgn="base" latinLnBrk="0" hangingPunct="1">
                  <a:lnSpc>
                    <a:spcPct val="100000"/>
                  </a:lnSpc>
                  <a:spcBef>
                    <a:spcPct val="0"/>
                  </a:spcBef>
                  <a:spcAft>
                    <a:spcPts val="6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Consider the problem of predicting the outcome of a coin toss experiment. You observe the following sequence:</a:t>
                </a:r>
              </a:p>
              <a:p>
                <a:pPr marL="460375" marR="0" lvl="0" indent="0" algn="l" defTabSz="914400" rtl="0" eaLnBrk="1" fontAlgn="base" latinLnBrk="0" hangingPunct="1">
                  <a:lnSpc>
                    <a:spcPct val="100000"/>
                  </a:lnSpc>
                  <a:spcBef>
                    <a:spcPct val="0"/>
                  </a:spcBef>
                  <a:spcAft>
                    <a:spcPts val="1200"/>
                  </a:spcAft>
                  <a:buClrTx/>
                  <a:buSzTx/>
                  <a:buFontTx/>
                  <a:buNone/>
                  <a:tabLst/>
                  <a:defRPr/>
                </a:pPr>
                <a14:m>
                  <m:oMathPara xmlns:m="http://schemas.openxmlformats.org/officeDocument/2006/math">
                    <m:oMathParaPr>
                      <m:jc m:val="left"/>
                    </m:oMathParaPr>
                    <m:oMath xmlns:m="http://schemas.openxmlformats.org/officeDocument/2006/math">
                      <m:sSup>
                        <m:sSupPr>
                          <m:ctrlP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𝒗</m:t>
                          </m:r>
                        </m:e>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𝑇</m:t>
                          </m:r>
                        </m:sup>
                      </m:s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p>
                        <m:sSupPr>
                          <m:ctrlP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𝒗</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𝟏𝟎</m:t>
                          </m:r>
                        </m:sup>
                      </m:s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begChr m:val="{"/>
                          <m:endChr m:val="}"/>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𝑯𝑯𝑻𝑻𝑯𝑻𝑯𝑯𝑻𝑻</m:t>
                          </m:r>
                        </m:e>
                      </m:d>
                    </m:oMath>
                  </m:oMathPara>
                </a14:m>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179388" marR="0" lvl="0" indent="-179388"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1-Coin Fully Observable Model:</a:t>
                </a:r>
              </a:p>
              <a:p>
                <a:pPr marL="460375" marR="0" lvl="0" indent="0" algn="l" defTabSz="914400" rtl="0" eaLnBrk="1" fontAlgn="base" latinLnBrk="0" hangingPunct="1">
                  <a:lnSpc>
                    <a:spcPct val="100000"/>
                  </a:lnSpc>
                  <a:spcBef>
                    <a:spcPct val="0"/>
                  </a:spcBef>
                  <a:spcAft>
                    <a:spcPts val="600"/>
                  </a:spcAft>
                  <a:buClrTx/>
                  <a:buSzTx/>
                  <a:buFontTx/>
                  <a:buNone/>
                  <a:tabLst/>
                  <a:defRPr/>
                </a:pPr>
                <a14:m>
                  <m:oMathPara xmlns:m="http://schemas.openxmlformats.org/officeDocument/2006/math">
                    <m:oMathParaPr>
                      <m:jc m:val="left"/>
                    </m:oMathParaPr>
                    <m:oMath xmlns:m="http://schemas.openxmlformats.org/officeDocument/2006/math">
                      <m:sSup>
                        <m:sSupPr>
                          <m:ctrlP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𝒗</m:t>
                          </m:r>
                        </m:e>
                        <m:sup>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𝟏𝟎</m:t>
                          </m:r>
                        </m:sup>
                      </m:s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begChr m:val="{"/>
                          <m:endChr m:val="}"/>
                          <m:ctrlP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𝑯𝑯𝑻𝑻𝑯𝑻𝑯𝑯𝑻𝑻</m:t>
                          </m:r>
                        </m:e>
                      </m:d>
                    </m:oMath>
                  </m:oMathPara>
                </a14:m>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460375" marR="0" lvl="0" indent="0" algn="l" defTabSz="914400" rtl="0" eaLnBrk="1" fontAlgn="base" latinLnBrk="0" hangingPunct="1">
                  <a:lnSpc>
                    <a:spcPct val="100000"/>
                  </a:lnSpc>
                  <a:spcBef>
                    <a:spcPct val="0"/>
                  </a:spcBef>
                  <a:spcAft>
                    <a:spcPts val="1200"/>
                  </a:spcAft>
                  <a:buClrTx/>
                  <a:buSzTx/>
                  <a:buFontTx/>
                  <a:buNone/>
                  <a:tabLst/>
                  <a:defRPr/>
                </a:pPr>
                <a14:m>
                  <m:oMathPara xmlns:m="http://schemas.openxmlformats.org/officeDocument/2006/math">
                    <m:oMathParaPr>
                      <m:jc m:val="left"/>
                    </m:oMathParaPr>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𝝎</m:t>
                          </m:r>
                        </m:e>
                        <m:sup>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𝟏𝟎</m:t>
                          </m:r>
                        </m:sup>
                      </m:sSup>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begChr m:val="{"/>
                          <m:endChr m:val="}"/>
                          <m:ctrlP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b>
                          </m:sSub>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b>
                          </m:sSub>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b>
                          </m:sSub>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b>
                          </m:sSub>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b>
                          </m:sSub>
                        </m:e>
                      </m:d>
                    </m:oMath>
                  </m:oMathPara>
                </a14:m>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179388" marR="0" lvl="0" indent="-179388"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Note there is no ambiguity between </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what state you are in and what observation</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was produced.</a:t>
                </a:r>
              </a:p>
              <a:p>
                <a:pPr marL="179388" marR="0" lvl="0" indent="-179388"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If the coins were biased, how would this model change?</a:t>
                </a:r>
              </a:p>
              <a:p>
                <a:pPr marL="179388" marR="0" lvl="0" indent="-179388"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If two coins were being flipped, what type of fully observable model would you use?</a:t>
                </a:r>
              </a:p>
            </p:txBody>
          </p:sp>
        </mc:Choice>
        <mc:Fallback xmlns="">
          <p:sp>
            <p:nvSpPr>
              <p:cNvPr id="4" name="Text Box 9">
                <a:extLst>
                  <a:ext uri="{FF2B5EF4-FFF2-40B4-BE49-F238E27FC236}">
                    <a16:creationId xmlns:a16="http://schemas.microsoft.com/office/drawing/2014/main" id="{FB0704AC-F1BF-A643-8D0F-E435F0361A0C}"/>
                  </a:ext>
                </a:extLst>
              </p:cNvPr>
              <p:cNvSpPr txBox="1">
                <a:spLocks noRot="1" noChangeAspect="1" noMove="1" noResize="1" noEditPoints="1" noAdjustHandles="1" noChangeArrowheads="1" noChangeShapeType="1" noTextEdit="1"/>
              </p:cNvSpPr>
              <p:nvPr/>
            </p:nvSpPr>
            <p:spPr bwMode="auto">
              <a:xfrm>
                <a:off x="228600" y="647699"/>
                <a:ext cx="8686800" cy="5410201"/>
              </a:xfrm>
              <a:prstGeom prst="rect">
                <a:avLst/>
              </a:prstGeom>
              <a:blipFill>
                <a:blip r:embed="rId2"/>
                <a:stretch>
                  <a:fillRect l="-1606" t="-1168"/>
                </a:stretch>
              </a:blipFill>
              <a:ln w="9525">
                <a:noFill/>
                <a:miter lim="800000"/>
                <a:headEnd/>
                <a:tailEnd/>
              </a:ln>
            </p:spPr>
            <p:txBody>
              <a:bodyPr/>
              <a:lstStyle/>
              <a:p>
                <a:r>
                  <a:rPr lang="en-US">
                    <a:noFill/>
                  </a:rPr>
                  <a:t> </a:t>
                </a:r>
              </a:p>
            </p:txBody>
          </p:sp>
        </mc:Fallback>
      </mc:AlternateContent>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A Single Coin Toss Model – Fully Observable</a:t>
            </a:r>
          </a:p>
        </p:txBody>
      </p:sp>
      <p:pic>
        <p:nvPicPr>
          <p:cNvPr id="6" name="Picture 5" descr="Text&#10;&#10;Description automatically generated">
            <a:extLst>
              <a:ext uri="{FF2B5EF4-FFF2-40B4-BE49-F238E27FC236}">
                <a16:creationId xmlns:a16="http://schemas.microsoft.com/office/drawing/2014/main" id="{2AF45911-736B-7F4A-882B-F031EE721168}"/>
              </a:ext>
            </a:extLst>
          </p:cNvPr>
          <p:cNvPicPr>
            <a:picLocks noChangeAspect="1"/>
          </p:cNvPicPr>
          <p:nvPr/>
        </p:nvPicPr>
        <p:blipFill rotWithShape="1">
          <a:blip r:embed="rId3">
            <a:extLst>
              <a:ext uri="{28A0092B-C50C-407E-A947-70E740481C1C}">
                <a14:useLocalDpi xmlns:a14="http://schemas.microsoft.com/office/drawing/2010/main" val="0"/>
              </a:ext>
            </a:extLst>
          </a:blip>
          <a:srcRect r="59533"/>
          <a:stretch/>
        </p:blipFill>
        <p:spPr>
          <a:xfrm>
            <a:off x="5291315" y="1194391"/>
            <a:ext cx="3622498" cy="2029998"/>
          </a:xfrm>
          <a:prstGeom prst="rect">
            <a:avLst/>
          </a:prstGeom>
        </p:spPr>
      </p:pic>
    </p:spTree>
    <p:extLst>
      <p:ext uri="{BB962C8B-B14F-4D97-AF65-F5344CB8AC3E}">
        <p14:creationId xmlns:p14="http://schemas.microsoft.com/office/powerpoint/2010/main" val="275884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Multiple Coin Models – Hidden Markov Models</a:t>
            </a:r>
          </a:p>
        </p:txBody>
      </p:sp>
      <p:sp>
        <p:nvSpPr>
          <p:cNvPr id="2" name="Rectangle 1">
            <a:extLst>
              <a:ext uri="{FF2B5EF4-FFF2-40B4-BE49-F238E27FC236}">
                <a16:creationId xmlns:a16="http://schemas.microsoft.com/office/drawing/2014/main" id="{0C311D41-59D5-1444-956D-FC3271661CB2}"/>
              </a:ext>
            </a:extLst>
          </p:cNvPr>
          <p:cNvSpPr/>
          <p:nvPr/>
        </p:nvSpPr>
        <p:spPr>
          <a:xfrm>
            <a:off x="7061158" y="5880693"/>
            <a:ext cx="1471448" cy="8249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pic>
        <p:nvPicPr>
          <p:cNvPr id="4" name="Picture 3" descr="Diagram&#10;&#10;Description automatically generated">
            <a:extLst>
              <a:ext uri="{FF2B5EF4-FFF2-40B4-BE49-F238E27FC236}">
                <a16:creationId xmlns:a16="http://schemas.microsoft.com/office/drawing/2014/main" id="{702CACFD-D889-624E-A847-549DA7171E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68" y="611183"/>
            <a:ext cx="2842162" cy="1705297"/>
          </a:xfrm>
          <a:prstGeom prst="rect">
            <a:avLst/>
          </a:prstGeom>
        </p:spPr>
      </p:pic>
      <p:pic>
        <p:nvPicPr>
          <p:cNvPr id="6" name="Picture 5" descr="Diagram&#10;&#10;Description automatically generated">
            <a:extLst>
              <a:ext uri="{FF2B5EF4-FFF2-40B4-BE49-F238E27FC236}">
                <a16:creationId xmlns:a16="http://schemas.microsoft.com/office/drawing/2014/main" id="{ED9A98AF-A701-C940-B52D-94245C9BA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50" y="2592904"/>
            <a:ext cx="2356104" cy="3190253"/>
          </a:xfrm>
          <a:prstGeom prst="rect">
            <a:avLst/>
          </a:prstGeom>
        </p:spPr>
      </p:pic>
      <mc:AlternateContent xmlns:mc="http://schemas.openxmlformats.org/markup-compatibility/2006" xmlns:a14="http://schemas.microsoft.com/office/drawing/2010/main">
        <mc:Choice Requires="a14">
          <p:sp>
            <p:nvSpPr>
              <p:cNvPr id="9" name="Text Box 9">
                <a:extLst>
                  <a:ext uri="{FF2B5EF4-FFF2-40B4-BE49-F238E27FC236}">
                    <a16:creationId xmlns:a16="http://schemas.microsoft.com/office/drawing/2014/main" id="{4B139A73-DA20-1149-890C-B0526F6839DC}"/>
                  </a:ext>
                </a:extLst>
              </p:cNvPr>
              <p:cNvSpPr txBox="1">
                <a:spLocks noChangeArrowheads="1"/>
              </p:cNvSpPr>
              <p:nvPr/>
            </p:nvSpPr>
            <p:spPr bwMode="auto">
              <a:xfrm>
                <a:off x="3425952" y="647699"/>
                <a:ext cx="5489448" cy="1705297"/>
              </a:xfrm>
              <a:prstGeom prst="rect">
                <a:avLst/>
              </a:prstGeom>
              <a:noFill/>
              <a:ln w="9525">
                <a:noFill/>
                <a:miter lim="800000"/>
                <a:headEnd/>
                <a:tailEnd/>
              </a:ln>
            </p:spPr>
            <p:txBody>
              <a:bodyPr lIns="0" tIns="0" rIns="0" bIns="0">
                <a:noAutofit/>
              </a:bodyPr>
              <a:lstStyle/>
              <a:p>
                <a:pPr marL="179388" marR="0" lvl="0" indent="-179388"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2-Coins Hidden Model:</a:t>
                </a:r>
              </a:p>
              <a:p>
                <a:pPr marL="460375" marR="0" lvl="0" indent="0" algn="l" defTabSz="914400" rtl="0" eaLnBrk="1" fontAlgn="base" latinLnBrk="0" hangingPunct="1">
                  <a:lnSpc>
                    <a:spcPct val="100000"/>
                  </a:lnSpc>
                  <a:spcBef>
                    <a:spcPct val="0"/>
                  </a:spcBef>
                  <a:spcAft>
                    <a:spcPts val="600"/>
                  </a:spcAft>
                  <a:buClrTx/>
                  <a:buSzTx/>
                  <a:buFontTx/>
                  <a:buNone/>
                  <a:tabLst/>
                  <a:defRPr/>
                </a:pPr>
                <a14:m>
                  <m:oMathPara xmlns:m="http://schemas.openxmlformats.org/officeDocument/2006/math">
                    <m:oMathParaPr>
                      <m:jc m:val="left"/>
                    </m:oMathParaPr>
                    <m:oMath xmlns:m="http://schemas.openxmlformats.org/officeDocument/2006/math">
                      <m:sSup>
                        <m:sSupPr>
                          <m:ctrlP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𝒗</m:t>
                          </m:r>
                        </m:e>
                        <m:sup>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𝟏𝟎</m:t>
                          </m:r>
                        </m:sup>
                      </m:s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begChr m:val="{"/>
                          <m:endChr m:val="}"/>
                          <m:ctrlP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𝑯𝑯𝑻𝑻𝑯𝑻𝑯𝑯𝑻𝑻</m:t>
                          </m:r>
                        </m:e>
                      </m:d>
                    </m:oMath>
                  </m:oMathPara>
                </a14:m>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460375" marR="0" lvl="0" indent="0" algn="l" defTabSz="914400" rtl="0" eaLnBrk="1" fontAlgn="base" latinLnBrk="0" hangingPunct="1">
                  <a:lnSpc>
                    <a:spcPct val="100000"/>
                  </a:lnSpc>
                  <a:spcBef>
                    <a:spcPct val="0"/>
                  </a:spcBef>
                  <a:spcAft>
                    <a:spcPts val="1200"/>
                  </a:spcAft>
                  <a:buClrTx/>
                  <a:buSzTx/>
                  <a:buFontTx/>
                  <a:buNone/>
                  <a:tabLst/>
                  <a:defRPr/>
                </a:pPr>
                <a14:m>
                  <m:oMathPara xmlns:m="http://schemas.openxmlformats.org/officeDocument/2006/math">
                    <m:oMathParaPr>
                      <m:jc m:val="left"/>
                    </m:oMathParaPr>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𝝎</m:t>
                          </m:r>
                        </m:e>
                        <m:sup>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𝟏𝟎</m:t>
                          </m:r>
                        </m:sup>
                      </m:sSup>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begChr m:val="{"/>
                          <m:endChr m:val="}"/>
                          <m:ctrlP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b>
                          </m:sSub>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b>
                          </m:sSub>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b>
                          </m:sSub>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b>
                          </m:sSub>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b>
                          </m:sSub>
                        </m:e>
                      </m:d>
                    </m:oMath>
                  </m:oMathPara>
                </a14:m>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179388" marR="0" lvl="0" indent="-179388"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Can we uniquely identify the state sequence that produced these outputs?</a:t>
                </a:r>
              </a:p>
            </p:txBody>
          </p:sp>
        </mc:Choice>
        <mc:Fallback xmlns="">
          <p:sp>
            <p:nvSpPr>
              <p:cNvPr id="9" name="Text Box 9">
                <a:extLst>
                  <a:ext uri="{FF2B5EF4-FFF2-40B4-BE49-F238E27FC236}">
                    <a16:creationId xmlns:a16="http://schemas.microsoft.com/office/drawing/2014/main" id="{4B139A73-DA20-1149-890C-B0526F6839DC}"/>
                  </a:ext>
                </a:extLst>
              </p:cNvPr>
              <p:cNvSpPr txBox="1">
                <a:spLocks noRot="1" noChangeAspect="1" noMove="1" noResize="1" noEditPoints="1" noAdjustHandles="1" noChangeArrowheads="1" noChangeShapeType="1" noTextEdit="1"/>
              </p:cNvSpPr>
              <p:nvPr/>
            </p:nvSpPr>
            <p:spPr bwMode="auto">
              <a:xfrm>
                <a:off x="3425952" y="647699"/>
                <a:ext cx="5489448" cy="1705297"/>
              </a:xfrm>
              <a:prstGeom prst="rect">
                <a:avLst/>
              </a:prstGeom>
              <a:blipFill>
                <a:blip r:embed="rId4"/>
                <a:stretch>
                  <a:fillRect l="-2304" t="-3676" r="-3226" b="-735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 Box 9">
                <a:extLst>
                  <a:ext uri="{FF2B5EF4-FFF2-40B4-BE49-F238E27FC236}">
                    <a16:creationId xmlns:a16="http://schemas.microsoft.com/office/drawing/2014/main" id="{13DB3530-39B9-F149-A04B-00893CA0FBAB}"/>
                  </a:ext>
                </a:extLst>
              </p:cNvPr>
              <p:cNvSpPr txBox="1">
                <a:spLocks noChangeArrowheads="1"/>
              </p:cNvSpPr>
              <p:nvPr/>
            </p:nvSpPr>
            <p:spPr bwMode="auto">
              <a:xfrm>
                <a:off x="3425952" y="3256585"/>
                <a:ext cx="5489448" cy="1705297"/>
              </a:xfrm>
              <a:prstGeom prst="rect">
                <a:avLst/>
              </a:prstGeom>
              <a:noFill/>
              <a:ln w="9525">
                <a:noFill/>
                <a:miter lim="800000"/>
                <a:headEnd/>
                <a:tailEnd/>
              </a:ln>
            </p:spPr>
            <p:txBody>
              <a:bodyPr lIns="0" tIns="0" rIns="0" bIns="0">
                <a:noAutofit/>
              </a:bodyPr>
              <a:lstStyle/>
              <a:p>
                <a:pPr marL="179388" marR="0" lvl="0" indent="-179388"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3-Coins Hidden Model:</a:t>
                </a:r>
              </a:p>
              <a:p>
                <a:pPr marL="460375" marR="0" lvl="0" indent="0" algn="l" defTabSz="914400" rtl="0" eaLnBrk="1" fontAlgn="base" latinLnBrk="0" hangingPunct="1">
                  <a:lnSpc>
                    <a:spcPct val="100000"/>
                  </a:lnSpc>
                  <a:spcBef>
                    <a:spcPct val="0"/>
                  </a:spcBef>
                  <a:spcAft>
                    <a:spcPts val="600"/>
                  </a:spcAft>
                  <a:buClrTx/>
                  <a:buSzTx/>
                  <a:buFontTx/>
                  <a:buNone/>
                  <a:tabLst/>
                  <a:defRPr/>
                </a:pPr>
                <a14:m>
                  <m:oMathPara xmlns:m="http://schemas.openxmlformats.org/officeDocument/2006/math">
                    <m:oMathParaPr>
                      <m:jc m:val="left"/>
                    </m:oMathParaPr>
                    <m:oMath xmlns:m="http://schemas.openxmlformats.org/officeDocument/2006/math">
                      <m:sSup>
                        <m:sSupPr>
                          <m:ctrlP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𝒗</m:t>
                          </m:r>
                        </m:e>
                        <m:sup>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𝟏𝟎</m:t>
                          </m:r>
                        </m:sup>
                      </m:s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begChr m:val="{"/>
                          <m:endChr m:val="}"/>
                          <m:ctrlP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𝑯𝑯𝑻𝑻𝑯𝑻𝑯𝑯𝑻𝑻</m:t>
                          </m:r>
                        </m:e>
                      </m:d>
                    </m:oMath>
                  </m:oMathPara>
                </a14:m>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460375" marR="0" lvl="0" indent="0" algn="l" defTabSz="914400" rtl="0" eaLnBrk="1" fontAlgn="base" latinLnBrk="0" hangingPunct="1">
                  <a:lnSpc>
                    <a:spcPct val="100000"/>
                  </a:lnSpc>
                  <a:spcBef>
                    <a:spcPct val="0"/>
                  </a:spcBef>
                  <a:spcAft>
                    <a:spcPts val="1200"/>
                  </a:spcAft>
                  <a:buClrTx/>
                  <a:buSzTx/>
                  <a:buFontTx/>
                  <a:buNone/>
                  <a:tabLst/>
                  <a:defRPr/>
                </a:pPr>
                <a14:m>
                  <m:oMathPara xmlns:m="http://schemas.openxmlformats.org/officeDocument/2006/math">
                    <m:oMathParaPr>
                      <m:jc m:val="left"/>
                    </m:oMathParaPr>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𝝎</m:t>
                          </m:r>
                        </m:e>
                        <m:sup>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𝟏𝟎</m:t>
                          </m:r>
                        </m:sup>
                      </m:sSup>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begChr m:val="{"/>
                          <m:endChr m:val="}"/>
                          <m:ctrlP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2</m:t>
                              </m:r>
                            </m:sub>
                          </m:sSub>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3</m:t>
                              </m:r>
                            </m:sub>
                          </m:sSub>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3</m:t>
                              </m:r>
                            </m:sub>
                          </m:sSub>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2</m:t>
                              </m:r>
                            </m:sub>
                          </m:sSub>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m:t>
                              </m:r>
                            </m:sub>
                          </m:sSub>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2</m:t>
                              </m:r>
                            </m:sub>
                          </m:sSub>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b>
                          </m:sSub>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𝜔</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3</m:t>
                              </m:r>
                            </m:sub>
                          </m:sSub>
                        </m:e>
                      </m:d>
                    </m:oMath>
                  </m:oMathPara>
                </a14:m>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179388" marR="0" lvl="0" indent="-179388"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Using only observations, how could we decide which model is best?</a:t>
                </a:r>
              </a:p>
            </p:txBody>
          </p:sp>
        </mc:Choice>
        <mc:Fallback xmlns="">
          <p:sp>
            <p:nvSpPr>
              <p:cNvPr id="10" name="Text Box 9">
                <a:extLst>
                  <a:ext uri="{FF2B5EF4-FFF2-40B4-BE49-F238E27FC236}">
                    <a16:creationId xmlns:a16="http://schemas.microsoft.com/office/drawing/2014/main" id="{13DB3530-39B9-F149-A04B-00893CA0FBAB}"/>
                  </a:ext>
                </a:extLst>
              </p:cNvPr>
              <p:cNvSpPr txBox="1">
                <a:spLocks noRot="1" noChangeAspect="1" noMove="1" noResize="1" noEditPoints="1" noAdjustHandles="1" noChangeArrowheads="1" noChangeShapeType="1" noTextEdit="1"/>
              </p:cNvSpPr>
              <p:nvPr/>
            </p:nvSpPr>
            <p:spPr bwMode="auto">
              <a:xfrm>
                <a:off x="3425952" y="3256585"/>
                <a:ext cx="5489448" cy="1705297"/>
              </a:xfrm>
              <a:prstGeom prst="rect">
                <a:avLst/>
              </a:prstGeom>
              <a:blipFill>
                <a:blip r:embed="rId5"/>
                <a:stretch>
                  <a:fillRect l="-2304" t="-4444" b="-7407"/>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20833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Balls and Urns: Another Example of a Hidden Model</a:t>
            </a:r>
          </a:p>
        </p:txBody>
      </p:sp>
      <p:pic>
        <p:nvPicPr>
          <p:cNvPr id="1028" name="Picture 4">
            <a:hlinkClick r:id="rId2"/>
            <a:extLst>
              <a:ext uri="{FF2B5EF4-FFF2-40B4-BE49-F238E27FC236}">
                <a16:creationId xmlns:a16="http://schemas.microsoft.com/office/drawing/2014/main" id="{F43C4F7C-8E13-6F41-A85C-4E5760E02B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881" y="588433"/>
            <a:ext cx="7870237" cy="5902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782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103" name="Text Box 9"/>
          <p:cNvSpPr txBox="1">
            <a:spLocks noChangeArrowheads="1"/>
          </p:cNvSpPr>
          <p:nvPr/>
        </p:nvSpPr>
        <p:spPr bwMode="auto">
          <a:xfrm>
            <a:off x="228600" y="647700"/>
            <a:ext cx="8686800" cy="5755422"/>
          </a:xfrm>
          <a:prstGeom prst="rect">
            <a:avLst/>
          </a:prstGeom>
          <a:noFill/>
          <a:ln w="9525">
            <a:noFill/>
            <a:miter lim="800000"/>
            <a:headEnd/>
            <a:tailEnd/>
          </a:ln>
        </p:spPr>
        <p:txBody>
          <a:bodyPr wrap="square" lIns="0" tIns="0" rIns="0" bIns="0">
            <a:spAutoFit/>
          </a:bodyPr>
          <a:lstStyle/>
          <a:p>
            <a:pPr marL="176213" marR="0" lvl="0" indent="-176213"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Thus far we have dealt with parameter estimation for the static pattern classification problem: estimating the parameters of class-conditional densities needed to make a single decision.</a:t>
            </a:r>
          </a:p>
          <a:p>
            <a:pPr marL="176213" marR="0" lvl="0" indent="-176213"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Many problems have an inherent temporal dimension – the vectors of  interest come from a time series that unfolds as a function of time. Modeling temporal relationships between these vectors is an important part of the problem.</a:t>
            </a:r>
          </a:p>
          <a:p>
            <a:pPr marL="176213" marR="0" lvl="0" indent="-176213" algn="l" defTabSz="914400" rtl="0" eaLnBrk="1" fontAlgn="base" latinLnBrk="0" hangingPunct="1">
              <a:lnSpc>
                <a:spcPct val="100000"/>
              </a:lnSpc>
              <a:spcBef>
                <a:spcPct val="0"/>
              </a:spcBef>
              <a:spcAft>
                <a:spcPts val="6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Markov models are a popular way to model such signals. There are many generalizations of these approaches, including Markov Random Fields and Bayesian Networks.</a:t>
            </a:r>
          </a:p>
          <a:p>
            <a:pPr marL="339725" marR="0" lvl="1" indent="-163513" algn="l" defTabSz="914400" rtl="0" eaLnBrk="1" fontAlgn="base" latinLnBrk="0" hangingPunct="1">
              <a:lnSpc>
                <a:spcPct val="100000"/>
              </a:lnSpc>
              <a:spcBef>
                <a:spcPct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First-order Markov processes are very effective because they are sufficiently powerful and computationally efficient.</a:t>
            </a:r>
          </a:p>
          <a:p>
            <a:pPr marL="339725" marR="0" lvl="1" indent="-163513" algn="l" defTabSz="914400" rtl="0" eaLnBrk="1" fontAlgn="base" latinLnBrk="0" hangingPunct="1">
              <a:lnSpc>
                <a:spcPct val="100000"/>
              </a:lnSpc>
              <a:spcBef>
                <a:spcPct val="0"/>
              </a:spcBef>
              <a:spcAft>
                <a:spcPts val="12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Higher-order Markov processes can be represented using first-order processes.</a:t>
            </a:r>
          </a:p>
          <a:p>
            <a:pPr marL="176213" marR="0" lvl="1" indent="-176213"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Markov models are very attractive because of their ability to automatically learn underlying structure. Often this structure has relevance to the pattern recognition problem (e.g., the states represents physical attributes of the system that generated the data).</a:t>
            </a:r>
          </a:p>
          <a:p>
            <a:pPr marL="339725" marR="0" lvl="1" indent="-163513" algn="l" defTabSz="914400" rtl="0" eaLnBrk="1" fontAlgn="base" latinLnBrk="0" hangingPunct="1">
              <a:lnSpc>
                <a:spcPct val="100000"/>
              </a:lnSpc>
              <a:spcBef>
                <a:spcPct val="0"/>
              </a:spcBef>
              <a:spcAft>
                <a:spcPts val="1800"/>
              </a:spcAft>
              <a:buClrTx/>
              <a:buSzTx/>
              <a:buFont typeface="Wingdings" pitchFamily="2" charset="2"/>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104" name="Text Box 10"/>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Motivation</a:t>
            </a:r>
          </a:p>
        </p:txBody>
      </p:sp>
    </p:spTree>
    <p:extLst>
      <p:ext uri="{BB962C8B-B14F-4D97-AF65-F5344CB8AC3E}">
        <p14:creationId xmlns:p14="http://schemas.microsoft.com/office/powerpoint/2010/main" val="285602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miter lim="800000"/>
          <a:headEnd/>
          <a:tailEnd/>
        </a:ln>
      </a:spPr>
      <a:bodyPr vert="horz" wrap="none" lIns="0" tIns="0" rIns="0" bIns="0" numCol="1" anchor="t" anchorCtr="0" compatLnSpc="1">
        <a:prstTxWarp prst="textNoShape">
          <a:avLst/>
        </a:prstTxWarp>
      </a:bodyPr>
      <a:lstStyle>
        <a:defPPr marL="176213" indent="-176213" algn="l" fontAlgn="auto">
          <a:spcBef>
            <a:spcPts val="1200"/>
          </a:spcBef>
          <a:spcAft>
            <a:spcPts val="1200"/>
          </a:spcAft>
          <a:buFont typeface="Arial" pitchFamily="34" charset="0"/>
          <a:buChar char="•"/>
          <a:defRPr b="1" dirty="0" smtClean="0">
            <a:solidFill>
              <a:schemeClr val="accent1"/>
            </a:solidFill>
            <a:latin typeface="+mn-lt"/>
          </a:defRPr>
        </a:defPPr>
      </a:lstStyle>
    </a:txDef>
  </a:objectDefaults>
  <a:extraClrSchemeLst/>
</a:theme>
</file>

<file path=ppt/theme/theme2.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7498</TotalTime>
  <Words>1546</Words>
  <Application>Microsoft Macintosh PowerPoint</Application>
  <PresentationFormat>Letter Paper (8.5x11 in)</PresentationFormat>
  <Paragraphs>142</Paragraphs>
  <Slides>14</Slides>
  <Notes>4</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14</vt:i4>
      </vt:variant>
    </vt:vector>
  </HeadingPairs>
  <TitlesOfParts>
    <vt:vector size="23" baseType="lpstr">
      <vt:lpstr>Arial</vt:lpstr>
      <vt:lpstr>Cambria Math</vt:lpstr>
      <vt:lpstr>Times New Roman</vt:lpstr>
      <vt:lpstr>Wingdings</vt:lpstr>
      <vt:lpstr>lecture_title</vt:lpstr>
      <vt:lpstr>isip_default</vt:lpstr>
      <vt:lpstr>1_lecture_title</vt:lpstr>
      <vt:lpstr>1_isip_default</vt:lpstr>
      <vt:lpstr>2_isip_default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400</cp:revision>
  <dcterms:created xsi:type="dcterms:W3CDTF">2002-09-12T17:13:32Z</dcterms:created>
  <dcterms:modified xsi:type="dcterms:W3CDTF">2023-09-30T05:44:08Z</dcterms:modified>
</cp:coreProperties>
</file>