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622" autoAdjust="0"/>
    <p:restoredTop sz="95081" autoAdjust="0"/>
  </p:normalViewPr>
  <p:slideViewPr>
    <p:cSldViewPr snapToGrid="0">
      <p:cViewPr varScale="1">
        <p:scale>
          <a:sx n="129" d="100"/>
          <a:sy n="129" d="100"/>
        </p:scale>
        <p:origin x="1376" y="192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734984-DA9D-46F7-86D2-46DD45087FB0}" type="datetimeFigureOut">
              <a:rPr lang="en-US" smtClean="0"/>
              <a:pPr/>
              <a:t>9/20/23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05E26D1-1274-47BB-A1DA-3B76A596BD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734984-DA9D-46F7-86D2-46DD45087FB0}" type="datetimeFigureOut">
              <a:rPr lang="en-US" smtClean="0"/>
              <a:pPr/>
              <a:t>9/20/23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05E26D1-1274-47BB-A1DA-3B76A596BD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04,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eksforgeeks.org/linear-mapping/" TargetMode="External"/><Relationship Id="rId2" Type="http://schemas.openxmlformats.org/officeDocument/2006/relationships/hyperlink" Target="https://mmas.github.io/linear-transformations-numpy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://lavalle.pl/vr/node80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3"/>
              <p:cNvSpPr txBox="1">
                <a:spLocks noChangeArrowheads="1"/>
              </p:cNvSpPr>
              <p:nvPr/>
            </p:nvSpPr>
            <p:spPr bwMode="auto">
              <a:xfrm>
                <a:off x="537962" y="674915"/>
                <a:ext cx="8225038" cy="5758542"/>
              </a:xfrm>
              <a:prstGeom prst="rect">
                <a:avLst/>
              </a:prstGeom>
              <a:noFill/>
              <a:ln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9525" indent="-9525" fontAlgn="auto">
                  <a:spcAft>
                    <a:spcPts val="1200"/>
                  </a:spcAf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</a:rPr>
                  <a:t>Lecture 10: </a:t>
                </a:r>
                <a:r>
                  <a:rPr lang="en-US" sz="1800" b="1" dirty="0">
                    <a:solidFill>
                      <a:schemeClr val="bg1"/>
                    </a:solidFill>
                    <a:latin typeface="+mn-lt"/>
                  </a:rPr>
                  <a:t>Linear Transformations</a:t>
                </a:r>
              </a:p>
              <a:p>
                <a:pPr marL="176213" marR="0" lvl="0" indent="-176213" defTabSz="914400" rtl="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600"/>
                  </a:spcAft>
                  <a:buClrTx/>
                  <a:buSzTx/>
                  <a:buFont typeface="Arial" pitchFamily="34" charset="0"/>
                  <a:buChar char="•"/>
                  <a:tabLst/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Textbook:</a:t>
                </a:r>
                <a:r>
                  <a:rPr lang="en-US" sz="1800" b="1" dirty="0">
                    <a:solidFill>
                      <a:schemeClr val="bg1"/>
                    </a:solidFill>
                    <a:latin typeface="+mn-lt"/>
                  </a:rPr>
                  <a:t> Sects. 2.6</a:t>
                </a:r>
              </a:p>
              <a:p>
                <a:pPr marL="176213" indent="-176213" fontAlgn="auto">
                  <a:spcBef>
                    <a:spcPts val="600"/>
                  </a:spcBef>
                  <a:spcAft>
                    <a:spcPts val="600"/>
                  </a:spcAft>
                  <a:buFont typeface="Arial" pitchFamily="34" charset="0"/>
                  <a:buChar char="•"/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Key Concepts:</a:t>
                </a:r>
              </a:p>
              <a:p>
                <a:pPr marL="165100" fontAlgn="auto"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  <a:latin typeface="+mn-lt"/>
                  </a:rPr>
                  <a:t>Properties of a Linear Transformation</a:t>
                </a:r>
              </a:p>
              <a:p>
                <a:pPr marL="165100" fontAlgn="auto"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  <a:latin typeface="+mn-lt"/>
                  </a:rPr>
                  <a:t>The Linearity Theorem</a:t>
                </a:r>
              </a:p>
              <a:p>
                <a:pPr marL="165100" fontAlgn="auto"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  <a:latin typeface="+mn-lt"/>
                  </a:rPr>
                  <a:t>Representing a Transformation in Terms of a Standard Basis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p>
                    </m:sSup>
                  </m:oMath>
                </a14:m>
                <a:endParaRPr lang="en-US" sz="1800" b="1" dirty="0">
                  <a:solidFill>
                    <a:schemeClr val="tx2"/>
                  </a:solidFill>
                  <a:latin typeface="+mn-lt"/>
                </a:endParaRPr>
              </a:p>
              <a:p>
                <a:pPr marL="165100" fontAlgn="auto"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  <a:latin typeface="+mn-lt"/>
                  </a:rPr>
                  <a:t>Geometric Interpretations of </a:t>
                </a:r>
                <a:r>
                  <a:rPr lang="en-US" sz="1800" b="1">
                    <a:solidFill>
                      <a:schemeClr val="tx2"/>
                    </a:solidFill>
                    <a:latin typeface="+mn-lt"/>
                  </a:rPr>
                  <a:t>Linear Transformations</a:t>
                </a:r>
                <a:endParaRPr lang="en-US" sz="1800" b="1" dirty="0">
                  <a:solidFill>
                    <a:schemeClr val="tx2"/>
                  </a:solidFill>
                  <a:latin typeface="+mn-lt"/>
                </a:endParaRPr>
              </a:p>
              <a:p>
                <a:pPr marL="176213" indent="-176213" fontAlgn="auto">
                  <a:spcBef>
                    <a:spcPts val="600"/>
                  </a:spcBef>
                  <a:spcAft>
                    <a:spcPts val="600"/>
                  </a:spcAft>
                  <a:buFont typeface="Arial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Relevant Python Code:</a:t>
                </a:r>
              </a:p>
              <a:p>
                <a:pPr marL="165100" fontAlgn="auto"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  <a:latin typeface="+mn-lt"/>
                    <a:hlinkClick r:id="rId2"/>
                  </a:rPr>
                  <a:t>Transformations</a:t>
                </a:r>
                <a:r>
                  <a:rPr lang="en-US" sz="1800" b="1" dirty="0">
                    <a:solidFill>
                      <a:schemeClr val="tx2"/>
                    </a:solidFill>
                    <a:latin typeface="+mn-lt"/>
                  </a:rPr>
                  <a:t>, </a:t>
                </a:r>
                <a:r>
                  <a:rPr lang="en-US" sz="1800" b="1" dirty="0">
                    <a:solidFill>
                      <a:schemeClr val="tx2"/>
                    </a:solidFill>
                    <a:latin typeface="+mn-lt"/>
                    <a:hlinkClick r:id="rId3"/>
                  </a:rPr>
                  <a:t>Linear Mappings</a:t>
                </a:r>
                <a:r>
                  <a:rPr lang="en-US" sz="1800" b="1" dirty="0">
                    <a:solidFill>
                      <a:schemeClr val="tx2"/>
                    </a:solidFill>
                    <a:latin typeface="+mn-lt"/>
                  </a:rPr>
                  <a:t>, </a:t>
                </a:r>
                <a:r>
                  <a:rPr lang="en-US" sz="1800" b="1" dirty="0">
                    <a:solidFill>
                      <a:schemeClr val="tx2"/>
                    </a:solidFill>
                    <a:latin typeface="+mn-lt"/>
                    <a:hlinkClick r:id="rId4"/>
                  </a:rPr>
                  <a:t>Combining Rotation and Translation</a:t>
                </a:r>
                <a:endParaRPr lang="en-US" sz="1800" b="1" dirty="0">
                  <a:solidFill>
                    <a:schemeClr val="tx2"/>
                  </a:solidFill>
                  <a:latin typeface="+mn-lt"/>
                </a:endParaRPr>
              </a:p>
              <a:p>
                <a:pPr marL="176213" indent="-176213" fontAlgn="auto">
                  <a:spcBef>
                    <a:spcPts val="600"/>
                  </a:spcBef>
                  <a:spcAft>
                    <a:spcPts val="600"/>
                  </a:spcAft>
                  <a:buFont typeface="Arial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Next steps: </a:t>
                </a:r>
              </a:p>
              <a:p>
                <a:pPr marL="165100" fontAlgn="auto">
                  <a:spcAft>
                    <a:spcPts val="12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  <a:latin typeface="+mn-lt"/>
                  </a:rPr>
                  <a:t>Can we factor matrices to improve efficiency or better understand the properties of a system?</a:t>
                </a:r>
              </a:p>
            </p:txBody>
          </p:sp>
        </mc:Choice>
        <mc:Fallback>
          <p:sp>
            <p:nvSpPr>
              <p:cNvPr id="7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7962" y="674915"/>
                <a:ext cx="8225038" cy="5758542"/>
              </a:xfrm>
              <a:prstGeom prst="rect">
                <a:avLst/>
              </a:prstGeom>
              <a:blipFill>
                <a:blip r:embed="rId5"/>
                <a:stretch>
                  <a:fillRect l="-1695" t="-1322"/>
                </a:stretch>
              </a:blipFill>
              <a:ln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7276</TotalTime>
  <Words>69</Words>
  <Application>Microsoft Macintosh PowerPoint</Application>
  <PresentationFormat>Letter Paper (8.5x11 in)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Cambria Math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388</cp:revision>
  <dcterms:created xsi:type="dcterms:W3CDTF">2002-09-12T17:13:32Z</dcterms:created>
  <dcterms:modified xsi:type="dcterms:W3CDTF">2023-09-20T17:21:12Z</dcterms:modified>
</cp:coreProperties>
</file>