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4" r:id="rId1"/>
    <p:sldMasterId id="2147483688" r:id="rId2"/>
  </p:sldMasterIdLst>
  <p:notesMasterIdLst>
    <p:notesMasterId r:id="rId4"/>
  </p:notesMasterIdLst>
  <p:handoutMasterIdLst>
    <p:handoutMasterId r:id="rId5"/>
  </p:handoutMasterIdLst>
  <p:sldIdLst>
    <p:sldId id="311" r:id="rId3"/>
  </p:sldIdLst>
  <p:sldSz cx="9144000" cy="6858000" type="letter"/>
  <p:notesSz cx="7302500" cy="95885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14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19">
          <p15:clr>
            <a:srgbClr val="A4A3A4"/>
          </p15:clr>
        </p15:guide>
        <p15:guide id="2" pos="230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92034"/>
    <a:srgbClr val="EFF755"/>
    <a:srgbClr val="CC6600"/>
    <a:srgbClr val="6666FF"/>
    <a:srgbClr val="008000"/>
    <a:srgbClr val="000080"/>
    <a:srgbClr val="004000"/>
    <a:srgbClr val="9966FF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10" autoAdjust="0"/>
    <p:restoredTop sz="95102" autoAdjust="0"/>
  </p:normalViewPr>
  <p:slideViewPr>
    <p:cSldViewPr snapToGrid="0">
      <p:cViewPr varScale="1">
        <p:scale>
          <a:sx n="117" d="100"/>
          <a:sy n="117" d="100"/>
        </p:scale>
        <p:origin x="1960" y="176"/>
      </p:cViewPr>
      <p:guideLst>
        <p:guide orient="horz" pos="2160"/>
        <p:guide pos="14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74" d="100"/>
          <a:sy n="74" d="100"/>
        </p:scale>
        <p:origin x="-1836" y="-96"/>
      </p:cViewPr>
      <p:guideLst>
        <p:guide orient="horz" pos="3019"/>
        <p:guide pos="230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37025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37025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66158826-EADE-4792-AB13-43381F09BF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2543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37025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4125" y="719138"/>
            <a:ext cx="4794250" cy="3595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4538"/>
            <a:ext cx="5353050" cy="431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37025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ECC53042-5A96-4DBC-B738-B843823BA6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075550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F734984-DA9D-46F7-86D2-46DD45087FB0}" type="datetimeFigureOut">
              <a:rPr lang="en-US" smtClean="0"/>
              <a:pPr/>
              <a:t>9/8/23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05E26D1-1274-47BB-A1DA-3B76A596BD1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F734984-DA9D-46F7-86D2-46DD45087FB0}" type="datetimeFigureOut">
              <a:rPr lang="en-US" smtClean="0"/>
              <a:pPr/>
              <a:t>9/8/23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05E26D1-1274-47BB-A1DA-3B76A596BD1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304800" y="277813"/>
            <a:ext cx="8605838" cy="6254750"/>
          </a:xfrm>
          <a:prstGeom prst="rect">
            <a:avLst/>
          </a:prstGeom>
          <a:noFill/>
          <a:ln w="38100">
            <a:solidFill>
              <a:srgbClr val="333399"/>
            </a:solidFill>
            <a:miter lim="800000"/>
            <a:headEnd/>
            <a:tailEnd/>
          </a:ln>
          <a:effectLst>
            <a:outerShdw dist="107763" dir="2700000" algn="ctr" rotWithShape="0">
              <a:srgbClr val="892034"/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chemeClr val="hlink"/>
              </a:solidFill>
              <a:latin typeface="Times New Roman" pitchFamily="18" charset="0"/>
            </a:endParaRPr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479425" y="130175"/>
            <a:ext cx="3821113" cy="366713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anchor="ctr" anchorCtr="1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dirty="0">
                <a:solidFill>
                  <a:srgbClr val="333399"/>
                </a:solidFill>
              </a:rPr>
              <a:t>ECE 8443 – Pattern Recognition</a:t>
            </a:r>
          </a:p>
        </p:txBody>
      </p:sp>
      <p:sp>
        <p:nvSpPr>
          <p:cNvPr id="4" name="Rectangle 5"/>
          <p:cNvSpPr>
            <a:spLocks noChangeArrowheads="1"/>
          </p:cNvSpPr>
          <p:nvPr userDrawn="1"/>
        </p:nvSpPr>
        <p:spPr bwMode="auto">
          <a:xfrm>
            <a:off x="304800" y="277813"/>
            <a:ext cx="8605838" cy="6254750"/>
          </a:xfrm>
          <a:prstGeom prst="rect">
            <a:avLst/>
          </a:prstGeom>
          <a:noFill/>
          <a:ln w="38100">
            <a:solidFill>
              <a:srgbClr val="333399"/>
            </a:solidFill>
            <a:miter lim="800000"/>
            <a:headEnd/>
            <a:tailEnd/>
          </a:ln>
          <a:effectLst>
            <a:outerShdw dist="107763" dir="2700000" algn="ctr" rotWithShape="0">
              <a:srgbClr val="892034"/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chemeClr val="hlink"/>
              </a:solidFill>
              <a:latin typeface="Times New Roman" pitchFamily="18" charset="0"/>
            </a:endParaRPr>
          </a:p>
        </p:txBody>
      </p:sp>
      <p:sp>
        <p:nvSpPr>
          <p:cNvPr id="5" name="Text Box 8"/>
          <p:cNvSpPr txBox="1">
            <a:spLocks noChangeArrowheads="1"/>
          </p:cNvSpPr>
          <p:nvPr userDrawn="1"/>
        </p:nvSpPr>
        <p:spPr bwMode="auto">
          <a:xfrm>
            <a:off x="558718" y="191824"/>
            <a:ext cx="5953842" cy="276999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wrap="square" tIns="0" bIns="0" anchor="ctr" anchorCtr="1">
            <a:spAutoFit/>
          </a:bodyPr>
          <a:lstStyle/>
          <a:p>
            <a:pPr>
              <a:spcBef>
                <a:spcPts val="0"/>
              </a:spcBef>
            </a:pPr>
            <a:r>
              <a:rPr lang="en-US" sz="1800" b="1" dirty="0">
                <a:solidFill>
                  <a:srgbClr val="333399"/>
                </a:solidFill>
              </a:rPr>
              <a:t>ENGR 2011 – Engineering Analysis and Applications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6" name="Rectangle 12"/>
          <p:cNvSpPr>
            <a:spLocks noChangeArrowheads="1"/>
          </p:cNvSpPr>
          <p:nvPr/>
        </p:nvSpPr>
        <p:spPr bwMode="auto">
          <a:xfrm>
            <a:off x="227013" y="455613"/>
            <a:ext cx="8683625" cy="42862"/>
          </a:xfrm>
          <a:prstGeom prst="rect">
            <a:avLst/>
          </a:prstGeom>
          <a:gradFill rotWithShape="0">
            <a:gsLst>
              <a:gs pos="0">
                <a:srgbClr val="892034"/>
              </a:gs>
              <a:gs pos="100000">
                <a:srgbClr val="95CAFF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pic>
        <p:nvPicPr>
          <p:cNvPr id="1027" name="Picture 37" descr="isip_logo_plain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8772525" y="6492875"/>
            <a:ext cx="333375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69" name="Text Box 45"/>
          <p:cNvSpPr txBox="1">
            <a:spLocks noChangeArrowheads="1"/>
          </p:cNvSpPr>
          <p:nvPr/>
        </p:nvSpPr>
        <p:spPr bwMode="auto">
          <a:xfrm>
            <a:off x="252413" y="6648450"/>
            <a:ext cx="8158162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200" b="1" dirty="0">
                <a:solidFill>
                  <a:srgbClr val="892034"/>
                </a:solidFill>
              </a:rPr>
              <a:t>ENGR 2011: Lecture 02, Slide </a:t>
            </a:r>
            <a:fld id="{56D32A91-0AE1-4806-AC33-D8959F4B7E0D}" type="slidenum">
              <a:rPr lang="en-US" sz="1200" b="1">
                <a:solidFill>
                  <a:srgbClr val="892034"/>
                </a:solidFill>
              </a:rPr>
              <a:pPr>
                <a:spcBef>
                  <a:spcPct val="50000"/>
                </a:spcBef>
                <a:defRPr/>
              </a:pPr>
              <a:t>‹#›</a:t>
            </a:fld>
            <a:endParaRPr lang="en-US" sz="1200" b="1" dirty="0">
              <a:solidFill>
                <a:srgbClr val="892034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693" r:id="rId5"/>
    <p:sldLayoutId id="2147483694" r:id="rId6"/>
    <p:sldLayoutId id="2147483695" r:id="rId7"/>
    <p:sldLayoutId id="2147483696" r:id="rId8"/>
    <p:sldLayoutId id="2147483697" r:id="rId9"/>
    <p:sldLayoutId id="2147483698" r:id="rId10"/>
    <p:sldLayoutId id="214748369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python-course.eu/numerical-programming/linear-combinations-in-python.php" TargetMode="External"/><Relationship Id="rId2" Type="http://schemas.openxmlformats.org/officeDocument/2006/relationships/hyperlink" Target="https://www.mathbootcamps.com/determine-vector-linear-combination-vectors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537962" y="674915"/>
            <a:ext cx="8225038" cy="575854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176213" indent="-176213" fontAlgn="auto">
              <a:spcAft>
                <a:spcPts val="1200"/>
              </a:spcAft>
              <a:buFont typeface="Arial" pitchFamily="34" charset="0"/>
              <a:buChar char="•"/>
              <a:defRPr/>
            </a:pPr>
            <a:r>
              <a:rPr lang="en-US" sz="1800" b="1" dirty="0">
                <a:solidFill>
                  <a:schemeClr val="accent1"/>
                </a:solidFill>
              </a:rPr>
              <a:t>Lecture 05: </a:t>
            </a:r>
            <a:r>
              <a:rPr lang="en-US" sz="1800" b="1" dirty="0">
                <a:solidFill>
                  <a:schemeClr val="bg1"/>
                </a:solidFill>
                <a:latin typeface="+mn-lt"/>
              </a:rPr>
              <a:t>Homogeneous Equations and Applications to Circuit Analysis</a:t>
            </a:r>
          </a:p>
          <a:p>
            <a:pPr marL="176213" marR="0" lvl="0" indent="-176213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800" b="1" dirty="0">
                <a:solidFill>
                  <a:schemeClr val="accent1"/>
                </a:solidFill>
                <a:latin typeface="+mn-lt"/>
              </a:rPr>
              <a:t>Textbook:</a:t>
            </a:r>
            <a:r>
              <a:rPr lang="en-US" sz="1800" b="1" dirty="0">
                <a:solidFill>
                  <a:schemeClr val="bg1"/>
                </a:solidFill>
                <a:latin typeface="+mn-lt"/>
              </a:rPr>
              <a:t> Sect. 1.3, 1.5</a:t>
            </a:r>
          </a:p>
          <a:p>
            <a:pPr marL="176213" indent="-176213" fontAlgn="auto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en-US" sz="1800" b="1" dirty="0">
                <a:solidFill>
                  <a:schemeClr val="accent1"/>
                </a:solidFill>
                <a:latin typeface="+mn-lt"/>
              </a:rPr>
              <a:t>Key Concepts:</a:t>
            </a:r>
          </a:p>
          <a:p>
            <a:pPr marL="165100" fontAlgn="auto">
              <a:spcAft>
                <a:spcPts val="60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latin typeface="+mn-lt"/>
              </a:rPr>
              <a:t>Homogeneous Equation</a:t>
            </a:r>
          </a:p>
          <a:p>
            <a:pPr marL="165100" fontAlgn="auto">
              <a:spcAft>
                <a:spcPts val="60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latin typeface="+mn-lt"/>
              </a:rPr>
              <a:t>Linear Combinations and Basic Solutions</a:t>
            </a:r>
          </a:p>
          <a:p>
            <a:pPr marL="165100" fontAlgn="auto">
              <a:spcAft>
                <a:spcPts val="60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latin typeface="+mn-lt"/>
              </a:rPr>
              <a:t>Relationship to Gaussian Elimination and Row Echelon Form</a:t>
            </a:r>
          </a:p>
          <a:p>
            <a:pPr marL="165100" fontAlgn="auto">
              <a:spcAft>
                <a:spcPts val="120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latin typeface="+mn-lt"/>
              </a:rPr>
              <a:t>A Circuits Example</a:t>
            </a:r>
          </a:p>
          <a:p>
            <a:pPr marL="176213" indent="-176213" fontAlgn="auto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en-US" sz="1800" b="1" dirty="0">
                <a:solidFill>
                  <a:schemeClr val="accent1"/>
                </a:solidFill>
                <a:latin typeface="+mn-lt"/>
              </a:rPr>
              <a:t>Python Code:</a:t>
            </a:r>
          </a:p>
          <a:p>
            <a:pPr marL="165100" fontAlgn="auto">
              <a:spcAft>
                <a:spcPts val="60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latin typeface="+mn-lt"/>
                <a:hlinkClick r:id="rId2"/>
              </a:rPr>
              <a:t>Linear Combination Tutorial</a:t>
            </a:r>
            <a:endParaRPr lang="en-US" sz="1800" b="1" dirty="0">
              <a:solidFill>
                <a:schemeClr val="tx2"/>
              </a:solidFill>
              <a:latin typeface="+mn-lt"/>
            </a:endParaRPr>
          </a:p>
          <a:p>
            <a:pPr marL="165100" fontAlgn="auto">
              <a:spcAft>
                <a:spcPts val="120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latin typeface="+mn-lt"/>
                <a:hlinkClick r:id="rId3"/>
              </a:rPr>
              <a:t>Linear Combinations in Python</a:t>
            </a:r>
            <a:endParaRPr lang="en-US" sz="1800" b="1" dirty="0">
              <a:solidFill>
                <a:schemeClr val="tx2"/>
              </a:solidFill>
              <a:latin typeface="+mn-lt"/>
            </a:endParaRPr>
          </a:p>
          <a:p>
            <a:pPr marL="176213" indent="-176213" fontAlgn="auto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accent1"/>
                </a:solidFill>
                <a:latin typeface="+mn-lt"/>
              </a:rPr>
              <a:t>Next steps: </a:t>
            </a:r>
          </a:p>
          <a:p>
            <a:pPr marL="165100" fontAlgn="auto">
              <a:spcAft>
                <a:spcPts val="120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latin typeface="+mn-lt"/>
              </a:rPr>
              <a:t>How do we do matrix algebra?</a:t>
            </a:r>
          </a:p>
          <a:p>
            <a:pPr marL="165100" fontAlgn="auto">
              <a:spcAft>
                <a:spcPts val="1200"/>
              </a:spcAft>
              <a:tabLst>
                <a:tab pos="2290763" algn="l"/>
                <a:tab pos="4113213" algn="l"/>
              </a:tabLst>
              <a:defRPr/>
            </a:pPr>
            <a:endParaRPr lang="en-US" sz="1800" b="1" dirty="0">
              <a:solidFill>
                <a:schemeClr val="tx2"/>
              </a:solidFill>
              <a:latin typeface="+mn-lt"/>
            </a:endParaRPr>
          </a:p>
          <a:p>
            <a:pPr marL="165100" fontAlgn="auto">
              <a:spcAft>
                <a:spcPts val="0"/>
              </a:spcAft>
              <a:tabLst>
                <a:tab pos="2290763" algn="l"/>
                <a:tab pos="4113213" algn="l"/>
              </a:tabLst>
              <a:defRPr/>
            </a:pPr>
            <a:endParaRPr lang="en-US" sz="1800" b="1" dirty="0">
              <a:solidFill>
                <a:schemeClr val="tx2"/>
              </a:solidFill>
              <a:latin typeface="+mn-l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lecture_title">
  <a:themeElements>
    <a:clrScheme name="ISIP Standard">
      <a:dk1>
        <a:srgbClr val="000000"/>
      </a:dk1>
      <a:lt1>
        <a:srgbClr val="000000"/>
      </a:lt1>
      <a:dk2>
        <a:srgbClr val="000000"/>
      </a:dk2>
      <a:lt2>
        <a:srgbClr val="000000"/>
      </a:lt2>
      <a:accent1>
        <a:srgbClr val="333399"/>
      </a:accent1>
      <a:accent2>
        <a:srgbClr val="892034"/>
      </a:accent2>
      <a:accent3>
        <a:srgbClr val="FFFFE2"/>
      </a:accent3>
      <a:accent4>
        <a:srgbClr val="FFFFE2"/>
      </a:accent4>
      <a:accent5>
        <a:srgbClr val="FFFFE2"/>
      </a:accent5>
      <a:accent6>
        <a:srgbClr val="FFFFE2"/>
      </a:accent6>
      <a:hlink>
        <a:srgbClr val="892034"/>
      </a:hlink>
      <a:folHlink>
        <a:srgbClr val="892034"/>
      </a:folHlink>
    </a:clrScheme>
    <a:fontScheme name="ISIP Standar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 bwMode="auto">
        <a:noFill/>
        <a:ln>
          <a:miter lim="800000"/>
          <a:headEnd/>
          <a:tailEnd/>
        </a:ln>
      </a:spPr>
      <a:bodyPr vert="horz" wrap="none" lIns="0" tIns="0" rIns="0" bIns="0" numCol="1" anchor="t" anchorCtr="0" compatLnSpc="1">
        <a:prstTxWarp prst="textNoShape">
          <a:avLst/>
        </a:prstTxWarp>
      </a:bodyPr>
      <a:lstStyle>
        <a:defPPr marL="176213" indent="-176213" algn="l" fontAlgn="auto">
          <a:spcBef>
            <a:spcPts val="1200"/>
          </a:spcBef>
          <a:spcAft>
            <a:spcPts val="1200"/>
          </a:spcAft>
          <a:buFont typeface="Arial" pitchFamily="34" charset="0"/>
          <a:buChar char="•"/>
          <a:defRPr b="1" dirty="0" smtClean="0">
            <a:solidFill>
              <a:schemeClr val="accent1"/>
            </a:solidFill>
            <a:latin typeface="+mn-lt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isip_default">
  <a:themeElements>
    <a:clrScheme name="ISIP Standard">
      <a:dk1>
        <a:srgbClr val="000000"/>
      </a:dk1>
      <a:lt1>
        <a:srgbClr val="000000"/>
      </a:lt1>
      <a:dk2>
        <a:srgbClr val="000000"/>
      </a:dk2>
      <a:lt2>
        <a:srgbClr val="000000"/>
      </a:lt2>
      <a:accent1>
        <a:srgbClr val="333399"/>
      </a:accent1>
      <a:accent2>
        <a:srgbClr val="892034"/>
      </a:accent2>
      <a:accent3>
        <a:srgbClr val="FFFFE2"/>
      </a:accent3>
      <a:accent4>
        <a:srgbClr val="FFFFE2"/>
      </a:accent4>
      <a:accent5>
        <a:srgbClr val="FFFFE2"/>
      </a:accent5>
      <a:accent6>
        <a:srgbClr val="FFFFE2"/>
      </a:accent6>
      <a:hlink>
        <a:srgbClr val="892034"/>
      </a:hlink>
      <a:folHlink>
        <a:srgbClr val="892034"/>
      </a:folHlink>
    </a:clrScheme>
    <a:fontScheme name="ISIP Standar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7306</TotalTime>
  <Words>58</Words>
  <Application>Microsoft Macintosh PowerPoint</Application>
  <PresentationFormat>Letter Paper (8.5x11 in)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Times New Roman</vt:lpstr>
      <vt:lpstr>lecture_title</vt:lpstr>
      <vt:lpstr>isip_default</vt:lpstr>
      <vt:lpstr>PowerPoint Presentation</vt:lpstr>
    </vt:vector>
  </TitlesOfParts>
  <Company>Gateway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Valued Gateway Client</dc:creator>
  <cp:lastModifiedBy>Joseph Picone</cp:lastModifiedBy>
  <cp:revision>378</cp:revision>
  <dcterms:created xsi:type="dcterms:W3CDTF">2002-09-12T17:13:32Z</dcterms:created>
  <dcterms:modified xsi:type="dcterms:W3CDTF">2023-09-08T16:53:27Z</dcterms:modified>
</cp:coreProperties>
</file>