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8" r:id="rId2"/>
    <p:sldMasterId id="2147483690" r:id="rId3"/>
    <p:sldMasterId id="2147483694" r:id="rId4"/>
    <p:sldMasterId id="2147483706" r:id="rId5"/>
    <p:sldMasterId id="2147483708" r:id="rId6"/>
  </p:sldMasterIdLst>
  <p:notesMasterIdLst>
    <p:notesMasterId r:id="rId29"/>
  </p:notesMasterIdLst>
  <p:handoutMasterIdLst>
    <p:handoutMasterId r:id="rId30"/>
  </p:handoutMasterIdLst>
  <p:sldIdLst>
    <p:sldId id="311" r:id="rId7"/>
    <p:sldId id="313" r:id="rId8"/>
    <p:sldId id="319" r:id="rId9"/>
    <p:sldId id="314" r:id="rId10"/>
    <p:sldId id="320" r:id="rId11"/>
    <p:sldId id="321" r:id="rId12"/>
    <p:sldId id="322" r:id="rId13"/>
    <p:sldId id="323" r:id="rId14"/>
    <p:sldId id="324" r:id="rId15"/>
    <p:sldId id="325" r:id="rId16"/>
    <p:sldId id="417" r:id="rId17"/>
    <p:sldId id="418" r:id="rId18"/>
    <p:sldId id="419" r:id="rId19"/>
    <p:sldId id="420" r:id="rId20"/>
    <p:sldId id="421" r:id="rId21"/>
    <p:sldId id="422" r:id="rId22"/>
    <p:sldId id="423" r:id="rId23"/>
    <p:sldId id="424" r:id="rId24"/>
    <p:sldId id="425" r:id="rId25"/>
    <p:sldId id="426" r:id="rId26"/>
    <p:sldId id="428" r:id="rId27"/>
    <p:sldId id="317" r:id="rId28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7" autoAdjust="0"/>
    <p:restoredTop sz="95163" autoAdjust="0"/>
  </p:normalViewPr>
  <p:slideViewPr>
    <p:cSldViewPr snapToGrid="0">
      <p:cViewPr varScale="1">
        <p:scale>
          <a:sx n="122" d="100"/>
          <a:sy n="122" d="100"/>
        </p:scale>
        <p:origin x="1032" y="208"/>
      </p:cViewPr>
      <p:guideLst>
        <p:guide orient="horz" pos="2160"/>
        <p:guide pos="14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4.xml"/><Relationship Id="rId2" Type="http://schemas.openxmlformats.org/officeDocument/2006/relationships/slide" Target="slides/slide13.xml"/><Relationship Id="rId1" Type="http://schemas.openxmlformats.org/officeDocument/2006/relationships/slide" Target="slides/slide6.xml"/><Relationship Id="rId6" Type="http://schemas.openxmlformats.org/officeDocument/2006/relationships/slide" Target="slides/slide17.xml"/><Relationship Id="rId5" Type="http://schemas.openxmlformats.org/officeDocument/2006/relationships/slide" Target="slides/slide16.xml"/><Relationship Id="rId4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C53042-5A96-4DBC-B738-B843823BA6D7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8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565D6-C9A9-40B4-B6E6-5887FB414E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2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12750" y="4554538"/>
            <a:ext cx="6550025" cy="43148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1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2DC6FA-9CCE-4287-BC5E-0D385E2FAC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XOR: x_1, x_2, and we want to transform to x_1^2, x_2^2, x_1 x_2</a:t>
            </a:r>
          </a:p>
          <a:p>
            <a:endParaRPr lang="en-US"/>
          </a:p>
          <a:p>
            <a:r>
              <a:rPr lang="en-US"/>
              <a:t>It can also be viewed as feature extraction from the feature vector </a:t>
            </a:r>
            <a:r>
              <a:rPr lang="en-US" b="1"/>
              <a:t>x</a:t>
            </a:r>
            <a:r>
              <a:rPr lang="en-US"/>
              <a:t>, but now we extract </a:t>
            </a:r>
            <a:r>
              <a:rPr lang="en-US" i="1"/>
              <a:t>more</a:t>
            </a:r>
            <a:r>
              <a:rPr lang="en-US"/>
              <a:t> feature than the number of features in </a:t>
            </a:r>
            <a:r>
              <a:rPr lang="en-US" b="1"/>
              <a:t>x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962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2DC6FA-9CCE-4287-BC5E-0D385E2FAC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XOR: x_1, x_2, and we want to transform to x_1^2, x_2^2, x_1 x_2</a:t>
            </a:r>
          </a:p>
          <a:p>
            <a:endParaRPr lang="en-US"/>
          </a:p>
          <a:p>
            <a:r>
              <a:rPr lang="en-US"/>
              <a:t>It can also be viewed as feature extraction from the feature vector </a:t>
            </a:r>
            <a:r>
              <a:rPr lang="en-US" b="1"/>
              <a:t>x</a:t>
            </a:r>
            <a:r>
              <a:rPr lang="en-US"/>
              <a:t>, but now we extract </a:t>
            </a:r>
            <a:r>
              <a:rPr lang="en-US" i="1"/>
              <a:t>more</a:t>
            </a:r>
            <a:r>
              <a:rPr lang="en-US"/>
              <a:t> feature than the number of features in </a:t>
            </a:r>
            <a:r>
              <a:rPr lang="en-US" b="1"/>
              <a:t>x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68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2DC6FA-9CCE-4287-BC5E-0D385E2FAC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XOR: x_1, x_2, and we want to transform to x_1^2, x_2^2, x_1 x_2</a:t>
            </a:r>
          </a:p>
          <a:p>
            <a:endParaRPr lang="en-US"/>
          </a:p>
          <a:p>
            <a:r>
              <a:rPr lang="en-US"/>
              <a:t>It can also be viewed as feature extraction from the feature vector </a:t>
            </a:r>
            <a:r>
              <a:rPr lang="en-US" b="1"/>
              <a:t>x</a:t>
            </a:r>
            <a:r>
              <a:rPr lang="en-US"/>
              <a:t>, but now we extract </a:t>
            </a:r>
            <a:r>
              <a:rPr lang="en-US" i="1"/>
              <a:t>more</a:t>
            </a:r>
            <a:r>
              <a:rPr lang="en-US"/>
              <a:t> feature than the number of features in </a:t>
            </a:r>
            <a:r>
              <a:rPr lang="en-US" b="1"/>
              <a:t>x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7934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2DC6FA-9CCE-4287-BC5E-0D385E2FAC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XOR: x_1, x_2, and we want to transform to x_1^2, x_2^2, x_1 x_2</a:t>
            </a:r>
          </a:p>
          <a:p>
            <a:endParaRPr lang="en-US"/>
          </a:p>
          <a:p>
            <a:r>
              <a:rPr lang="en-US"/>
              <a:t>It can also be viewed as feature extraction from the feature vector </a:t>
            </a:r>
            <a:r>
              <a:rPr lang="en-US" b="1"/>
              <a:t>x</a:t>
            </a:r>
            <a:r>
              <a:rPr lang="en-US"/>
              <a:t>, but now we extract </a:t>
            </a:r>
            <a:r>
              <a:rPr lang="en-US" i="1"/>
              <a:t>more</a:t>
            </a:r>
            <a:r>
              <a:rPr lang="en-US"/>
              <a:t> feature than the number of features in </a:t>
            </a:r>
            <a:r>
              <a:rPr lang="en-US" b="1"/>
              <a:t>x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91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01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3385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7275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008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104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56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0469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179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923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863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8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955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868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60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593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58718" y="191824"/>
            <a:ext cx="595384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ENGR 2011 – Engineering Analysis and Applications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ENGR 2011: Lecture 41,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19529" y="189885"/>
            <a:ext cx="442353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UNVS 0822 – </a:t>
            </a:r>
            <a:r>
              <a:rPr lang="en-US" sz="1800" b="1">
                <a:solidFill>
                  <a:srgbClr val="333399"/>
                </a:solidFill>
              </a:rPr>
              <a:t>Demystifying Technology</a:t>
            </a:r>
            <a:endParaRPr lang="en-US" sz="18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9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ENGR 2011: Lecture 41,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8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892034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892034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0332"/>
            <a:ext cx="7935886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r>
              <a:rPr lang="en-US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176369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ENGR 2011: Lecture 41,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8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eksforgeeks.org/neural-networks-a-beginners-guid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hyperlink" Target="https://towardsdatascience.com/linear-algebra-explained-in-the-context-of-deep-learning-8fcb8fca149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asimovinstitute.org/neural-network-zoo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28.wmf"/><Relationship Id="rId7" Type="http://schemas.openxmlformats.org/officeDocument/2006/relationships/image" Target="../media/image3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3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33.wmf"/><Relationship Id="rId7" Type="http://schemas.openxmlformats.org/officeDocument/2006/relationships/image" Target="../media/image35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7962" y="674915"/>
            <a:ext cx="8225038" cy="575854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indent="-176213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5024438" algn="l"/>
              </a:tabLst>
              <a:defRPr/>
            </a:pPr>
            <a:r>
              <a:rPr lang="en-US" sz="1800" b="1" dirty="0">
                <a:solidFill>
                  <a:schemeClr val="accent1"/>
                </a:solidFill>
              </a:rPr>
              <a:t>Lecture 41: 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Introduction to Neural Networks and Machine Learning</a:t>
            </a:r>
          </a:p>
          <a:p>
            <a:pPr marL="176213" indent="-176213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5024438" algn="l"/>
              </a:tabLst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Textbook: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 Notes</a:t>
            </a:r>
          </a:p>
          <a:p>
            <a:pPr marL="176213" indent="-176213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Key Concepts:</a:t>
            </a:r>
          </a:p>
          <a:p>
            <a:pPr marL="346075" indent="-173038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90763" algn="l"/>
                <a:tab pos="4113213" algn="l"/>
              </a:tabLst>
              <a:defRPr/>
            </a:pPr>
            <a:r>
              <a:rPr lang="en-US" sz="1400" b="1" dirty="0">
                <a:solidFill>
                  <a:schemeClr val="tx2"/>
                </a:solidFill>
              </a:rPr>
              <a:t>A neural network is simply a functional mapping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of inputs (features) to outputs (labels).</a:t>
            </a:r>
          </a:p>
          <a:p>
            <a:pPr marL="346075" indent="-173038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90763" algn="l"/>
                <a:tab pos="4113213" algn="l"/>
              </a:tabLst>
              <a:defRPr/>
            </a:pPr>
            <a:r>
              <a:rPr lang="en-US" sz="1400" b="1" dirty="0">
                <a:solidFill>
                  <a:schemeClr val="tx2"/>
                </a:solidFill>
              </a:rPr>
              <a:t>Neural networks can learn nonlinear mappings.</a:t>
            </a:r>
          </a:p>
          <a:p>
            <a:pPr marL="346075" indent="-173038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90763" algn="l"/>
                <a:tab pos="4113213" algn="l"/>
              </a:tabLst>
              <a:defRPr/>
            </a:pPr>
            <a:r>
              <a:rPr lang="en-US" sz="1400" b="1" dirty="0">
                <a:solidFill>
                  <a:schemeClr val="tx2"/>
                </a:solidFill>
              </a:rPr>
              <a:t>Backpropagation is used to train a network.</a:t>
            </a:r>
          </a:p>
          <a:p>
            <a:pPr marL="346075" indent="-173038" fontAlgn="auto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90763" algn="l"/>
                <a:tab pos="4113213" algn="l"/>
              </a:tabLst>
              <a:defRPr/>
            </a:pPr>
            <a:r>
              <a:rPr lang="en-US" sz="1400" b="1" dirty="0">
                <a:solidFill>
                  <a:schemeClr val="tx2"/>
                </a:solidFill>
              </a:rPr>
              <a:t>Matrix vector operations play a key role.</a:t>
            </a:r>
          </a:p>
          <a:p>
            <a:pPr marL="176213" indent="-176213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Relevant Web Pages:</a:t>
            </a:r>
          </a:p>
          <a:p>
            <a:pPr marL="346075" marR="0" lvl="0" indent="-1730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290763" algn="l"/>
                <a:tab pos="4113213" algn="l"/>
              </a:tabLst>
              <a:defRPr/>
            </a:pPr>
            <a:r>
              <a:rPr lang="en-US" sz="1400" b="1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Neural Networks: A Beginner's Guide</a:t>
            </a:r>
            <a:endParaRPr lang="en-US" sz="1400" b="1" dirty="0">
              <a:solidFill>
                <a:schemeClr val="tx2"/>
              </a:solidFill>
            </a:endParaRPr>
          </a:p>
          <a:p>
            <a:pPr marL="346075" marR="0" lvl="0" indent="-1730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2290763" algn="l"/>
                <a:tab pos="4113213" algn="l"/>
              </a:tabLst>
              <a:defRPr/>
            </a:pPr>
            <a:r>
              <a:rPr lang="en-US" sz="1400" b="1" dirty="0">
                <a:solidFill>
                  <a:schemeClr val="tx2"/>
                </a:solidFill>
                <a:hlinkClick r:id="rId4"/>
              </a:rPr>
              <a:t>Linear Algebra and Deep Learning</a:t>
            </a:r>
            <a:endParaRPr lang="en-US" sz="1400" b="1" dirty="0">
              <a:solidFill>
                <a:schemeClr val="tx2"/>
              </a:solidFill>
            </a:endParaRPr>
          </a:p>
          <a:p>
            <a:pPr marL="176213" indent="-176213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Next Steps: </a:t>
            </a:r>
          </a:p>
          <a:p>
            <a:pPr marL="177800" fontAlgn="auto">
              <a:spcBef>
                <a:spcPts val="0"/>
              </a:spcBef>
              <a:spcAft>
                <a:spcPts val="60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400" b="1" dirty="0">
                <a:solidFill>
                  <a:schemeClr val="tx2"/>
                </a:solidFill>
                <a:latin typeface="+mn-lt"/>
              </a:rPr>
              <a:t>How do I survive the final exam?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7B8C0-FD94-6198-3259-FCCE6A879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628" y="1524603"/>
            <a:ext cx="2431410" cy="176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4B623-7D4E-B1F2-A172-D42912416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81" y="4142589"/>
            <a:ext cx="4011475" cy="2135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There Are Many Types Of Neural Networks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730826"/>
            <a:ext cx="8595360" cy="54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76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Feedforward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Networks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84599" y="589937"/>
            <a:ext cx="2618562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three-layer neural network consists of an input layer, a hidden layer and an output layer interconnected by modifiable weights represented by links between layers.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bias term that is connected to all units.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35022" y="674558"/>
            <a:ext cx="6183553" cy="5092414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80454" y="3948315"/>
            <a:ext cx="4436515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simple network can solve the exclusive-OR problem.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hidden and output units from the linear weighted sum of their inputs and perform a simple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thresholding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(+1 if the inputs are greater than zero, -1 otherwise).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34673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Definitions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9588" y="589937"/>
            <a:ext cx="8728329" cy="589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single “bias unit” is connected to each unit other than the input units.</a:t>
            </a:r>
          </a:p>
          <a:p>
            <a:pPr marL="165100" marR="0" lvl="0" indent="-1651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 activation:</a:t>
            </a:r>
          </a:p>
          <a:p>
            <a:pPr marL="165100" marR="0" lvl="0" indent="-1651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where the subscript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indexes units in the input layer,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the hidden;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ji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denotes the input-to-hidden layer weights at the hidden unit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165100" marR="0" lvl="0" indent="-1651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Each hidden unit emits an output that is a nonlinear function of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its activation: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f(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165100" marR="0" lvl="0" indent="-1651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Even though the individual computational units are simple (e.g., a simple threshold), a collection of large numbers of simple nonlinear units can result in a powerful learning machine (similar to the human brain).</a:t>
            </a:r>
          </a:p>
          <a:p>
            <a:pPr marL="165100" marR="0" lvl="0" indent="-1651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Each output unit similarly computes its net activation based on the hidden unit signals as:</a:t>
            </a:r>
          </a:p>
          <a:p>
            <a:pPr marL="165100" marR="0" lvl="0" indent="-165100" algn="l" defTabSz="914400" rtl="0" eaLnBrk="1" fontAlgn="base" latinLnBrk="0" hangingPunct="1">
              <a:lnSpc>
                <a:spcPct val="90000"/>
              </a:lnSpc>
              <a:spcBef>
                <a:spcPts val="4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where the subscript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indexes units in the output layer and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denotes the number of hidden units.</a:t>
            </a:r>
          </a:p>
          <a:p>
            <a:pPr marL="165100" marR="0" lvl="0" indent="-1651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will represent the output for systems with more than one output node. An output unit computes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f(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).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2538" name="Object 10"/>
          <p:cNvGraphicFramePr>
            <a:graphicFrameLocks noChangeAspect="1"/>
          </p:cNvGraphicFramePr>
          <p:nvPr/>
        </p:nvGraphicFramePr>
        <p:xfrm>
          <a:off x="2013237" y="905656"/>
          <a:ext cx="3352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52680" imgH="571320" progId="Equation.3">
                  <p:embed/>
                </p:oleObj>
              </mc:Choice>
              <mc:Fallback>
                <p:oleObj name="Equation" r:id="rId2" imgW="3352680" imgH="571320" progId="Equation.3">
                  <p:embed/>
                  <p:pic>
                    <p:nvPicPr>
                      <p:cNvPr id="2253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3237" y="905656"/>
                        <a:ext cx="33528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11"/>
          <p:cNvGraphicFramePr>
            <a:graphicFrameLocks noChangeAspect="1"/>
          </p:cNvGraphicFramePr>
          <p:nvPr/>
        </p:nvGraphicFramePr>
        <p:xfrm>
          <a:off x="450850" y="4483153"/>
          <a:ext cx="3556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55720" imgH="609480" progId="Equation.DSMT4">
                  <p:embed/>
                </p:oleObj>
              </mc:Choice>
              <mc:Fallback>
                <p:oleObj name="Equation" r:id="rId4" imgW="3555720" imgH="609480" progId="Equation.DSMT4">
                  <p:embed/>
                  <p:pic>
                    <p:nvPicPr>
                      <p:cNvPr id="2253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4483153"/>
                        <a:ext cx="35560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144683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Computations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158584" y="989351"/>
            <a:ext cx="1573967" cy="26982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143593" y="1259174"/>
            <a:ext cx="1648918" cy="28481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161084" y="2176061"/>
            <a:ext cx="1573967" cy="26982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146093" y="2445884"/>
            <a:ext cx="1648918" cy="28481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6205928" y="963562"/>
            <a:ext cx="2698230" cy="3923182"/>
            <a:chOff x="6205928" y="2297672"/>
            <a:chExt cx="2698230" cy="3923182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2"/>
            <a:srcRect l="28495" t="22960" r="30051"/>
            <a:stretch>
              <a:fillRect/>
            </a:stretch>
          </p:blipFill>
          <p:spPr>
            <a:xfrm>
              <a:off x="6340840" y="2297672"/>
              <a:ext cx="2563318" cy="3923182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6205928" y="2698230"/>
              <a:ext cx="389744" cy="55463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99588" y="589937"/>
            <a:ext cx="8728329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hidden unit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computes the boundary:</a:t>
            </a:r>
          </a:p>
          <a:p>
            <a:pPr marL="165100" marR="0" lvl="2" indent="-165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≥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0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y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= +1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65100" marR="0" lvl="2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+ 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+ 0.5 = 0</a:t>
            </a:r>
          </a:p>
          <a:p>
            <a:pPr marL="165100" marR="0" lvl="2" indent="-165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&lt; 0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y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= -1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hidden unit 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computes the boundary:</a:t>
            </a:r>
          </a:p>
          <a:p>
            <a:pPr marL="165100" marR="0" lvl="2" indent="-165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≥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0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y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= +1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65100" marR="0" lvl="2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+ 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-1.5 = 0</a:t>
            </a:r>
          </a:p>
          <a:p>
            <a:pPr marL="165100" marR="0" lvl="2" indent="-165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&lt; 0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y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= -1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The final output unit emits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z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= +1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iff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y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= +1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and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y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= +1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425" algn="l"/>
                <a:tab pos="465138" algn="l"/>
              </a:tabLst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		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z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k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= y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1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and not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y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425" algn="l"/>
                <a:tab pos="465138" algn="l"/>
              </a:tabLst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			= (x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or 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and not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(x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and 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) 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5425" algn="l"/>
                <a:tab pos="465138" algn="l"/>
              </a:tabLst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			= 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1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XOR x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22524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General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Feedforward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Operation</a:t>
            </a:r>
          </a:p>
        </p:txBody>
      </p:sp>
      <p:sp>
        <p:nvSpPr>
          <p:cNvPr id="94" name="Rectangle 4"/>
          <p:cNvSpPr>
            <a:spLocks noChangeArrowheads="1"/>
          </p:cNvSpPr>
          <p:nvPr/>
        </p:nvSpPr>
        <p:spPr bwMode="auto">
          <a:xfrm>
            <a:off x="227013" y="589937"/>
            <a:ext cx="8488362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output units: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ts val="7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Hidden units enable us to express more complicated nonlinear functions and thus extend the classification.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activation function does not have to be a sign function, it is often required to be continuous and differentiable.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 can allow the activation in the output layer to be different from the activation function in the hidden layer or have different activation for each individual unit.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 assume for now that all activation functions to be identical.</a:t>
            </a:r>
          </a:p>
          <a:p>
            <a:pPr marL="165100" marR="0" lvl="0" indent="-1651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 every decision be implemented by a three-layer network?</a:t>
            </a:r>
          </a:p>
          <a:p>
            <a:pPr marL="165100" marR="0" lvl="0" indent="-1651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 (due to A.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Kolmogorov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): “Any continuous function from input to output can be implemented in a three-layer net, given sufficient number of hidden units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proper nonlinearities, and weights.”</a:t>
            </a:r>
          </a:p>
          <a:p>
            <a:pPr marL="165100" marR="0" lvl="0" indent="-165100" algn="l" defTabSz="914400" rtl="0" eaLnBrk="1" fontAlgn="base" latinLnBrk="0" hangingPunct="1">
              <a:lnSpc>
                <a:spcPct val="90000"/>
              </a:lnSpc>
              <a:spcBef>
                <a:spcPts val="7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for properly chosen functions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δ</a:t>
            </a:r>
            <a:r>
              <a:rPr kumimoji="0" lang="en-US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j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and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β</a:t>
            </a:r>
            <a:r>
              <a:rPr kumimoji="0" lang="en-US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ij</a:t>
            </a:r>
            <a:endParaRPr kumimoji="0" lang="en-US" sz="1800" b="1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450850" y="971631"/>
          <a:ext cx="586898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54680" imgH="647640" progId="Equation.3">
                  <p:embed/>
                </p:oleObj>
              </mc:Choice>
              <mc:Fallback>
                <p:oleObj name="Equation" r:id="rId3" imgW="5854680" imgH="647640" progId="Equation.3">
                  <p:embed/>
                  <p:pic>
                    <p:nvPicPr>
                      <p:cNvPr id="245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971631"/>
                        <a:ext cx="5868988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450850" y="5566790"/>
          <a:ext cx="4454525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419360" imgH="596880" progId="Equation.DSMT4">
                  <p:embed/>
                </p:oleObj>
              </mc:Choice>
              <mc:Fallback>
                <p:oleObj name="Equation" r:id="rId5" imgW="4419360" imgH="596880" progId="Equation.DSMT4">
                  <p:embed/>
                  <p:pic>
                    <p:nvPicPr>
                      <p:cNvPr id="2458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5566790"/>
                        <a:ext cx="4454525" cy="601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6491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General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Feedforward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Operation (Cont.)</a:t>
            </a:r>
          </a:p>
        </p:txBody>
      </p:sp>
      <p:sp>
        <p:nvSpPr>
          <p:cNvPr id="94" name="Rectangle 4"/>
          <p:cNvSpPr>
            <a:spLocks noChangeArrowheads="1"/>
          </p:cNvSpPr>
          <p:nvPr/>
        </p:nvSpPr>
        <p:spPr bwMode="auto">
          <a:xfrm>
            <a:off x="199588" y="589937"/>
            <a:ext cx="8728329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Each of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2n+1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hidden units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δ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j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takes as input a sum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nonlinear functions, one for each input feature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Each hidden unit emits a nonlinear function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δ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j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of its total input.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The output unit emits the sum of the contributions of the hidden units.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Unfortunately: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Kolmogorov’s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theorem tells us very little about how to find the nonlinear functions based on data; this is the central problem in network-based pattern recognition.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b="24049"/>
          <a:stretch>
            <a:fillRect/>
          </a:stretch>
        </p:blipFill>
        <p:spPr>
          <a:xfrm>
            <a:off x="1527638" y="3290980"/>
            <a:ext cx="6091900" cy="31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Backpropagation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" name="Rectangle 4"/>
          <p:cNvSpPr>
            <a:spLocks noChangeArrowheads="1"/>
          </p:cNvSpPr>
          <p:nvPr/>
        </p:nvSpPr>
        <p:spPr bwMode="auto">
          <a:xfrm>
            <a:off x="209423" y="652985"/>
            <a:ext cx="8728329" cy="579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Any function from input to output can be implemented as a three-layer neural network.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These results are of greater theoretical interest than practical, since the construction of such a network requires the nonlinear functions and the weight values which are unknown!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Our goal now is to set the interconnection weights based on the training patterns and the desired outputs.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a three-layer network, it is a straightforward matter to understand how the output, and thus the error, depend on the hidden-to-output layer weights.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power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backpropagation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is that it enables us to compute an effective error for each hidden unit, and thus derive a learning rule for the input-to-hidden weights, this is known as “the credit assignment problem.”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Networks have two modes of operation:</a:t>
            </a:r>
          </a:p>
          <a:p>
            <a:pPr marL="3444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Feedforward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consists of presenting a pattern to the input units and passing (or feeding) the signals through the network in order to get outputs units.</a:t>
            </a:r>
          </a:p>
          <a:p>
            <a:pPr marL="3444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Learning: Supervised learning consists of presenting an input pattern and modifying the network parameters (weights) to reduce distances between the computed output and the desired output.</a:t>
            </a:r>
          </a:p>
        </p:txBody>
      </p:sp>
    </p:spTree>
    <p:extLst>
      <p:ext uri="{BB962C8B-B14F-4D97-AF65-F5344CB8AC3E}">
        <p14:creationId xmlns:p14="http://schemas.microsoft.com/office/powerpoint/2010/main" val="3240285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Backpropagation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(Cont.)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b="35689"/>
          <a:stretch>
            <a:fillRect/>
          </a:stretch>
        </p:blipFill>
        <p:spPr>
          <a:xfrm>
            <a:off x="179811" y="757471"/>
            <a:ext cx="8768397" cy="51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9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Network Learning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38125" y="685800"/>
            <a:ext cx="8448675" cy="5969833"/>
          </a:xfrm>
          <a:prstGeom prst="rect">
            <a:avLst/>
          </a:prstGeom>
        </p:spPr>
        <p:txBody>
          <a:bodyPr lIns="0" tIns="0" rIns="0" bIns="0"/>
          <a:lstStyle/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be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target (or desired) output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be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computed output 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 = 1, …, c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w represents all the weights of the network.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Training error: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backpropagation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learning rule is based on gradient descent:</a:t>
            </a:r>
          </a:p>
          <a:p>
            <a:pPr marL="344488" marR="0" lvl="1" indent="-179388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weights are initialized with pseudo-random values and are changed in a direction that will reduce the error:</a:t>
            </a:r>
          </a:p>
          <a:p>
            <a:pPr marL="344488" marR="0" lvl="1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where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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is the learning rate which indicates the relative size of the change in weights.</a:t>
            </a:r>
          </a:p>
          <a:p>
            <a:pPr marL="344488" marR="0" lvl="1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The weight are updated using: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(m +1) =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(m)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Δ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(m).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Error on the hidden–to-output weights: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where the sensitivity of unit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defined as: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and describes how the overall error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changes with the activation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the unit’s net: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</a:t>
            </a:r>
          </a:p>
          <a:p>
            <a:pPr marL="344488" marR="0" lvl="1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2122853" y="1352082"/>
          <a:ext cx="30432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22560" imgH="571320" progId="Equation.3">
                  <p:embed/>
                </p:oleObj>
              </mc:Choice>
              <mc:Fallback>
                <p:oleObj name="Equation" r:id="rId2" imgW="3022560" imgH="571320" progId="Equation.3">
                  <p:embed/>
                  <p:pic>
                    <p:nvPicPr>
                      <p:cNvPr id="3481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853" y="1352082"/>
                        <a:ext cx="3043237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4633548" y="2771723"/>
          <a:ext cx="1179513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80800" imgH="558720" progId="Equation.3">
                  <p:embed/>
                </p:oleObj>
              </mc:Choice>
              <mc:Fallback>
                <p:oleObj name="Equation" r:id="rId4" imgW="1180800" imgH="558720" progId="Equation.3">
                  <p:embed/>
                  <p:pic>
                    <p:nvPicPr>
                      <p:cNvPr id="348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3548" y="2771723"/>
                        <a:ext cx="1179513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4738478" y="4517740"/>
          <a:ext cx="29527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33640" imgH="634680" progId="Equation.3">
                  <p:embed/>
                </p:oleObj>
              </mc:Choice>
              <mc:Fallback>
                <p:oleObj name="Equation" r:id="rId6" imgW="2933640" imgH="634680" progId="Equation.3">
                  <p:embed/>
                  <p:pic>
                    <p:nvPicPr>
                      <p:cNvPr id="348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478" y="4517740"/>
                        <a:ext cx="295275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3" name="Object 7"/>
          <p:cNvGraphicFramePr>
            <a:graphicFrameLocks noChangeAspect="1"/>
          </p:cNvGraphicFramePr>
          <p:nvPr/>
        </p:nvGraphicFramePr>
        <p:xfrm>
          <a:off x="5223527" y="5118674"/>
          <a:ext cx="115887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68200" imgH="609480" progId="Equation.3">
                  <p:embed/>
                </p:oleObj>
              </mc:Choice>
              <mc:Fallback>
                <p:oleObj name="Equation" r:id="rId8" imgW="1168200" imgH="609480" progId="Equation.3">
                  <p:embed/>
                  <p:pic>
                    <p:nvPicPr>
                      <p:cNvPr id="348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3527" y="5118674"/>
                        <a:ext cx="1158875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4" name="Object 8"/>
          <p:cNvGraphicFramePr>
            <a:graphicFrameLocks noChangeAspect="1"/>
          </p:cNvGraphicFramePr>
          <p:nvPr/>
        </p:nvGraphicFramePr>
        <p:xfrm>
          <a:off x="3944001" y="6006996"/>
          <a:ext cx="4211637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228920" imgH="609480" progId="Equation.DSMT4">
                  <p:embed/>
                </p:oleObj>
              </mc:Choice>
              <mc:Fallback>
                <p:oleObj name="Equation" r:id="rId10" imgW="4228920" imgH="609480" progId="Equation.DSMT4">
                  <p:embed/>
                  <p:pic>
                    <p:nvPicPr>
                      <p:cNvPr id="348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001" y="6006996"/>
                        <a:ext cx="4211637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1635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Network Learning (Cont.)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38125" y="685800"/>
            <a:ext cx="8448675" cy="5969833"/>
          </a:xfrm>
          <a:prstGeom prst="rect">
            <a:avLst/>
          </a:prstGeom>
        </p:spPr>
        <p:txBody>
          <a:bodyPr lIns="0" tIns="0" rIns="0" bIns="0"/>
          <a:lstStyle/>
          <a:p>
            <a:pPr marL="344488" marR="0" lvl="1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80455" y="674558"/>
            <a:ext cx="8613775" cy="6133476"/>
          </a:xfrm>
          <a:prstGeom prst="rect">
            <a:avLst/>
          </a:prstGeom>
        </p:spPr>
        <p:txBody>
          <a:bodyPr lIns="0" tIns="0" rIns="0" bIns="0"/>
          <a:lstStyle/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Since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</a:t>
            </a:r>
            <a:r>
              <a:rPr kumimoji="0" lang="en-US" sz="18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Therefore, the weight update (or learning rule) for the hidden-to-output weights is: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Δw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kj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=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ηδ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k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y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j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=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η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t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k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–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z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k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) f’ 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net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k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)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y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j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Symbol" pitchFamily="18" charset="2"/>
            </a:endParaRPr>
          </a:p>
          <a:p>
            <a:pPr marL="165100" marR="0" lvl="1" indent="-1651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  <a:sym typeface="Symbol" pitchFamily="18" charset="2"/>
            </a:endParaRP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error on the input-to-hidden units is: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first term is given by: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84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 define the sensitivity for a hidden unit: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which demonstrates that “the sensitivity at a hidden unit is simply the sum of the individual sensitivities at the output units weighted by the hidden-to-output weights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; all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multipled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f’(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).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learning rule for the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input-to-hidden weights is:</a:t>
            </a: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ts val="3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37895" name="Object 7"/>
          <p:cNvGraphicFramePr>
            <a:graphicFrameLocks noChangeAspect="1"/>
          </p:cNvGraphicFramePr>
          <p:nvPr/>
        </p:nvGraphicFramePr>
        <p:xfrm>
          <a:off x="2390854" y="601481"/>
          <a:ext cx="99695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2960" imgH="634680" progId="Equation.3">
                  <p:embed/>
                </p:oleObj>
              </mc:Choice>
              <mc:Fallback>
                <p:oleObj name="Equation" r:id="rId2" imgW="1002960" imgH="634680" progId="Equation.3">
                  <p:embed/>
                  <p:pic>
                    <p:nvPicPr>
                      <p:cNvPr id="3789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854" y="601481"/>
                        <a:ext cx="996950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6" name="Object 8"/>
          <p:cNvGraphicFramePr>
            <a:graphicFrameLocks noChangeAspect="1"/>
          </p:cNvGraphicFramePr>
          <p:nvPr/>
        </p:nvGraphicFramePr>
        <p:xfrm>
          <a:off x="4863346" y="2039703"/>
          <a:ext cx="2246312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22280" imgH="672840" progId="Equation.3">
                  <p:embed/>
                </p:oleObj>
              </mc:Choice>
              <mc:Fallback>
                <p:oleObj name="Equation" r:id="rId4" imgW="2222280" imgH="672840" progId="Equation.3">
                  <p:embed/>
                  <p:pic>
                    <p:nvPicPr>
                      <p:cNvPr id="3789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3346" y="2039703"/>
                        <a:ext cx="2246312" cy="67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7" name="Object 9"/>
          <p:cNvGraphicFramePr>
            <a:graphicFrameLocks noChangeAspect="1"/>
          </p:cNvGraphicFramePr>
          <p:nvPr/>
        </p:nvGraphicFramePr>
        <p:xfrm>
          <a:off x="3182910" y="2794000"/>
          <a:ext cx="5256213" cy="136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257800" imgH="1358640" progId="Equation.3">
                  <p:embed/>
                </p:oleObj>
              </mc:Choice>
              <mc:Fallback>
                <p:oleObj name="Equation" r:id="rId6" imgW="5257800" imgH="1358640" progId="Equation.3">
                  <p:embed/>
                  <p:pic>
                    <p:nvPicPr>
                      <p:cNvPr id="3789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10" y="2794000"/>
                        <a:ext cx="5256213" cy="1360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8" name="Object 10"/>
          <p:cNvGraphicFramePr>
            <a:graphicFrameLocks noChangeAspect="1"/>
          </p:cNvGraphicFramePr>
          <p:nvPr/>
        </p:nvGraphicFramePr>
        <p:xfrm>
          <a:off x="5033676" y="4154333"/>
          <a:ext cx="1971675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81080" imgH="571320" progId="Equation.3">
                  <p:embed/>
                </p:oleObj>
              </mc:Choice>
              <mc:Fallback>
                <p:oleObj name="Equation" r:id="rId8" imgW="1981080" imgH="571320" progId="Equation.3">
                  <p:embed/>
                  <p:pic>
                    <p:nvPicPr>
                      <p:cNvPr id="3789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676" y="4154333"/>
                        <a:ext cx="1971675" cy="569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9" name="Object 11"/>
          <p:cNvGraphicFramePr>
            <a:graphicFrameLocks noChangeAspect="1"/>
          </p:cNvGraphicFramePr>
          <p:nvPr/>
        </p:nvGraphicFramePr>
        <p:xfrm>
          <a:off x="3488571" y="5979853"/>
          <a:ext cx="361950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225600" imgH="634680" progId="Equation.DSMT4">
                  <p:embed/>
                </p:oleObj>
              </mc:Choice>
              <mc:Fallback>
                <p:oleObj name="Equation" r:id="rId10" imgW="3225600" imgH="634680" progId="Equation.DSMT4">
                  <p:embed/>
                  <p:pic>
                    <p:nvPicPr>
                      <p:cNvPr id="3789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8571" y="5979853"/>
                        <a:ext cx="3619500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498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Is A Function?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29993" y="3542666"/>
            <a:ext cx="409031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do we estimate the equation of a line from two points?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= slope = (y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/ 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 intercept: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+ b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check: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6539" y="589937"/>
            <a:ext cx="3491400" cy="2580374"/>
            <a:chOff x="236539" y="589937"/>
            <a:chExt cx="3491400" cy="2580374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36539" y="589937"/>
              <a:ext cx="3491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Equation of a line: y = mx + b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245" y="1082696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4479393" y="589997"/>
            <a:ext cx="4590755" cy="2580314"/>
            <a:chOff x="4479393" y="589997"/>
            <a:chExt cx="4590755" cy="258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432" y="1082696"/>
              <a:ext cx="303220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479393" y="589997"/>
              <a:ext cx="45907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Equation of a parabola: y = ax</a:t>
              </a:r>
              <a:r>
                <a: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+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bx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+ c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65453" y="3570802"/>
            <a:ext cx="4427824" cy="3043753"/>
            <a:chOff x="4465453" y="3570802"/>
            <a:chExt cx="4427824" cy="3043753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4465453" y="3570802"/>
              <a:ext cx="442782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How do we estimate the equation of a line from three points or more (hint: mean square error or regression?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1439" y="4526940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6020971" y="498700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453033" y="507844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673093" y="5479307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239232" y="5480450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972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Stochastic Back Propagation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38125" y="685800"/>
            <a:ext cx="8448675" cy="5969833"/>
          </a:xfrm>
          <a:prstGeom prst="rect">
            <a:avLst/>
          </a:prstGeom>
        </p:spPr>
        <p:txBody>
          <a:bodyPr lIns="0" tIns="0" rIns="0" bIns="0"/>
          <a:lstStyle/>
          <a:p>
            <a:pPr marL="344488" marR="0" lvl="1" indent="-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80455" y="674558"/>
            <a:ext cx="8613775" cy="6133476"/>
          </a:xfrm>
          <a:prstGeom prst="rect">
            <a:avLst/>
          </a:prstGeom>
        </p:spPr>
        <p:txBody>
          <a:bodyPr lIns="0" tIns="0" rIns="0" bIns="0"/>
          <a:lstStyle/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Starting with a pseudo-random weight configuration, the stochastic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backpropagation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algorithm can be written as: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79685" y="1680954"/>
            <a:ext cx="8349522" cy="2578309"/>
          </a:xfrm>
          <a:prstGeom prst="rect">
            <a:avLst/>
          </a:prstGeom>
        </p:spPr>
        <p:txBody>
          <a:bodyPr lIns="0" tIns="0" rIns="0" bIns="0"/>
          <a:lstStyle/>
          <a:p>
            <a:pPr marL="165100" marR="0" lvl="1" indent="-1651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Begin</a:t>
            </a:r>
          </a:p>
          <a:p>
            <a:pPr marL="344488" marR="0" lvl="1" indent="-1793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initialize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criterion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θ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η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, m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0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			do m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m + 1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			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x</a:t>
            </a:r>
            <a:r>
              <a:rPr kumimoji="0" lang="en-US" sz="1800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randomly chosen pattern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			   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w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ji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w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ji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+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ηδ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j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x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;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w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kj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w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kj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 + 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k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y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j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Symbol" pitchFamily="18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			until ||J(w)|| &lt; </a:t>
            </a:r>
          </a:p>
          <a:p>
            <a:pPr marL="344488" marR="0" lvl="1" indent="-1793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return w</a:t>
            </a:r>
          </a:p>
          <a:p>
            <a:pPr marL="0" marR="0" lvl="1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14916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Learning Curves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80455" y="674558"/>
            <a:ext cx="8613775" cy="3822491"/>
          </a:xfrm>
          <a:prstGeom prst="rect">
            <a:avLst/>
          </a:prstGeom>
        </p:spPr>
        <p:txBody>
          <a:bodyPr lIns="0" tIns="0" rIns="0" bIns="0"/>
          <a:lstStyle/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Before training starts, the error on the training set is high; through the learning process, the error becomes smaller.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error per pattern depends on the amount of training data and the expressive power (such as the number of weights) in the network.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average error on an independent test set is always higher than on the training set, and it can decrease as well as increase.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65100" marR="0" lvl="1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validation set is used in order to decide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when to stop training; we do not want to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overfit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the network and decrease the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power of the classifier generalization.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6180" r="17054" b="35203"/>
          <a:stretch>
            <a:fillRect/>
          </a:stretch>
        </p:blipFill>
        <p:spPr>
          <a:xfrm>
            <a:off x="5575769" y="2872668"/>
            <a:ext cx="3342806" cy="248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Summary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9588" y="589937"/>
            <a:ext cx="872832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ability to learn complex mappings from data can be a powerful way to predict and classify data, and can lead to a better understanding of underlying dependencies.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type of learning, however, requires iterative algorithms that are computationally expensive.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Gradient descent is a popular way to find good solutions.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neural network attempts to emulate properties observed in the human brain: a simple computational element is used that emulates the basic properties of a neuron. By combining large numbers of these nodes in various topologies, we can solve complex engineering and scientific problems.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There are many types of neural networks in use today.</a:t>
            </a:r>
          </a:p>
        </p:txBody>
      </p:sp>
    </p:spTree>
    <p:extLst>
      <p:ext uri="{BB962C8B-B14F-4D97-AF65-F5344CB8AC3E}">
        <p14:creationId xmlns:p14="http://schemas.microsoft.com/office/powerpoint/2010/main" val="33954484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Is A Functional Mapping?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6539" y="589937"/>
            <a:ext cx="4335461" cy="603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Emulating human performance can be a complicated process involving highly nonlinear functions.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8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Example: Equal Loudness Curves</a:t>
            </a:r>
          </a:p>
          <a:p>
            <a:pPr marL="403225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perception of loudness varies with frequency.</a:t>
            </a:r>
          </a:p>
          <a:p>
            <a:pPr marL="403225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Perceived loudness also changes depending on the intensity.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9" y="1970821"/>
            <a:ext cx="4388072" cy="3276427"/>
          </a:xfrm>
          <a:prstGeom prst="rect">
            <a:avLst/>
          </a:prstGeom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720474" y="589937"/>
            <a:ext cx="4172804" cy="345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Classifying data can be easy: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generalization can be difficult: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85" y="1058526"/>
            <a:ext cx="4144284" cy="2514667"/>
          </a:xfrm>
          <a:prstGeom prst="rect">
            <a:avLst/>
          </a:prstGeom>
        </p:spPr>
      </p:pic>
      <p:sp>
        <p:nvSpPr>
          <p:cNvPr id="44" name="Oval 4"/>
          <p:cNvSpPr>
            <a:spLocks noChangeArrowheads="1"/>
          </p:cNvSpPr>
          <p:nvPr/>
        </p:nvSpPr>
        <p:spPr bwMode="auto">
          <a:xfrm>
            <a:off x="5730438" y="4965047"/>
            <a:ext cx="246063" cy="238125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auto">
          <a:xfrm>
            <a:off x="6481325" y="4482447"/>
            <a:ext cx="246063" cy="23812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892238" y="4083984"/>
            <a:ext cx="3671888" cy="2613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Oval 11"/>
          <p:cNvSpPr>
            <a:spLocks noChangeArrowheads="1"/>
          </p:cNvSpPr>
          <p:nvPr/>
        </p:nvSpPr>
        <p:spPr bwMode="auto">
          <a:xfrm>
            <a:off x="6778188" y="5049184"/>
            <a:ext cx="233362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6181288" y="5498447"/>
            <a:ext cx="233362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>
            <a:off x="5709800" y="4271309"/>
            <a:ext cx="1858963" cy="2238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Arc 19"/>
          <p:cNvSpPr>
            <a:spLocks noChangeAspect="1"/>
          </p:cNvSpPr>
          <p:nvPr/>
        </p:nvSpPr>
        <p:spPr bwMode="auto">
          <a:xfrm rot="707116" flipV="1">
            <a:off x="6506155" y="4346838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Arc 20"/>
          <p:cNvSpPr>
            <a:spLocks noChangeAspect="1"/>
          </p:cNvSpPr>
          <p:nvPr/>
        </p:nvSpPr>
        <p:spPr bwMode="auto">
          <a:xfrm rot="707116" flipH="1" flipV="1">
            <a:off x="6010418" y="4243406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Arc 21"/>
          <p:cNvSpPr>
            <a:spLocks noChangeAspect="1"/>
          </p:cNvSpPr>
          <p:nvPr/>
        </p:nvSpPr>
        <p:spPr bwMode="auto">
          <a:xfrm rot="2624509">
            <a:off x="6111438" y="5388910"/>
            <a:ext cx="469900" cy="1101725"/>
          </a:xfrm>
          <a:custGeom>
            <a:avLst/>
            <a:gdLst>
              <a:gd name="T0" fmla="*/ 0 w 21600"/>
              <a:gd name="T1" fmla="*/ 0 h 21600"/>
              <a:gd name="T2" fmla="*/ 296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Arc 22"/>
          <p:cNvSpPr>
            <a:spLocks noChangeAspect="1"/>
          </p:cNvSpPr>
          <p:nvPr/>
        </p:nvSpPr>
        <p:spPr bwMode="auto">
          <a:xfrm rot="2624509" flipH="1">
            <a:off x="5771713" y="5063472"/>
            <a:ext cx="471488" cy="1101725"/>
          </a:xfrm>
          <a:custGeom>
            <a:avLst/>
            <a:gdLst>
              <a:gd name="T0" fmla="*/ 0 w 21600"/>
              <a:gd name="T1" fmla="*/ 0 h 21600"/>
              <a:gd name="T2" fmla="*/ 297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Arc 24"/>
          <p:cNvSpPr>
            <a:spLocks/>
          </p:cNvSpPr>
          <p:nvPr/>
        </p:nvSpPr>
        <p:spPr bwMode="auto">
          <a:xfrm rot="17332079">
            <a:off x="7200335" y="5084834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Arc 25"/>
          <p:cNvSpPr>
            <a:spLocks/>
          </p:cNvSpPr>
          <p:nvPr/>
        </p:nvSpPr>
        <p:spPr bwMode="auto">
          <a:xfrm rot="17332079" flipH="1">
            <a:off x="7019625" y="5613608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6754375" y="6109635"/>
            <a:ext cx="233363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Oval 29"/>
          <p:cNvSpPr>
            <a:spLocks noChangeArrowheads="1"/>
          </p:cNvSpPr>
          <p:nvPr/>
        </p:nvSpPr>
        <p:spPr bwMode="auto">
          <a:xfrm>
            <a:off x="7298888" y="5638147"/>
            <a:ext cx="233363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07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49" grpId="1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Do We Minimize An Objective Function?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8666264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6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Most modern learning algorithms use a variant of gradient descent in which we iteratively search for a maximum (or minimum) in a function: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algorithmic details vary from implementation to implementation, but most approaches are based on derivatives (slopes).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0286" t="1883" r="10482" b="24982"/>
          <a:stretch/>
        </p:blipFill>
        <p:spPr>
          <a:xfrm>
            <a:off x="714843" y="1389009"/>
            <a:ext cx="7690603" cy="42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2747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Ideal Search Spaces Are Convex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5174981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If the search space for a solution is convex, gradient descent or hill-climbing will find an optimal solution.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one reason solutions that minimize the mean square error are popular.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However, real world problems involve optimization in very high dimensional spaces that are extremely complex.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simplify things, we often try to “regularize” the problem: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676"/>
          <a:stretch/>
        </p:blipFill>
        <p:spPr>
          <a:xfrm>
            <a:off x="5807177" y="656219"/>
            <a:ext cx="3086100" cy="3154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8" y="4340356"/>
            <a:ext cx="8000884" cy="20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92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79" name="Rectangle 3155"/>
          <p:cNvSpPr>
            <a:spLocks noChangeArrowheads="1"/>
          </p:cNvSpPr>
          <p:nvPr/>
        </p:nvSpPr>
        <p:spPr bwMode="auto">
          <a:xfrm>
            <a:off x="187531" y="691728"/>
            <a:ext cx="8645525" cy="226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Artificial neural networks (ANNs) are algorithms modeled after how the human brain operates.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ANNs today perform a number of functions including feature extraction, signal modeling and language or domain modeling.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Neural networks are comprised of nodes, which combine the inputs from the data with a set of coefficients or weights and determine whether the signal will progress further through the network.</a:t>
            </a:r>
          </a:p>
        </p:txBody>
      </p:sp>
      <p:sp>
        <p:nvSpPr>
          <p:cNvPr id="80899" name="Rectangle 3075"/>
          <p:cNvSpPr>
            <a:spLocks noChangeArrowheads="1"/>
          </p:cNvSpPr>
          <p:nvPr/>
        </p:nvSpPr>
        <p:spPr bwMode="auto">
          <a:xfrm>
            <a:off x="1588" y="-206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Neural Networks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15" y="3222257"/>
            <a:ext cx="7294369" cy="29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87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231775" y="663591"/>
            <a:ext cx="8645525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Nodes in 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155"/>
              <p:cNvSpPr>
                <a:spLocks noChangeArrowheads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176213" marR="0" lvl="0" indent="-176213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The products between the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and the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are summed in the node and the result is passed to the node’s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activation function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which determines whether the node will fire. </a:t>
                </a:r>
              </a:p>
              <a:p>
                <a:pPr marL="176213" marR="0" lvl="0" indent="-176213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Perceptrons are the most fundamental and simplest models of neurons. </a:t>
                </a:r>
              </a:p>
            </p:txBody>
          </p:sp>
        </mc:Choice>
        <mc:Fallback xmlns="">
          <p:sp>
            <p:nvSpPr>
              <p:cNvPr id="6" name="Rectangle 3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blipFill>
                <a:blip r:embed="rId2"/>
                <a:stretch>
                  <a:fillRect l="-1551" t="-40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232104" y="2889366"/>
            <a:ext cx="4386169" cy="3790776"/>
            <a:chOff x="3921008" y="1678731"/>
            <a:chExt cx="4167871" cy="36204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1008" y="2478156"/>
              <a:ext cx="3900220" cy="202160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468427" y="1678731"/>
              <a:ext cx="3620452" cy="362045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3" y="2392543"/>
            <a:ext cx="3660224" cy="252965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451370" y="3579779"/>
            <a:ext cx="1780734" cy="9533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155"/>
          <p:cNvSpPr>
            <a:spLocks noChangeArrowheads="1"/>
          </p:cNvSpPr>
          <p:nvPr/>
        </p:nvSpPr>
        <p:spPr bwMode="auto">
          <a:xfrm>
            <a:off x="5986446" y="2543498"/>
            <a:ext cx="1742731" cy="42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Node Diagram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76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4389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28600" marR="0" lvl="0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Perceptrons are very simple. They take several binary inputs and generate a single binary output.</a:t>
                </a:r>
              </a:p>
              <a:p>
                <a:pPr marL="228600" marR="0" lvl="0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Given a set of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and a set of corresponding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the neuron’s output is given by: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𝒐𝒖𝒕𝒑𝒖𝒕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l-GR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≤</m:t>
                                  </m:r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l-GR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&gt;</m:t>
                                  </m:r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To simplify,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𝝎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can be seen as vectors and the threshold is presented as a bias 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where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𝒃𝒊𝒂𝒔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≡−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𝒕𝒉𝒓𝒆𝒔𝒉𝒐𝒍𝒅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4389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 rotWithShape="0">
                <a:blip r:embed="rId2"/>
                <a:stretch>
                  <a:fillRect l="-1551" t="-2012" r="-70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Perceptrons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10293" y="4388282"/>
            <a:ext cx="3501957" cy="1634584"/>
            <a:chOff x="2003568" y="2754209"/>
            <a:chExt cx="4051391" cy="1976883"/>
          </a:xfrm>
        </p:grpSpPr>
        <p:grpSp>
          <p:nvGrpSpPr>
            <p:cNvPr id="47" name="Group 46"/>
            <p:cNvGrpSpPr/>
            <p:nvPr/>
          </p:nvGrpSpPr>
          <p:grpSpPr>
            <a:xfrm>
              <a:off x="2003568" y="2826444"/>
              <a:ext cx="4051391" cy="1904648"/>
              <a:chOff x="1563080" y="3536731"/>
              <a:chExt cx="4051391" cy="190464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3411165" y="3993206"/>
                <a:ext cx="1190017" cy="1190017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2010882" y="4591454"/>
                <a:ext cx="138407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4601182" y="4588210"/>
                <a:ext cx="60311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1927702" y="3831078"/>
                <a:ext cx="1496440" cy="53339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1950728" y="4802220"/>
                <a:ext cx="1473414" cy="463853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1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2083"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2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3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𝒐𝒖𝒕𝒑𝒖𝒕</m:t>
                          </m:r>
                        </m:oMath>
                      </m:oMathPara>
                    </a14:m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4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50000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281276" y="3080087"/>
              <a:ext cx="340469" cy="350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5"/>
                <p:cNvSpPr>
                  <a:spLocks noChangeArrowheads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blipFill>
                  <a:blip r:embed="rId7"/>
                  <a:stretch>
                    <a:fillRect r="-18367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5"/>
                <p:cNvSpPr>
                  <a:spLocks noChangeArrowheads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blipFill>
                  <a:blip r:embed="rId8"/>
                  <a:stretch>
                    <a:fillRect r="-18750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5"/>
                <p:cNvSpPr>
                  <a:spLocks noChangeArrowheads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blipFill>
                  <a:blip r:embed="rId9"/>
                  <a:stretch>
                    <a:fillRect r="-18750" b="-25000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𝒐𝒖𝒕𝒑𝒖𝒕</m:t>
                      </m:r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l-GR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𝝎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𝒙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𝒃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≤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𝟎</m:t>
                              </m:r>
                            </m:e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l-GR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𝝎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𝒙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𝒃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&gt;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18097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Sigmoid Neurons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Learning algorithms involve the adjustment of the weights and bias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If the neuron model used is the perceptron, a small change in a weight or bias can cause output to completely flip (being a binary model), and the flip can cause a change in the behavior of the entire network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 new type of artificial neuron, a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sigmoid neuron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is commonly used to overcome this issue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 this case, the output is given by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d>
                      <m:d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𝒛</m:t>
                        </m:r>
                      </m:e>
                    </m:d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≡ </m:t>
                    </m:r>
                    <m:f>
                      <m:f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where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l-GR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This means, the activation function is a logistic function. Other common activation function is the </a:t>
                </a:r>
                <a:r>
                  <a:rPr kumimoji="0" lang="en-US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tanh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function, given by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𝒕𝒂𝒏𝒉</m:t>
                    </m:r>
                    <m:d>
                      <m:d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𝒛</m:t>
                                </m:r>
                              </m:sup>
                            </m:s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>
                <a:blip r:embed="rId2"/>
                <a:stretch>
                  <a:fillRect l="-1551" t="-2012" r="-42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910" y="4212198"/>
            <a:ext cx="4222145" cy="2301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69" y="4060660"/>
            <a:ext cx="4257040" cy="26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4808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miter lim="800000"/>
          <a:headEnd/>
          <a:tailEnd/>
        </a:ln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176213" indent="-176213" algn="l" fontAlgn="auto">
          <a:spcBef>
            <a:spcPts val="1200"/>
          </a:spcBef>
          <a:spcAft>
            <a:spcPts val="1200"/>
          </a:spcAft>
          <a:buFont typeface="Arial" pitchFamily="34" charset="0"/>
          <a:buChar char="•"/>
          <a:defRPr b="1" dirty="0" smtClean="0">
            <a:solidFill>
              <a:schemeClr val="accent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8025</TotalTime>
  <Words>2318</Words>
  <Application>Microsoft Macintosh PowerPoint</Application>
  <PresentationFormat>Letter Paper (8.5x11 in)</PresentationFormat>
  <Paragraphs>181</Paragraphs>
  <Slides>22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Cambria Math</vt:lpstr>
      <vt:lpstr>Times New Roman</vt:lpstr>
      <vt:lpstr>Wingdings</vt:lpstr>
      <vt:lpstr>lecture_title</vt:lpstr>
      <vt:lpstr>isip_default</vt:lpstr>
      <vt:lpstr>1_lecture_title</vt:lpstr>
      <vt:lpstr>1_isip_default</vt:lpstr>
      <vt:lpstr>2_lecture_title</vt:lpstr>
      <vt:lpstr>2_isip_default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Gateway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467</cp:revision>
  <dcterms:created xsi:type="dcterms:W3CDTF">2002-09-12T17:13:32Z</dcterms:created>
  <dcterms:modified xsi:type="dcterms:W3CDTF">2023-12-11T15:11:53Z</dcterms:modified>
</cp:coreProperties>
</file>