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5"/>
  </p:notesMasterIdLst>
  <p:handoutMasterIdLst>
    <p:handoutMasterId r:id="rId6"/>
  </p:handoutMasterIdLst>
  <p:sldIdLst>
    <p:sldId id="311" r:id="rId3"/>
    <p:sldId id="361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7" autoAdjust="0"/>
    <p:restoredTop sz="95163" autoAdjust="0"/>
  </p:normalViewPr>
  <p:slideViewPr>
    <p:cSldViewPr snapToGrid="0">
      <p:cViewPr varScale="1">
        <p:scale>
          <a:sx n="122" d="100"/>
          <a:sy n="122" d="100"/>
        </p:scale>
        <p:origin x="1032" y="208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39,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otterbach.github.io/content/posts/pca/2016-03-24-Principal_Component_Analysi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mc/articles/PMC4792409/" TargetMode="External"/><Relationship Id="rId5" Type="http://schemas.openxmlformats.org/officeDocument/2006/relationships/hyperlink" Target="https://vitalflux.com/pca-explained-variance-concept-python-example/" TargetMode="External"/><Relationship Id="rId4" Type="http://schemas.openxmlformats.org/officeDocument/2006/relationships/hyperlink" Target="https://www.simplilearn.com/tutorials/machine-learning-tutorial/principal-component-analysi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7962" y="674915"/>
            <a:ext cx="8225038" cy="5758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5024438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</a:rPr>
              <a:t>Lecture 39: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Feature Importance and Analysis of Variance</a:t>
            </a:r>
          </a:p>
          <a:p>
            <a:pPr marL="176213" indent="-176213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5024438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Textbook: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Notes</a:t>
            </a: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Key Concepts: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A whitening transformation gives us insight into which variables are most important.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The trace of the covariance matrix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The role of eigenvalues and eigenvectors in PCA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Ordering principal components by variance</a:t>
            </a:r>
          </a:p>
          <a:p>
            <a:pPr marL="346075" indent="-173038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Determining feature importance</a:t>
            </a: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Relevant Videos, Web Pages and Python Code: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  <a:hlinkClick r:id="rId3"/>
              </a:rPr>
              <a:t>Principal Component Analysis (PCA) for Feature Selection</a:t>
            </a:r>
            <a:endParaRPr lang="en-US" sz="1400" b="1" dirty="0">
              <a:solidFill>
                <a:schemeClr val="tx2"/>
              </a:solidFill>
            </a:endParaRP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  <a:hlinkClick r:id="rId4"/>
              </a:rPr>
              <a:t>PCA in Machine Learning</a:t>
            </a:r>
            <a:endParaRPr lang="en-US" sz="1400" b="1" dirty="0">
              <a:solidFill>
                <a:schemeClr val="tx2"/>
              </a:solidFill>
            </a:endParaRPr>
          </a:p>
          <a:p>
            <a:pPr marL="346075" indent="-173038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  <a:hlinkClick r:id="rId5"/>
              </a:rPr>
              <a:t>Explanation of Variance</a:t>
            </a:r>
            <a:endParaRPr lang="en-US" sz="1400" b="1" dirty="0">
              <a:solidFill>
                <a:schemeClr val="tx2"/>
              </a:solidFill>
            </a:endParaRPr>
          </a:p>
          <a:p>
            <a:pPr marL="346075" indent="-173038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  <a:hlinkClick r:id="rId6"/>
              </a:rPr>
              <a:t>Principal Component Analysis – A Review</a:t>
            </a:r>
            <a:endParaRPr lang="en-US" sz="1400" b="1" dirty="0">
              <a:solidFill>
                <a:schemeClr val="tx2"/>
              </a:solidFill>
            </a:endParaRP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Next Steps: </a:t>
            </a:r>
          </a:p>
          <a:p>
            <a:pPr marL="177800" fontAlgn="auto">
              <a:spcBef>
                <a:spcPts val="0"/>
              </a:spcBef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  <a:latin typeface="+mn-lt"/>
              </a:rPr>
              <a:t>How do we use linear algebra in artificial intelligence (specifically, neural networks)?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1796" name="Rectangle 4"/>
              <p:cNvSpPr>
                <a:spLocks noChangeArrowheads="1"/>
              </p:cNvSpPr>
              <p:nvPr/>
            </p:nvSpPr>
            <p:spPr bwMode="auto">
              <a:xfrm>
                <a:off x="231775" y="593251"/>
                <a:ext cx="8645525" cy="5994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marL="176213" marR="0" lvl="0" indent="-176213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800"/>
                  </a:spcAft>
                  <a:buClrTx/>
                  <a:buSzTx/>
                  <a:buFontTx/>
                  <a:buChar char="•"/>
                  <a:tabLst>
                    <a:tab pos="1143000" algn="l"/>
                  </a:tabLst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Why is it convenient to convert an arbitrary distribution into a spherical one? (Hint: Euclidean distance)</a:t>
                </a:r>
              </a:p>
              <a:p>
                <a:pPr marL="176213" marR="0" lvl="0" indent="-176213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200"/>
                  </a:spcAft>
                  <a:buClrTx/>
                  <a:buSzTx/>
                  <a:buFontTx/>
                  <a:buChar char="•"/>
                  <a:tabLst>
                    <a:tab pos="1143000" algn="l"/>
                  </a:tabLst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Consider the transformation, </a:t>
                </a:r>
                <a14:m>
                  <m:oMath xmlns:m="http://schemas.openxmlformats.org/officeDocument/2006/math">
                    <m:r>
                      <a:rPr kumimoji="0" lang="en-US" sz="1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𝒚</m:t>
                    </m:r>
                    <m:r>
                      <a:rPr kumimoji="0" lang="en-US" sz="1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b>
                      <m:sSubPr>
                        <m:ctrlPr>
                          <a:rPr kumimoji="0" lang="en-US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𝑨</m:t>
                        </m:r>
                      </m:e>
                      <m:sub>
                        <m:r>
                          <a:rPr kumimoji="0" lang="en-US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𝒘</m:t>
                        </m:r>
                      </m:sub>
                    </m:sSub>
                    <m:r>
                      <a:rPr kumimoji="0" lang="en-US" sz="1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</m:oMath>
                </a14:m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8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kumimoji="0" lang="en-US" sz="18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𝑨</m:t>
                        </m:r>
                      </m:e>
                      <m:sub>
                        <m:r>
                          <a:rPr kumimoji="0" lang="en-US" sz="18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𝒘</m:t>
                        </m:r>
                      </m:sub>
                    </m:sSub>
                    <m:r>
                      <a:rPr kumimoji="0" lang="en-US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=</m:t>
                    </m:r>
                    <m:r>
                      <a:rPr kumimoji="0" lang="en-US" sz="1800" b="1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𝚽</m:t>
                    </m:r>
                    <m:r>
                      <a:rPr kumimoji="0" lang="en-US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 </m:t>
                    </m:r>
                    <m:sSup>
                      <m:sSupPr>
                        <m:ctrlPr>
                          <a:rPr kumimoji="0" lang="en-US" sz="18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𝜦</m:t>
                        </m:r>
                      </m:e>
                      <m:sup>
                        <m:r>
                          <a:rPr kumimoji="0" lang="en-US" sz="18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−</m:t>
                        </m:r>
                        <m:r>
                          <a:rPr kumimoji="0" lang="en-US" sz="18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𝟏</m:t>
                        </m:r>
                        <m:r>
                          <a:rPr kumimoji="0" lang="en-US" sz="18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/</m:t>
                        </m:r>
                        <m:r>
                          <a:rPr kumimoji="0" lang="en-US" sz="18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𝟐</m:t>
                        </m:r>
                      </m:sup>
                    </m:sSup>
                    <m:r>
                      <a:rPr kumimoji="0" lang="en-US" sz="1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, </m:t>
                    </m:r>
                  </m:oMath>
                </a14:m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where </a:t>
                </a:r>
                <a14:m>
                  <m:oMath xmlns:m="http://schemas.openxmlformats.org/officeDocument/2006/math">
                    <m:r>
                      <a:rPr kumimoji="0" lang="en-US" sz="1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𝜱</m:t>
                    </m:r>
                  </m:oMath>
                </a14:m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Symbol" pitchFamily="18" charset="2"/>
                  </a:rPr>
                  <a:t> is the matrix whose columns are the orthonormal eigenvectors of </a:t>
                </a:r>
                <a14:m>
                  <m:oMath xmlns:m="http://schemas.openxmlformats.org/officeDocument/2006/math">
                    <m:r>
                      <a:rPr kumimoji="0" lang="en-US" sz="1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𝜮</m:t>
                    </m:r>
                  </m:oMath>
                </a14:m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Symbol" pitchFamily="18" charset="2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US" sz="1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𝜦</m:t>
                    </m:r>
                  </m:oMath>
                </a14:m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Symbol" pitchFamily="18" charset="2"/>
                  </a:rPr>
                  <a:t> is a diagonal matrix of eigenvalues </a:t>
                </a:r>
                <a14:m>
                  <m:oMath xmlns:m="http://schemas.openxmlformats.org/officeDocument/2006/math">
                    <m:r>
                      <a:rPr kumimoji="0" lang="en-US" sz="1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(</m:t>
                    </m:r>
                    <m:r>
                      <a:rPr kumimoji="0" lang="en-US" sz="18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𝜮</m:t>
                    </m:r>
                    <m:r>
                      <a:rPr kumimoji="0" lang="en-US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=</m:t>
                    </m:r>
                    <m:r>
                      <a:rPr kumimoji="0" lang="en-US" sz="18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𝜱𝜦𝜱</m:t>
                    </m:r>
                    <m:r>
                      <a:rPr kumimoji="0" lang="en-US" sz="1800" b="1" i="1" u="none" strike="noStrike" kern="1200" cap="none" spc="0" normalizeH="0" baseline="3000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𝒕</m:t>
                    </m:r>
                    <m:r>
                      <a:rPr kumimoji="0" lang="en-US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)</m:t>
                    </m:r>
                  </m:oMath>
                </a14:m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Symbol" pitchFamily="18" charset="2"/>
                  </a:rPr>
                  <a:t>. Note that </a:t>
                </a:r>
                <a14:m>
                  <m:oMath xmlns:m="http://schemas.openxmlformats.org/officeDocument/2006/math">
                    <m:r>
                      <a:rPr kumimoji="0" lang="en-US" sz="1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𝜱</m:t>
                    </m:r>
                  </m:oMath>
                </a14:m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Symbol" pitchFamily="18" charset="2"/>
                  </a:rPr>
                  <a:t> is unitary.</a:t>
                </a:r>
              </a:p>
              <a:p>
                <a:pPr marL="176213" marR="0" lvl="0" indent="-176213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800"/>
                  </a:spcAft>
                  <a:buClrTx/>
                  <a:buSzTx/>
                  <a:buFontTx/>
                  <a:buChar char="•"/>
                  <a:tabLst>
                    <a:tab pos="1143000" algn="l"/>
                  </a:tabLst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Symbol" pitchFamily="18" charset="2"/>
                  </a:rPr>
                  <a:t>What is the covariance of </a:t>
                </a:r>
                <a14:m>
                  <m:oMath xmlns:m="http://schemas.openxmlformats.org/officeDocument/2006/math">
                    <m:r>
                      <a:rPr kumimoji="0" lang="en-US" sz="1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𝒚</m:t>
                    </m:r>
                    <m:r>
                      <a:rPr kumimoji="0" lang="en-US" sz="1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=</m:t>
                    </m:r>
                    <m:r>
                      <a:rPr kumimoji="0" lang="en-US" sz="18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𝑨</m:t>
                    </m:r>
                    <m:r>
                      <a:rPr kumimoji="0" lang="en-US" sz="1800" b="1" i="1" u="none" strike="noStrike" kern="1200" cap="none" spc="0" normalizeH="0" baseline="-2500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𝒘</m:t>
                    </m:r>
                    <m:r>
                      <a:rPr kumimoji="0" lang="en-US" sz="18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𝒙</m:t>
                    </m:r>
                  </m:oMath>
                </a14:m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Symbol" pitchFamily="18" charset="2"/>
                  </a:rPr>
                  <a:t>?</a:t>
                </a:r>
              </a:p>
              <a:p>
                <a:pPr marL="176213" marR="0" lvl="0" indent="-176213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>
                    <a:tab pos="914400" algn="l"/>
                  </a:tabLst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Symbol" pitchFamily="18" charset="2"/>
                  </a:rPr>
                  <a:t>	</a:t>
                </a:r>
                <a14:m>
                  <m:oMath xmlns:m="http://schemas.openxmlformats.org/officeDocument/2006/math">
                    <m:r>
                      <a:rPr kumimoji="0" lang="en-US" sz="1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𝑬</m:t>
                    </m:r>
                    <m:r>
                      <a:rPr kumimoji="0" lang="en-US" sz="1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[</m:t>
                    </m:r>
                    <m:r>
                      <a:rPr kumimoji="0" lang="en-US" sz="18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𝒚𝒚</m:t>
                    </m:r>
                    <m:r>
                      <a:rPr kumimoji="0" lang="en-US" sz="1800" b="1" i="1" u="none" strike="noStrike" kern="1200" cap="none" spc="0" normalizeH="0" baseline="3000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𝒕</m:t>
                    </m:r>
                    <m:r>
                      <a:rPr kumimoji="0" lang="en-US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]=(</m:t>
                    </m:r>
                    <m:r>
                      <a:rPr kumimoji="0" lang="en-US" sz="18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𝑨</m:t>
                    </m:r>
                    <m:r>
                      <a:rPr kumimoji="0" lang="en-US" sz="1800" b="1" i="1" u="none" strike="noStrike" kern="1200" cap="none" spc="0" normalizeH="0" baseline="-2500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𝒘</m:t>
                    </m:r>
                    <m:r>
                      <a:rPr kumimoji="0" lang="en-US" sz="18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𝒙</m:t>
                    </m:r>
                    <m:r>
                      <a:rPr kumimoji="0" lang="en-US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)(</m:t>
                    </m:r>
                    <m:r>
                      <a:rPr kumimoji="0" lang="en-US" sz="18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𝑨</m:t>
                    </m:r>
                    <m:r>
                      <a:rPr kumimoji="0" lang="en-US" sz="1800" b="1" i="1" u="none" strike="noStrike" kern="1200" cap="none" spc="0" normalizeH="0" baseline="-2500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𝒘</m:t>
                    </m:r>
                    <m:r>
                      <a:rPr kumimoji="0" lang="en-US" sz="18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𝒙</m:t>
                    </m:r>
                    <m:r>
                      <a:rPr kumimoji="0" lang="en-US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)</m:t>
                    </m:r>
                    <m:r>
                      <a:rPr kumimoji="0" lang="en-US" sz="1800" b="1" i="1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𝒕</m:t>
                    </m:r>
                    <m:r>
                      <a:rPr kumimoji="0" lang="en-US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 =(</m:t>
                    </m:r>
                    <m:r>
                      <a:rPr kumimoji="0" lang="en-US" sz="18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𝜱</m:t>
                    </m:r>
                    <m:sSup>
                      <m:sSupPr>
                        <m:ctrlP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𝜦</m:t>
                        </m:r>
                      </m:e>
                      <m:sup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−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𝟏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/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𝟐</m:t>
                        </m:r>
                      </m:sup>
                    </m:sSup>
                    <m:r>
                      <a:rPr kumimoji="0" lang="en-US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𝒙</m:t>
                    </m:r>
                    <m:r>
                      <a:rPr kumimoji="0" lang="en-US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) (</m:t>
                    </m:r>
                    <m:r>
                      <a:rPr kumimoji="0" lang="en-US" sz="18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𝜱</m:t>
                    </m:r>
                    <m:sSup>
                      <m:sSupPr>
                        <m:ctrlP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𝜦</m:t>
                        </m:r>
                      </m:e>
                      <m:sup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−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𝟏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/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𝟐</m:t>
                        </m:r>
                      </m:sup>
                    </m:sSup>
                    <m:r>
                      <a:rPr kumimoji="0" lang="en-US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𝒙</m:t>
                    </m:r>
                    <m:r>
                      <a:rPr kumimoji="0" lang="en-US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)</m:t>
                    </m:r>
                    <m:r>
                      <a:rPr kumimoji="0" lang="en-US" sz="1800" b="1" i="1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𝒕</m:t>
                    </m:r>
                  </m:oMath>
                </a14:m>
                <a:endParaRPr kumimoji="0" lang="en-US" sz="1800" b="1" i="1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Symbol" pitchFamily="18" charset="2"/>
                </a:endParaRPr>
              </a:p>
              <a:p>
                <a:pPr marL="176213" marR="0" lvl="0" indent="-176213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>
                    <a:tab pos="914400" algn="l"/>
                  </a:tabLst>
                  <a:defRPr/>
                </a:pPr>
                <a:r>
                  <a:rPr kumimoji="0" lang="en-US" sz="1800" b="1" i="1" u="none" strike="noStrike" kern="1200" cap="none" spc="0" normalizeH="0" baseline="30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Symbol" pitchFamily="18" charset="2"/>
                  </a:rPr>
                  <a:t>		</a:t>
                </a:r>
                <a14:m>
                  <m:oMath xmlns:m="http://schemas.openxmlformats.org/officeDocument/2006/math">
                    <m:r>
                      <a:rPr kumimoji="0" lang="en-US" sz="1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= </m:t>
                    </m:r>
                    <m:r>
                      <a:rPr kumimoji="0" lang="en-US" sz="18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𝜱</m:t>
                    </m:r>
                    <m:sSup>
                      <m:sSupPr>
                        <m:ctrlP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𝜦</m:t>
                        </m:r>
                      </m:e>
                      <m:sup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−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𝟏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/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𝟐</m:t>
                        </m:r>
                      </m:sup>
                    </m:sSup>
                    <m:r>
                      <a:rPr kumimoji="0" lang="en-US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𝒙</m:t>
                    </m:r>
                    <m:r>
                      <a:rPr kumimoji="0" lang="en-US" sz="1800" b="1" i="1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 </m:t>
                    </m:r>
                    <m:r>
                      <a:rPr kumimoji="0" lang="en-US" sz="18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𝒙</m:t>
                    </m:r>
                    <m:r>
                      <a:rPr kumimoji="0" lang="en-US" sz="1800" b="1" i="1" u="none" strike="noStrike" kern="1200" cap="none" spc="0" normalizeH="0" baseline="3000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𝒕</m:t>
                    </m:r>
                    <m:sSup>
                      <m:sSupPr>
                        <m:ctrlP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𝜦</m:t>
                        </m:r>
                      </m:e>
                      <m:sup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−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𝟏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/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𝟐</m:t>
                        </m:r>
                      </m:sup>
                    </m:sSup>
                    <m:r>
                      <a:rPr kumimoji="0" lang="en-US" sz="18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𝜱</m:t>
                    </m:r>
                    <m:r>
                      <a:rPr kumimoji="0" lang="en-US" sz="1800" b="1" i="1" u="none" strike="noStrike" kern="1200" cap="none" spc="0" normalizeH="0" baseline="3000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𝒕</m:t>
                    </m:r>
                    <m:r>
                      <a:rPr kumimoji="0" lang="en-US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 = </m:t>
                    </m:r>
                    <m:r>
                      <a:rPr kumimoji="0" lang="en-US" sz="18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𝜱</m:t>
                    </m:r>
                    <m:sSup>
                      <m:sSupPr>
                        <m:ctrlP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𝜦</m:t>
                        </m:r>
                      </m:e>
                      <m:sup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−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𝟏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/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𝟐</m:t>
                        </m:r>
                      </m:sup>
                    </m:sSup>
                    <m:r>
                      <a:rPr kumimoji="0" lang="en-US" sz="18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𝜮</m:t>
                    </m:r>
                    <m:sSup>
                      <m:sSupPr>
                        <m:ctrlP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𝜦</m:t>
                        </m:r>
                      </m:e>
                      <m:sup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−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𝟏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/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𝟐</m:t>
                        </m:r>
                      </m:sup>
                    </m:sSup>
                    <m:r>
                      <a:rPr kumimoji="0" lang="en-US" sz="18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𝜱</m:t>
                    </m:r>
                    <m:r>
                      <a:rPr kumimoji="0" lang="en-US" sz="1800" b="1" i="1" u="none" strike="noStrike" kern="1200" cap="none" spc="0" normalizeH="0" baseline="3000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𝒕</m:t>
                    </m:r>
                  </m:oMath>
                </a14:m>
                <a:endParaRPr kumimoji="0" lang="en-US" sz="1800" b="1" i="1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Symbol" pitchFamily="18" charset="2"/>
                </a:endParaRPr>
              </a:p>
              <a:p>
                <a:pPr marL="176213" marR="0" lvl="0" indent="-176213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>
                    <a:tab pos="914400" algn="l"/>
                  </a:tabLst>
                  <a:defRPr/>
                </a:pPr>
                <a:r>
                  <a:rPr kumimoji="0" lang="en-US" sz="1800" b="1" i="1" u="none" strike="noStrike" kern="1200" cap="none" spc="0" normalizeH="0" baseline="30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Symbol" pitchFamily="18" charset="2"/>
                  </a:rPr>
                  <a:t>		</a:t>
                </a:r>
                <a14:m>
                  <m:oMath xmlns:m="http://schemas.openxmlformats.org/officeDocument/2006/math">
                    <m:r>
                      <a:rPr kumimoji="0" lang="en-US" sz="1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= </m:t>
                    </m:r>
                    <m:r>
                      <a:rPr kumimoji="0" lang="en-US" sz="18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𝜱</m:t>
                    </m:r>
                    <m:sSup>
                      <m:sSupPr>
                        <m:ctrlP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𝜦</m:t>
                        </m:r>
                      </m:e>
                      <m:sup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−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𝟏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/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𝟐</m:t>
                        </m:r>
                      </m:sup>
                    </m:sSup>
                    <m:r>
                      <a:rPr kumimoji="0" lang="en-US" sz="18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𝜱</m:t>
                    </m:r>
                    <m:r>
                      <a:rPr kumimoji="0" lang="en-US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 </m:t>
                    </m:r>
                    <m:r>
                      <a:rPr kumimoji="0" lang="en-US" sz="18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𝜦</m:t>
                    </m:r>
                    <m:r>
                      <a:rPr kumimoji="0" lang="en-US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 </m:t>
                    </m:r>
                    <m:r>
                      <a:rPr kumimoji="0" lang="en-US" sz="18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𝜱</m:t>
                    </m:r>
                    <m:r>
                      <a:rPr kumimoji="0" lang="en-US" sz="1800" b="1" i="1" u="none" strike="noStrike" kern="1200" cap="none" spc="0" normalizeH="0" baseline="3000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𝒕</m:t>
                    </m:r>
                    <m:sSup>
                      <m:sSupPr>
                        <m:ctrlP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𝜦</m:t>
                        </m:r>
                      </m:e>
                      <m:sup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−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𝟏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/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𝟐</m:t>
                        </m:r>
                      </m:sup>
                    </m:sSup>
                    <m:r>
                      <a:rPr kumimoji="0" lang="en-US" sz="18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𝜱</m:t>
                    </m:r>
                    <m:r>
                      <a:rPr kumimoji="0" lang="en-US" sz="1800" b="1" i="1" u="none" strike="noStrike" kern="1200" cap="none" spc="0" normalizeH="0" baseline="3000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𝒕</m:t>
                    </m:r>
                  </m:oMath>
                </a14:m>
                <a:endParaRPr kumimoji="0" lang="en-US" sz="18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Symbol" pitchFamily="18" charset="2"/>
                </a:endParaRPr>
              </a:p>
              <a:p>
                <a:pPr marL="176213" marR="0" lvl="0" indent="-176213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>
                    <a:tab pos="914400" algn="l"/>
                  </a:tabLst>
                  <a:defRPr/>
                </a:pPr>
                <a:r>
                  <a:rPr kumimoji="0" lang="en-US" sz="1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Symbol" pitchFamily="18" charset="2"/>
                  </a:rPr>
                  <a:t>		</a:t>
                </a:r>
                <a14:m>
                  <m:oMath xmlns:m="http://schemas.openxmlformats.org/officeDocument/2006/math">
                    <m:r>
                      <a:rPr kumimoji="0" lang="en-US" sz="1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= (</m:t>
                    </m:r>
                    <m:r>
                      <a:rPr kumimoji="0" lang="en-US" sz="18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𝜱</m:t>
                    </m:r>
                    <m:r>
                      <a:rPr kumimoji="0" lang="en-US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 </m:t>
                    </m:r>
                    <m:r>
                      <a:rPr kumimoji="0" lang="en-US" sz="18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𝜱</m:t>
                    </m:r>
                    <m:r>
                      <a:rPr kumimoji="0" lang="en-US" sz="1800" b="1" i="1" u="none" strike="noStrike" kern="1200" cap="none" spc="0" normalizeH="0" baseline="3000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𝒕</m:t>
                    </m:r>
                    <m:r>
                      <a:rPr kumimoji="0" lang="en-US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) (</m:t>
                    </m:r>
                    <m:sSup>
                      <m:sSupPr>
                        <m:ctrlP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𝜦</m:t>
                        </m:r>
                      </m:e>
                      <m:sup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−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𝟏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/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𝟐</m:t>
                        </m:r>
                      </m:sup>
                    </m:sSup>
                    <m:r>
                      <a:rPr kumimoji="0" lang="en-US" sz="18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𝜦</m:t>
                    </m:r>
                    <m:sSup>
                      <m:sSupPr>
                        <m:ctrlP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𝜦</m:t>
                        </m:r>
                      </m:e>
                      <m:sup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−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𝟏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/</m:t>
                        </m:r>
                        <m:r>
                          <a:rPr kumimoji="0" lang="en-US" sz="18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 pitchFamily="18" charset="2"/>
                          </a:rPr>
                          <m:t>𝟐</m:t>
                        </m:r>
                      </m:sup>
                    </m:sSup>
                    <m:r>
                      <a:rPr kumimoji="0" lang="en-US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)(</m:t>
                    </m:r>
                    <m:r>
                      <a:rPr kumimoji="0" lang="en-US" sz="18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𝜱𝜱</m:t>
                    </m:r>
                    <m:r>
                      <a:rPr kumimoji="0" lang="en-US" sz="1800" b="1" i="1" u="none" strike="noStrike" kern="1200" cap="none" spc="0" normalizeH="0" baseline="3000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𝒕</m:t>
                    </m:r>
                    <m:r>
                      <a:rPr kumimoji="0" lang="en-US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)</m:t>
                    </m:r>
                  </m:oMath>
                </a14:m>
                <a:endParaRPr kumimoji="0" lang="en-US" sz="18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Symbol" pitchFamily="18" charset="2"/>
                </a:endParaRPr>
              </a:p>
              <a:p>
                <a:pPr marL="176213" marR="0" lvl="0" indent="-176213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>
                    <a:tab pos="914400" algn="l"/>
                  </a:tabLst>
                  <a:defRPr/>
                </a:pPr>
                <a:r>
                  <a:rPr kumimoji="0" lang="en-US" sz="1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Symbol" pitchFamily="18" charset="2"/>
                  </a:rPr>
                  <a:t>		</a:t>
                </a:r>
                <a14:m>
                  <m:oMath xmlns:m="http://schemas.openxmlformats.org/officeDocument/2006/math">
                    <m:r>
                      <a:rPr kumimoji="0" lang="en-US" sz="1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= </m:t>
                    </m:r>
                    <m:r>
                      <a:rPr kumimoji="0" lang="en-US" sz="1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Symbol" pitchFamily="18" charset="2"/>
                      </a:rPr>
                      <m:t>𝑰</m:t>
                    </m:r>
                  </m:oMath>
                </a14:m>
                <a:endParaRPr kumimoji="0" lang="en-US" sz="18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Symbol" pitchFamily="18" charset="2"/>
                </a:endParaRPr>
              </a:p>
              <a:p>
                <a:pPr marL="176213" marR="0" lvl="0" indent="-176213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800"/>
                  </a:spcAft>
                  <a:buClrTx/>
                  <a:buSzTx/>
                  <a:buFontTx/>
                  <a:buChar char="•"/>
                  <a:tabLst>
                    <a:tab pos="1143000" algn="l"/>
                  </a:tabLst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Symbol" pitchFamily="18" charset="2"/>
                  </a:rPr>
                  <a:t>This approach is known as a whitening transformation, or more formally as Principal Component Analysis (PCA). Examining the eigenvectors of the covariance matrix provides information about the relationships between features.</a:t>
                </a:r>
              </a:p>
            </p:txBody>
          </p:sp>
        </mc:Choice>
        <mc:Fallback xmlns="">
          <p:sp>
            <p:nvSpPr>
              <p:cNvPr id="16179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1775" y="593251"/>
                <a:ext cx="8645525" cy="5994585"/>
              </a:xfrm>
              <a:prstGeom prst="rect">
                <a:avLst/>
              </a:prstGeom>
              <a:blipFill>
                <a:blip r:embed="rId2"/>
                <a:stretch>
                  <a:fillRect l="-1468" t="-1268" r="-1322" b="-126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883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Coordinate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2521548172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7989</TotalTime>
  <Words>276</Words>
  <Application>Microsoft Macintosh PowerPoint</Application>
  <PresentationFormat>Letter Paper (8.5x11 in)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Cambria Math</vt:lpstr>
      <vt:lpstr>Times New Roman</vt:lpstr>
      <vt:lpstr>lecture_title</vt:lpstr>
      <vt:lpstr>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466</cp:revision>
  <dcterms:created xsi:type="dcterms:W3CDTF">2002-09-12T17:13:32Z</dcterms:created>
  <dcterms:modified xsi:type="dcterms:W3CDTF">2023-12-11T14:35:59Z</dcterms:modified>
</cp:coreProperties>
</file>