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84" r:id="rId1"/>
    <p:sldMasterId id="2147483688" r:id="rId2"/>
  </p:sldMasterIdLst>
  <p:notesMasterIdLst>
    <p:notesMasterId r:id="rId4"/>
  </p:notesMasterIdLst>
  <p:handoutMasterIdLst>
    <p:handoutMasterId r:id="rId5"/>
  </p:handoutMasterIdLst>
  <p:sldIdLst>
    <p:sldId id="311" r:id="rId3"/>
  </p:sldIdLst>
  <p:sldSz cx="9144000" cy="6858000" type="letter"/>
  <p:notesSz cx="7302500" cy="95885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14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19">
          <p15:clr>
            <a:srgbClr val="A4A3A4"/>
          </p15:clr>
        </p15:guide>
        <p15:guide id="2" pos="23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92034"/>
    <a:srgbClr val="EFF755"/>
    <a:srgbClr val="CC6600"/>
    <a:srgbClr val="6666FF"/>
    <a:srgbClr val="008000"/>
    <a:srgbClr val="000080"/>
    <a:srgbClr val="004000"/>
    <a:srgbClr val="9966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5266" autoAdjust="0"/>
    <p:restoredTop sz="95102" autoAdjust="0"/>
  </p:normalViewPr>
  <p:slideViewPr>
    <p:cSldViewPr snapToGrid="0">
      <p:cViewPr varScale="1">
        <p:scale>
          <a:sx n="117" d="100"/>
          <a:sy n="117" d="100"/>
        </p:scale>
        <p:origin x="2920" y="176"/>
      </p:cViewPr>
      <p:guideLst>
        <p:guide orient="horz" pos="2160"/>
        <p:guide pos="14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4" d="100"/>
          <a:sy n="74" d="100"/>
        </p:scale>
        <p:origin x="-1836" y="-96"/>
      </p:cViewPr>
      <p:guideLst>
        <p:guide orient="horz" pos="3019"/>
        <p:guide pos="23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6158826-EADE-4792-AB13-43381F09BF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2543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4538"/>
            <a:ext cx="5353050" cy="431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ECC53042-5A96-4DBC-B738-B843823BA6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7555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CC53042-5A96-4DBC-B738-B843823BA6D7}" type="slidenum">
              <a:rPr lang="en-US" smtClean="0"/>
              <a:pPr>
                <a:defRPr/>
              </a:pPr>
              <a:t>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9806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8443 – Pattern Recognition</a:t>
            </a:r>
          </a:p>
        </p:txBody>
      </p:sp>
      <p:sp>
        <p:nvSpPr>
          <p:cNvPr id="4" name="Rectangle 5"/>
          <p:cNvSpPr>
            <a:spLocks noChangeArrowheads="1"/>
          </p:cNvSpPr>
          <p:nvPr userDrawn="1"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5" name="Text Box 8"/>
          <p:cNvSpPr txBox="1">
            <a:spLocks noChangeArrowheads="1"/>
          </p:cNvSpPr>
          <p:nvPr userDrawn="1"/>
        </p:nvSpPr>
        <p:spPr bwMode="auto">
          <a:xfrm>
            <a:off x="558718" y="191824"/>
            <a:ext cx="5953842" cy="27699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square" tIns="0" bIns="0" anchor="ctr" anchorCtr="1">
            <a:spAutoFit/>
          </a:bodyPr>
          <a:lstStyle/>
          <a:p>
            <a:pPr>
              <a:spcBef>
                <a:spcPts val="0"/>
              </a:spcBef>
            </a:pPr>
            <a:r>
              <a:rPr lang="en-US" sz="1800" b="1" dirty="0">
                <a:solidFill>
                  <a:srgbClr val="333399"/>
                </a:solidFill>
              </a:rPr>
              <a:t>ENGR 2011 – Engineering Analysis and Applications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ENGR 2011: Lecture 07, 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537962" y="674915"/>
            <a:ext cx="8225038" cy="575854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indent="-176213" fontAlgn="auto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tabLst>
                <a:tab pos="5024438" algn="l"/>
              </a:tabLst>
              <a:defRPr/>
            </a:pPr>
            <a:r>
              <a:rPr lang="en-US" sz="1800" b="1">
                <a:solidFill>
                  <a:schemeClr val="accent1"/>
                </a:solidFill>
              </a:rPr>
              <a:t>Lecture 38: </a:t>
            </a:r>
            <a:r>
              <a:rPr lang="en-US" sz="1800" b="1" dirty="0">
                <a:solidFill>
                  <a:schemeClr val="bg1"/>
                </a:solidFill>
                <a:latin typeface="+mn-lt"/>
              </a:rPr>
              <a:t>Exam No. 3 Review</a:t>
            </a:r>
          </a:p>
          <a:p>
            <a:pPr marL="176213" indent="-176213" fontAlgn="auto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tabLst>
                <a:tab pos="5024438" algn="l"/>
              </a:tabLst>
              <a:defRPr/>
            </a:pPr>
            <a:r>
              <a:rPr lang="en-US" sz="1800" b="1" dirty="0">
                <a:solidFill>
                  <a:schemeClr val="accent1"/>
                </a:solidFill>
                <a:latin typeface="+mn-lt"/>
              </a:rPr>
              <a:t>Textbook:</a:t>
            </a:r>
            <a:r>
              <a:rPr lang="en-US" sz="1800" b="1" dirty="0">
                <a:solidFill>
                  <a:schemeClr val="bg1"/>
                </a:solidFill>
                <a:latin typeface="+mn-lt"/>
              </a:rPr>
              <a:t> Sects. 5.5 – 8.5</a:t>
            </a:r>
          </a:p>
          <a:p>
            <a:pPr marL="176213" indent="-176213" fontAlgn="auto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b="1" dirty="0">
                <a:solidFill>
                  <a:schemeClr val="accent1"/>
                </a:solidFill>
                <a:latin typeface="+mn-lt"/>
              </a:rPr>
              <a:t>Key Concepts:</a:t>
            </a:r>
          </a:p>
          <a:p>
            <a:pPr marL="346075" indent="-173038" fontAlgn="auto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400" b="1" dirty="0">
                <a:solidFill>
                  <a:schemeClr val="tx2"/>
                </a:solidFill>
              </a:rPr>
              <a:t>Vector Spaces</a:t>
            </a:r>
          </a:p>
          <a:p>
            <a:pPr marL="346075" indent="-173038" fontAlgn="auto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400" b="1" dirty="0">
                <a:solidFill>
                  <a:schemeClr val="tx2"/>
                </a:solidFill>
              </a:rPr>
              <a:t>Rank, Similarity and Diagonalization</a:t>
            </a:r>
          </a:p>
          <a:p>
            <a:pPr marL="346075" indent="-173038" fontAlgn="auto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400" b="1" dirty="0">
                <a:solidFill>
                  <a:schemeClr val="tx2"/>
                </a:solidFill>
              </a:rPr>
              <a:t>Least Square Analysis</a:t>
            </a:r>
          </a:p>
          <a:p>
            <a:pPr marL="346075" indent="-173038" fontAlgn="auto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400" b="1" dirty="0">
                <a:solidFill>
                  <a:schemeClr val="tx2"/>
                </a:solidFill>
              </a:rPr>
              <a:t>Correlation and Variance</a:t>
            </a:r>
          </a:p>
          <a:p>
            <a:pPr marL="346075" indent="-173038" fontAlgn="auto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400" b="1" dirty="0">
                <a:solidFill>
                  <a:schemeClr val="tx2"/>
                </a:solidFill>
              </a:rPr>
              <a:t>Linear Transformations and Composition</a:t>
            </a:r>
          </a:p>
          <a:p>
            <a:pPr marL="346075" indent="-173038" fontAlgn="auto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400" b="1" dirty="0">
                <a:solidFill>
                  <a:schemeClr val="tx2"/>
                </a:solidFill>
              </a:rPr>
              <a:t>Orthogonality and Positive Definite Matrices</a:t>
            </a:r>
          </a:p>
          <a:p>
            <a:pPr marL="346075" indent="-173038" fontAlgn="auto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400" b="1" dirty="0">
                <a:solidFill>
                  <a:schemeClr val="tx2"/>
                </a:solidFill>
              </a:rPr>
              <a:t>QR Factorization</a:t>
            </a:r>
          </a:p>
          <a:p>
            <a:pPr marL="346075" indent="-173038" fontAlgn="auto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400" b="1" dirty="0">
                <a:solidFill>
                  <a:schemeClr val="tx2"/>
                </a:solidFill>
              </a:rPr>
              <a:t>Singular Value Decomposition</a:t>
            </a:r>
          </a:p>
          <a:p>
            <a:pPr marL="346075" indent="-173038" fontAlgn="auto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400" b="1" dirty="0">
                <a:solidFill>
                  <a:schemeClr val="tx2"/>
                </a:solidFill>
              </a:rPr>
              <a:t>The Pseudoinverse</a:t>
            </a:r>
          </a:p>
          <a:p>
            <a:pPr marL="346075" indent="-173038" fontAlgn="auto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400" b="1" dirty="0">
                <a:solidFill>
                  <a:schemeClr val="tx2"/>
                </a:solidFill>
              </a:rPr>
              <a:t>Complex Matrices (Hermitian and Unitary Matrices)</a:t>
            </a:r>
          </a:p>
          <a:p>
            <a:pPr marL="346075" indent="-173038" fontAlgn="auto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400" b="1" dirty="0">
                <a:solidFill>
                  <a:schemeClr val="tx2"/>
                </a:solidFill>
              </a:rPr>
              <a:t>Inner and Outer Products</a:t>
            </a:r>
          </a:p>
          <a:p>
            <a:pPr marL="346075" indent="-173038" fontAlgn="auto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400" b="1" dirty="0">
                <a:solidFill>
                  <a:schemeClr val="tx2"/>
                </a:solidFill>
              </a:rPr>
              <a:t>Principal Components Analysis	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 bwMode="auto">
        <a:noFill/>
        <a:ln>
          <a:miter lim="800000"/>
          <a:headEnd/>
          <a:tailEnd/>
        </a:ln>
      </a:spPr>
      <a:bodyPr vert="horz" wrap="none" lIns="0" tIns="0" rIns="0" bIns="0" numCol="1" anchor="t" anchorCtr="0" compatLnSpc="1">
        <a:prstTxWarp prst="textNoShape">
          <a:avLst/>
        </a:prstTxWarp>
      </a:bodyPr>
      <a:lstStyle>
        <a:defPPr marL="176213" indent="-176213" algn="l" fontAlgn="auto">
          <a:spcBef>
            <a:spcPts val="1200"/>
          </a:spcBef>
          <a:spcAft>
            <a:spcPts val="1200"/>
          </a:spcAft>
          <a:buFont typeface="Arial" pitchFamily="34" charset="0"/>
          <a:buChar char="•"/>
          <a:defRPr b="1" dirty="0" smtClean="0">
            <a:solidFill>
              <a:schemeClr val="accent1"/>
            </a:solidFill>
            <a:latin typeface="+mn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isip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7824</TotalTime>
  <Words>64</Words>
  <Application>Microsoft Macintosh PowerPoint</Application>
  <PresentationFormat>Letter Paper (8.5x11 in)</PresentationFormat>
  <Paragraphs>16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Times New Roman</vt:lpstr>
      <vt:lpstr>lecture_title</vt:lpstr>
      <vt:lpstr>isip_default</vt:lpstr>
      <vt:lpstr>PowerPoint Presentation</vt:lpstr>
    </vt:vector>
  </TitlesOfParts>
  <Company>Gateway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Valued Gateway Client</dc:creator>
  <cp:lastModifiedBy>Joseph Picone</cp:lastModifiedBy>
  <cp:revision>431</cp:revision>
  <dcterms:created xsi:type="dcterms:W3CDTF">2002-09-12T17:13:32Z</dcterms:created>
  <dcterms:modified xsi:type="dcterms:W3CDTF">2023-12-04T14:42:18Z</dcterms:modified>
</cp:coreProperties>
</file>