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1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266" autoAdjust="0"/>
    <p:restoredTop sz="95081" autoAdjust="0"/>
  </p:normalViewPr>
  <p:slideViewPr>
    <p:cSldViewPr snapToGrid="0">
      <p:cViewPr varScale="1">
        <p:scale>
          <a:sx n="129" d="100"/>
          <a:sy n="129" d="100"/>
        </p:scale>
        <p:origin x="2488" y="192"/>
      </p:cViewPr>
      <p:guideLst>
        <p:guide orient="horz" pos="2160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C53042-5A96-4DBC-B738-B843823BA6D7}" type="slidenum">
              <a:rPr lang="en-US" smtClean="0"/>
              <a:pPr>
                <a:defRPr/>
              </a:pPr>
              <a:t>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80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8" y="191824"/>
            <a:ext cx="595384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ENGR 2011 – Engineering Analysis and Applications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ENGR 2011: Lecture 07,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realpython.com/python-complex-number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geeksforgeeks.org/python-numpy-matrix-geth/" TargetMode="External"/><Relationship Id="rId4" Type="http://schemas.openxmlformats.org/officeDocument/2006/relationships/hyperlink" Target="https://www.geeksforgeeks.org/multiply-matrices-of-complex-numbers-using-numpy-in-pyth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7962" y="674915"/>
            <a:ext cx="8225038" cy="575854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</a:rPr>
              <a:t>Lecture 34: 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The Pseudoinverse of a Matrix, Complex Matrices</a:t>
            </a:r>
          </a:p>
          <a:p>
            <a:pPr marL="176213" indent="-176213" fontAlgn="auto">
              <a:spcBef>
                <a:spcPts val="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5024438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Textbook:</a:t>
            </a:r>
            <a:r>
              <a:rPr lang="en-US" sz="1800" b="1" dirty="0">
                <a:solidFill>
                  <a:schemeClr val="bg1"/>
                </a:solidFill>
                <a:latin typeface="+mn-lt"/>
              </a:rPr>
              <a:t> Sects. 8.6.4, 8.7</a:t>
            </a: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Key Concepts: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 Pseudoinverse of a Matrix (Definition 8.13 and Theorem 8.6.5)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Relationship between SVD and the Pseudoinverse (Theorem 8.6.6)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 Inner Product for Complex Numbers (Definition 8.15)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The Conjugate Transpose (Definition 8.17)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Hermitian Matrices (Definition 8.18)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Properties of a Hermitian Matrix (Theorem 8.7.5)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Unitary Matrices (Definition 8.20)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</a:rPr>
              <a:t>Schur’s Theorem (Theorem 8.7.7)</a:t>
            </a:r>
          </a:p>
          <a:p>
            <a:pPr marL="176213" indent="-176213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Relevant Python Code:</a:t>
            </a:r>
          </a:p>
          <a:p>
            <a:pPr marL="238125" indent="-61913" fontAlgn="auto">
              <a:spcBef>
                <a:spcPts val="0"/>
              </a:spcBef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>
                <a:solidFill>
                  <a:schemeClr val="tx2"/>
                </a:solidFill>
                <a:latin typeface="+mn-lt"/>
                <a:hlinkClick r:id="rId3"/>
              </a:rPr>
              <a:t>Complex Numbers in Python</a:t>
            </a:r>
            <a:r>
              <a:rPr lang="en-US" sz="1400" b="1">
                <a:solidFill>
                  <a:schemeClr val="tx2"/>
                </a:solidFill>
                <a:latin typeface="+mn-lt"/>
              </a:rPr>
              <a:t>, </a:t>
            </a:r>
            <a:r>
              <a:rPr lang="en-US" sz="1400" b="1">
                <a:solidFill>
                  <a:schemeClr val="tx2"/>
                </a:solidFill>
                <a:latin typeface="+mn-lt"/>
                <a:hlinkClick r:id="rId4"/>
              </a:rPr>
              <a:t>Complex Matrix Multiplication</a:t>
            </a:r>
            <a:r>
              <a:rPr lang="en-US" sz="1400" b="1">
                <a:solidFill>
                  <a:schemeClr val="tx2"/>
                </a:solidFill>
                <a:latin typeface="+mn-lt"/>
              </a:rPr>
              <a:t>, </a:t>
            </a:r>
            <a:r>
              <a:rPr lang="en-US" sz="1400" b="1">
                <a:solidFill>
                  <a:schemeClr val="tx2"/>
                </a:solidFill>
                <a:latin typeface="+mn-lt"/>
                <a:hlinkClick r:id="rId5"/>
              </a:rPr>
              <a:t>Conjugate Transpose</a:t>
            </a:r>
            <a:endParaRPr lang="en-US" sz="1400" b="1" dirty="0">
              <a:solidFill>
                <a:schemeClr val="tx2"/>
              </a:solidFill>
            </a:endParaRPr>
          </a:p>
          <a:p>
            <a:pPr marL="176213" indent="-176213" fontAlgn="auto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Next Steps: </a:t>
            </a:r>
          </a:p>
          <a:p>
            <a:pPr marL="177800" fontAlgn="auto">
              <a:spcBef>
                <a:spcPts val="0"/>
              </a:spcBef>
              <a:spcAft>
                <a:spcPts val="6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400" b="1" dirty="0">
                <a:solidFill>
                  <a:schemeClr val="tx2"/>
                </a:solidFill>
                <a:latin typeface="+mn-lt"/>
              </a:rPr>
              <a:t>How do we define distance in an arbitrary real vector space?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7894</TotalTime>
  <Words>118</Words>
  <Application>Microsoft Macintosh PowerPoint</Application>
  <PresentationFormat>Letter Paper (8.5x11 in)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451</cp:revision>
  <dcterms:created xsi:type="dcterms:W3CDTF">2002-09-12T17:13:32Z</dcterms:created>
  <dcterms:modified xsi:type="dcterms:W3CDTF">2023-11-17T18:19:05Z</dcterms:modified>
</cp:coreProperties>
</file>