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89" autoAdjust="0"/>
  </p:normalViewPr>
  <p:slideViewPr>
    <p:cSldViewPr snapToGrid="0">
      <p:cViewPr varScale="1">
        <p:scale>
          <a:sx n="123" d="100"/>
          <a:sy n="123" d="100"/>
        </p:scale>
        <p:origin x="536" y="192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noFill/>
              <a:ln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176213" indent="-176213" fontAlgn="auto">
                  <a:spcBef>
                    <a:spcPts val="0"/>
                  </a:spcBef>
                  <a:spcAft>
                    <a:spcPts val="1200"/>
                  </a:spcAft>
                  <a:buFont typeface="Arial" pitchFamily="34" charset="0"/>
                  <a:buChar char="•"/>
                  <a:tabLst>
                    <a:tab pos="5024438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</a:rPr>
                  <a:t>Lecture 27: 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Rank, Similarity and Diagonalization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1200"/>
                  </a:spcAft>
                  <a:buFont typeface="Arial" pitchFamily="34" charset="0"/>
                  <a:buChar char="•"/>
                  <a:tabLst>
                    <a:tab pos="5024438" algn="l"/>
                  </a:tabLst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Textbook:</a:t>
                </a:r>
                <a:r>
                  <a:rPr lang="en-US" sz="1800" b="1" dirty="0">
                    <a:solidFill>
                      <a:schemeClr val="bg1"/>
                    </a:solidFill>
                    <a:latin typeface="+mn-lt"/>
                  </a:rPr>
                  <a:t> Sects. 5.4, 5.5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defRPr/>
                </a:pP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Key Concepts: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Theorem 5.4.1: Rank Theorem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𝒓𝒂𝒏𝒌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≤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𝒎𝒊𝒏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𝒓𝒂𝒏𝒌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𝒓𝒂𝒏𝒌</m:t>
                    </m:r>
                    <m:sSup>
                      <m:sSup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sup>
                    </m:sSup>
                  </m:oMath>
                </a14:m>
                <a:endParaRPr lang="en-US" sz="1400" b="1" dirty="0">
                  <a:solidFill>
                    <a:schemeClr val="tx2"/>
                  </a:solidFill>
                </a:endParaRP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, then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𝒓𝒂𝒏𝒌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𝑨𝑩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≤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𝒎𝒊𝒏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𝒓𝒂𝒏𝒌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𝒓𝒂𝒏𝒌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𝒓𝒂𝒏𝒌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for an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matrix, the rows of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are linearly independent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p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sup>
                    </m:sSup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is invertible.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matrices,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(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are similar) </a:t>
                </a:r>
                <a:r>
                  <a:rPr lang="en-US" sz="1400" b="1" dirty="0" err="1">
                    <a:solidFill>
                      <a:schemeClr val="tx2"/>
                    </a:solidFill>
                  </a:rPr>
                  <a:t>iff</a:t>
                </a:r>
                <a:r>
                  <a:rPr lang="en-US" sz="1400" b="1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p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𝑨𝑷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The trace of a matrix,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𝒕𝒓</m:t>
                    </m:r>
                    <m:d>
                      <m:dPr>
                        <m:ctrlP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</m:d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, is the sum of the main diagonal elements of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are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matrices, then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𝒕𝒓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𝑨𝑩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(=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𝒕𝒓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𝑩𝑨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𝑩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, then they have the same determinant , rank, trace, characteristic polynomial and eigenvalues (Theorem 5.5.1).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with distinct eigenvalues, then </a:t>
                </a:r>
                <a14:m>
                  <m:oMath xmlns:m="http://schemas.openxmlformats.org/officeDocument/2006/math">
                    <m:r>
                      <a:rPr lang="en-US" sz="1400" b="1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1400" b="1" dirty="0">
                    <a:solidFill>
                      <a:schemeClr val="tx2"/>
                    </a:solidFill>
                  </a:rPr>
                  <a:t> is diagonalizable (Theorem 5.5.5).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Eigenvalues can be complex even if the matrix has real coefficients.</a:t>
                </a:r>
              </a:p>
              <a:p>
                <a:pPr marL="346075" indent="-173038" fontAlgn="auto"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</a:rPr>
                  <a:t>Symmetric matrices with real coefficients have real eigenvalues. </a:t>
                </a:r>
              </a:p>
              <a:p>
                <a:pPr marL="176213" indent="-176213" fontAlgn="auto">
                  <a:spcBef>
                    <a:spcPts val="0"/>
                  </a:spcBef>
                  <a:spcAft>
                    <a:spcPts val="600"/>
                  </a:spcAft>
                  <a:buFont typeface="Arial" pitchFamily="34" charset="0"/>
                  <a:buChar char="•"/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800" b="1">
                    <a:solidFill>
                      <a:schemeClr val="accent1"/>
                    </a:solidFill>
                    <a:latin typeface="+mn-lt"/>
                  </a:rPr>
                  <a:t>Next Steps</a:t>
                </a:r>
                <a:r>
                  <a:rPr lang="en-US" sz="1800" b="1" dirty="0">
                    <a:solidFill>
                      <a:schemeClr val="accent1"/>
                    </a:solidFill>
                    <a:latin typeface="+mn-lt"/>
                  </a:rPr>
                  <a:t>: </a:t>
                </a:r>
              </a:p>
              <a:p>
                <a:pPr marL="165100" fontAlgn="auto">
                  <a:spcBef>
                    <a:spcPts val="0"/>
                  </a:spcBef>
                  <a:spcAft>
                    <a:spcPts val="600"/>
                  </a:spcAft>
                  <a:tabLst>
                    <a:tab pos="2290763" algn="l"/>
                    <a:tab pos="4113213" algn="l"/>
                  </a:tabLst>
                  <a:defRPr/>
                </a:pPr>
                <a:r>
                  <a:rPr lang="en-US" sz="1400" b="1" dirty="0">
                    <a:solidFill>
                      <a:schemeClr val="tx2"/>
                    </a:solidFill>
                    <a:latin typeface="+mn-lt"/>
                  </a:rPr>
                  <a:t>How can we use all available data to improve our estimate of a polynomial fit? (Sect. 5.7)</a:t>
                </a:r>
              </a:p>
            </p:txBody>
          </p:sp>
        </mc:Choice>
        <mc:Fallback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7962" y="674915"/>
                <a:ext cx="8225038" cy="5758542"/>
              </a:xfrm>
              <a:prstGeom prst="rect">
                <a:avLst/>
              </a:prstGeom>
              <a:blipFill>
                <a:blip r:embed="rId3"/>
                <a:stretch>
                  <a:fillRect l="-1541" t="-1322"/>
                </a:stretch>
              </a:blipFill>
              <a:ln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7945</TotalTime>
  <Words>243</Words>
  <Application>Microsoft Macintosh PowerPoint</Application>
  <PresentationFormat>Letter Paper (8.5x11 in)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Cambria Math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438</cp:revision>
  <dcterms:created xsi:type="dcterms:W3CDTF">2002-09-12T17:13:32Z</dcterms:created>
  <dcterms:modified xsi:type="dcterms:W3CDTF">2023-11-03T17:15:31Z</dcterms:modified>
</cp:coreProperties>
</file>