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84" r:id="rId1"/>
    <p:sldMasterId id="2147483688" r:id="rId2"/>
  </p:sldMasterIdLst>
  <p:notesMasterIdLst>
    <p:notesMasterId r:id="rId4"/>
  </p:notesMasterIdLst>
  <p:handoutMasterIdLst>
    <p:handoutMasterId r:id="rId5"/>
  </p:handoutMasterIdLst>
  <p:sldIdLst>
    <p:sldId id="311" r:id="rId3"/>
  </p:sldIdLst>
  <p:sldSz cx="9144000" cy="6858000" type="letter"/>
  <p:notesSz cx="7302500" cy="95885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14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19">
          <p15:clr>
            <a:srgbClr val="A4A3A4"/>
          </p15:clr>
        </p15:guide>
        <p15:guide id="2" pos="230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92034"/>
    <a:srgbClr val="EFF755"/>
    <a:srgbClr val="CC6600"/>
    <a:srgbClr val="6666FF"/>
    <a:srgbClr val="008000"/>
    <a:srgbClr val="000080"/>
    <a:srgbClr val="004000"/>
    <a:srgbClr val="9966FF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5266" autoAdjust="0"/>
    <p:restoredTop sz="95081" autoAdjust="0"/>
  </p:normalViewPr>
  <p:slideViewPr>
    <p:cSldViewPr snapToGrid="0">
      <p:cViewPr varScale="1">
        <p:scale>
          <a:sx n="129" d="100"/>
          <a:sy n="129" d="100"/>
        </p:scale>
        <p:origin x="1120" y="192"/>
      </p:cViewPr>
      <p:guideLst>
        <p:guide orient="horz" pos="2160"/>
        <p:guide pos="14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74" d="100"/>
          <a:sy n="74" d="100"/>
        </p:scale>
        <p:origin x="-1836" y="-96"/>
      </p:cViewPr>
      <p:guideLst>
        <p:guide orient="horz" pos="3019"/>
        <p:guide pos="230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37025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37025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66158826-EADE-4792-AB13-43381F09BF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92543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37025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5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4125" y="719138"/>
            <a:ext cx="4794250" cy="3595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725" y="4554538"/>
            <a:ext cx="5353050" cy="431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37025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ECC53042-5A96-4DBC-B738-B843823BA6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075550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CC53042-5A96-4DBC-B738-B843823BA6D7}" type="slidenum">
              <a:rPr lang="en-US" smtClean="0"/>
              <a:pPr>
                <a:defRPr/>
              </a:pPr>
              <a:t>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69806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304800" y="277813"/>
            <a:ext cx="8605838" cy="6254750"/>
          </a:xfrm>
          <a:prstGeom prst="rect">
            <a:avLst/>
          </a:prstGeom>
          <a:noFill/>
          <a:ln w="38100">
            <a:solidFill>
              <a:srgbClr val="333399"/>
            </a:solidFill>
            <a:miter lim="800000"/>
            <a:headEnd/>
            <a:tailEnd/>
          </a:ln>
          <a:effectLst>
            <a:outerShdw dist="107763" dir="2700000" algn="ctr" rotWithShape="0">
              <a:srgbClr val="892034"/>
            </a:outerShdw>
          </a:effectLst>
        </p:spPr>
        <p:txBody>
          <a:bodyPr wrap="none" anchor="ctr"/>
          <a:lstStyle/>
          <a:p>
            <a:pPr algn="ctr">
              <a:defRPr/>
            </a:pPr>
            <a:endParaRPr lang="en-US">
              <a:solidFill>
                <a:schemeClr val="hlink"/>
              </a:solidFill>
              <a:latin typeface="Times New Roman" pitchFamily="18" charset="0"/>
            </a:endParaRPr>
          </a:p>
        </p:txBody>
      </p:sp>
      <p:sp>
        <p:nvSpPr>
          <p:cNvPr id="8" name="Text Box 8"/>
          <p:cNvSpPr txBox="1">
            <a:spLocks noChangeArrowheads="1"/>
          </p:cNvSpPr>
          <p:nvPr/>
        </p:nvSpPr>
        <p:spPr bwMode="auto">
          <a:xfrm>
            <a:off x="479425" y="130175"/>
            <a:ext cx="3821113" cy="366713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anchor="ctr" anchorCtr="1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 dirty="0">
                <a:solidFill>
                  <a:srgbClr val="333399"/>
                </a:solidFill>
              </a:rPr>
              <a:t>ECE 8443 – Pattern Recognition</a:t>
            </a:r>
          </a:p>
        </p:txBody>
      </p:sp>
      <p:sp>
        <p:nvSpPr>
          <p:cNvPr id="4" name="Rectangle 5"/>
          <p:cNvSpPr>
            <a:spLocks noChangeArrowheads="1"/>
          </p:cNvSpPr>
          <p:nvPr userDrawn="1"/>
        </p:nvSpPr>
        <p:spPr bwMode="auto">
          <a:xfrm>
            <a:off x="304800" y="277813"/>
            <a:ext cx="8605838" cy="6254750"/>
          </a:xfrm>
          <a:prstGeom prst="rect">
            <a:avLst/>
          </a:prstGeom>
          <a:noFill/>
          <a:ln w="38100">
            <a:solidFill>
              <a:srgbClr val="333399"/>
            </a:solidFill>
            <a:miter lim="800000"/>
            <a:headEnd/>
            <a:tailEnd/>
          </a:ln>
          <a:effectLst>
            <a:outerShdw dist="107763" dir="2700000" algn="ctr" rotWithShape="0">
              <a:srgbClr val="892034"/>
            </a:outerShdw>
          </a:effectLst>
        </p:spPr>
        <p:txBody>
          <a:bodyPr wrap="none" anchor="ctr"/>
          <a:lstStyle/>
          <a:p>
            <a:pPr algn="ctr">
              <a:defRPr/>
            </a:pPr>
            <a:endParaRPr lang="en-US">
              <a:solidFill>
                <a:schemeClr val="hlink"/>
              </a:solidFill>
              <a:latin typeface="Times New Roman" pitchFamily="18" charset="0"/>
            </a:endParaRPr>
          </a:p>
        </p:txBody>
      </p:sp>
      <p:sp>
        <p:nvSpPr>
          <p:cNvPr id="5" name="Text Box 8"/>
          <p:cNvSpPr txBox="1">
            <a:spLocks noChangeArrowheads="1"/>
          </p:cNvSpPr>
          <p:nvPr userDrawn="1"/>
        </p:nvSpPr>
        <p:spPr bwMode="auto">
          <a:xfrm>
            <a:off x="558718" y="191824"/>
            <a:ext cx="5953842" cy="276999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wrap="square" tIns="0" bIns="0" anchor="ctr" anchorCtr="1">
            <a:spAutoFit/>
          </a:bodyPr>
          <a:lstStyle/>
          <a:p>
            <a:pPr>
              <a:spcBef>
                <a:spcPts val="0"/>
              </a:spcBef>
            </a:pPr>
            <a:r>
              <a:rPr lang="en-US" sz="1800" b="1" dirty="0">
                <a:solidFill>
                  <a:srgbClr val="333399"/>
                </a:solidFill>
              </a:rPr>
              <a:t>ENGR 2011 – Engineering Analysis and Applications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6" name="Rectangle 12"/>
          <p:cNvSpPr>
            <a:spLocks noChangeArrowheads="1"/>
          </p:cNvSpPr>
          <p:nvPr/>
        </p:nvSpPr>
        <p:spPr bwMode="auto">
          <a:xfrm>
            <a:off x="227013" y="455613"/>
            <a:ext cx="8683625" cy="42862"/>
          </a:xfrm>
          <a:prstGeom prst="rect">
            <a:avLst/>
          </a:prstGeom>
          <a:gradFill rotWithShape="0">
            <a:gsLst>
              <a:gs pos="0">
                <a:srgbClr val="892034"/>
              </a:gs>
              <a:gs pos="100000">
                <a:srgbClr val="95CAFF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pic>
        <p:nvPicPr>
          <p:cNvPr id="1027" name="Picture 37" descr="isip_logo_plain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772525" y="6492875"/>
            <a:ext cx="333375" cy="32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69" name="Text Box 45"/>
          <p:cNvSpPr txBox="1">
            <a:spLocks noChangeArrowheads="1"/>
          </p:cNvSpPr>
          <p:nvPr/>
        </p:nvSpPr>
        <p:spPr bwMode="auto">
          <a:xfrm>
            <a:off x="252413" y="6648450"/>
            <a:ext cx="815816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200" b="1" dirty="0">
                <a:solidFill>
                  <a:srgbClr val="892034"/>
                </a:solidFill>
              </a:rPr>
              <a:t>ENGR 2011: Lecture 23, Slide </a:t>
            </a:r>
            <a:fld id="{56D32A91-0AE1-4806-AC33-D8959F4B7E0D}" type="slidenum">
              <a:rPr lang="en-US" sz="1200" b="1">
                <a:solidFill>
                  <a:srgbClr val="892034"/>
                </a:solidFill>
              </a:rPr>
              <a:pPr>
                <a:spcBef>
                  <a:spcPct val="50000"/>
                </a:spcBef>
                <a:defRPr/>
              </a:pPr>
              <a:t>‹#›</a:t>
            </a:fld>
            <a:endParaRPr lang="en-US" sz="1200" b="1" dirty="0">
              <a:solidFill>
                <a:srgbClr val="892034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eeksforgeeks.org/computer-graphics-3d-translation-transformation/" TargetMode="External"/><Relationship Id="rId7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meccanismocomplesso.org/en/3d-rotations-and-euler-angles-in-python/" TargetMode="External"/><Relationship Id="rId5" Type="http://schemas.openxmlformats.org/officeDocument/2006/relationships/hyperlink" Target="https://www.tutorialspoint.com/computer_graphics/3d_transformation.htm" TargetMode="External"/><Relationship Id="rId4" Type="http://schemas.openxmlformats.org/officeDocument/2006/relationships/hyperlink" Target="https://www.geeksforgeeks.org/computer-graphics-3d-rotation-transformations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7" name="Rectangle 3"/>
              <p:cNvSpPr txBox="1">
                <a:spLocks noChangeArrowheads="1"/>
              </p:cNvSpPr>
              <p:nvPr/>
            </p:nvSpPr>
            <p:spPr bwMode="auto">
              <a:xfrm>
                <a:off x="537962" y="674915"/>
                <a:ext cx="8225038" cy="5758542"/>
              </a:xfrm>
              <a:prstGeom prst="rect">
                <a:avLst/>
              </a:prstGeom>
              <a:noFill/>
              <a:ln>
                <a:miter lim="800000"/>
                <a:headEnd/>
                <a:tailEnd/>
              </a:ln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marL="176213" indent="-176213" fontAlgn="auto">
                  <a:spcBef>
                    <a:spcPts val="0"/>
                  </a:spcBef>
                  <a:spcAft>
                    <a:spcPts val="600"/>
                  </a:spcAft>
                  <a:buFont typeface="Arial" pitchFamily="34" charset="0"/>
                  <a:buChar char="•"/>
                  <a:tabLst>
                    <a:tab pos="5024438" algn="l"/>
                  </a:tabLst>
                  <a:defRPr/>
                </a:pPr>
                <a:r>
                  <a:rPr lang="en-US" sz="1800" b="1" dirty="0">
                    <a:solidFill>
                      <a:schemeClr val="accent1"/>
                    </a:solidFill>
                  </a:rPr>
                  <a:t>Lecture 23: </a:t>
                </a:r>
                <a:r>
                  <a:rPr lang="en-US" sz="1800" b="1" dirty="0">
                    <a:solidFill>
                      <a:schemeClr val="bg1"/>
                    </a:solidFill>
                    <a:latin typeface="+mn-lt"/>
                  </a:rPr>
                  <a:t>Computer Graphics Applications</a:t>
                </a:r>
              </a:p>
              <a:p>
                <a:pPr marL="176213" indent="-176213" fontAlgn="auto">
                  <a:spcBef>
                    <a:spcPts val="0"/>
                  </a:spcBef>
                  <a:spcAft>
                    <a:spcPts val="600"/>
                  </a:spcAft>
                  <a:buFont typeface="Arial" pitchFamily="34" charset="0"/>
                  <a:buChar char="•"/>
                  <a:tabLst>
                    <a:tab pos="5024438" algn="l"/>
                  </a:tabLst>
                  <a:defRPr/>
                </a:pPr>
                <a:r>
                  <a:rPr lang="en-US" sz="1800" b="1" dirty="0">
                    <a:solidFill>
                      <a:schemeClr val="accent1"/>
                    </a:solidFill>
                    <a:latin typeface="+mn-lt"/>
                  </a:rPr>
                  <a:t>Textbook:</a:t>
                </a:r>
                <a:r>
                  <a:rPr lang="en-US" sz="1800" b="1" dirty="0">
                    <a:solidFill>
                      <a:schemeClr val="bg1"/>
                    </a:solidFill>
                    <a:latin typeface="+mn-lt"/>
                  </a:rPr>
                  <a:t> Sect. 4.5</a:t>
                </a:r>
              </a:p>
              <a:p>
                <a:pPr marL="176213" indent="-176213" fontAlgn="auto">
                  <a:spcBef>
                    <a:spcPts val="0"/>
                  </a:spcBef>
                  <a:spcAft>
                    <a:spcPts val="600"/>
                  </a:spcAft>
                  <a:buFont typeface="Arial" pitchFamily="34" charset="0"/>
                  <a:buChar char="•"/>
                  <a:defRPr/>
                </a:pPr>
                <a:r>
                  <a:rPr lang="en-US" sz="1800" b="1" dirty="0">
                    <a:solidFill>
                      <a:schemeClr val="accent1"/>
                    </a:solidFill>
                    <a:latin typeface="+mn-lt"/>
                  </a:rPr>
                  <a:t>Key Concepts:</a:t>
                </a:r>
              </a:p>
              <a:p>
                <a:pPr marL="346075" indent="-173038" fontAlgn="auto">
                  <a:spcBef>
                    <a:spcPts val="0"/>
                  </a:spcBef>
                  <a:spcAft>
                    <a:spcPts val="600"/>
                  </a:spcAft>
                  <a:buFont typeface="Arial" panose="020B0604020202020204" pitchFamily="34" charset="0"/>
                  <a:buChar char="•"/>
                  <a:tabLst>
                    <a:tab pos="2290763" algn="l"/>
                    <a:tab pos="4113213" algn="l"/>
                  </a:tabLst>
                  <a:defRPr/>
                </a:pPr>
                <a:r>
                  <a:rPr lang="en-US" sz="1400" b="1" dirty="0">
                    <a:solidFill>
                      <a:schemeClr val="tx2"/>
                    </a:solidFill>
                    <a:ea typeface="Cambria Math" panose="02040503050406030204" pitchFamily="18" charset="0"/>
                  </a:rPr>
                  <a:t>Review: Definition of a Linear Transformation – </a:t>
                </a:r>
                <a14:m>
                  <m:oMath xmlns:m="http://schemas.openxmlformats.org/officeDocument/2006/math">
                    <m:r>
                      <a:rPr lang="en-US" sz="1400" b="1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𝑻</m:t>
                    </m:r>
                    <m:d>
                      <m:dPr>
                        <m:ctrlPr>
                          <a:rPr lang="en-US" sz="1400" b="1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400" b="0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𝑎</m:t>
                        </m:r>
                        <m:r>
                          <a:rPr lang="en-US" sz="1400" b="1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𝒙</m:t>
                        </m:r>
                        <m:r>
                          <a:rPr lang="en-US" sz="1400" b="1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</m:t>
                        </m:r>
                        <m:r>
                          <a:rPr lang="en-US" sz="1400" b="0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𝑏</m:t>
                        </m:r>
                        <m:r>
                          <a:rPr lang="en-US" sz="1400" b="1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𝒚</m:t>
                        </m:r>
                      </m:e>
                    </m:d>
                    <m:r>
                      <a:rPr lang="en-US" sz="1400" b="1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sz="1400" b="0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𝑎</m:t>
                    </m:r>
                    <m:r>
                      <a:rPr lang="en-US" sz="1400" b="1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𝑻</m:t>
                    </m:r>
                    <m:d>
                      <m:dPr>
                        <m:ctrlPr>
                          <a:rPr lang="en-US" sz="1400" b="1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400" b="1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𝒙</m:t>
                        </m:r>
                      </m:e>
                    </m:d>
                    <m:r>
                      <a:rPr lang="en-US" sz="1400" b="1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r>
                      <a:rPr lang="en-US" sz="1400" b="0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𝑏</m:t>
                    </m:r>
                    <m:r>
                      <a:rPr lang="en-US" sz="1400" b="1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𝑻</m:t>
                    </m:r>
                    <m:r>
                      <a:rPr lang="en-US" sz="1400" b="1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</m:t>
                    </m:r>
                    <m:r>
                      <a:rPr lang="en-US" sz="1400" b="1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𝒚</m:t>
                    </m:r>
                    <m:r>
                      <a:rPr lang="en-US" sz="1400" b="1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</m:oMath>
                </a14:m>
                <a:endParaRPr lang="en-US" sz="1400" b="1" dirty="0">
                  <a:solidFill>
                    <a:schemeClr val="tx2"/>
                  </a:solidFill>
                </a:endParaRPr>
              </a:p>
              <a:p>
                <a:pPr marL="346075" indent="-173038" fontAlgn="auto">
                  <a:spcBef>
                    <a:spcPts val="0"/>
                  </a:spcBef>
                  <a:spcAft>
                    <a:spcPts val="600"/>
                  </a:spcAft>
                  <a:buFont typeface="Arial" panose="020B0604020202020204" pitchFamily="34" charset="0"/>
                  <a:buChar char="•"/>
                  <a:tabLst>
                    <a:tab pos="2290763" algn="l"/>
                    <a:tab pos="4113213" algn="l"/>
                  </a:tabLst>
                  <a:defRPr/>
                </a:pPr>
                <a:r>
                  <a:rPr lang="en-US" sz="1400" b="1" dirty="0">
                    <a:solidFill>
                      <a:schemeClr val="tx2"/>
                    </a:solidFill>
                  </a:rPr>
                  <a:t>Describe a shape as a collection of vertices</a:t>
                </a:r>
              </a:p>
              <a:p>
                <a:pPr marL="346075" indent="-173038" fontAlgn="auto">
                  <a:spcBef>
                    <a:spcPts val="0"/>
                  </a:spcBef>
                  <a:spcAft>
                    <a:spcPts val="600"/>
                  </a:spcAft>
                  <a:buFont typeface="Arial" panose="020B0604020202020204" pitchFamily="34" charset="0"/>
                  <a:buChar char="•"/>
                  <a:tabLst>
                    <a:tab pos="2290763" algn="l"/>
                    <a:tab pos="4113213" algn="l"/>
                  </a:tabLst>
                  <a:defRPr/>
                </a:pPr>
                <a:r>
                  <a:rPr lang="en-US" sz="1400" b="1" dirty="0">
                    <a:solidFill>
                      <a:schemeClr val="tx2"/>
                    </a:solidFill>
                  </a:rPr>
                  <a:t>Transform the shape using a linear transformation designed to do things like rotate, shrink, scale, etc.</a:t>
                </a:r>
              </a:p>
              <a:p>
                <a:pPr marL="346075" indent="-173038" fontAlgn="auto">
                  <a:spcBef>
                    <a:spcPts val="0"/>
                  </a:spcBef>
                  <a:spcAft>
                    <a:spcPts val="600"/>
                  </a:spcAft>
                  <a:buFont typeface="Arial" panose="020B0604020202020204" pitchFamily="34" charset="0"/>
                  <a:buChar char="•"/>
                  <a:tabLst>
                    <a:tab pos="2290763" algn="l"/>
                    <a:tab pos="4113213" algn="l"/>
                  </a:tabLst>
                  <a:defRPr/>
                </a:pPr>
                <a:r>
                  <a:rPr lang="en-US" sz="1400" b="1" dirty="0">
                    <a:solidFill>
                      <a:schemeClr val="tx2"/>
                    </a:solidFill>
                  </a:rPr>
                  <a:t>Homogenous Coordinates: </a:t>
                </a:r>
                <a14:m>
                  <m:oMath xmlns:m="http://schemas.openxmlformats.org/officeDocument/2006/math">
                    <m:r>
                      <a:rPr lang="en-US" sz="1400" b="1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𝒗</m:t>
                    </m:r>
                    <m:r>
                      <a:rPr lang="en-US" sz="1400" b="1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["/>
                        <m:endChr m:val="]"/>
                        <m:ctrlPr>
                          <a:rPr lang="en-US" sz="1400" b="1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1400" b="1" i="1" smtClean="0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1400" b="1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</m:mr>
                          <m:mr>
                            <m:e>
                              <m:r>
                                <a:rPr lang="en-US" sz="1400" b="1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𝒚</m:t>
                              </m:r>
                            </m:e>
                          </m:mr>
                        </m:m>
                      </m:e>
                    </m:d>
                    <m:r>
                      <a:rPr lang="en-US" sz="1400" b="1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⟹</m:t>
                    </m:r>
                  </m:oMath>
                </a14:m>
                <a:r>
                  <a:rPr lang="en-US" sz="1400" b="1" dirty="0">
                    <a:solidFill>
                      <a:schemeClr val="tx2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sz="1400" b="1" i="1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𝒗</m:t>
                    </m:r>
                    <m:r>
                      <a:rPr lang="en-US" sz="1400" b="1" i="1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["/>
                        <m:endChr m:val="]"/>
                        <m:ctrlPr>
                          <a:rPr lang="en-US" sz="1400" b="1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1400" b="1" i="1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1400" b="1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</m:mr>
                          <m:mr>
                            <m:e>
                              <m:r>
                                <a:rPr lang="en-US" sz="1400" b="1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𝒚</m:t>
                              </m:r>
                            </m:e>
                          </m:mr>
                          <m:mr>
                            <m:e>
                              <m:r>
                                <a:rPr lang="en-US" sz="1400" b="1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sz="1400" b="1" dirty="0">
                    <a:solidFill>
                      <a:schemeClr val="tx2"/>
                    </a:solidFill>
                  </a:rPr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400" b="1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400" b="1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𝑻</m:t>
                        </m:r>
                      </m:e>
                      <m:sub>
                        <m:r>
                          <a:rPr lang="en-US" sz="1400" b="1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𝒘</m:t>
                        </m:r>
                      </m:sub>
                    </m:sSub>
                    <m:d>
                      <m:dPr>
                        <m:ctrlPr>
                          <a:rPr lang="en-US" sz="1400" b="1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400" b="1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𝒗</m:t>
                        </m:r>
                      </m:e>
                    </m:d>
                    <m:r>
                      <a:rPr lang="en-US" sz="1400" b="1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["/>
                        <m:endChr m:val="]"/>
                        <m:ctrlPr>
                          <a:rPr lang="en-US" sz="1400" b="1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US" sz="1400" b="1" i="1" smtClean="0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1400" b="1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𝒂</m:t>
                              </m:r>
                            </m:e>
                            <m:e>
                              <m:r>
                                <a:rPr lang="en-US" sz="1400" b="1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𝒃</m:t>
                              </m:r>
                            </m:e>
                          </m:mr>
                          <m:mr>
                            <m:e>
                              <m:r>
                                <a:rPr lang="en-US" sz="1400" b="1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𝒄</m:t>
                              </m:r>
                            </m:e>
                            <m:e>
                              <m:r>
                                <a:rPr lang="en-US" sz="1400" b="1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𝒅</m:t>
                              </m:r>
                            </m:e>
                          </m:mr>
                        </m:m>
                      </m:e>
                    </m:d>
                    <m:r>
                      <a:rPr lang="en-US" sz="1400" b="1" i="1">
                        <a:solidFill>
                          <a:schemeClr val="tx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⟹</m:t>
                    </m:r>
                  </m:oMath>
                </a14:m>
                <a:r>
                  <a:rPr lang="en-US" sz="1400" b="1" dirty="0">
                    <a:solidFill>
                      <a:schemeClr val="tx2"/>
                    </a:solidFill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400" b="1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400" b="1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𝑻</m:t>
                        </m:r>
                      </m:e>
                      <m:sub>
                        <m:r>
                          <a:rPr lang="en-US" sz="1400" b="1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𝒘</m:t>
                        </m:r>
                      </m:sub>
                    </m:sSub>
                    <m:d>
                      <m:dPr>
                        <m:ctrlPr>
                          <a:rPr lang="en-US" sz="1400" b="1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400" b="1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𝒗</m:t>
                        </m:r>
                      </m:e>
                    </m:d>
                    <m:r>
                      <a:rPr lang="en-US" sz="1400" b="1" i="1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["/>
                        <m:endChr m:val="]"/>
                        <m:ctrlPr>
                          <a:rPr lang="en-US" sz="1400" b="1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US" sz="1400" b="1" i="1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1400" b="1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𝒂</m:t>
                              </m:r>
                            </m:e>
                            <m:e>
                              <m:r>
                                <a:rPr lang="en-US" sz="1400" b="1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𝒃</m:t>
                              </m:r>
                            </m:e>
                            <m:e>
                              <m:r>
                                <a:rPr lang="en-US" sz="1400" b="1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𝟎</m:t>
                              </m:r>
                            </m:e>
                          </m:mr>
                          <m:mr>
                            <m:e>
                              <m:r>
                                <a:rPr lang="en-US" sz="1400" b="1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𝒄</m:t>
                              </m:r>
                            </m:e>
                            <m:e>
                              <m:r>
                                <a:rPr lang="en-US" sz="1400" b="1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𝒅</m:t>
                              </m:r>
                            </m:e>
                            <m:e>
                              <m:r>
                                <a:rPr lang="en-US" sz="1400" b="1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𝟎</m:t>
                              </m:r>
                            </m:e>
                          </m:mr>
                          <m:mr>
                            <m:e>
                              <m:r>
                                <a:rPr lang="en-US" sz="1400" b="1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𝟎</m:t>
                              </m:r>
                            </m:e>
                            <m:e>
                              <m:r>
                                <a:rPr lang="en-US" sz="1400" b="1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𝟎</m:t>
                              </m:r>
                            </m:e>
                            <m:e>
                              <m:r>
                                <a:rPr lang="en-US" sz="1400" b="1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en-US" sz="1400" b="1" dirty="0">
                  <a:solidFill>
                    <a:schemeClr val="tx2"/>
                  </a:solidFill>
                </a:endParaRPr>
              </a:p>
              <a:p>
                <a:pPr marL="346075" indent="-173038" fontAlgn="auto">
                  <a:spcBef>
                    <a:spcPts val="0"/>
                  </a:spcBef>
                  <a:spcAft>
                    <a:spcPts val="600"/>
                  </a:spcAft>
                  <a:buFont typeface="Arial" panose="020B0604020202020204" pitchFamily="34" charset="0"/>
                  <a:buChar char="•"/>
                  <a:tabLst>
                    <a:tab pos="2290763" algn="l"/>
                    <a:tab pos="4113213" algn="l"/>
                  </a:tabLst>
                  <a:defRPr/>
                </a:pPr>
                <a:r>
                  <a:rPr lang="en-US" sz="1400" b="1" dirty="0">
                    <a:solidFill>
                      <a:schemeClr val="tx2"/>
                    </a:solidFill>
                  </a:rPr>
                  <a:t>3D Tran</a:t>
                </a:r>
              </a:p>
              <a:p>
                <a:pPr marL="176213" indent="-176213" fontAlgn="auto">
                  <a:spcBef>
                    <a:spcPts val="0"/>
                  </a:spcBef>
                  <a:spcAft>
                    <a:spcPts val="600"/>
                  </a:spcAft>
                  <a:buFont typeface="Arial" pitchFamily="34" charset="0"/>
                  <a:buChar char="•"/>
                  <a:tabLst>
                    <a:tab pos="2290763" algn="l"/>
                    <a:tab pos="4113213" algn="l"/>
                  </a:tabLst>
                  <a:defRPr/>
                </a:pPr>
                <a14:m>
                  <m:oMath xmlns:m="http://schemas.openxmlformats.org/officeDocument/2006/math">
                    <m:r>
                      <a:rPr lang="en-US" sz="1400" b="1">
                        <a:solidFill>
                          <a:schemeClr val="accent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1800" b="1" dirty="0">
                    <a:solidFill>
                      <a:schemeClr val="accent1"/>
                    </a:solidFill>
                    <a:latin typeface="+mn-lt"/>
                  </a:rPr>
                  <a:t>Relevant Python Code:</a:t>
                </a:r>
              </a:p>
              <a:p>
                <a:pPr marL="238125" fontAlgn="auto">
                  <a:spcBef>
                    <a:spcPts val="0"/>
                  </a:spcBef>
                  <a:spcAft>
                    <a:spcPts val="1200"/>
                  </a:spcAft>
                  <a:tabLst>
                    <a:tab pos="2290763" algn="l"/>
                    <a:tab pos="4113213" algn="l"/>
                  </a:tabLst>
                  <a:defRPr/>
                </a:pPr>
                <a:r>
                  <a:rPr lang="en-US" sz="1400" b="1" dirty="0">
                    <a:solidFill>
                      <a:schemeClr val="tx2"/>
                    </a:solidFill>
                    <a:latin typeface="+mn-lt"/>
                    <a:hlinkClick r:id="rId3"/>
                  </a:rPr>
                  <a:t>3D Translation</a:t>
                </a:r>
                <a:r>
                  <a:rPr lang="en-US" sz="1400" b="1" dirty="0">
                    <a:solidFill>
                      <a:schemeClr val="tx2"/>
                    </a:solidFill>
                    <a:latin typeface="+mn-lt"/>
                  </a:rPr>
                  <a:t>, </a:t>
                </a:r>
                <a:r>
                  <a:rPr lang="en-US" sz="1400" b="1" dirty="0">
                    <a:solidFill>
                      <a:schemeClr val="tx2"/>
                    </a:solidFill>
                    <a:latin typeface="+mn-lt"/>
                    <a:hlinkClick r:id="rId4"/>
                  </a:rPr>
                  <a:t>3D Rotation</a:t>
                </a:r>
                <a:r>
                  <a:rPr lang="en-US" sz="1400" b="1" dirty="0">
                    <a:solidFill>
                      <a:schemeClr val="tx2"/>
                    </a:solidFill>
                    <a:latin typeface="+mn-lt"/>
                  </a:rPr>
                  <a:t>, </a:t>
                </a:r>
                <a:r>
                  <a:rPr lang="en-US" sz="1400" b="1" dirty="0">
                    <a:solidFill>
                      <a:schemeClr val="tx2"/>
                    </a:solidFill>
                    <a:latin typeface="+mn-lt"/>
                    <a:hlinkClick r:id="rId5"/>
                  </a:rPr>
                  <a:t>3D Rotation Examples</a:t>
                </a:r>
                <a:r>
                  <a:rPr lang="en-US" sz="1400" b="1" dirty="0">
                    <a:solidFill>
                      <a:schemeClr val="tx2"/>
                    </a:solidFill>
                    <a:latin typeface="+mn-lt"/>
                  </a:rPr>
                  <a:t>,  </a:t>
                </a:r>
                <a:r>
                  <a:rPr lang="en-US" sz="1400" b="1" dirty="0">
                    <a:solidFill>
                      <a:schemeClr val="tx2"/>
                    </a:solidFill>
                    <a:latin typeface="+mn-lt"/>
                    <a:hlinkClick r:id="rId6"/>
                  </a:rPr>
                  <a:t>Euler Angles</a:t>
                </a:r>
                <a:endParaRPr lang="en-US" sz="1400" b="1" dirty="0">
                  <a:solidFill>
                    <a:schemeClr val="tx2"/>
                  </a:solidFill>
                  <a:latin typeface="+mn-lt"/>
                </a:endParaRPr>
              </a:p>
              <a:p>
                <a:pPr marL="176213" indent="-176213" fontAlgn="auto">
                  <a:spcBef>
                    <a:spcPts val="0"/>
                  </a:spcBef>
                  <a:spcAft>
                    <a:spcPts val="600"/>
                  </a:spcAft>
                  <a:buFont typeface="Arial" pitchFamily="34" charset="0"/>
                  <a:buChar char="•"/>
                  <a:tabLst>
                    <a:tab pos="2290763" algn="l"/>
                    <a:tab pos="4113213" algn="l"/>
                  </a:tabLst>
                  <a:defRPr/>
                </a:pPr>
                <a:r>
                  <a:rPr lang="en-US" sz="1800" b="1" dirty="0">
                    <a:solidFill>
                      <a:schemeClr val="accent1"/>
                    </a:solidFill>
                    <a:latin typeface="+mn-lt"/>
                  </a:rPr>
                  <a:t>Next Steps: </a:t>
                </a:r>
              </a:p>
              <a:p>
                <a:pPr marL="177800" fontAlgn="auto">
                  <a:spcBef>
                    <a:spcPts val="0"/>
                  </a:spcBef>
                  <a:spcAft>
                    <a:spcPts val="600"/>
                  </a:spcAft>
                  <a:tabLst>
                    <a:tab pos="2290763" algn="l"/>
                    <a:tab pos="4113213" algn="l"/>
                  </a:tabLst>
                  <a:defRPr/>
                </a:pPr>
                <a:r>
                  <a:rPr lang="en-US" sz="1400" b="1" dirty="0">
                    <a:solidFill>
                      <a:schemeClr val="tx2"/>
                    </a:solidFill>
                    <a:latin typeface="+mn-lt"/>
                  </a:rPr>
                  <a:t>Subspaces and Spanning (Chap. 5)</a:t>
                </a:r>
              </a:p>
            </p:txBody>
          </p:sp>
        </mc:Choice>
        <mc:Fallback>
          <p:sp>
            <p:nvSpPr>
              <p:cNvPr id="7" name="Rectangle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37962" y="674915"/>
                <a:ext cx="8225038" cy="5758542"/>
              </a:xfrm>
              <a:prstGeom prst="rect">
                <a:avLst/>
              </a:prstGeom>
              <a:blipFill>
                <a:blip r:embed="rId7"/>
                <a:stretch>
                  <a:fillRect l="-1541" t="-1322"/>
                </a:stretch>
              </a:blipFill>
              <a:ln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</p:sld>
</file>

<file path=ppt/theme/theme1.xml><?xml version="1.0" encoding="utf-8"?>
<a:theme xmlns:a="http://schemas.openxmlformats.org/drawingml/2006/main" name="lecture_title">
  <a:themeElements>
    <a:clrScheme name="ISIP Standard">
      <a:dk1>
        <a:srgbClr val="000000"/>
      </a:dk1>
      <a:lt1>
        <a:srgbClr val="000000"/>
      </a:lt1>
      <a:dk2>
        <a:srgbClr val="000000"/>
      </a:dk2>
      <a:lt2>
        <a:srgbClr val="000000"/>
      </a:lt2>
      <a:accent1>
        <a:srgbClr val="333399"/>
      </a:accent1>
      <a:accent2>
        <a:srgbClr val="892034"/>
      </a:accent2>
      <a:accent3>
        <a:srgbClr val="FFFFE2"/>
      </a:accent3>
      <a:accent4>
        <a:srgbClr val="FFFFE2"/>
      </a:accent4>
      <a:accent5>
        <a:srgbClr val="FFFFE2"/>
      </a:accent5>
      <a:accent6>
        <a:srgbClr val="FFFFE2"/>
      </a:accent6>
      <a:hlink>
        <a:srgbClr val="892034"/>
      </a:hlink>
      <a:folHlink>
        <a:srgbClr val="892034"/>
      </a:folHlink>
    </a:clrScheme>
    <a:fontScheme name="ISIP Standar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 bwMode="auto">
        <a:noFill/>
        <a:ln>
          <a:miter lim="800000"/>
          <a:headEnd/>
          <a:tailEnd/>
        </a:ln>
      </a:spPr>
      <a:bodyPr vert="horz" wrap="none" lIns="0" tIns="0" rIns="0" bIns="0" numCol="1" anchor="t" anchorCtr="0" compatLnSpc="1">
        <a:prstTxWarp prst="textNoShape">
          <a:avLst/>
        </a:prstTxWarp>
      </a:bodyPr>
      <a:lstStyle>
        <a:defPPr marL="176213" indent="-176213" algn="l" fontAlgn="auto">
          <a:spcBef>
            <a:spcPts val="1200"/>
          </a:spcBef>
          <a:spcAft>
            <a:spcPts val="1200"/>
          </a:spcAft>
          <a:buFont typeface="Arial" pitchFamily="34" charset="0"/>
          <a:buChar char="•"/>
          <a:defRPr b="1" dirty="0" smtClean="0">
            <a:solidFill>
              <a:schemeClr val="accent1"/>
            </a:solidFill>
            <a:latin typeface="+mn-lt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isip_default">
  <a:themeElements>
    <a:clrScheme name="ISIP Standard">
      <a:dk1>
        <a:srgbClr val="000000"/>
      </a:dk1>
      <a:lt1>
        <a:srgbClr val="000000"/>
      </a:lt1>
      <a:dk2>
        <a:srgbClr val="000000"/>
      </a:dk2>
      <a:lt2>
        <a:srgbClr val="000000"/>
      </a:lt2>
      <a:accent1>
        <a:srgbClr val="333399"/>
      </a:accent1>
      <a:accent2>
        <a:srgbClr val="892034"/>
      </a:accent2>
      <a:accent3>
        <a:srgbClr val="FFFFE2"/>
      </a:accent3>
      <a:accent4>
        <a:srgbClr val="FFFFE2"/>
      </a:accent4>
      <a:accent5>
        <a:srgbClr val="FFFFE2"/>
      </a:accent5>
      <a:accent6>
        <a:srgbClr val="FFFFE2"/>
      </a:accent6>
      <a:hlink>
        <a:srgbClr val="892034"/>
      </a:hlink>
      <a:folHlink>
        <a:srgbClr val="892034"/>
      </a:folHlink>
    </a:clrScheme>
    <a:fontScheme name="ISIP Standar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7620</TotalTime>
  <Words>111</Words>
  <Application>Microsoft Macintosh PowerPoint</Application>
  <PresentationFormat>Letter Paper (8.5x11 in)</PresentationFormat>
  <Paragraphs>13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Cambria Math</vt:lpstr>
      <vt:lpstr>Times New Roman</vt:lpstr>
      <vt:lpstr>lecture_title</vt:lpstr>
      <vt:lpstr>isip_default</vt:lpstr>
      <vt:lpstr>PowerPoint Presentation</vt:lpstr>
    </vt:vector>
  </TitlesOfParts>
  <Company>Gateway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Valued Gateway Client</dc:creator>
  <cp:lastModifiedBy>Joseph Picone</cp:lastModifiedBy>
  <cp:revision>418</cp:revision>
  <dcterms:created xsi:type="dcterms:W3CDTF">2002-09-12T17:13:32Z</dcterms:created>
  <dcterms:modified xsi:type="dcterms:W3CDTF">2023-10-23T14:18:36Z</dcterms:modified>
</cp:coreProperties>
</file>