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82" autoAdjust="0"/>
    <p:restoredTop sz="95107" autoAdjust="0"/>
  </p:normalViewPr>
  <p:slideViewPr>
    <p:cSldViewPr snapToGrid="0">
      <p:cViewPr varScale="1">
        <p:scale>
          <a:sx n="128" d="100"/>
          <a:sy n="128" d="100"/>
        </p:scale>
        <p:origin x="1928" y="176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8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595384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ENGR 2011 – Engineering Analysis and Applications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21,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eksforgeeks.org/how-to-create-a-vector-in-python-using-numpy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kitchingroup.cheme.cmu.edu/blog/2013/02/27/Indexing-vectors-and-arrays-in-Pyth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3"/>
              <p:cNvSpPr txBox="1">
                <a:spLocks noChangeArrowheads="1"/>
              </p:cNvSpPr>
              <p:nvPr/>
            </p:nvSpPr>
            <p:spPr bwMode="auto">
              <a:xfrm>
                <a:off x="537962" y="674915"/>
                <a:ext cx="8225038" cy="5758542"/>
              </a:xfrm>
              <a:prstGeom prst="rect">
                <a:avLst/>
              </a:prstGeom>
              <a:noFill/>
              <a:ln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tabLst>
                    <a:tab pos="5024438" algn="l"/>
                  </a:tabLst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</a:rPr>
                  <a:t>Lecture 21: </a:t>
                </a:r>
                <a:r>
                  <a:rPr lang="en-US" sz="1800" b="1" dirty="0">
                    <a:solidFill>
                      <a:schemeClr val="bg1"/>
                    </a:solidFill>
                    <a:latin typeface="+mn-lt"/>
                  </a:rPr>
                  <a:t>Projections and Planes	</a:t>
                </a: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Textbook:</a:t>
                </a:r>
                <a:r>
                  <a:rPr lang="en-US" sz="1800" b="1" dirty="0">
                    <a:solidFill>
                      <a:schemeClr val="bg1"/>
                    </a:solidFill>
                    <a:latin typeface="+mn-lt"/>
                  </a:rPr>
                  <a:t> Sect. 4.2</a:t>
                </a: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Key Concepts: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The Dot Product: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𝒘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‖"/>
                        <m:endChr m:val="‖"/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𝒗</m:t>
                        </m:r>
                      </m:e>
                    </m:d>
                    <m:d>
                      <m:dPr>
                        <m:begChr m:val="‖"/>
                        <m:endChr m:val="‖"/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𝒘</m:t>
                        </m:r>
                      </m:e>
                    </m:d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𝒄𝒐𝒔</m:t>
                    </m:r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400" b="1" dirty="0">
                  <a:solidFill>
                    <a:schemeClr val="tx2"/>
                  </a:solidFill>
                </a:endParaRP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The Law of Cosines: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</m:t>
                        </m:r>
                      </m:e>
                      <m:sup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𝒂𝒃𝒄𝒐𝒔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400" b="1" dirty="0">
                  <a:solidFill>
                    <a:schemeClr val="tx2"/>
                  </a:solidFill>
                </a:endParaRP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Two vectors are orthogonal if and only if: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𝒘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Projection: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𝒑𝒓𝒐𝒋</m:t>
                        </m:r>
                      </m:e>
                      <m:sub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</m:sub>
                    </m:sSub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𝒖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𝒖</m:t>
                        </m:r>
                        <m: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</m:num>
                      <m:den>
                        <m:sSup>
                          <m:sSupPr>
                            <m:ctrlPr>
                              <a:rPr lang="en-US" sz="14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US" sz="1400" b="1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400" b="1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</m:e>
                            </m:d>
                          </m:e>
                          <m:sup>
                            <m:r>
                              <a:rPr lang="en-US" sz="14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endParaRPr lang="en-US" sz="1400" b="1" dirty="0">
                  <a:solidFill>
                    <a:schemeClr val="tx2"/>
                  </a:solidFill>
                </a:endParaRP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Planes: A nonzero vector n is called a normal for a plane if it is orthogonal to every vector in the plane: </a:t>
                </a:r>
              </a:p>
              <a:p>
                <a:pPr marL="515938" lvl="1" indent="-169863" fontAlgn="auto">
                  <a:spcBef>
                    <a:spcPts val="0"/>
                  </a:spcBef>
                  <a:spcAft>
                    <a:spcPts val="600"/>
                  </a:spcAft>
                  <a:buFont typeface="Wingdings" pitchFamily="2" charset="2"/>
                  <a:buChar char="§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effectLst/>
                    <a:latin typeface="Helvetica" pitchFamily="2" charset="0"/>
                  </a:rPr>
                  <a:t>A point is on a </a:t>
                </a:r>
                <a:r>
                  <a:rPr lang="en-US" sz="1400" b="1" dirty="0">
                    <a:latin typeface="Helvetica" pitchFamily="2" charset="0"/>
                  </a:rPr>
                  <a:t>plane </a:t>
                </a:r>
                <a:r>
                  <a:rPr lang="en-US" sz="1400" b="1" dirty="0" err="1">
                    <a:latin typeface="Helvetica" pitchFamily="2" charset="0"/>
                  </a:rPr>
                  <a:t>iff</a:t>
                </a:r>
                <a:r>
                  <a:rPr lang="en-US" sz="1400" b="1" dirty="0">
                    <a:latin typeface="Helvetica" pitchFamily="2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b="1" dirty="0">
                    <a:latin typeface="Helvetica" pitchFamily="2" charset="0"/>
                  </a:rPr>
                  <a:t>satisfy: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effectLst/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400" b="1" i="1" dirty="0">
                        <a:effectLst/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1" i="1" dirty="0">
                        <a:effectLst/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1400" b="1" i="1" dirty="0">
                        <a:effectLst/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1400" b="1" i="1" dirty="0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 dirty="0" smtClean="0">
                            <a:effectLst/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400" b="1" i="1" dirty="0" smtClean="0">
                            <a:effectLst/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US" sz="1400" b="1" i="1" dirty="0">
                        <a:effectLst/>
                        <a:latin typeface="Cambria Math" panose="02040503050406030204" pitchFamily="18" charset="0"/>
                      </a:rPr>
                      <m:t>)+</m:t>
                    </m:r>
                    <m:r>
                      <a:rPr lang="en-US" sz="1400" b="1" i="1" dirty="0">
                        <a:effectLst/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1400" b="1" i="1" dirty="0">
                        <a:effectLst/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1" i="1" dirty="0">
                        <a:effectLst/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400" b="1" i="1" dirty="0">
                        <a:effectLst/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1400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 dirty="0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sz="1400" b="1" i="1" dirty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US" sz="1400" b="1" i="1" dirty="0">
                        <a:effectLst/>
                        <a:latin typeface="Cambria Math" panose="02040503050406030204" pitchFamily="18" charset="0"/>
                      </a:rPr>
                      <m:t>)+</m:t>
                    </m:r>
                    <m:r>
                      <a:rPr lang="en-US" sz="1400" b="1" i="1" dirty="0">
                        <a:effectLst/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1400" b="1" i="1" dirty="0">
                        <a:effectLst/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1" i="1" dirty="0">
                        <a:effectLst/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US" sz="1400" b="1" i="1" dirty="0">
                        <a:effectLst/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1400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 dirty="0" smtClean="0"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US" sz="1400" b="1" i="1" dirty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US" sz="1400" b="1" i="1" dirty="0">
                        <a:effectLst/>
                        <a:latin typeface="Cambria Math" panose="02040503050406030204" pitchFamily="18" charset="0"/>
                      </a:rPr>
                      <m:t>) = </m:t>
                    </m:r>
                    <m:r>
                      <a:rPr lang="en-US" sz="1400" b="1" i="1" dirty="0">
                        <a:effectLst/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1400" b="1" dirty="0">
                  <a:effectLst/>
                  <a:latin typeface="Helvetica" pitchFamily="2" charset="0"/>
                </a:endParaRPr>
              </a:p>
              <a:p>
                <a:pPr marL="515938" lvl="1" indent="-169863" fontAlgn="auto">
                  <a:spcBef>
                    <a:spcPts val="0"/>
                  </a:spcBef>
                  <a:spcAft>
                    <a:spcPts val="300"/>
                  </a:spcAft>
                  <a:buFont typeface="Wingdings" pitchFamily="2" charset="2"/>
                  <a:buChar char="§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latin typeface="Helvetica" pitchFamily="2" charset="0"/>
                  </a:rPr>
                  <a:t>The plane with normal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1400" b="1" dirty="0">
                    <a:effectLst/>
                    <a:latin typeface="Helvetica" pitchFamily="2" charset="0"/>
                  </a:rPr>
                  <a:t> through the point with vector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effectLst/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sz="1400" b="1" i="1" smtClean="0">
                            <a:effectLst/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1400" b="1" dirty="0">
                    <a:effectLst/>
                    <a:latin typeface="Helvetica" pitchFamily="2" charset="0"/>
                  </a:rPr>
                  <a:t> is: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𝒑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1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n-US" sz="1400" b="1" i="1" dirty="0">
                        <a:effectLst/>
                        <a:latin typeface="Cambria Math" panose="02040503050406030204" pitchFamily="18" charset="0"/>
                      </a:rPr>
                      <m:t>= </m:t>
                    </m:r>
                    <m:r>
                      <a:rPr lang="en-US" sz="1400" b="1" i="1" dirty="0">
                        <a:effectLst/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1400" b="1" dirty="0">
                    <a:effectLst/>
                    <a:latin typeface="Helvetica" pitchFamily="2" charset="0"/>
                  </a:rPr>
                  <a:t>.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  <a:latin typeface="Helvetica" pitchFamily="2" charset="0"/>
                  </a:rPr>
                  <a:t>The vector cross product (determinant form):</a:t>
                </a:r>
                <a14:m>
                  <m:oMath xmlns:m="http://schemas.openxmlformats.org/officeDocument/2006/math">
                    <m:r>
                      <a:rPr lang="en-US" sz="1400" b="1" i="0" dirty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1400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 dirty="0" smtClean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sz="1400" b="1" i="1" dirty="0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1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sz="1400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 dirty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sz="1400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𝒅𝒆𝒕</m:t>
                    </m:r>
                    <m:d>
                      <m:dPr>
                        <m:begChr m:val="["/>
                        <m:endChr m:val="]"/>
                        <m:ctrlPr>
                          <a:rPr lang="en-US" sz="1400" b="1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400" b="1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1" i="1" dirty="0" smtClean="0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sz="1400" b="1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1400" b="1" i="1" dirty="0" smtClean="0">
                                  <a:latin typeface="Cambria Math" panose="02040503050406030204" pitchFamily="18" charset="0"/>
                                </a:rPr>
                                <m:t>𝒋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1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1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en-US" sz="1400" b="1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1400" b="1" i="1" dirty="0" smtClean="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1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𝒛</m:t>
                                  </m:r>
                                </m:e>
                                <m:sub>
                                  <m: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1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𝒛</m:t>
                                  </m:r>
                                </m:e>
                                <m:sub>
                                  <m:r>
                                    <a:rPr lang="en-US" sz="1400" b="1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b="1" dirty="0">
                    <a:effectLst/>
                    <a:latin typeface="Helvetica" pitchFamily="2" charset="0"/>
                  </a:rPr>
                  <a:t>.</a:t>
                </a:r>
              </a:p>
              <a:p>
                <a:pPr marL="515938" lvl="1" indent="-169863" fontAlgn="auto">
                  <a:spcBef>
                    <a:spcPts val="0"/>
                  </a:spcBef>
                  <a:spcAft>
                    <a:spcPts val="600"/>
                  </a:spcAft>
                  <a:buFont typeface="Wingdings" pitchFamily="2" charset="2"/>
                  <a:buChar char="§"/>
                  <a:tabLst>
                    <a:tab pos="2290763" algn="l"/>
                    <a:tab pos="4113213" algn="l"/>
                  </a:tabLst>
                  <a:defRPr/>
                </a:pP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sz="1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𝒘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  <a:latin typeface="Helvetica" pitchFamily="2" charset="0"/>
                  </a:rPr>
                  <a:t> is orthogonal to both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  <a:latin typeface="Helvetica" pitchFamily="2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𝒘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  <a:latin typeface="Helvetica" pitchFamily="2" charset="0"/>
                  </a:rPr>
                  <a:t>.</a:t>
                </a:r>
              </a:p>
              <a:p>
                <a:pPr marL="515938" lvl="1" indent="-169863" fontAlgn="auto">
                  <a:spcBef>
                    <a:spcPts val="0"/>
                  </a:spcBef>
                  <a:spcAft>
                    <a:spcPts val="600"/>
                  </a:spcAft>
                  <a:buFont typeface="Wingdings" pitchFamily="2" charset="2"/>
                  <a:buChar char="§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  <a:latin typeface="Helvetica" pitchFamily="2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sz="1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𝒘</m:t>
                    </m:r>
                    <m:r>
                      <a:rPr lang="en-US" sz="1400" b="1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400" b="1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  <a:latin typeface="Helvetica" pitchFamily="2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  <a:latin typeface="Helvetica" pitchFamily="2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𝒘</m:t>
                    </m:r>
                    <m:r>
                      <a:rPr lang="en-US" sz="1400" b="1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  <a:latin typeface="Helvetica" pitchFamily="2" charset="0"/>
                  </a:rPr>
                  <a:t>are parallel.</a:t>
                </a:r>
                <a:endParaRPr lang="en-US" sz="1400" b="1" dirty="0">
                  <a:solidFill>
                    <a:schemeClr val="tx2"/>
                  </a:solidFill>
                </a:endParaRP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14:m>
                  <m:oMath xmlns:m="http://schemas.openxmlformats.org/officeDocument/2006/math">
                    <m:r>
                      <a:rPr lang="en-US" sz="1400" b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Relevant Python Code:</a:t>
                </a:r>
              </a:p>
              <a:p>
                <a:pPr marL="238125" fontAlgn="auto">
                  <a:spcBef>
                    <a:spcPts val="0"/>
                  </a:spcBef>
                  <a:spcAft>
                    <a:spcPts val="1200"/>
                  </a:spcAft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  <a:latin typeface="+mn-lt"/>
                    <a:hlinkClick r:id="rId3"/>
                  </a:rPr>
                  <a:t>Vectors in NumPy</a:t>
                </a:r>
                <a:r>
                  <a:rPr lang="en-US" sz="1400" b="1" dirty="0">
                    <a:solidFill>
                      <a:schemeClr val="tx2"/>
                    </a:solidFill>
                    <a:latin typeface="+mn-lt"/>
                  </a:rPr>
                  <a:t>, </a:t>
                </a:r>
                <a:r>
                  <a:rPr lang="en-US" sz="1400" b="1" dirty="0">
                    <a:solidFill>
                      <a:schemeClr val="tx2"/>
                    </a:solidFill>
                    <a:latin typeface="+mn-lt"/>
                    <a:hlinkClick r:id="rId4"/>
                  </a:rPr>
                  <a:t>Indexing Vectors and Arrays in Python</a:t>
                </a:r>
                <a:endParaRPr lang="en-US" sz="1400" b="1" dirty="0">
                  <a:solidFill>
                    <a:schemeClr val="tx2"/>
                  </a:solidFill>
                  <a:latin typeface="+mn-lt"/>
                </a:endParaRP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Next Steps: </a:t>
                </a:r>
              </a:p>
              <a:p>
                <a:pPr marL="177800" fontAlgn="auto">
                  <a:spcBef>
                    <a:spcPts val="0"/>
                  </a:spcBef>
                  <a:spcAft>
                    <a:spcPts val="600"/>
                  </a:spcAft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  <a:latin typeface="+mn-lt"/>
                  </a:rPr>
                  <a:t>Cross Products and Linear Operators</a:t>
                </a:r>
              </a:p>
            </p:txBody>
          </p:sp>
        </mc:Choice>
        <mc:Fallback>
          <p:sp>
            <p:nvSpPr>
              <p:cNvPr id="7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7962" y="674915"/>
                <a:ext cx="8225038" cy="5758542"/>
              </a:xfrm>
              <a:prstGeom prst="rect">
                <a:avLst/>
              </a:prstGeom>
              <a:blipFill>
                <a:blip r:embed="rId5"/>
                <a:stretch>
                  <a:fillRect l="-1541" t="-1322" r="-308"/>
                </a:stretch>
              </a:blipFill>
              <a:ln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7580</TotalTime>
  <Words>220</Words>
  <Application>Microsoft Macintosh PowerPoint</Application>
  <PresentationFormat>Letter Paper (8.5x11 in)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Cambria Math</vt:lpstr>
      <vt:lpstr>Helvetica</vt:lpstr>
      <vt:lpstr>Times New Roman</vt:lpstr>
      <vt:lpstr>Wingdings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415</cp:revision>
  <dcterms:created xsi:type="dcterms:W3CDTF">2002-09-12T17:13:32Z</dcterms:created>
  <dcterms:modified xsi:type="dcterms:W3CDTF">2023-10-18T13:01:31Z</dcterms:modified>
</cp:coreProperties>
</file>