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95102" autoAdjust="0"/>
  </p:normalViewPr>
  <p:slideViewPr>
    <p:cSldViewPr snapToGrid="0">
      <p:cViewPr varScale="1">
        <p:scale>
          <a:sx n="117" d="100"/>
          <a:sy n="117" d="100"/>
        </p:scale>
        <p:origin x="2584" y="176"/>
      </p:cViewPr>
      <p:guideLst>
        <p:guide orient="horz" pos="2160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80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8718" y="191824"/>
            <a:ext cx="5953842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ENGR 2011 – Engineering Analysis and Applications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ENGR 2011: Lecture 18,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eksforgeeks.org/how-to-compute-the-eigenvalues-and-right-eigenvectors-of-a-given-square-array-using-numpy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vitalflux.com/eigenvalues-eigenvectors-python-exampl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3"/>
              <p:cNvSpPr txBox="1">
                <a:spLocks noChangeArrowheads="1"/>
              </p:cNvSpPr>
              <p:nvPr/>
            </p:nvSpPr>
            <p:spPr bwMode="auto">
              <a:xfrm>
                <a:off x="537962" y="674915"/>
                <a:ext cx="8225038" cy="5758542"/>
              </a:xfrm>
              <a:prstGeom prst="rect">
                <a:avLst/>
              </a:prstGeom>
              <a:noFill/>
              <a:ln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176213" indent="-176213" fontAlgn="auto">
                  <a:spcBef>
                    <a:spcPts val="0"/>
                  </a:spcBef>
                  <a:spcAft>
                    <a:spcPts val="1200"/>
                  </a:spcAft>
                  <a:buFont typeface="Arial" pitchFamily="34" charset="0"/>
                  <a:buChar char="•"/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</a:rPr>
                  <a:t>Lecture 18: </a:t>
                </a:r>
                <a:r>
                  <a:rPr lang="en-US" sz="1800" b="1" dirty="0">
                    <a:solidFill>
                      <a:schemeClr val="bg1"/>
                    </a:solidFill>
                    <a:latin typeface="+mn-lt"/>
                  </a:rPr>
                  <a:t>Diagonalization</a:t>
                </a:r>
              </a:p>
              <a:p>
                <a:pPr marL="176213" marR="0" lvl="0" indent="-176213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Tx/>
                  <a:buSzTx/>
                  <a:buFont typeface="Arial" pitchFamily="34" charset="0"/>
                  <a:buChar char="•"/>
                  <a:tabLst>
                    <a:tab pos="1366838" algn="l"/>
                    <a:tab pos="3194050" algn="l"/>
                    <a:tab pos="5021263" algn="l"/>
                  </a:tabLst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Textbook:</a:t>
                </a:r>
                <a:r>
                  <a:rPr lang="en-US" sz="1800" b="1" dirty="0">
                    <a:solidFill>
                      <a:schemeClr val="bg1"/>
                    </a:solidFill>
                    <a:latin typeface="+mn-lt"/>
                  </a:rPr>
                  <a:t> Sect. 3.3</a:t>
                </a:r>
              </a:p>
              <a:p>
                <a:pPr marL="176213" indent="-176213" fontAlgn="auto">
                  <a:spcBef>
                    <a:spcPts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Key Concepts: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</a:rPr>
                  <a:t>An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𝒏𝒙𝒏</m:t>
                    </m:r>
                  </m:oMath>
                </a14:m>
                <a:r>
                  <a:rPr lang="en-US" sz="1800" b="1" dirty="0">
                    <a:solidFill>
                      <a:schemeClr val="tx2"/>
                    </a:solidFill>
                  </a:rPr>
                  <a:t> matrix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1800" b="1" dirty="0">
                    <a:solidFill>
                      <a:schemeClr val="tx2"/>
                    </a:solidFill>
                  </a:rPr>
                  <a:t> is called diagonalizable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p>
                        <m:r>
                          <a:rPr lang="en-US" sz="18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en-US" sz="1800" b="1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𝑨𝑷</m:t>
                    </m:r>
                  </m:oMath>
                </a14:m>
                <a:r>
                  <a:rPr lang="en-US" sz="1800" b="1" dirty="0">
                    <a:solidFill>
                      <a:schemeClr val="tx2"/>
                    </a:solidFill>
                  </a:rPr>
                  <a:t> is diagonal for some invertible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𝒏𝒙𝒏</m:t>
                    </m:r>
                  </m:oMath>
                </a14:m>
                <a:r>
                  <a:rPr lang="en-US" sz="1800" b="1" dirty="0">
                    <a:solidFill>
                      <a:schemeClr val="tx2"/>
                    </a:solidFill>
                  </a:rPr>
                  <a:t> matrix </a:t>
                </a:r>
                <a14:m>
                  <m:oMath xmlns:m="http://schemas.openxmlformats.org/officeDocument/2006/math">
                    <m:r>
                      <a:rPr lang="en-US" sz="1800" b="1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𝑷</m:t>
                    </m:r>
                  </m:oMath>
                </a14:m>
                <a:r>
                  <a:rPr lang="en-US" sz="1800" b="1" dirty="0">
                    <a:solidFill>
                      <a:schemeClr val="tx2"/>
                    </a:solidFill>
                  </a:rPr>
                  <a:t>.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</a:rPr>
                  <a:t>An eigenvalue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𝝀</m:t>
                    </m:r>
                  </m:oMath>
                </a14:m>
                <a:r>
                  <a:rPr lang="en-US" sz="1800" b="1" dirty="0">
                    <a:solidFill>
                      <a:schemeClr val="tx2"/>
                    </a:solidFill>
                  </a:rPr>
                  <a:t> of a square matrix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1800" b="1" dirty="0">
                    <a:solidFill>
                      <a:schemeClr val="tx2"/>
                    </a:solidFill>
                  </a:rPr>
                  <a:t> is said to have multiplicity </a:t>
                </a:r>
                <a14:m>
                  <m:oMath xmlns:m="http://schemas.openxmlformats.org/officeDocument/2006/math">
                    <m:r>
                      <a:rPr lang="en-US" sz="1800" b="1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r>
                  <a:rPr lang="en-US" sz="1800" b="1" dirty="0">
                    <a:solidFill>
                      <a:schemeClr val="tx2"/>
                    </a:solidFill>
                  </a:rPr>
                  <a:t> if it occurs </a:t>
                </a:r>
                <a14:m>
                  <m:oMath xmlns:m="http://schemas.openxmlformats.org/officeDocument/2006/math">
                    <m:r>
                      <a:rPr lang="en-US" sz="1800" b="1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r>
                  <a:rPr lang="en-US" sz="1800" b="1" dirty="0">
                    <a:solidFill>
                      <a:schemeClr val="tx2"/>
                    </a:solidFill>
                  </a:rPr>
                  <a:t> times as a root of the characteristic polynomial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US" sz="18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sub>
                    </m:sSub>
                    <m:d>
                      <m:dPr>
                        <m:ctrlPr>
                          <a:rPr lang="en-US" sz="18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sz="1800" b="1" dirty="0">
                    <a:solidFill>
                      <a:schemeClr val="tx2"/>
                    </a:solidFill>
                  </a:rPr>
                  <a:t>.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</a:rPr>
                  <a:t>A </a:t>
                </a:r>
                <a:r>
                  <a:rPr lang="en-US" sz="1800" b="1" dirty="0" err="1">
                    <a:solidFill>
                      <a:schemeClr val="tx2"/>
                    </a:solidFill>
                  </a:rPr>
                  <a:t>diagonailization</a:t>
                </a:r>
                <a:r>
                  <a:rPr lang="en-US" sz="1800" b="1" dirty="0">
                    <a:solidFill>
                      <a:schemeClr val="tx2"/>
                    </a:solidFill>
                  </a:rPr>
                  <a:t> algorithm based in eigenvalues and eigenvectors.</a:t>
                </a:r>
              </a:p>
              <a:p>
                <a:pPr marL="176213" indent="-176213" fontAlgn="auto">
                  <a:spcBef>
                    <a:spcPts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Relevant Python Code:</a:t>
                </a:r>
              </a:p>
              <a:p>
                <a:pPr marL="165100" fontAlgn="auto">
                  <a:spcBef>
                    <a:spcPts val="0"/>
                  </a:spcBef>
                  <a:spcAft>
                    <a:spcPts val="1200"/>
                  </a:spcAft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  <a:latin typeface="+mn-lt"/>
                    <a:hlinkClick r:id="rId3"/>
                  </a:rPr>
                  <a:t>Eigenvector Analysis in Python</a:t>
                </a:r>
                <a:r>
                  <a:rPr lang="en-US" sz="1800" b="1" dirty="0">
                    <a:solidFill>
                      <a:schemeClr val="tx2"/>
                    </a:solidFill>
                    <a:latin typeface="+mn-lt"/>
                  </a:rPr>
                  <a:t>, </a:t>
                </a:r>
                <a:r>
                  <a:rPr lang="en-US" sz="1800" b="1" dirty="0">
                    <a:solidFill>
                      <a:schemeClr val="tx2"/>
                    </a:solidFill>
                    <a:latin typeface="+mn-lt"/>
                    <a:hlinkClick r:id="rId4"/>
                  </a:rPr>
                  <a:t>Eigenvectors and Covariance</a:t>
                </a:r>
                <a:endParaRPr lang="en-US" sz="1800" b="1" dirty="0">
                  <a:solidFill>
                    <a:schemeClr val="tx2"/>
                  </a:solidFill>
                  <a:latin typeface="+mn-lt"/>
                </a:endParaRPr>
              </a:p>
              <a:p>
                <a:pPr marL="176213" indent="-176213" fontAlgn="auto">
                  <a:spcBef>
                    <a:spcPts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Next Steps: </a:t>
                </a:r>
              </a:p>
              <a:p>
                <a:pPr marL="165100" fontAlgn="auto">
                  <a:spcBef>
                    <a:spcPts val="0"/>
                  </a:spcBef>
                  <a:spcAft>
                    <a:spcPts val="600"/>
                  </a:spcAft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  <a:latin typeface="+mn-lt"/>
                  </a:rPr>
                  <a:t>Application to Linear </a:t>
                </a:r>
                <a:r>
                  <a:rPr lang="en-US" sz="1800" b="1">
                    <a:solidFill>
                      <a:schemeClr val="tx2"/>
                    </a:solidFill>
                    <a:latin typeface="+mn-lt"/>
                  </a:rPr>
                  <a:t>Dynamical Systems</a:t>
                </a:r>
                <a:endParaRPr lang="en-US" sz="1800" b="1" dirty="0">
                  <a:solidFill>
                    <a:schemeClr val="tx2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7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7962" y="674915"/>
                <a:ext cx="8225038" cy="5758542"/>
              </a:xfrm>
              <a:prstGeom prst="rect">
                <a:avLst/>
              </a:prstGeom>
              <a:blipFill>
                <a:blip r:embed="rId5"/>
                <a:stretch>
                  <a:fillRect l="-1541" t="-1322"/>
                </a:stretch>
              </a:blipFill>
              <a:ln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miter lim="800000"/>
          <a:headEnd/>
          <a:tailEnd/>
        </a:ln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176213" indent="-176213" algn="l" fontAlgn="auto">
          <a:spcBef>
            <a:spcPts val="1200"/>
          </a:spcBef>
          <a:spcAft>
            <a:spcPts val="1200"/>
          </a:spcAft>
          <a:buFont typeface="Arial" pitchFamily="34" charset="0"/>
          <a:buChar char="•"/>
          <a:defRPr b="1" dirty="0" smtClean="0">
            <a:solidFill>
              <a:schemeClr val="accent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7529</TotalTime>
  <Words>90</Words>
  <Application>Microsoft Macintosh PowerPoint</Application>
  <PresentationFormat>Letter Paper (8.5x11 in)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Cambria Math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410</cp:revision>
  <dcterms:created xsi:type="dcterms:W3CDTF">2002-09-12T17:13:32Z</dcterms:created>
  <dcterms:modified xsi:type="dcterms:W3CDTF">2023-10-11T02:55:46Z</dcterms:modified>
</cp:coreProperties>
</file>