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1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66" autoAdjust="0"/>
    <p:restoredTop sz="95034" autoAdjust="0"/>
  </p:normalViewPr>
  <p:slideViewPr>
    <p:cSldViewPr snapToGrid="0">
      <p:cViewPr varScale="1">
        <p:scale>
          <a:sx n="117" d="100"/>
          <a:sy n="117" d="100"/>
        </p:scale>
        <p:origin x="2584" y="176"/>
      </p:cViewPr>
      <p:guideLst>
        <p:guide orient="horz" pos="2160"/>
        <p:guide pos="1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980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58718" y="191824"/>
            <a:ext cx="5953842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ENGR 2011 – Engineering Analysis and Applications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ENGR 2011: Lecture 16,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eksforgeeks.org/system-linear-equations-three-variables-using-cramers-rule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://math.oit.edu/~paulr/Upper/Math_45x/Math_452/interpolation.pdf" TargetMode="External"/><Relationship Id="rId4" Type="http://schemas.openxmlformats.org/officeDocument/2006/relationships/hyperlink" Target="https://www.geeksforgeeks.org/how-to-find-cofactor-of-a-matrix-using-numpy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3"/>
              <p:cNvSpPr txBox="1">
                <a:spLocks noChangeArrowheads="1"/>
              </p:cNvSpPr>
              <p:nvPr/>
            </p:nvSpPr>
            <p:spPr bwMode="auto">
              <a:xfrm>
                <a:off x="537962" y="674915"/>
                <a:ext cx="8225038" cy="5758542"/>
              </a:xfrm>
              <a:prstGeom prst="rect">
                <a:avLst/>
              </a:prstGeom>
              <a:noFill/>
              <a:ln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176213" indent="-176213" fontAlgn="auto">
                  <a:spcBef>
                    <a:spcPts val="0"/>
                  </a:spcBef>
                  <a:spcAft>
                    <a:spcPts val="1200"/>
                  </a:spcAft>
                  <a:buFont typeface="Arial" pitchFamily="34" charset="0"/>
                  <a:buChar char="•"/>
                  <a:defRPr/>
                </a:pPr>
                <a:r>
                  <a:rPr lang="en-US" sz="1800" b="1" dirty="0">
                    <a:solidFill>
                      <a:schemeClr val="accent1"/>
                    </a:solidFill>
                  </a:rPr>
                  <a:t>Lecture 16: </a:t>
                </a:r>
                <a:r>
                  <a:rPr lang="en-US" sz="1800" b="1" dirty="0">
                    <a:solidFill>
                      <a:schemeClr val="bg1"/>
                    </a:solidFill>
                    <a:latin typeface="+mn-lt"/>
                  </a:rPr>
                  <a:t>Determinants and Matrix Inverses</a:t>
                </a:r>
              </a:p>
              <a:p>
                <a:pPr marL="176213" marR="0" lvl="0" indent="-176213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Tx/>
                  <a:buSzTx/>
                  <a:buFont typeface="Arial" pitchFamily="34" charset="0"/>
                  <a:buChar char="•"/>
                  <a:tabLst>
                    <a:tab pos="1366838" algn="l"/>
                    <a:tab pos="3194050" algn="l"/>
                    <a:tab pos="5021263" algn="l"/>
                  </a:tabLst>
                  <a:defRPr/>
                </a:pPr>
                <a:r>
                  <a:rPr lang="en-US" sz="1800" b="1" dirty="0">
                    <a:solidFill>
                      <a:schemeClr val="accent1"/>
                    </a:solidFill>
                    <a:latin typeface="+mn-lt"/>
                  </a:rPr>
                  <a:t>Textbook:</a:t>
                </a:r>
                <a:r>
                  <a:rPr lang="en-US" sz="1800" b="1" dirty="0">
                    <a:solidFill>
                      <a:schemeClr val="bg1"/>
                    </a:solidFill>
                    <a:latin typeface="+mn-lt"/>
                  </a:rPr>
                  <a:t> Sect. 3.2</a:t>
                </a:r>
              </a:p>
              <a:p>
                <a:pPr marL="176213" indent="-176213" fontAlgn="auto">
                  <a:spcBef>
                    <a:spcPts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defRPr/>
                </a:pPr>
                <a:r>
                  <a:rPr lang="en-US" sz="1800" b="1" dirty="0">
                    <a:solidFill>
                      <a:schemeClr val="accent1"/>
                    </a:solidFill>
                    <a:latin typeface="+mn-lt"/>
                  </a:rPr>
                  <a:t>Key Concepts:</a:t>
                </a:r>
              </a:p>
              <a:p>
                <a:pPr marL="346075" indent="-173038" fontAlgn="auto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400" b="1" dirty="0">
                    <a:solidFill>
                      <a:schemeClr val="tx2"/>
                    </a:solidFill>
                  </a:rPr>
                  <a:t>If </a:t>
                </a:r>
                <a14:m>
                  <m:oMath xmlns:m="http://schemas.openxmlformats.org/officeDocument/2006/math">
                    <m:r>
                      <a:rPr lang="en-US" sz="1400" b="1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1400" b="1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400" b="1" dirty="0">
                    <a:solidFill>
                      <a:schemeClr val="tx2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𝑩</m:t>
                    </m:r>
                  </m:oMath>
                </a14:m>
                <a:r>
                  <a:rPr lang="en-US" sz="1400" b="1" dirty="0">
                    <a:solidFill>
                      <a:schemeClr val="tx2"/>
                    </a:solidFill>
                  </a:rPr>
                  <a:t> are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𝒏𝒙𝒏</m:t>
                    </m:r>
                  </m:oMath>
                </a14:m>
                <a:r>
                  <a:rPr lang="en-US" sz="1400" b="1" dirty="0">
                    <a:solidFill>
                      <a:schemeClr val="tx2"/>
                    </a:solidFill>
                  </a:rPr>
                  <a:t> matrices, then </a:t>
                </a:r>
                <a14:m>
                  <m:oMath xmlns:m="http://schemas.openxmlformats.org/officeDocument/2006/math">
                    <m:r>
                      <a:rPr lang="en-US" sz="1400" b="1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𝒅𝒆𝒕</m:t>
                    </m:r>
                    <m:d>
                      <m:dPr>
                        <m:ctrlP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1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  <m: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𝑩</m:t>
                        </m:r>
                      </m:e>
                    </m:d>
                    <m:r>
                      <a:rPr lang="en-US" sz="1400" b="1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𝒅𝒆𝒕</m:t>
                    </m:r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) </m:t>
                    </m:r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𝒅𝒆𝒕</m:t>
                    </m:r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𝑩</m:t>
                    </m:r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400" b="1" dirty="0">
                    <a:solidFill>
                      <a:schemeClr val="tx2"/>
                    </a:solidFill>
                  </a:rPr>
                  <a:t>.</a:t>
                </a:r>
              </a:p>
              <a:p>
                <a:pPr marL="346075" indent="-173038" fontAlgn="auto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400" b="1" dirty="0">
                    <a:solidFill>
                      <a:schemeClr val="tx2"/>
                    </a:solidFill>
                  </a:rPr>
                  <a:t>An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𝒏𝒙𝒏</m:t>
                    </m:r>
                  </m:oMath>
                </a14:m>
                <a:r>
                  <a:rPr lang="en-US" sz="1400" b="1" dirty="0">
                    <a:solidFill>
                      <a:schemeClr val="tx2"/>
                    </a:solidFill>
                  </a:rPr>
                  <a:t> matrix is invertible </a:t>
                </a:r>
                <a:r>
                  <a:rPr lang="en-US" sz="1400" b="1" dirty="0" err="1">
                    <a:solidFill>
                      <a:schemeClr val="tx2"/>
                    </a:solidFill>
                  </a:rPr>
                  <a:t>iff</a:t>
                </a:r>
                <a:r>
                  <a:rPr lang="en-US" sz="1400" b="1" dirty="0">
                    <a:solidFill>
                      <a:schemeClr val="tx2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1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𝒅𝒆𝒕</m:t>
                    </m:r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)≠</m:t>
                    </m:r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US" sz="1400" b="1" dirty="0">
                    <a:solidFill>
                      <a:schemeClr val="tx2"/>
                    </a:solidFill>
                  </a:rPr>
                  <a:t>: </a:t>
                </a:r>
                <a14:m>
                  <m:oMath xmlns:m="http://schemas.openxmlformats.org/officeDocument/2006/math">
                    <m:r>
                      <a:rPr lang="en-US" sz="1400" b="1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𝒅𝒆𝒕</m:t>
                    </m:r>
                    <m:r>
                      <a:rPr lang="en-US" sz="1400" b="1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1400" b="1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b="1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𝑨</m:t>
                            </m:r>
                          </m:e>
                          <m:sup>
                            <m:r>
                              <a:rPr lang="en-US" sz="1400" b="1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400" b="1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p>
                        </m:sSup>
                      </m:e>
                    </m:d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type m:val="lin"/>
                        <m:ctrlP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𝒅𝒆𝒕</m:t>
                        </m:r>
                        <m: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  <m: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1400" b="1" dirty="0">
                    <a:solidFill>
                      <a:schemeClr val="tx2"/>
                    </a:solidFill>
                  </a:rPr>
                  <a:t>.</a:t>
                </a:r>
              </a:p>
              <a:p>
                <a:pPr marL="346075" indent="-173038" fontAlgn="auto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400" b="1" dirty="0">
                    <a:solidFill>
                      <a:schemeClr val="tx2"/>
                    </a:solidFill>
                  </a:rPr>
                  <a:t>For a square matrix,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𝒅𝒆𝒕</m:t>
                    </m:r>
                    <m:d>
                      <m:dPr>
                        <m:ctrlP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1400" b="1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b="1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𝑨</m:t>
                            </m:r>
                          </m:e>
                          <m:sup>
                            <m:r>
                              <a:rPr lang="en-US" sz="1400" b="1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𝑻</m:t>
                            </m:r>
                          </m:sup>
                        </m:sSup>
                      </m:e>
                    </m:d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𝒅𝒆𝒕</m:t>
                    </m:r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400" b="1" dirty="0">
                    <a:solidFill>
                      <a:schemeClr val="tx2"/>
                    </a:solidFill>
                  </a:rPr>
                  <a:t>.</a:t>
                </a:r>
              </a:p>
              <a:p>
                <a:pPr marL="346075" indent="-173038" fontAlgn="auto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400" b="1" dirty="0">
                    <a:solidFill>
                      <a:schemeClr val="tx2"/>
                    </a:solidFill>
                  </a:rPr>
                  <a:t>A square matrix is orthogonal 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p>
                        <m: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p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p>
                        <m: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𝑻</m:t>
                        </m:r>
                      </m:sup>
                    </m:sSup>
                  </m:oMath>
                </a14:m>
                <a:r>
                  <a:rPr lang="en-US" sz="1400" b="1" dirty="0">
                    <a:solidFill>
                      <a:schemeClr val="tx2"/>
                    </a:solidFill>
                  </a:rPr>
                  <a:t>.</a:t>
                </a:r>
              </a:p>
              <a:p>
                <a:pPr marL="346075" indent="-173038" fontAlgn="auto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400" b="1" dirty="0">
                    <a:solidFill>
                      <a:schemeClr val="tx2"/>
                    </a:solidFill>
                  </a:rPr>
                  <a:t>The </a:t>
                </a:r>
                <a:r>
                  <a:rPr lang="en-US" sz="1400" b="1" dirty="0" err="1">
                    <a:solidFill>
                      <a:schemeClr val="tx2"/>
                    </a:solidFill>
                  </a:rPr>
                  <a:t>adjugate</a:t>
                </a:r>
                <a:r>
                  <a:rPr lang="en-US" sz="1400" b="1" dirty="0">
                    <a:solidFill>
                      <a:schemeClr val="tx2"/>
                    </a:solidFill>
                  </a:rPr>
                  <a:t> of A, denoted ,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𝒂𝒅𝒋</m:t>
                    </m:r>
                    <m:d>
                      <m:dPr>
                        <m:ctrlP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</m:d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1400" b="1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400" b="1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b="1" i="1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𝒄</m:t>
                                </m:r>
                              </m:e>
                              <m:sub>
                                <m:r>
                                  <a:rPr lang="en-US" sz="1400" b="1" i="1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𝒊𝒋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sz="1400" b="1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400" b="1" i="1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</m:d>
                          </m:e>
                        </m:d>
                      </m:e>
                      <m:sup>
                        <m: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𝑻</m:t>
                        </m:r>
                      </m:sup>
                    </m:sSup>
                  </m:oMath>
                </a14:m>
                <a:r>
                  <a:rPr lang="en-US" sz="1400" b="1" dirty="0">
                    <a:solidFill>
                      <a:schemeClr val="tx2"/>
                    </a:solidFill>
                  </a:rPr>
                  <a:t>is the transpose of the cofactor matrix.</a:t>
                </a:r>
              </a:p>
              <a:p>
                <a:pPr marL="346075" indent="-173038" fontAlgn="auto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400" b="1" dirty="0">
                    <a:solidFill>
                      <a:schemeClr val="tx2"/>
                    </a:solidFill>
                  </a:rPr>
                  <a:t>If A is any square matrix, then: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𝑨</m:t>
                    </m:r>
                    <m:d>
                      <m:dPr>
                        <m:ctrlP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𝒂𝒅𝒋</m:t>
                        </m:r>
                        <m: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</m:d>
                    <m:r>
                      <a:rPr lang="en-US" sz="1400" b="1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𝒅𝒆𝒕</m:t>
                    </m:r>
                    <m:d>
                      <m:dPr>
                        <m:ctrlP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</m:d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𝑰</m:t>
                    </m:r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𝒂𝒅𝒋</m:t>
                        </m:r>
                        <m: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</m:d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en-US" sz="1400" b="1" dirty="0">
                    <a:solidFill>
                      <a:schemeClr val="tx2"/>
                    </a:solidFill>
                  </a:rPr>
                  <a:t>. If </a:t>
                </a:r>
                <a14:m>
                  <m:oMath xmlns:m="http://schemas.openxmlformats.org/officeDocument/2006/math">
                    <m:r>
                      <a:rPr lang="en-US" sz="1400" b="1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≠</m:t>
                    </m:r>
                    <m:r>
                      <a:rPr lang="en-US" sz="1400" b="1" i="1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</m:oMath>
                </a14:m>
                <a:endParaRPr lang="en-US" sz="1400" b="1" dirty="0">
                  <a:solidFill>
                    <a:schemeClr val="tx2"/>
                  </a:solidFill>
                </a:endParaRPr>
              </a:p>
              <a:p>
                <a:pPr marL="173037" fontAlgn="auto">
                  <a:spcBef>
                    <a:spcPts val="0"/>
                  </a:spcBef>
                  <a:spcAft>
                    <a:spcPts val="600"/>
                  </a:spcAft>
                  <a:tabLst>
                    <a:tab pos="2290763" algn="l"/>
                    <a:tab pos="4113213" algn="l"/>
                  </a:tabLs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1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1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p>
                          <m:r>
                            <a:rPr lang="en-US" sz="1400" b="1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b="1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r>
                        <a:rPr lang="en-US" sz="1400" b="1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func>
                            <m:funcPr>
                              <m:ctrlPr>
                                <a:rPr lang="en-US" sz="1400" b="1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det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1400" b="1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b="1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𝑨</m:t>
                                  </m:r>
                                </m:e>
                              </m:d>
                            </m:e>
                          </m:func>
                        </m:den>
                      </m:f>
                      <m:r>
                        <a:rPr lang="en-US" sz="1400" b="1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𝒂𝒅𝒋</m:t>
                      </m:r>
                      <m:r>
                        <a:rPr lang="en-US" sz="1400" b="1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1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US" sz="1400" b="1" dirty="0">
                  <a:solidFill>
                    <a:schemeClr val="tx2"/>
                  </a:solidFill>
                </a:endParaRPr>
              </a:p>
              <a:p>
                <a:pPr marL="346075" indent="-173038" fontAlgn="auto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400" b="1" dirty="0">
                    <a:solidFill>
                      <a:schemeClr val="tx2"/>
                    </a:solidFill>
                  </a:rPr>
                  <a:t>Cramer’s Rule: For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𝑨𝒙</m:t>
                    </m:r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US" sz="1400" b="1" dirty="0">
                    <a:solidFill>
                      <a:schemeClr val="tx2"/>
                    </a:solidFill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type m:val="lin"/>
                        <m:ctrlP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1400" b="1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40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det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1400" b="1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1400" b="1" i="1">
                                        <a:solidFill>
                                          <a:schemeClr val="tx2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1" i="1">
                                        <a:solidFill>
                                          <a:schemeClr val="tx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𝑨</m:t>
                                    </m:r>
                                  </m:e>
                                  <m:sub>
                                    <m:r>
                                      <a:rPr lang="en-US" sz="1400" b="1" i="1" smtClean="0">
                                        <a:solidFill>
                                          <a:schemeClr val="tx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</m:sub>
                                </m:sSub>
                              </m:e>
                            </m:d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US" sz="1400" b="1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40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det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1400" b="1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400" b="1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</m:d>
                          </m:e>
                        </m:func>
                      </m:den>
                    </m:f>
                  </m:oMath>
                </a14:m>
                <a:r>
                  <a:rPr lang="en-US" sz="1400" b="1" dirty="0">
                    <a:solidFill>
                      <a:schemeClr val="tx2"/>
                    </a:solidFill>
                  </a:rPr>
                  <a:t>.</a:t>
                </a:r>
              </a:p>
              <a:p>
                <a:pPr marL="346075" indent="-173038" fontAlgn="auto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400" b="1" dirty="0">
                    <a:solidFill>
                      <a:schemeClr val="tx2"/>
                    </a:solidFill>
                  </a:rPr>
                  <a:t>Polynomial Interpolation: For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𝒏</m:t>
                    </m:r>
                  </m:oMath>
                </a14:m>
                <a:r>
                  <a:rPr lang="en-US" sz="1400" b="1" dirty="0">
                    <a:solidFill>
                      <a:schemeClr val="tx2"/>
                    </a:solidFill>
                  </a:rPr>
                  <a:t> data pairs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400" b="1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1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1400" b="1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1400" b="1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1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  <m:sub>
                            <m:r>
                              <a:rPr lang="en-US" sz="1400" b="1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e>
                    </m:d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,</m:t>
                    </m:r>
                    <m:d>
                      <m:dPr>
                        <m:ctrlPr>
                          <a:rPr lang="en-US" sz="1400" b="1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400" b="1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1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1400" b="1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en-US" sz="1400" b="1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1400" b="1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1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  <m:sub>
                            <m:r>
                              <a:rPr lang="en-US" sz="1400" b="1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1400" b="1" dirty="0">
                    <a:solidFill>
                      <a:schemeClr val="tx2"/>
                    </a:solidFill>
                  </a:rPr>
                  <a:t>,…,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b="1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400" b="1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1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1400" b="1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𝒏</m:t>
                            </m:r>
                          </m:sub>
                        </m:sSub>
                        <m:r>
                          <a:rPr lang="en-US" sz="1400" b="1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1400" b="1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1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  <m:sub>
                            <m:r>
                              <a:rPr lang="en-US" sz="1400" b="1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𝒏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1400" b="1" dirty="0">
                    <a:solidFill>
                      <a:schemeClr val="tx2"/>
                    </a:solidFill>
                  </a:rPr>
                  <a:t>:</a:t>
                </a:r>
              </a:p>
              <a:p>
                <a:pPr marL="173037" fontAlgn="auto">
                  <a:spcBef>
                    <a:spcPts val="0"/>
                  </a:spcBef>
                  <a:spcAft>
                    <a:spcPts val="600"/>
                  </a:spcAft>
                  <a:tabLst>
                    <a:tab pos="2290763" algn="l"/>
                    <a:tab pos="4113213" algn="l"/>
                  </a:tabLs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𝒑</m:t>
                      </m:r>
                      <m:d>
                        <m:dPr>
                          <m:ctrlPr>
                            <a:rPr lang="en-US" sz="14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1400" b="1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4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US" sz="14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en-US" sz="1400" b="1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4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US" sz="14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sSup>
                        <m:sSupPr>
                          <m:ctrlPr>
                            <a:rPr lang="en-US" sz="14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14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r>
                        <a:rPr lang="en-US" sz="1400" b="1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4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US" sz="14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sSup>
                        <m:sSupPr>
                          <m:ctrlPr>
                            <a:rPr lang="en-US" sz="14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14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1400" b="1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+…+</m:t>
                      </m:r>
                      <m:sSub>
                        <m:sSubPr>
                          <m:ctrlPr>
                            <a:rPr lang="en-US" sz="14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US" sz="14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14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sSup>
                        <m:sSupPr>
                          <m:ctrlPr>
                            <a:rPr lang="en-US" sz="14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14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14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</m:oMath>
                  </m:oMathPara>
                </a14:m>
                <a:endParaRPr lang="en-US" sz="1400" b="1" dirty="0">
                  <a:solidFill>
                    <a:schemeClr val="tx2"/>
                  </a:solidFill>
                </a:endParaRPr>
              </a:p>
              <a:p>
                <a:pPr marL="176213" indent="-176213" fontAlgn="auto">
                  <a:spcBef>
                    <a:spcPts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defRPr/>
                </a:pPr>
                <a:r>
                  <a:rPr lang="en-US" sz="1800" b="1" dirty="0">
                    <a:solidFill>
                      <a:schemeClr val="accent1"/>
                    </a:solidFill>
                    <a:latin typeface="+mn-lt"/>
                  </a:rPr>
                  <a:t>Relevant Python Code:</a:t>
                </a:r>
              </a:p>
              <a:p>
                <a:pPr marL="165100" fontAlgn="auto">
                  <a:spcBef>
                    <a:spcPts val="0"/>
                  </a:spcBef>
                  <a:spcAft>
                    <a:spcPts val="1200"/>
                  </a:spcAft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800" b="1" dirty="0">
                    <a:solidFill>
                      <a:schemeClr val="tx2"/>
                    </a:solidFill>
                    <a:latin typeface="+mn-lt"/>
                    <a:hlinkClick r:id="rId3"/>
                  </a:rPr>
                  <a:t>Cramer’s Rule</a:t>
                </a:r>
                <a:r>
                  <a:rPr lang="en-US" sz="1800" b="1" dirty="0">
                    <a:solidFill>
                      <a:schemeClr val="tx2"/>
                    </a:solidFill>
                    <a:latin typeface="+mn-lt"/>
                  </a:rPr>
                  <a:t>, </a:t>
                </a:r>
                <a:r>
                  <a:rPr lang="en-US" sz="1800" b="1" dirty="0">
                    <a:solidFill>
                      <a:schemeClr val="tx2"/>
                    </a:solidFill>
                    <a:latin typeface="+mn-lt"/>
                    <a:hlinkClick r:id="rId4"/>
                  </a:rPr>
                  <a:t>Cofactors</a:t>
                </a:r>
                <a:r>
                  <a:rPr lang="en-US" sz="1800" b="1" dirty="0">
                    <a:solidFill>
                      <a:schemeClr val="tx2"/>
                    </a:solidFill>
                    <a:latin typeface="+mn-lt"/>
                  </a:rPr>
                  <a:t>, </a:t>
                </a:r>
                <a:r>
                  <a:rPr lang="en-US" sz="1800" b="1" dirty="0">
                    <a:solidFill>
                      <a:schemeClr val="tx2"/>
                    </a:solidFill>
                    <a:latin typeface="+mn-lt"/>
                    <a:hlinkClick r:id="rId5"/>
                  </a:rPr>
                  <a:t>Polynomial Interpolation</a:t>
                </a:r>
                <a:endParaRPr lang="en-US" sz="1800" b="1" dirty="0">
                  <a:solidFill>
                    <a:schemeClr val="tx2"/>
                  </a:solidFill>
                  <a:latin typeface="+mn-lt"/>
                </a:endParaRPr>
              </a:p>
              <a:p>
                <a:pPr marL="176213" indent="-176213" fontAlgn="auto">
                  <a:spcBef>
                    <a:spcPts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800" b="1" dirty="0">
                    <a:solidFill>
                      <a:schemeClr val="accent1"/>
                    </a:solidFill>
                    <a:latin typeface="+mn-lt"/>
                  </a:rPr>
                  <a:t>Next steps: </a:t>
                </a:r>
                <a:r>
                  <a:rPr lang="en-US" sz="1800" b="1" dirty="0">
                    <a:solidFill>
                      <a:schemeClr val="tx2"/>
                    </a:solidFill>
                    <a:latin typeface="+mn-lt"/>
                  </a:rPr>
                  <a:t>Diagonalization and Eigenvalues</a:t>
                </a:r>
              </a:p>
            </p:txBody>
          </p:sp>
        </mc:Choice>
        <mc:Fallback xmlns="">
          <p:sp>
            <p:nvSpPr>
              <p:cNvPr id="7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7962" y="674915"/>
                <a:ext cx="8225038" cy="5758542"/>
              </a:xfrm>
              <a:prstGeom prst="rect">
                <a:avLst/>
              </a:prstGeom>
              <a:blipFill>
                <a:blip r:embed="rId6"/>
                <a:stretch>
                  <a:fillRect l="-1541" t="-1322"/>
                </a:stretch>
              </a:blipFill>
              <a:ln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miter lim="800000"/>
          <a:headEnd/>
          <a:tailEnd/>
        </a:ln>
      </a:spPr>
      <a:bodyPr vert="horz" wrap="none" lIns="0" tIns="0" rIns="0" bIns="0" numCol="1" anchor="t" anchorCtr="0" compatLnSpc="1">
        <a:prstTxWarp prst="textNoShape">
          <a:avLst/>
        </a:prstTxWarp>
      </a:bodyPr>
      <a:lstStyle>
        <a:defPPr marL="176213" indent="-176213" algn="l" fontAlgn="auto">
          <a:spcBef>
            <a:spcPts val="1200"/>
          </a:spcBef>
          <a:spcAft>
            <a:spcPts val="1200"/>
          </a:spcAft>
          <a:buFont typeface="Arial" pitchFamily="34" charset="0"/>
          <a:buChar char="•"/>
          <a:defRPr b="1" dirty="0" smtClean="0">
            <a:solidFill>
              <a:schemeClr val="accent1"/>
            </a:solidFill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7554</TotalTime>
  <Words>179</Words>
  <Application>Microsoft Macintosh PowerPoint</Application>
  <PresentationFormat>Letter Paper (8.5x11 in)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Cambria Math</vt:lpstr>
      <vt:lpstr>Times New Roman</vt:lpstr>
      <vt:lpstr>lecture_title</vt:lpstr>
      <vt:lpstr>isip_default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405</cp:revision>
  <dcterms:created xsi:type="dcterms:W3CDTF">2002-09-12T17:13:32Z</dcterms:created>
  <dcterms:modified xsi:type="dcterms:W3CDTF">2023-10-04T12:43:45Z</dcterms:modified>
</cp:coreProperties>
</file>