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 autoAdjust="0"/>
    <p:restoredTop sz="95143" autoAdjust="0"/>
  </p:normalViewPr>
  <p:slideViewPr>
    <p:cSldViewPr snapToGrid="0">
      <p:cViewPr varScale="1">
        <p:scale>
          <a:sx n="129" d="100"/>
          <a:sy n="129" d="100"/>
        </p:scale>
        <p:origin x="2824" y="200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8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07,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eksforgeeks.org/python-sympy-factor-method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pythonnumericalmethods.berkeley.edu/notebooks/chapter17.04-Lagrange-Polynomial-Interpolation.html" TargetMode="External"/><Relationship Id="rId4" Type="http://schemas.openxmlformats.org/officeDocument/2006/relationships/hyperlink" Target="https://towardsdatascience.com/ordinal-differential-equation-ode-in-python-8dc1de21323b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7962" y="674915"/>
            <a:ext cx="8225038" cy="575854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indent="-176213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tabLst>
                <a:tab pos="5024438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</a:rPr>
              <a:t>Lecture 31: 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Applications to Polynomials and Differential Equations</a:t>
            </a:r>
          </a:p>
          <a:p>
            <a:pPr marL="176213" indent="-176213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tabLst>
                <a:tab pos="5024438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Textbook: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 Sects. 6.5, 6.6</a:t>
            </a: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Key Concepts: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Theorem 6.5.1 (Polynomials as a Basis)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The Remainder and Factor Theorems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Taylor’s Theorem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Theorem 6.5.2 (Expansion in Terms of Basis Vectors)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Lagrange Interpolation Expansion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Theorem 6.6.1 (General Solution to a First-Order Differential Equation)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Theorems 6.6.4 and 6.6.5 (Solutions to Second-Order Equations)</a:t>
            </a: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Relevant Python Code:</a:t>
            </a:r>
          </a:p>
          <a:p>
            <a:pPr marL="238125" indent="-61913" fontAlgn="auto">
              <a:spcBef>
                <a:spcPts val="0"/>
              </a:spcBef>
              <a:spcAft>
                <a:spcPts val="12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  <a:latin typeface="+mn-lt"/>
                <a:hlinkClick r:id="rId3"/>
              </a:rPr>
              <a:t>Factoring Polynomials</a:t>
            </a:r>
            <a:r>
              <a:rPr lang="en-US" sz="1400" b="1" dirty="0">
                <a:solidFill>
                  <a:schemeClr val="tx2"/>
                </a:solidFill>
                <a:latin typeface="+mn-lt"/>
              </a:rPr>
              <a:t>, </a:t>
            </a:r>
            <a:r>
              <a:rPr lang="en-US" sz="1400" b="1" dirty="0">
                <a:solidFill>
                  <a:schemeClr val="tx2"/>
                </a:solidFill>
                <a:latin typeface="+mn-lt"/>
                <a:hlinkClick r:id="rId4"/>
              </a:rPr>
              <a:t>Solving Differential Equations</a:t>
            </a:r>
            <a:r>
              <a:rPr lang="en-US" sz="1400" b="1" dirty="0">
                <a:solidFill>
                  <a:schemeClr val="tx2"/>
                </a:solidFill>
                <a:latin typeface="+mn-lt"/>
              </a:rPr>
              <a:t>, </a:t>
            </a:r>
            <a:r>
              <a:rPr lang="en-US" sz="1400" b="1" dirty="0">
                <a:solidFill>
                  <a:schemeClr val="tx2"/>
                </a:solidFill>
                <a:latin typeface="+mn-lt"/>
                <a:hlinkClick r:id="rId5"/>
              </a:rPr>
              <a:t>Lagrange Interpolation</a:t>
            </a:r>
            <a:endParaRPr lang="en-US" sz="1400" b="1" dirty="0">
              <a:solidFill>
                <a:schemeClr val="tx2"/>
              </a:solidFill>
              <a:latin typeface="+mn-lt"/>
            </a:endParaRP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Next Steps: </a:t>
            </a:r>
          </a:p>
          <a:p>
            <a:pPr marL="177800" fontAlgn="auto">
              <a:spcBef>
                <a:spcPts val="0"/>
              </a:spcBef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400" b="1">
                <a:solidFill>
                  <a:schemeClr val="tx2"/>
                </a:solidFill>
                <a:latin typeface="+mn-lt"/>
              </a:rPr>
              <a:t>Kernel </a:t>
            </a:r>
            <a:r>
              <a:rPr lang="en-US" sz="1400" b="1" dirty="0">
                <a:solidFill>
                  <a:schemeClr val="tx2"/>
                </a:solidFill>
                <a:latin typeface="+mn-lt"/>
              </a:rPr>
              <a:t>and Image of a </a:t>
            </a:r>
            <a:r>
              <a:rPr lang="en-US" sz="1400" b="1">
                <a:solidFill>
                  <a:schemeClr val="tx2"/>
                </a:solidFill>
                <a:latin typeface="+mn-lt"/>
              </a:rPr>
              <a:t>Linear Transformation</a:t>
            </a:r>
            <a:endParaRPr lang="en-US" sz="1400" b="1" dirty="0">
              <a:solidFill>
                <a:schemeClr val="tx2"/>
              </a:solidFill>
              <a:latin typeface="+mn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7800</TotalTime>
  <Words>92</Words>
  <Application>Microsoft Macintosh PowerPoint</Application>
  <PresentationFormat>Letter Paper (8.5x11 in)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435</cp:revision>
  <dcterms:created xsi:type="dcterms:W3CDTF">2002-09-12T17:13:32Z</dcterms:created>
  <dcterms:modified xsi:type="dcterms:W3CDTF">2022-11-04T17:16:15Z</dcterms:modified>
</cp:coreProperties>
</file>