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102" autoAdjust="0"/>
  </p:normalViewPr>
  <p:slideViewPr>
    <p:cSldViewPr snapToGrid="0">
      <p:cViewPr varScale="1">
        <p:scale>
          <a:sx n="117" d="100"/>
          <a:sy n="117" d="100"/>
        </p:scale>
        <p:origin x="2920" y="176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07,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eksforgeeks.org/how-to-compute-the-eigenvalues-and-right-eigenvectors-of-a-given-square-array-using-numpy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vitalflux.com/eigenvalues-eigenvectors-python-example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3"/>
              <p:cNvSpPr txBox="1">
                <a:spLocks noChangeArrowheads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noFill/>
              <a:ln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176213" indent="-176213" fontAlgn="auto">
                  <a:spcBef>
                    <a:spcPts val="0"/>
                  </a:spcBef>
                  <a:spcAft>
                    <a:spcPts val="12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</a:rPr>
                  <a:t>Lecture 16: 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Diagonalization and Eigenvalues</a:t>
                </a:r>
              </a:p>
              <a:p>
                <a:pPr marL="176213" marR="0" lvl="0" indent="-176213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1200"/>
                  </a:spcAft>
                  <a:buClrTx/>
                  <a:buSzTx/>
                  <a:buFont typeface="Arial" pitchFamily="34" charset="0"/>
                  <a:buChar char="•"/>
                  <a:tabLst>
                    <a:tab pos="1366838" algn="l"/>
                    <a:tab pos="3194050" algn="l"/>
                    <a:tab pos="5021263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Textbook: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 Sect. 3.3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Key Concepts: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A scalar, </a:t>
                </a:r>
                <a14:m>
                  <m:oMath xmlns:m="http://schemas.openxmlformats.org/officeDocument/2006/math"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𝝀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, is called an eigenvalue of </a:t>
                </a:r>
                <a14:m>
                  <m:oMath xmlns:m="http://schemas.openxmlformats.org/officeDocument/2006/math">
                    <m:r>
                      <a:rPr lang="en-US" sz="1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r>
                      <a:rPr lang="en-US" sz="1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if: </a:t>
                </a:r>
                <a14:m>
                  <m:oMath xmlns:m="http://schemas.openxmlformats.org/officeDocument/2006/math">
                    <m:r>
                      <a:rPr lang="en-US" sz="1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𝝀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 for  </a:t>
                </a:r>
                <a14:m>
                  <m:oMath xmlns:m="http://schemas.openxmlformats.org/officeDocument/2006/math">
                    <m:r>
                      <a:rPr lang="en-US" sz="1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p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p>
                    </m:sSup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1800" b="1" dirty="0">
                  <a:solidFill>
                    <a:schemeClr val="tx2"/>
                  </a:solidFill>
                </a:endParaRP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Characteristic polynomial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sub>
                    </m:sSub>
                    <m:d>
                      <m:dPr>
                        <m:ctrlP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 of </a:t>
                </a:r>
                <a14:m>
                  <m:oMath xmlns:m="http://schemas.openxmlformats.org/officeDocument/2006/math">
                    <m:r>
                      <a:rPr lang="en-US" sz="1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r>
                      <a:rPr lang="en-US" sz="1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is defined by: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sub>
                    </m:sSub>
                    <m:d>
                      <m:dPr>
                        <m:ctrlP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𝒅𝒆𝒕</m:t>
                    </m:r>
                    <m:d>
                      <m:dPr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𝒙𝑰</m:t>
                        </m:r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</m:d>
                  </m:oMath>
                </a14:m>
                <a:endParaRPr lang="en-US" sz="1800" b="1" dirty="0">
                  <a:solidFill>
                    <a:schemeClr val="tx2"/>
                  </a:solidFill>
                </a:endParaRP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The eigenvalues </a:t>
                </a:r>
                <a14:m>
                  <m:oMath xmlns:m="http://schemas.openxmlformats.org/officeDocument/2006/math"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𝝀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 of </a:t>
                </a:r>
                <a14:m>
                  <m:oMath xmlns:m="http://schemas.openxmlformats.org/officeDocument/2006/math">
                    <m:r>
                      <a:rPr lang="en-US" sz="1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 are the roots of the characteristic polynomial.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The eigenvectors x are the nonzero solutions to the homogenous system: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800" b="1" i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𝝀</m:t>
                        </m:r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𝑰</m:t>
                        </m:r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𝑨</m:t>
                        </m:r>
                      </m:e>
                    </m:d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An </a:t>
                </a:r>
                <a14:m>
                  <m:oMath xmlns:m="http://schemas.openxmlformats.org/officeDocument/2006/math"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𝒏𝒙𝒏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 matrix </a:t>
                </a:r>
                <a14:m>
                  <m:oMath xmlns:m="http://schemas.openxmlformats.org/officeDocument/2006/math">
                    <m:r>
                      <a:rPr lang="en-US" sz="1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 is called diagonalizable if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b="1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1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</m:e>
                      <m:sup>
                        <m:r>
                          <a:rPr lang="en-US" sz="1800" b="1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1800" b="1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p>
                    </m:sSup>
                    <m:r>
                      <a:rPr lang="en-US" sz="18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𝑨𝑷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 is diagonal for some invertible </a:t>
                </a:r>
                <a14:m>
                  <m:oMath xmlns:m="http://schemas.openxmlformats.org/officeDocument/2006/math">
                    <m:r>
                      <a:rPr lang="en-US" sz="1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𝒏𝒙𝒏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 matrix </a:t>
                </a:r>
                <a14:m>
                  <m:oMath xmlns:m="http://schemas.openxmlformats.org/officeDocument/2006/math">
                    <m:r>
                      <a:rPr lang="en-US" sz="18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𝑷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An eigenvalue </a:t>
                </a:r>
                <a14:m>
                  <m:oMath xmlns:m="http://schemas.openxmlformats.org/officeDocument/2006/math"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𝝀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 of a square matrix </a:t>
                </a:r>
                <a14:m>
                  <m:oMath xmlns:m="http://schemas.openxmlformats.org/officeDocument/2006/math">
                    <m:r>
                      <a:rPr lang="en-US" sz="1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 is said to have multiplicity </a:t>
                </a:r>
                <a14:m>
                  <m:oMath xmlns:m="http://schemas.openxmlformats.org/officeDocument/2006/math">
                    <m:r>
                      <a:rPr lang="en-US" sz="18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𝒎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 if it occurs </a:t>
                </a:r>
                <a14:m>
                  <m:oMath xmlns:m="http://schemas.openxmlformats.org/officeDocument/2006/math">
                    <m:r>
                      <a:rPr lang="en-US" sz="18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𝒎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 times as a root of the characteristic polynomial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sub>
                    </m:sSub>
                    <m:d>
                      <m:dPr>
                        <m:ctrlP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.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Relevant Python Code:</a:t>
                </a:r>
              </a:p>
              <a:p>
                <a:pPr marL="165100" fontAlgn="auto">
                  <a:spcBef>
                    <a:spcPts val="0"/>
                  </a:spcBef>
                  <a:spcAft>
                    <a:spcPts val="12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  <a:latin typeface="+mn-lt"/>
                    <a:hlinkClick r:id="rId3"/>
                  </a:rPr>
                  <a:t>Eigenvector Analysis in Python</a:t>
                </a:r>
                <a:r>
                  <a:rPr lang="en-US" sz="1800" b="1">
                    <a:solidFill>
                      <a:schemeClr val="tx2"/>
                    </a:solidFill>
                    <a:latin typeface="+mn-lt"/>
                  </a:rPr>
                  <a:t>, </a:t>
                </a:r>
                <a:r>
                  <a:rPr lang="en-US" sz="1800" b="1">
                    <a:solidFill>
                      <a:schemeClr val="tx2"/>
                    </a:solidFill>
                    <a:latin typeface="+mn-lt"/>
                    <a:hlinkClick r:id="rId4"/>
                  </a:rPr>
                  <a:t>Eigenvectors and Covariance</a:t>
                </a:r>
                <a:endParaRPr lang="en-US" sz="1800" b="1" dirty="0">
                  <a:solidFill>
                    <a:schemeClr val="tx2"/>
                  </a:solidFill>
                  <a:latin typeface="+mn-lt"/>
                </a:endParaRP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Next Steps: </a:t>
                </a:r>
              </a:p>
              <a:p>
                <a:pPr marL="165100" fontAlgn="auto">
                  <a:spcBef>
                    <a:spcPts val="0"/>
                  </a:spcBef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  <a:latin typeface="+mn-lt"/>
                  </a:rPr>
                  <a:t>Application to Differential Equations</a:t>
                </a:r>
              </a:p>
            </p:txBody>
          </p:sp>
        </mc:Choice>
        <mc:Fallback>
          <p:sp>
            <p:nvSpPr>
              <p:cNvPr id="7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blipFill>
                <a:blip r:embed="rId5"/>
                <a:stretch>
                  <a:fillRect l="-1541" t="-1322"/>
                </a:stretch>
              </a:blipFill>
              <a:ln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7524</TotalTime>
  <Words>149</Words>
  <Application>Microsoft Macintosh PowerPoint</Application>
  <PresentationFormat>Letter Paper (8.5x11 in)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Cambria Math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405</cp:revision>
  <dcterms:created xsi:type="dcterms:W3CDTF">2002-09-12T17:13:32Z</dcterms:created>
  <dcterms:modified xsi:type="dcterms:W3CDTF">2022-09-28T02:32:21Z</dcterms:modified>
</cp:coreProperties>
</file>