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 id="2147483702" r:id="rId3"/>
  </p:sldMasterIdLst>
  <p:notesMasterIdLst>
    <p:notesMasterId r:id="rId19"/>
  </p:notesMasterIdLst>
  <p:handoutMasterIdLst>
    <p:handoutMasterId r:id="rId20"/>
  </p:handoutMasterIdLst>
  <p:sldIdLst>
    <p:sldId id="356" r:id="rId4"/>
    <p:sldId id="433" r:id="rId5"/>
    <p:sldId id="427" r:id="rId6"/>
    <p:sldId id="438" r:id="rId7"/>
    <p:sldId id="436" r:id="rId8"/>
    <p:sldId id="415" r:id="rId9"/>
    <p:sldId id="437" r:id="rId10"/>
    <p:sldId id="416" r:id="rId11"/>
    <p:sldId id="417" r:id="rId12"/>
    <p:sldId id="418" r:id="rId13"/>
    <p:sldId id="419" r:id="rId14"/>
    <p:sldId id="420" r:id="rId15"/>
    <p:sldId id="421" r:id="rId16"/>
    <p:sldId id="422" r:id="rId17"/>
    <p:sldId id="425" r:id="rId18"/>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2880" userDrawn="1">
          <p15:clr>
            <a:srgbClr val="A4A3A4"/>
          </p15:clr>
        </p15:guide>
        <p15:guide id="4"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95081" autoAdjust="0"/>
  </p:normalViewPr>
  <p:slideViewPr>
    <p:cSldViewPr snapToGrid="0">
      <p:cViewPr varScale="1">
        <p:scale>
          <a:sx n="129" d="100"/>
          <a:sy n="129" d="100"/>
        </p:scale>
        <p:origin x="1968" y="192"/>
      </p:cViewPr>
      <p:guideLst>
        <p:guide orient="horz" pos="3816"/>
        <p:guide pos="144"/>
        <p:guide pos="2880"/>
        <p:guide pos="5616"/>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3</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31560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1304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24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96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427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6"/>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99" r:id="rId1"/>
    <p:sldLayoutId id="2147483666" r:id="rId2"/>
    <p:sldLayoutId id="2147483667" r:id="rId3"/>
    <p:sldLayoutId id="2147483701" r:id="rId4"/>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41702759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ieeexplore.ieee.org/book/5266102" TargetMode="External"/><Relationship Id="rId7" Type="http://schemas.openxmlformats.org/officeDocument/2006/relationships/image" Target="../media/image3.png"/><Relationship Id="rId2" Type="http://schemas.openxmlformats.org/officeDocument/2006/relationships/hyperlink" Target="http://www.amazon.com/Fundamentals-Speech-Recognition-Prentice-Processing/dp/0130151572"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rii.ricoh.com/~stork/DHSch3part3.ppt" TargetMode="External"/><Relationship Id="rId4" Type="http://schemas.openxmlformats.org/officeDocument/2006/relationships/hyperlink" Target="http://www.cs.cmu.edu/~roni/11661/2017_fall_assignments/shen_tutorial.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Viterbi_decoder" TargetMode="External"/><Relationship Id="rId2" Type="http://schemas.openxmlformats.org/officeDocument/2006/relationships/hyperlink" Target="https://course.ccs.neu.edu/cs2510asp19/lecture36.html"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pearson.com/us/higher-education/program/Rabiner-Digital-Processing-of-Speech-Signals/PGM226522.html" TargetMode="External"/><Relationship Id="rId2" Type="http://schemas.openxmlformats.org/officeDocument/2006/relationships/hyperlink" Target="https://www.isip.piconepress.com/courses/temple/ece_8527/resources/dhs_book/dhs_book.pdf" TargetMode="External"/><Relationship Id="rId1" Type="http://schemas.openxmlformats.org/officeDocument/2006/relationships/slideLayout" Target="../slideLayouts/slideLayout3.xml"/><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12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Evaluation</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Decoding</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Dynamic Programming (Intro)</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73038" fontAlgn="auto">
              <a:spcAft>
                <a:spcPts val="0"/>
              </a:spcAft>
              <a:defRPr/>
            </a:pPr>
            <a:r>
              <a:rPr lang="en-US" sz="1800" b="1" dirty="0">
                <a:solidFill>
                  <a:schemeClr val="tx2"/>
                </a:solidFill>
                <a:latin typeface="+mn-lt"/>
              </a:rPr>
              <a:t>Rabiner and </a:t>
            </a:r>
            <a:r>
              <a:rPr lang="en-US" sz="1800" b="1" dirty="0" err="1">
                <a:solidFill>
                  <a:schemeClr val="tx2"/>
                </a:solidFill>
                <a:latin typeface="+mn-lt"/>
              </a:rPr>
              <a:t>Juang</a:t>
            </a:r>
            <a:r>
              <a:rPr lang="en-US" sz="1800" b="1" dirty="0">
                <a:solidFill>
                  <a:schemeClr val="tx2"/>
                </a:solidFill>
                <a:latin typeface="+mn-lt"/>
              </a:rPr>
              <a:t>: </a:t>
            </a:r>
            <a:r>
              <a:rPr lang="en-US" sz="1800" b="1" dirty="0">
                <a:solidFill>
                  <a:schemeClr val="tx2"/>
                </a:solidFill>
                <a:latin typeface="+mn-lt"/>
                <a:hlinkClick r:id="rId2">
                  <a:extLst>
                    <a:ext uri="{A12FA001-AC4F-418D-AE19-62706E023703}">
                      <ahyp:hlinkClr xmlns:ahyp="http://schemas.microsoft.com/office/drawing/2018/hyperlinkcolor" val="tx"/>
                    </a:ext>
                  </a:extLst>
                </a:hlinkClick>
              </a:rPr>
              <a:t>Fundamentals</a:t>
            </a:r>
            <a:br>
              <a:rPr lang="en-US" sz="1800" b="1" dirty="0">
                <a:solidFill>
                  <a:schemeClr val="tx2"/>
                </a:solidFill>
                <a:latin typeface="+mn-lt"/>
              </a:rPr>
            </a:br>
            <a:r>
              <a:rPr lang="en-US" sz="1800" b="1" dirty="0">
                <a:solidFill>
                  <a:schemeClr val="tx2"/>
                </a:solidFill>
                <a:latin typeface="+mn-lt"/>
              </a:rPr>
              <a:t>Deller, et al.: </a:t>
            </a: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Speech Processing</a:t>
            </a:r>
            <a:r>
              <a:rPr lang="en-US" sz="1800" b="1" dirty="0">
                <a:solidFill>
                  <a:schemeClr val="tx2"/>
                </a:solidFill>
                <a:latin typeface="+mn-lt"/>
              </a:rPr>
              <a:t> </a:t>
            </a:r>
          </a:p>
          <a:p>
            <a:pPr marL="173038" fontAlgn="auto">
              <a:spcAft>
                <a:spcPts val="0"/>
              </a:spcAft>
              <a:defRPr/>
            </a:pPr>
            <a:r>
              <a:rPr lang="en-US" sz="1800" b="1" dirty="0">
                <a:solidFill>
                  <a:schemeClr val="tx2"/>
                </a:solidFill>
                <a:latin typeface="+mn-lt"/>
              </a:rPr>
              <a:t>Shen: </a:t>
            </a: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Derivation</a:t>
            </a:r>
            <a:endParaRPr lang="en-US" sz="1800" b="1" dirty="0">
              <a:solidFill>
                <a:schemeClr val="tx2"/>
              </a:solidFill>
              <a:latin typeface="+mn-lt"/>
              <a:hlinkClick r:id="rId5">
                <a:extLst>
                  <a:ext uri="{A12FA001-AC4F-418D-AE19-62706E023703}">
                    <ahyp:hlinkClr xmlns:ahyp="http://schemas.microsoft.com/office/drawing/2018/hyperlinkcolor" val="tx"/>
                  </a:ext>
                </a:extLst>
              </a:hlinkClick>
            </a:endParaRPr>
          </a:p>
          <a:p>
            <a:pPr lvl="0" fontAlgn="auto">
              <a:spcBef>
                <a:spcPts val="1400"/>
              </a:spcBef>
              <a:spcAft>
                <a:spcPts val="0"/>
              </a:spcAft>
              <a:defRPr/>
            </a:pPr>
            <a:br>
              <a:rPr lang="en-US" b="1" dirty="0">
                <a:solidFill>
                  <a:schemeClr val="accent2"/>
                </a:solidFill>
              </a:rPr>
            </a:b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8"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10: Hidden Markov Models – </a:t>
            </a:r>
            <a:br>
              <a:rPr lang="en-US" b="1" dirty="0">
                <a:solidFill>
                  <a:schemeClr val="accent1"/>
                </a:solidFill>
              </a:rPr>
            </a:br>
            <a:r>
              <a:rPr lang="en-US" b="1" dirty="0">
                <a:solidFill>
                  <a:schemeClr val="accent1"/>
                </a:solidFill>
              </a:rPr>
              <a:t>Evaluation</a:t>
            </a:r>
          </a:p>
        </p:txBody>
      </p:sp>
      <p:pic>
        <p:nvPicPr>
          <p:cNvPr id="12" name="Picture 2"/>
          <p:cNvPicPr>
            <a:picLocks noChangeAspect="1" noChangeArrowheads="1"/>
          </p:cNvPicPr>
          <p:nvPr/>
        </p:nvPicPr>
        <p:blipFill>
          <a:blip r:embed="rId6"/>
          <a:srcRect/>
          <a:stretch>
            <a:fillRect/>
          </a:stretch>
        </p:blipFill>
        <p:spPr bwMode="auto">
          <a:xfrm>
            <a:off x="5027598" y="4091956"/>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7"/>
          <a:srcRect/>
          <a:stretch>
            <a:fillRect/>
          </a:stretch>
        </p:blipFill>
        <p:spPr bwMode="auto">
          <a:xfrm>
            <a:off x="5027598" y="1582716"/>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8"/>
          <a:srcRect/>
          <a:stretch>
            <a:fillRect/>
          </a:stretch>
        </p:blipFill>
        <p:spPr bwMode="auto">
          <a:xfrm>
            <a:off x="6475184" y="2980790"/>
            <a:ext cx="2241757" cy="1681318"/>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Normalization Is Important</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6800" cy="57173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Normalization is required to avoid such recursive algorithms from accumulating large amounts of computational noise since these probabilities tend to zero as </a:t>
                </a:r>
                <a14:m>
                  <m:oMath xmlns:m="http://schemas.openxmlformats.org/officeDocument/2006/math">
                    <m:r>
                      <a:rPr lang="en-US" altLang="en-US" sz="1800" b="1" i="1" dirty="0" smtClean="0">
                        <a:solidFill>
                          <a:schemeClr val="bg1"/>
                        </a:solidFill>
                        <a:latin typeface="Cambria Math" panose="02040503050406030204" pitchFamily="18" charset="0"/>
                      </a:rPr>
                      <m:t>𝑻</m:t>
                    </m:r>
                  </m:oMath>
                </a14:m>
                <a:r>
                  <a:rPr lang="en-US" altLang="en-US" sz="1800" b="1" dirty="0">
                    <a:solidFill>
                      <a:schemeClr val="bg1"/>
                    </a:solidFill>
                  </a:rPr>
                  <a:t> becomes large, and sums of positive numbers greater than 1 can overflow or exceed the limits of fixed-point hardware.</a:t>
                </a:r>
              </a:p>
              <a:p>
                <a:pPr marL="176213" indent="-176213">
                  <a:spcBef>
                    <a:spcPts val="0"/>
                  </a:spcBef>
                  <a:spcAft>
                    <a:spcPts val="600"/>
                  </a:spcAft>
                  <a:buFont typeface="Arial" pitchFamily="34" charset="0"/>
                  <a:buChar char="•"/>
                </a:pPr>
                <a:r>
                  <a:rPr lang="en-US" altLang="en-US" sz="1800" b="1" dirty="0">
                    <a:solidFill>
                      <a:schemeClr val="bg1"/>
                    </a:solidFill>
                  </a:rPr>
                  <a:t>We can apply a normalization factor at each step of the calculation:</a:t>
                </a:r>
              </a:p>
              <a:p>
                <a:pPr marL="463550">
                  <a:spcBef>
                    <a:spcPts val="0"/>
                  </a:spcBef>
                  <a:spcAft>
                    <a:spcPts val="1200"/>
                  </a:spcAft>
                </a:pPr>
                <a14:m>
                  <m:oMath xmlns:m="http://schemas.openxmlformats.org/officeDocument/2006/math">
                    <m:sSubSup>
                      <m:sSubSupPr>
                        <m:ctrlPr>
                          <a:rPr lang="en-US" altLang="en-US" sz="1800" i="1" smtClean="0">
                            <a:solidFill>
                              <a:schemeClr val="bg1"/>
                            </a:solidFill>
                            <a:latin typeface="Cambria Math" panose="02040503050406030204" pitchFamily="18" charset="0"/>
                            <a:ea typeface="Cambria Math" panose="02040503050406030204" pitchFamily="18" charset="0"/>
                          </a:rPr>
                        </m:ctrlPr>
                      </m:sSubSup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up>
                        <m:r>
                          <a:rPr lang="en-US" altLang="en-US" sz="1800" b="0" i="1" smtClean="0">
                            <a:solidFill>
                              <a:schemeClr val="bg1"/>
                            </a:solidFill>
                            <a:latin typeface="Cambria Math" panose="02040503050406030204" pitchFamily="18" charset="0"/>
                            <a:ea typeface="Cambria Math" panose="02040503050406030204" pitchFamily="18" charset="0"/>
                          </a:rPr>
                          <m:t>′</m:t>
                        </m:r>
                      </m:sup>
                    </m:sSubSup>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f>
                      <m:fPr>
                        <m:ctrlPr>
                          <a:rPr lang="en-US" altLang="en-US" sz="1800" i="1">
                            <a:solidFill>
                              <a:schemeClr val="bg1"/>
                            </a:solidFill>
                            <a:latin typeface="Cambria Math" panose="02040503050406030204" pitchFamily="18" charset="0"/>
                            <a:ea typeface="Cambria Math" panose="02040503050406030204" pitchFamily="18" charset="0"/>
                          </a:rPr>
                        </m:ctrlPr>
                      </m:fPr>
                      <m:num>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num>
                      <m:den>
                        <m:nary>
                          <m:naryPr>
                            <m:chr m:val="∏"/>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i="1">
                                <a:solidFill>
                                  <a:schemeClr val="bg1"/>
                                </a:solidFill>
                                <a:latin typeface="Cambria Math" panose="02040503050406030204" pitchFamily="18" charset="0"/>
                                <a:ea typeface="Cambria Math" panose="02040503050406030204" pitchFamily="18" charset="0"/>
                              </a:rPr>
                              <m:t>𝑖</m:t>
                            </m:r>
                            <m:r>
                              <a:rPr lang="en-US" altLang="en-US" sz="1800" i="1">
                                <a:solidFill>
                                  <a:schemeClr val="bg1"/>
                                </a:solidFill>
                                <a:latin typeface="Cambria Math" panose="02040503050406030204" pitchFamily="18" charset="0"/>
                                <a:ea typeface="Cambria Math" panose="02040503050406030204" pitchFamily="18" charset="0"/>
                              </a:rPr>
                              <m:t>=0</m:t>
                            </m:r>
                          </m:sub>
                          <m:sup>
                            <m:r>
                              <a:rPr lang="en-US" altLang="en-US" sz="1800" i="1">
                                <a:solidFill>
                                  <a:schemeClr val="bg1"/>
                                </a:solidFill>
                                <a:latin typeface="Cambria Math" panose="02040503050406030204" pitchFamily="18" charset="0"/>
                                <a:ea typeface="Cambria Math" panose="02040503050406030204" pitchFamily="18" charset="0"/>
                              </a:rPr>
                              <m:t>𝑡</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i="1">
                                    <a:solidFill>
                                      <a:schemeClr val="bg1"/>
                                    </a:solidFill>
                                    <a:latin typeface="Cambria Math" panose="02040503050406030204" pitchFamily="18" charset="0"/>
                                    <a:ea typeface="Cambria Math" panose="02040503050406030204" pitchFamily="18" charset="0"/>
                                  </a:rPr>
                                  <m:t>𝑖</m:t>
                                </m:r>
                              </m:sub>
                            </m:sSub>
                          </m:e>
                        </m:nary>
                      </m:den>
                    </m:f>
                  </m:oMath>
                </a14:m>
                <a:r>
                  <a:rPr lang="en-US" altLang="en-US" sz="1800" dirty="0">
                    <a:solidFill>
                      <a:schemeClr val="bg1"/>
                    </a:solidFill>
                  </a:rPr>
                  <a:t>   </a:t>
                </a:r>
                <a:r>
                  <a:rPr lang="en-US" altLang="en-US" sz="1800" b="1" dirty="0">
                    <a:solidFill>
                      <a:schemeClr val="bg1"/>
                    </a:solidFill>
                  </a:rPr>
                  <a:t>where the scale factor, Q, is given by: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i="1">
                            <a:solidFill>
                              <a:schemeClr val="bg1"/>
                            </a:solidFill>
                            <a:latin typeface="Cambria Math" panose="02040503050406030204" pitchFamily="18" charset="0"/>
                            <a:ea typeface="Cambria Math" panose="02040503050406030204" pitchFamily="18" charset="0"/>
                          </a:rPr>
                          <m:t>𝑖</m:t>
                        </m:r>
                      </m:sub>
                    </m:sSub>
                    <m:r>
                      <a:rPr lang="en-US" altLang="en-US" sz="1800" b="0" i="1" smtClean="0">
                        <a:solidFill>
                          <a:schemeClr val="bg1"/>
                        </a:solidFill>
                        <a:latin typeface="Cambria Math" panose="02040503050406030204" pitchFamily="18" charset="0"/>
                        <a:ea typeface="Cambria Math" panose="02040503050406030204" pitchFamily="18" charset="0"/>
                      </a:rPr>
                      <m:t>=</m:t>
                    </m:r>
                    <m:nary>
                      <m:naryPr>
                        <m:chr m:val="∑"/>
                        <m:ctrlPr>
                          <a:rPr lang="en-US" altLang="en-US" sz="1800" b="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Sup>
                          <m:sSubSupPr>
                            <m:ctrlPr>
                              <a:rPr lang="en-US" altLang="en-US" sz="1800" b="0" i="1" smtClean="0">
                                <a:solidFill>
                                  <a:schemeClr val="bg1"/>
                                </a:solidFill>
                                <a:latin typeface="Cambria Math" panose="02040503050406030204" pitchFamily="18" charset="0"/>
                                <a:ea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up>
                            <m:r>
                              <a:rPr lang="en-US" altLang="en-US" sz="1800" b="0" i="1" smtClean="0">
                                <a:solidFill>
                                  <a:schemeClr val="bg1"/>
                                </a:solidFill>
                                <a:latin typeface="Cambria Math" panose="02040503050406030204" pitchFamily="18" charset="0"/>
                                <a:ea typeface="Cambria Math" panose="02040503050406030204" pitchFamily="18" charset="0"/>
                              </a:rPr>
                              <m:t>′</m:t>
                            </m:r>
                          </m:sup>
                        </m:sSubSup>
                      </m:e>
                    </m:nary>
                    <m:d>
                      <m:dPr>
                        <m:ctrlPr>
                          <a:rPr lang="en-US" altLang="en-US" sz="1800" b="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b="0" i="1" smtClean="0">
                            <a:solidFill>
                              <a:schemeClr val="bg1"/>
                            </a:solidFill>
                            <a:latin typeface="Cambria Math" panose="02040503050406030204" pitchFamily="18" charset="0"/>
                            <a:ea typeface="Cambria Math" panose="02040503050406030204" pitchFamily="18" charset="0"/>
                          </a:rPr>
                          <m:t>0</m:t>
                        </m:r>
                      </m:sub>
                    </m:sSub>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This normalization factor is applied once per state per unit time, and simply involves scaling the current </a:t>
                </a:r>
                <a:r>
                  <a:rPr lang="en-US" altLang="en-US" sz="1800" dirty="0">
                    <a:solidFill>
                      <a:schemeClr val="bg1"/>
                    </a:solidFill>
                    <a:sym typeface="Symbol"/>
                  </a:rPr>
                  <a:t>’s</a:t>
                </a:r>
                <a:r>
                  <a:rPr lang="en-US" altLang="en-US" sz="1800" b="1" dirty="0">
                    <a:solidFill>
                      <a:schemeClr val="bg1"/>
                    </a:solidFill>
                    <a:sym typeface="Symbol"/>
                  </a:rPr>
                  <a:t> </a:t>
                </a:r>
                <a:r>
                  <a:rPr lang="en-US" altLang="en-US" sz="1800" b="1" dirty="0">
                    <a:solidFill>
                      <a:schemeClr val="bg1"/>
                    </a:solidFill>
                  </a:rPr>
                  <a:t>by their sum at each epoch (e.g., a frame).</a:t>
                </a:r>
              </a:p>
              <a:p>
                <a:pPr marL="176213" indent="-176213">
                  <a:spcBef>
                    <a:spcPts val="0"/>
                  </a:spcBef>
                  <a:spcAft>
                    <a:spcPts val="1200"/>
                  </a:spcAft>
                  <a:buFont typeface="Arial" pitchFamily="34" charset="0"/>
                  <a:buChar char="•"/>
                </a:pPr>
                <a:r>
                  <a:rPr lang="en-US" altLang="en-US" sz="1800" b="1" dirty="0">
                    <a:solidFill>
                      <a:schemeClr val="bg1"/>
                    </a:solidFill>
                  </a:rPr>
                  <a:t>Also, likelihoods tend to zero as time increases and can cause underflow. Therefore, it is more common to operate on log probabilities to maintain numerical precision. This converts products to sums but still involves essentially the same algorithm.</a:t>
                </a:r>
              </a:p>
              <a:p>
                <a:pPr marL="176213" indent="-176213">
                  <a:spcBef>
                    <a:spcPts val="0"/>
                  </a:spcBef>
                  <a:spcAft>
                    <a:spcPts val="1200"/>
                  </a:spcAft>
                  <a:buFont typeface="Arial" pitchFamily="34" charset="0"/>
                  <a:buChar char="•"/>
                </a:pPr>
                <a:r>
                  <a:rPr lang="en-US" altLang="en-US" sz="1800" b="1" dirty="0">
                    <a:solidFill>
                      <a:schemeClr val="bg1"/>
                    </a:solidFill>
                  </a:rPr>
                  <a:t>An approximation for the log of a sum is used to compute probabilities involving the summations: </a:t>
                </a:r>
                <a14:m>
                  <m:oMath xmlns:m="http://schemas.openxmlformats.org/officeDocument/2006/math">
                    <m:r>
                      <a:rPr lang="en-US" altLang="en-US" sz="1800" b="0" i="1" smtClean="0">
                        <a:solidFill>
                          <a:schemeClr val="bg1"/>
                        </a:solidFill>
                        <a:latin typeface="Cambria Math" panose="02040503050406030204" pitchFamily="18" charset="0"/>
                      </a:rPr>
                      <m:t>𝑙𝑜𝑔</m:t>
                    </m:r>
                    <m:r>
                      <a:rPr lang="en-US" altLang="en-US" sz="1800" b="0" i="1" smtClean="0">
                        <a:solidFill>
                          <a:schemeClr val="bg1"/>
                        </a:solidFill>
                        <a:latin typeface="Cambria Math" panose="02040503050406030204" pitchFamily="18" charset="0"/>
                      </a:rPr>
                      <m:t>(1+</m:t>
                    </m:r>
                    <m:r>
                      <a:rPr lang="en-US" altLang="en-US" sz="1800" b="0" i="1" smtClean="0">
                        <a:solidFill>
                          <a:schemeClr val="bg1"/>
                        </a:solidFill>
                        <a:latin typeface="Cambria Math" panose="02040503050406030204" pitchFamily="18" charset="0"/>
                      </a:rPr>
                      <m:t>𝑥</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𝑥</m:t>
                    </m:r>
                  </m:oMath>
                </a14:m>
                <a:r>
                  <a:rPr lang="en-US" altLang="en-US" sz="1800" b="1" dirty="0">
                    <a:solidFill>
                      <a:schemeClr val="bg1"/>
                    </a:solidFill>
                  </a:rPr>
                  <a:t>. Computation of probabilities using the forward and backward algorithms require both products and sums of probabilities (which is difficult when they are log sums).</a:t>
                </a:r>
              </a:p>
              <a:p>
                <a:pPr>
                  <a:spcBef>
                    <a:spcPts val="0"/>
                  </a:spcBef>
                  <a:spcAft>
                    <a:spcPts val="12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6800" cy="5717344"/>
              </a:xfrm>
              <a:prstGeom prst="rect">
                <a:avLst/>
              </a:prstGeom>
              <a:blipFill>
                <a:blip r:embed="rId2"/>
                <a:stretch>
                  <a:fillRect l="-1606" t="-1330" r="-204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19184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Classification Using HMMs</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7"/>
                <a:ext cx="8686800" cy="584203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600"/>
                  </a:spcAft>
                  <a:buFont typeface="Arial" pitchFamily="34" charset="0"/>
                  <a:buChar char="•"/>
                </a:pPr>
                <a:r>
                  <a:rPr lang="en-US" altLang="en-US" sz="1800" b="1" dirty="0">
                    <a:solidFill>
                      <a:schemeClr val="bg1"/>
                    </a:solidFill>
                  </a:rPr>
                  <a:t>If we concatenate our HMM parameters into a single vector, </a:t>
                </a:r>
                <a:r>
                  <a:rPr lang="en-US" altLang="en-US" sz="1800" b="1" dirty="0">
                    <a:solidFill>
                      <a:schemeClr val="bg1"/>
                    </a:solidFill>
                    <a:sym typeface="Symbol"/>
                  </a:rPr>
                  <a:t>, we can write Bayes formula as: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r>
                            <a:rPr lang="en-US" altLang="en-US" sz="1800" b="1" i="1" smtClean="0">
                              <a:solidFill>
                                <a:schemeClr val="bg1"/>
                              </a:solidFill>
                              <a:latin typeface="Cambria Math" panose="02040503050406030204" pitchFamily="18" charset="0"/>
                              <a:ea typeface="Cambria Math" panose="02040503050406030204" pitchFamily="18" charset="0"/>
                              <a:sym typeface="Symbol"/>
                            </a:rPr>
                            <m:t>𝜽</m:t>
                          </m:r>
                        </m:e>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0" i="1">
                                  <a:solidFill>
                                    <a:schemeClr val="bg1"/>
                                  </a:solidFill>
                                  <a:latin typeface="Cambria Math" panose="02040503050406030204" pitchFamily="18" charset="0"/>
                                  <a:ea typeface="Cambria Math" panose="02040503050406030204" pitchFamily="18" charset="0"/>
                                </a:rPr>
                                <m:t>𝑇</m:t>
                              </m:r>
                            </m:sup>
                          </m:sSup>
                        </m:e>
                      </m:d>
                      <m:r>
                        <a:rPr lang="en-US" altLang="en-US" sz="1800" b="0" i="1" smtClean="0">
                          <a:solidFill>
                            <a:schemeClr val="bg1"/>
                          </a:solidFill>
                          <a:latin typeface="Cambria Math" panose="02040503050406030204" pitchFamily="18" charset="0"/>
                          <a:sym typeface="Symbol"/>
                        </a:rPr>
                        <m:t>=</m:t>
                      </m:r>
                      <m:f>
                        <m:fPr>
                          <m:ctrlPr>
                            <a:rPr lang="en-US" altLang="en-US" sz="1800" i="1" smtClean="0">
                              <a:solidFill>
                                <a:schemeClr val="bg1"/>
                              </a:solidFill>
                              <a:latin typeface="Cambria Math" panose="02040503050406030204" pitchFamily="18" charset="0"/>
                              <a:sym typeface="Symbol"/>
                            </a:rPr>
                          </m:ctrlPr>
                        </m:fPr>
                        <m:num>
                          <m:r>
                            <a:rPr lang="en-US" altLang="en-US" sz="1800" b="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b="0" i="1">
                                  <a:solidFill>
                                    <a:schemeClr val="bg1"/>
                                  </a:solidFill>
                                  <a:latin typeface="Cambria Math" panose="02040503050406030204" pitchFamily="18" charset="0"/>
                                  <a:ea typeface="Cambria Math" panose="02040503050406030204" pitchFamily="18" charset="0"/>
                                  <a:sym typeface="Symbol"/>
                                </a:rPr>
                                <m:t>𝜃</m:t>
                              </m:r>
                            </m:e>
                          </m:d>
                          <m:r>
                            <a:rPr lang="en-US" altLang="en-US" sz="1800" b="0" i="1" smtClean="0">
                              <a:solidFill>
                                <a:schemeClr val="bg1"/>
                              </a:solidFill>
                              <a:latin typeface="Cambria Math" panose="02040503050406030204" pitchFamily="18" charset="0"/>
                              <a:ea typeface="Cambria Math" panose="02040503050406030204" pitchFamily="18" charset="0"/>
                            </a:rPr>
                            <m:t>𝑃</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num>
                        <m:den>
                          <m:r>
                            <a:rPr lang="en-US" altLang="en-US" sz="1800" b="0" i="1">
                              <a:solidFill>
                                <a:schemeClr val="bg1"/>
                              </a:solidFill>
                              <a:latin typeface="Cambria Math" panose="02040503050406030204" pitchFamily="18" charset="0"/>
                              <a:sym typeface="Symbol"/>
                            </a:rPr>
                            <m:t>𝑃</m:t>
                          </m:r>
                          <m:d>
                            <m:dPr>
                              <m:ctrlPr>
                                <a:rPr lang="en-US" altLang="en-US" sz="1800" i="1" smtClean="0">
                                  <a:solidFill>
                                    <a:schemeClr val="bg1"/>
                                  </a:solidFill>
                                  <a:latin typeface="Cambria Math" panose="02040503050406030204" pitchFamily="18" charset="0"/>
                                  <a:sym typeface="Symbol"/>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i="1">
                                      <a:solidFill>
                                        <a:schemeClr val="bg1"/>
                                      </a:solidFill>
                                      <a:latin typeface="Cambria Math" panose="02040503050406030204" pitchFamily="18" charset="0"/>
                                      <a:ea typeface="Cambria Math" panose="02040503050406030204" pitchFamily="18" charset="0"/>
                                    </a:rPr>
                                    <m:t>𝑇</m:t>
                                  </m:r>
                                </m:sup>
                              </m:sSup>
                            </m:e>
                          </m:d>
                        </m:den>
                      </m:f>
                    </m:oMath>
                  </m:oMathPara>
                </a14:m>
                <a:endParaRPr lang="en-US" altLang="en-US" sz="1800" dirty="0">
                  <a:solidFill>
                    <a:schemeClr val="bg1"/>
                  </a:solidFill>
                  <a:sym typeface="Symbol"/>
                </a:endParaRPr>
              </a:p>
              <a:p>
                <a:pPr marL="285750" indent="-285750">
                  <a:spcBef>
                    <a:spcPts val="0"/>
                  </a:spcBef>
                  <a:spcAft>
                    <a:spcPts val="1200"/>
                  </a:spcAft>
                  <a:buFont typeface="Arial" pitchFamily="34" charset="0"/>
                  <a:buChar char="•"/>
                </a:pPr>
                <a:r>
                  <a:rPr lang="en-US" altLang="en-US" sz="1800" b="1" dirty="0">
                    <a:solidFill>
                      <a:schemeClr val="bg1"/>
                    </a:solidFill>
                    <a:sym typeface="Symbol"/>
                  </a:rPr>
                  <a:t>The forward algorithm gives us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We ignore the denominator term (evidence) during the maximization.</a:t>
                </a:r>
              </a:p>
              <a:p>
                <a:pPr marL="285750" indent="-285750">
                  <a:spcBef>
                    <a:spcPts val="0"/>
                  </a:spcBef>
                  <a:spcAft>
                    <a:spcPts val="1200"/>
                  </a:spcAft>
                  <a:buFont typeface="Arial" pitchFamily="34" charset="0"/>
                  <a:buChar char="•"/>
                </a:pPr>
                <a:r>
                  <a:rPr lang="en-US" altLang="en-US" sz="1800" b="1" dirty="0">
                    <a:solidFill>
                      <a:schemeClr val="bg1"/>
                    </a:solidFill>
                    <a:sym typeface="Symbol"/>
                  </a:rPr>
                  <a:t>In some applications, we use domain knowledge to compute</a:t>
                </a:r>
                <a:r>
                  <a:rPr lang="en-US" altLang="en-US" sz="1800" dirty="0">
                    <a:solidFill>
                      <a:schemeClr val="bg1"/>
                    </a:solidFill>
                    <a:ea typeface="Cambria Math" panose="02040503050406030204" pitchFamily="18" charset="0"/>
                  </a:rPr>
                  <a:t>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𝑃</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For example, in speech recognition, this most often represents the probability of a word or sound, which comes from a “language model.”</a:t>
                </a:r>
              </a:p>
              <a:p>
                <a:pPr marL="285750" indent="-285750">
                  <a:spcBef>
                    <a:spcPts val="0"/>
                  </a:spcBef>
                  <a:spcAft>
                    <a:spcPts val="1200"/>
                  </a:spcAft>
                  <a:buFont typeface="Arial" pitchFamily="34" charset="0"/>
                  <a:buChar char="•"/>
                </a:pPr>
                <a:r>
                  <a:rPr lang="en-US" altLang="en-US" sz="1800" b="1" dirty="0">
                    <a:solidFill>
                      <a:schemeClr val="bg1"/>
                    </a:solidFill>
                    <a:sym typeface="Symbol"/>
                  </a:rPr>
                  <a:t>It is also possible to use HMMs to model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𝑃</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oMath>
                </a14:m>
                <a:r>
                  <a:rPr lang="en-US" altLang="en-US" sz="1800" b="1" dirty="0">
                    <a:solidFill>
                      <a:schemeClr val="bg1"/>
                    </a:solidFill>
                    <a:sym typeface="Symbol"/>
                  </a:rPr>
                  <a:t> (e.g., statistical language modeling in speech recognition).</a:t>
                </a:r>
              </a:p>
              <a:p>
                <a:pPr marL="285750" indent="-285750">
                  <a:spcBef>
                    <a:spcPts val="0"/>
                  </a:spcBef>
                  <a:spcAft>
                    <a:spcPts val="1200"/>
                  </a:spcAft>
                  <a:buFont typeface="Arial" pitchFamily="34" charset="0"/>
                  <a:buChar char="•"/>
                </a:pPr>
                <a:r>
                  <a:rPr lang="en-US" altLang="en-US" sz="1800" b="1" dirty="0">
                    <a:solidFill>
                      <a:schemeClr val="bg1"/>
                    </a:solidFill>
                    <a:sym typeface="Symbol"/>
                  </a:rPr>
                  <a:t>In a typical classification application, there are a set of HMMs, one for each category, and the above calculation is performed for each model </a:t>
                </a:r>
                <a14:m>
                  <m:oMath xmlns:m="http://schemas.openxmlformats.org/officeDocument/2006/math">
                    <m:r>
                      <a:rPr lang="en-US" altLang="en-US" sz="1800" b="0" i="1" dirty="0" smtClean="0">
                        <a:solidFill>
                          <a:schemeClr val="bg1"/>
                        </a:solidFill>
                        <a:latin typeface="Cambria Math" panose="02040503050406030204" pitchFamily="18" charset="0"/>
                        <a:sym typeface="Symbol"/>
                      </a:rPr>
                      <m:t>(</m:t>
                    </m:r>
                    <m:r>
                      <a:rPr lang="en-US" altLang="en-US" sz="1800" b="1" i="1" dirty="0" smtClean="0">
                        <a:solidFill>
                          <a:schemeClr val="bg1"/>
                        </a:solidFill>
                        <a:latin typeface="Cambria Math" panose="02040503050406030204" pitchFamily="18" charset="0"/>
                        <a:sym typeface="Symbol"/>
                      </a:rPr>
                      <m:t></m:t>
                    </m:r>
                    <m:r>
                      <a:rPr lang="en-US" altLang="en-US" sz="1800" b="0" i="1" baseline="-25000" dirty="0" err="1">
                        <a:solidFill>
                          <a:schemeClr val="bg1"/>
                        </a:solidFill>
                        <a:latin typeface="Cambria Math" panose="02040503050406030204" pitchFamily="18" charset="0"/>
                        <a:sym typeface="Symbol"/>
                      </a:rPr>
                      <m:t>𝑖</m:t>
                    </m:r>
                    <m:r>
                      <a:rPr lang="en-US" altLang="en-US" sz="1800" b="0" i="1" dirty="0">
                        <a:solidFill>
                          <a:schemeClr val="bg1"/>
                        </a:solidFill>
                        <a:latin typeface="Cambria Math" panose="02040503050406030204" pitchFamily="18" charset="0"/>
                        <a:sym typeface="Symbol"/>
                      </a:rPr>
                      <m:t>)</m:t>
                    </m:r>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We will also soon see that each component of a classically–based HMM system can be replaced with a deep learning system.</a:t>
                </a:r>
              </a:p>
              <a:p>
                <a:pPr marL="285750" indent="-285750">
                  <a:spcBef>
                    <a:spcPts val="0"/>
                  </a:spcBef>
                  <a:spcAft>
                    <a:spcPts val="1200"/>
                  </a:spcAft>
                  <a:buFont typeface="Arial" pitchFamily="34" charset="0"/>
                  <a:buChar char="•"/>
                </a:pPr>
                <a:r>
                  <a:rPr lang="en-US" altLang="en-US" sz="1800" b="1" dirty="0">
                    <a:solidFill>
                      <a:schemeClr val="bg1"/>
                    </a:solidFill>
                    <a:sym typeface="Symbol"/>
                  </a:rPr>
                  <a:t>However, the formalism popularized by the HMM model is important.</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7"/>
                <a:ext cx="8686800" cy="5842035"/>
              </a:xfrm>
              <a:prstGeom prst="rect">
                <a:avLst/>
              </a:prstGeom>
              <a:blipFill>
                <a:blip r:embed="rId2"/>
                <a:stretch>
                  <a:fillRect l="-1606" t="-1302" b="-43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965328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Decoding (Finding The Most Probable State Sequence)</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5632311"/>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Why might the most probable sequence of hidden states that produced an observed sequence be useful to us?</a:t>
                </a:r>
              </a:p>
              <a:p>
                <a:pPr marL="176213" indent="-176213">
                  <a:spcBef>
                    <a:spcPts val="0"/>
                  </a:spcBef>
                  <a:spcAft>
                    <a:spcPts val="1200"/>
                  </a:spcAft>
                  <a:buFont typeface="Arial" pitchFamily="34" charset="0"/>
                  <a:buChar char="•"/>
                </a:pPr>
                <a:r>
                  <a:rPr lang="en-US" altLang="en-US" sz="1800" b="1" dirty="0">
                    <a:solidFill>
                      <a:schemeClr val="bg1"/>
                    </a:solidFill>
                  </a:rPr>
                  <a:t>How do we find the most probable sequence of hidden states?</a:t>
                </a:r>
              </a:p>
              <a:p>
                <a:pPr marL="176213" indent="-176213">
                  <a:spcBef>
                    <a:spcPts val="0"/>
                  </a:spcBef>
                  <a:spcAft>
                    <a:spcPts val="600"/>
                  </a:spcAft>
                  <a:buFont typeface="Arial" pitchFamily="34" charset="0"/>
                  <a:buChar char="•"/>
                </a:pPr>
                <a:r>
                  <a:rPr lang="en-US" altLang="en-US" sz="1800" b="1" dirty="0">
                    <a:solidFill>
                      <a:schemeClr val="bg1"/>
                    </a:solidFill>
                  </a:rPr>
                  <a:t>Since any symbol is possible at any state, the obvious approach would be to compute the probability of each possible path and choose the most probable:</a:t>
                </a:r>
              </a:p>
              <a:p>
                <a:pPr marL="463550">
                  <a:spcBef>
                    <a:spcPts val="0"/>
                  </a:spcBef>
                  <a:spcAft>
                    <a:spcPts val="600"/>
                  </a:spcAft>
                </a:pPr>
                <a14:m>
                  <m:oMath xmlns:m="http://schemas.openxmlformats.org/officeDocument/2006/math">
                    <m:sSup>
                      <m:sSupPr>
                        <m:ctrlPr>
                          <a:rPr lang="en-US" altLang="en-US" sz="1800" b="1" i="1" smtClean="0">
                            <a:solidFill>
                              <a:schemeClr val="bg1"/>
                            </a:solidFill>
                            <a:latin typeface="Cambria Math" panose="02040503050406030204" pitchFamily="18" charset="0"/>
                          </a:rPr>
                        </m:ctrlPr>
                      </m:sSupPr>
                      <m:e>
                        <m:r>
                          <a:rPr lang="en-US" altLang="en-US" sz="1800" b="1" i="1" smtClean="0">
                            <a:solidFill>
                              <a:schemeClr val="bg1"/>
                            </a:solidFill>
                            <a:latin typeface="Cambria Math" panose="02040503050406030204" pitchFamily="18" charset="0"/>
                          </a:rPr>
                          <m:t>𝑽</m:t>
                        </m:r>
                      </m:e>
                      <m:sup>
                        <m:r>
                          <a:rPr lang="en-US" altLang="en-US" sz="1800" b="0" i="1" smtClean="0">
                            <a:solidFill>
                              <a:schemeClr val="bg1"/>
                            </a:solidFill>
                            <a:latin typeface="Cambria Math" panose="02040503050406030204" pitchFamily="18" charset="0"/>
                          </a:rPr>
                          <m:t>𝑇</m:t>
                        </m:r>
                        <m:r>
                          <a:rPr lang="en-US" altLang="en-US" sz="1800" b="0" i="1" smtClean="0">
                            <a:solidFill>
                              <a:schemeClr val="bg1"/>
                            </a:solidFill>
                            <a:latin typeface="Cambria Math" panose="02040503050406030204" pitchFamily="18" charset="0"/>
                          </a:rPr>
                          <m:t>∗</m:t>
                        </m:r>
                      </m:sup>
                    </m:sSup>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𝑎𝑟𝑔</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𝑟</m:t>
                        </m:r>
                      </m:sub>
                    </m:sSub>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𝑽</m:t>
                            </m:r>
                          </m:e>
                          <m:sup>
                            <m:r>
                              <a:rPr lang="en-US" sz="1800" b="0" i="1" smtClean="0">
                                <a:latin typeface="Cambria Math" panose="02040503050406030204" pitchFamily="18" charset="0"/>
                                <a:ea typeface="Cambria Math" panose="02040503050406030204" pitchFamily="18" charset="0"/>
                              </a:rPr>
                              <m:t>𝑇</m:t>
                            </m:r>
                          </m:sup>
                        </m:sSup>
                      </m:e>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𝑟</m:t>
                            </m:r>
                          </m:sub>
                          <m:sup>
                            <m:r>
                              <a:rPr lang="en-US" sz="1800" b="0" i="1" smtClean="0">
                                <a:latin typeface="Cambria Math" panose="02040503050406030204" pitchFamily="18" charset="0"/>
                                <a:ea typeface="Cambria Math" panose="02040503050406030204" pitchFamily="18" charset="0"/>
                              </a:rPr>
                              <m:t>𝑇</m:t>
                            </m:r>
                          </m:sup>
                        </m:sSubSup>
                      </m:e>
                    </m:d>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𝑟</m:t>
                            </m:r>
                          </m:sub>
                          <m:sup>
                            <m:r>
                              <a:rPr lang="en-US" sz="1800" i="1">
                                <a:latin typeface="Cambria Math" panose="02040503050406030204" pitchFamily="18" charset="0"/>
                                <a:ea typeface="Cambria Math" panose="02040503050406030204" pitchFamily="18" charset="0"/>
                              </a:rPr>
                              <m:t>𝑇</m:t>
                            </m:r>
                          </m:sup>
                        </m:sSubSup>
                      </m:e>
                    </m:d>
                  </m:oMath>
                </a14:m>
                <a:r>
                  <a:rPr lang="en-US" altLang="en-US" sz="1800" dirty="0">
                    <a:solidFill>
                      <a:schemeClr val="bg1"/>
                    </a:solidFill>
                    <a:ea typeface="Cambria Math" panose="02040503050406030204" pitchFamily="18" charset="0"/>
                  </a:rPr>
                  <a:t> </a:t>
                </a:r>
                <a:endParaRPr lang="en-US" altLang="en-US" sz="1800" b="1" dirty="0">
                  <a:solidFill>
                    <a:schemeClr val="bg1"/>
                  </a:solidFill>
                </a:endParaRPr>
              </a:p>
              <a:p>
                <a:pPr marL="176213" indent="-176213">
                  <a:spcBef>
                    <a:spcPts val="0"/>
                  </a:spcBef>
                  <a:spcAft>
                    <a:spcPts val="1200"/>
                  </a:spcAft>
                </a:pPr>
                <a:r>
                  <a:rPr lang="en-US" altLang="en-US" sz="1800" b="1" dirty="0">
                    <a:solidFill>
                      <a:schemeClr val="bg1"/>
                    </a:solidFill>
                  </a:rPr>
                  <a:t>	where </a:t>
                </a:r>
                <a14:m>
                  <m:oMath xmlns:m="http://schemas.openxmlformats.org/officeDocument/2006/math">
                    <m:r>
                      <a:rPr lang="en-US" altLang="en-US" sz="1800" i="1" dirty="0" smtClean="0">
                        <a:solidFill>
                          <a:schemeClr val="bg1"/>
                        </a:solidFill>
                        <a:latin typeface="Cambria Math" panose="02040503050406030204" pitchFamily="18" charset="0"/>
                      </a:rPr>
                      <m:t>𝑟</m:t>
                    </m:r>
                  </m:oMath>
                </a14:m>
                <a:r>
                  <a:rPr lang="en-US" altLang="en-US" sz="1800" dirty="0">
                    <a:solidFill>
                      <a:schemeClr val="bg1"/>
                    </a:solidFill>
                  </a:rPr>
                  <a:t> </a:t>
                </a:r>
                <a:r>
                  <a:rPr lang="en-US" altLang="en-US" sz="1800" b="1" dirty="0">
                    <a:solidFill>
                      <a:schemeClr val="bg1"/>
                    </a:solidFill>
                  </a:rPr>
                  <a:t>represents an index that </a:t>
                </a:r>
                <a:br>
                  <a:rPr lang="en-US" altLang="en-US" sz="1800" b="1" dirty="0">
                    <a:solidFill>
                      <a:schemeClr val="bg1"/>
                    </a:solidFill>
                  </a:rPr>
                </a:br>
                <a:r>
                  <a:rPr lang="en-US" altLang="en-US" sz="1800" b="1" dirty="0">
                    <a:solidFill>
                      <a:schemeClr val="bg1"/>
                    </a:solidFill>
                  </a:rPr>
                  <a:t>enumerates the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oMath>
                </a14:m>
                <a:r>
                  <a:rPr lang="en-US" altLang="en-US" sz="1800" dirty="0">
                    <a:solidFill>
                      <a:schemeClr val="bg1"/>
                    </a:solidFill>
                  </a:rPr>
                  <a:t> </a:t>
                </a:r>
                <a:r>
                  <a:rPr lang="en-US" altLang="en-US" sz="1800" b="1" dirty="0">
                    <a:solidFill>
                      <a:schemeClr val="bg1"/>
                    </a:solidFill>
                  </a:rPr>
                  <a:t>possible sequences</a:t>
                </a:r>
                <a:br>
                  <a:rPr lang="en-US" altLang="en-US" sz="1800" b="1" dirty="0">
                    <a:solidFill>
                      <a:schemeClr val="bg1"/>
                    </a:solidFill>
                  </a:rPr>
                </a:br>
                <a:r>
                  <a:rPr lang="en-US" altLang="en-US" sz="1800" b="1" dirty="0">
                    <a:solidFill>
                      <a:schemeClr val="bg1"/>
                    </a:solidFill>
                  </a:rPr>
                  <a:t>of length </a:t>
                </a:r>
                <a14:m>
                  <m:oMath xmlns:m="http://schemas.openxmlformats.org/officeDocument/2006/math">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However, an alternate solution to this </a:t>
                </a:r>
                <a:br>
                  <a:rPr lang="en-US" altLang="en-US" sz="1800" b="1" dirty="0">
                    <a:solidFill>
                      <a:schemeClr val="bg1"/>
                    </a:solidFill>
                  </a:rPr>
                </a:br>
                <a:r>
                  <a:rPr lang="en-US" altLang="en-US" sz="1800" b="1" dirty="0">
                    <a:solidFill>
                      <a:schemeClr val="bg1"/>
                    </a:solidFill>
                  </a:rPr>
                  <a:t>problem is provided by </a:t>
                </a:r>
                <a:r>
                  <a:rPr lang="en-US" altLang="en-US" sz="1800" b="1" dirty="0">
                    <a:solidFill>
                      <a:schemeClr val="bg1"/>
                    </a:solidFill>
                    <a:hlinkClick r:id="rId2"/>
                  </a:rPr>
                  <a:t>dynamic </a:t>
                </a:r>
                <a:br>
                  <a:rPr lang="en-US" altLang="en-US" sz="1800" b="1" dirty="0">
                    <a:solidFill>
                      <a:schemeClr val="bg1"/>
                    </a:solidFill>
                    <a:hlinkClick r:id="rId2"/>
                  </a:rPr>
                </a:br>
                <a:r>
                  <a:rPr lang="en-US" altLang="en-US" sz="1800" b="1" dirty="0">
                    <a:solidFill>
                      <a:schemeClr val="bg1"/>
                    </a:solidFill>
                    <a:hlinkClick r:id="rId2"/>
                  </a:rPr>
                  <a:t>programming</a:t>
                </a:r>
                <a:r>
                  <a:rPr lang="en-US" altLang="en-US" sz="1800" b="1" dirty="0">
                    <a:solidFill>
                      <a:schemeClr val="bg1"/>
                    </a:solidFill>
                  </a:rPr>
                  <a:t>, and is known as </a:t>
                </a:r>
                <a:br>
                  <a:rPr lang="en-US" altLang="en-US" sz="1800" b="1" dirty="0">
                    <a:solidFill>
                      <a:schemeClr val="bg1"/>
                    </a:solidFill>
                  </a:rPr>
                </a:br>
                <a:r>
                  <a:rPr lang="en-US" altLang="en-US" sz="1800" b="1" dirty="0">
                    <a:solidFill>
                      <a:schemeClr val="bg1"/>
                    </a:solidFill>
                    <a:hlinkClick r:id="rId3"/>
                  </a:rPr>
                  <a:t>Viterbi Decoding</a:t>
                </a:r>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Note that computing</a:t>
                </a:r>
                <a:r>
                  <a:rPr lang="en-US" altLang="en-US" sz="1800" dirty="0">
                    <a:solidFill>
                      <a:schemeClr val="bg1"/>
                    </a:solidFill>
                    <a:sym typeface="Symbol"/>
                  </a:rPr>
                  <a:t>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rPr>
                  <a:t> using the</a:t>
                </a:r>
                <a:br>
                  <a:rPr lang="en-US" altLang="en-US" sz="1800" b="1" dirty="0">
                    <a:solidFill>
                      <a:schemeClr val="bg1"/>
                    </a:solidFill>
                  </a:rPr>
                </a:br>
                <a:r>
                  <a:rPr lang="en-US" altLang="en-US" sz="1800" b="1" dirty="0">
                    <a:solidFill>
                      <a:schemeClr val="bg1"/>
                    </a:solidFill>
                  </a:rPr>
                  <a:t>Viterbi algorithm gives a different result</a:t>
                </a:r>
                <a:br>
                  <a:rPr lang="en-US" altLang="en-US" sz="1800" b="1" dirty="0">
                    <a:solidFill>
                      <a:schemeClr val="bg1"/>
                    </a:solidFill>
                  </a:rPr>
                </a:br>
                <a:r>
                  <a:rPr lang="en-US" altLang="en-US" sz="1800" b="1" dirty="0">
                    <a:solidFill>
                      <a:schemeClr val="bg1"/>
                    </a:solidFill>
                  </a:rPr>
                  <a:t>than the Forward algorithm.</a:t>
                </a:r>
              </a:p>
              <a:p>
                <a:pPr marL="176213" indent="-176213">
                  <a:spcBef>
                    <a:spcPts val="0"/>
                  </a:spcBef>
                  <a:spcAft>
                    <a:spcPts val="18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5632311"/>
              </a:xfrm>
              <a:prstGeom prst="rect">
                <a:avLst/>
              </a:prstGeom>
              <a:blipFill>
                <a:blip r:embed="rId4"/>
                <a:stretch>
                  <a:fillRect l="-1611" t="-1348" r="-1025"/>
                </a:stretch>
              </a:blipFill>
              <a:ln w="9525">
                <a:noFill/>
                <a:miter lim="800000"/>
                <a:headEnd/>
                <a:tailEnd/>
              </a:ln>
              <a:effectLst/>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7D35BA5-8ED9-734B-BB83-72C805F40A64}"/>
              </a:ext>
            </a:extLst>
          </p:cNvPr>
          <p:cNvGrpSpPr/>
          <p:nvPr/>
        </p:nvGrpSpPr>
        <p:grpSpPr>
          <a:xfrm>
            <a:off x="5313074" y="2855568"/>
            <a:ext cx="3584863" cy="2458933"/>
            <a:chOff x="5330536" y="3572540"/>
            <a:chExt cx="3584863" cy="2458933"/>
          </a:xfrm>
        </p:grpSpPr>
        <p:sp>
          <p:nvSpPr>
            <p:cNvPr id="10" name="Rectangle 9">
              <a:extLst>
                <a:ext uri="{FF2B5EF4-FFF2-40B4-BE49-F238E27FC236}">
                  <a16:creationId xmlns:a16="http://schemas.microsoft.com/office/drawing/2014/main" id="{4A66E3AE-E075-F241-92BB-966329915265}"/>
                </a:ext>
              </a:extLst>
            </p:cNvPr>
            <p:cNvSpPr/>
            <p:nvPr/>
          </p:nvSpPr>
          <p:spPr>
            <a:xfrm>
              <a:off x="5330536" y="3572540"/>
              <a:ext cx="3567401" cy="24570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DAE558-A76C-EA46-AF16-C83C6FDD79A8}"/>
                    </a:ext>
                  </a:extLst>
                </p:cNvPr>
                <p:cNvSpPr txBox="1"/>
                <p:nvPr/>
              </p:nvSpPr>
              <p:spPr>
                <a:xfrm>
                  <a:off x="5424054" y="3574473"/>
                  <a:ext cx="3491345" cy="2457000"/>
                </a:xfrm>
                <a:prstGeom prst="rect">
                  <a:avLst/>
                </a:prstGeom>
                <a:noFill/>
              </p:spPr>
              <p:txBody>
                <a:bodyPr wrap="square" lIns="0" tIns="0" rIns="0" bIns="0" rtlCol="0">
                  <a:noAutofit/>
                </a:bodyPr>
                <a:lstStyle/>
                <a:p>
                  <a:r>
                    <a:rPr lang="en-US" sz="1400" b="1" dirty="0"/>
                    <a:t>HMM (Viterbi) Decoding:</a:t>
                  </a:r>
                </a:p>
                <a:p>
                  <a:pPr marL="236538"/>
                  <a:r>
                    <a:rPr lang="en-US" sz="1400" b="1" dirty="0"/>
                    <a:t>begin initialize: </a:t>
                  </a:r>
                  <a14:m>
                    <m:oMath xmlns:m="http://schemas.openxmlformats.org/officeDocument/2006/math">
                      <m:r>
                        <a:rPr lang="en-US" sz="1400" b="0" i="1" smtClean="0">
                          <a:latin typeface="Cambria Math" panose="02040503050406030204" pitchFamily="18" charset="0"/>
                        </a:rPr>
                        <m:t>𝑃𝑎𝑡h</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a14:m>
                  <a:endParaRPr lang="en-US" sz="1400" dirty="0"/>
                </a:p>
                <a:p>
                  <a:pPr marL="463550"/>
                  <a:r>
                    <a:rPr lang="en-US" sz="1400" b="1" dirty="0"/>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+1, </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690563"/>
                  <a:r>
                    <a:rPr lang="en-US" altLang="en-US" sz="1400" b="1" dirty="0">
                      <a:solidFill>
                        <a:schemeClr val="bg1"/>
                      </a:solidFill>
                    </a:rPr>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917575"/>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e>
                      </m:d>
                      <m:r>
                        <a:rPr lang="en-US" altLang="en-US" sz="1400" i="1" smtClean="0">
                          <a:solidFill>
                            <a:schemeClr val="bg1"/>
                          </a:solidFill>
                          <a:latin typeface="Cambria Math" panose="02040503050406030204" pitchFamily="18" charset="0"/>
                          <a:ea typeface="Cambria Math" panose="02040503050406030204" pitchFamily="18" charset="0"/>
                        </a:rPr>
                        <m:t>←</m:t>
                      </m:r>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𝑏</m:t>
                          </m:r>
                        </m:e>
                        <m:sub>
                          <m:r>
                            <a:rPr lang="en-US" altLang="en-US" sz="1400" i="1">
                              <a:solidFill>
                                <a:schemeClr val="bg1"/>
                              </a:solidFill>
                              <a:latin typeface="Cambria Math" panose="02040503050406030204" pitchFamily="18" charset="0"/>
                              <a:ea typeface="Cambria Math" panose="02040503050406030204" pitchFamily="18" charset="0"/>
                            </a:rPr>
                            <m:t>𝑗𝑘</m:t>
                          </m:r>
                        </m:sub>
                      </m:sSub>
                      <m:r>
                        <a:rPr lang="en-US" altLang="en-US" sz="1400" b="0" i="1" smtClean="0">
                          <a:solidFill>
                            <a:schemeClr val="bg1"/>
                          </a:solidFill>
                          <a:latin typeface="Cambria Math" panose="02040503050406030204" pitchFamily="18" charset="0"/>
                          <a:ea typeface="Cambria Math" panose="02040503050406030204" pitchFamily="18" charset="0"/>
                        </a:rPr>
                        <m:t>𝑣</m:t>
                      </m:r>
                      <m:d>
                        <m:dPr>
                          <m:ctrlPr>
                            <a:rPr lang="en-US" altLang="en-US" sz="1400" b="0" i="1" smtClean="0">
                              <a:solidFill>
                                <a:schemeClr val="bg1"/>
                              </a:solidFill>
                              <a:latin typeface="Cambria Math" panose="02040503050406030204" pitchFamily="18" charset="0"/>
                              <a:ea typeface="Cambria Math" panose="02040503050406030204" pitchFamily="18" charset="0"/>
                            </a:rPr>
                          </m:ctrlPr>
                        </m:dPr>
                        <m:e>
                          <m:r>
                            <a:rPr lang="en-US" altLang="en-US" sz="1400" b="0" i="1" smtClean="0">
                              <a:solidFill>
                                <a:schemeClr val="bg1"/>
                              </a:solidFill>
                              <a:latin typeface="Cambria Math" panose="02040503050406030204" pitchFamily="18" charset="0"/>
                              <a:ea typeface="Cambria Math" panose="02040503050406030204" pitchFamily="18" charset="0"/>
                            </a:rPr>
                            <m:t>𝑡</m:t>
                          </m:r>
                        </m:e>
                      </m:d>
                    </m:oMath>
                  </a14:m>
                  <a:r>
                    <a:rPr lang="en-US" altLang="en-US" sz="1400" dirty="0">
                      <a:solidFill>
                        <a:schemeClr val="bg1"/>
                      </a:solidFill>
                      <a:ea typeface="Cambria Math" panose="02040503050406030204" pitchFamily="18" charset="0"/>
                    </a:rPr>
                    <a:t> </a:t>
                  </a:r>
                  <a14:m>
                    <m:oMath xmlns:m="http://schemas.openxmlformats.org/officeDocument/2006/math">
                      <m:nary>
                        <m:naryPr>
                          <m:chr m:val="∑"/>
                          <m:ctrlPr>
                            <a:rPr lang="en-US" altLang="en-US" sz="14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400" i="1">
                              <a:solidFill>
                                <a:schemeClr val="bg1"/>
                              </a:solidFill>
                              <a:latin typeface="Cambria Math" panose="02040503050406030204" pitchFamily="18" charset="0"/>
                              <a:ea typeface="Cambria Math" panose="02040503050406030204" pitchFamily="18" charset="0"/>
                            </a:rPr>
                            <m:t>𝑖</m:t>
                          </m:r>
                          <m:r>
                            <a:rPr lang="en-US" altLang="en-US" sz="1400" i="1">
                              <a:solidFill>
                                <a:schemeClr val="bg1"/>
                              </a:solidFill>
                              <a:latin typeface="Cambria Math" panose="02040503050406030204" pitchFamily="18" charset="0"/>
                              <a:ea typeface="Cambria Math" panose="02040503050406030204" pitchFamily="18" charset="0"/>
                            </a:rPr>
                            <m:t>=1</m:t>
                          </m:r>
                        </m:sub>
                        <m:sup>
                          <m:r>
                            <a:rPr lang="en-US" altLang="en-US" sz="1400" i="1">
                              <a:solidFill>
                                <a:schemeClr val="bg1"/>
                              </a:solidFill>
                              <a:latin typeface="Cambria Math" panose="02040503050406030204" pitchFamily="18" charset="0"/>
                              <a:ea typeface="Cambria Math" panose="02040503050406030204" pitchFamily="18" charset="0"/>
                            </a:rPr>
                            <m:t>𝑐</m:t>
                          </m:r>
                        </m:sup>
                        <m:e>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𝑖</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m:t>
                              </m:r>
                            </m:e>
                          </m:d>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𝑎</m:t>
                              </m:r>
                            </m:e>
                            <m:sub>
                              <m:r>
                                <a:rPr lang="en-US" altLang="en-US" sz="1400" i="1">
                                  <a:solidFill>
                                    <a:schemeClr val="bg1"/>
                                  </a:solidFill>
                                  <a:latin typeface="Cambria Math" panose="02040503050406030204" pitchFamily="18" charset="0"/>
                                  <a:ea typeface="Cambria Math" panose="02040503050406030204" pitchFamily="18" charset="0"/>
                                </a:rPr>
                                <m:t>𝑖𝑗</m:t>
                              </m:r>
                            </m:sub>
                          </m:sSub>
                        </m:e>
                      </m:nary>
                    </m:oMath>
                  </a14:m>
                  <a:endParaRPr lang="en-US" sz="1400" b="1" dirty="0"/>
                </a:p>
                <a:p>
                  <a:pPr marL="690563"/>
                  <a:r>
                    <a:rPr lang="en-US" sz="1400" b="1" dirty="0"/>
                    <a:t>until </a:t>
                  </a:r>
                  <a14:m>
                    <m:oMath xmlns:m="http://schemas.openxmlformats.org/officeDocument/2006/math">
                      <m:r>
                        <a:rPr lang="en-US" sz="1400" b="0" i="1" dirty="0" smtClean="0">
                          <a:latin typeface="Cambria Math" panose="02040503050406030204" pitchFamily="18" charset="0"/>
                        </a:rPr>
                        <m:t>𝑗</m:t>
                      </m:r>
                      <m:r>
                        <a:rPr lang="en-US" sz="1400" b="0" i="1" dirty="0" smtClean="0">
                          <a:latin typeface="Cambria Math" panose="02040503050406030204" pitchFamily="18" charset="0"/>
                        </a:rPr>
                        <m:t>=</m:t>
                      </m:r>
                      <m:r>
                        <a:rPr lang="en-US" sz="1400" b="0" i="1" dirty="0" smtClean="0">
                          <a:latin typeface="Cambria Math" panose="02040503050406030204" pitchFamily="18" charset="0"/>
                        </a:rPr>
                        <m:t>𝑐</m:t>
                      </m:r>
                    </m:oMath>
                  </a14:m>
                  <a:endParaRPr lang="en-US" sz="1400" dirty="0"/>
                </a:p>
                <a:p>
                  <a:pPr marL="690563"/>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𝑗</m:t>
                          </m:r>
                        </m:e>
                        <m:sup>
                          <m:r>
                            <a:rPr lang="en-US" sz="1400" b="0" i="1" smtClean="0">
                              <a:latin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𝑎𝑟𝑔</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𝑚𝑎𝑥</m:t>
                          </m:r>
                        </m:e>
                        <m:sub>
                          <m:r>
                            <a:rPr lang="en-US" sz="1400" b="0" i="1" smtClean="0">
                              <a:latin typeface="Cambria Math" panose="02040503050406030204" pitchFamily="18" charset="0"/>
                              <a:ea typeface="Cambria Math" panose="02040503050406030204" pitchFamily="18" charset="0"/>
                            </a:rPr>
                            <m:t>𝑗</m:t>
                          </m:r>
                        </m:sub>
                      </m:sSub>
                    </m:oMath>
                  </a14:m>
                  <a:r>
                    <a:rPr lang="en-US" altLang="en-US" sz="1400" dirty="0">
                      <a:solidFill>
                        <a:schemeClr val="bg1"/>
                      </a:solidFill>
                      <a:ea typeface="Cambria Math" panose="02040503050406030204" pitchFamily="18" charset="0"/>
                    </a:rPr>
                    <a:t> </a:t>
                  </a:r>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b="0" i="1">
                              <a:solidFill>
                                <a:schemeClr val="bg1"/>
                              </a:solidFill>
                              <a:latin typeface="Cambria Math" panose="02040503050406030204" pitchFamily="18" charset="0"/>
                              <a:ea typeface="Cambria Math" panose="02040503050406030204" pitchFamily="18" charset="0"/>
                            </a:rPr>
                            <m:t>𝛼</m:t>
                          </m:r>
                        </m:e>
                        <m:sub>
                          <m:r>
                            <a:rPr lang="en-US" altLang="en-US" sz="1400" b="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b="0" i="1">
                              <a:solidFill>
                                <a:schemeClr val="bg1"/>
                              </a:solidFill>
                              <a:latin typeface="Cambria Math" panose="02040503050406030204" pitchFamily="18" charset="0"/>
                              <a:ea typeface="Cambria Math" panose="02040503050406030204" pitchFamily="18" charset="0"/>
                            </a:rPr>
                            <m:t>𝑡</m:t>
                          </m:r>
                        </m:e>
                      </m:d>
                    </m:oMath>
                  </a14:m>
                  <a:endParaRPr lang="en-US" sz="1400" dirty="0"/>
                </a:p>
                <a:p>
                  <a:pPr marL="690563"/>
                  <a:r>
                    <a:rPr lang="en-US" sz="1400" b="1" dirty="0"/>
                    <a:t>Append </a:t>
                  </a:r>
                  <a14:m>
                    <m:oMath xmlns:m="http://schemas.openxmlformats.org/officeDocument/2006/math">
                      <m:sSub>
                        <m:sSubPr>
                          <m:ctrlPr>
                            <a:rPr lang="en-US" sz="1400" b="1" i="1" smtClean="0">
                              <a:latin typeface="Cambria Math" panose="02040503050406030204" pitchFamily="18" charset="0"/>
                              <a:ea typeface="Cambria Math" panose="02040503050406030204" pitchFamily="18" charset="0"/>
                            </a:rPr>
                          </m:ctrlPr>
                        </m:sSubPr>
                        <m:e>
                          <m:r>
                            <a:rPr lang="en-US" sz="1400" b="1" i="1">
                              <a:latin typeface="Cambria Math" panose="02040503050406030204" pitchFamily="18" charset="0"/>
                              <a:ea typeface="Cambria Math" panose="02040503050406030204" pitchFamily="18" charset="0"/>
                            </a:rPr>
                            <m:t>𝝎</m:t>
                          </m:r>
                        </m:e>
                        <m:sub>
                          <m:sSup>
                            <m:sSupPr>
                              <m:ctrlPr>
                                <a:rPr lang="en-US" sz="1400" b="1" i="1" smtClean="0">
                                  <a:latin typeface="Cambria Math" panose="02040503050406030204" pitchFamily="18" charset="0"/>
                                  <a:ea typeface="Cambria Math" panose="02040503050406030204" pitchFamily="18" charset="0"/>
                                </a:rPr>
                              </m:ctrlPr>
                            </m:sSupPr>
                            <m:e>
                              <m:r>
                                <a:rPr lang="en-US" sz="1400" b="1" i="1" smtClean="0">
                                  <a:latin typeface="Cambria Math" panose="02040503050406030204" pitchFamily="18" charset="0"/>
                                  <a:ea typeface="Cambria Math" panose="02040503050406030204" pitchFamily="18" charset="0"/>
                                </a:rPr>
                                <m:t>𝒋</m:t>
                              </m:r>
                            </m:e>
                            <m:sup>
                              <m:r>
                                <a:rPr lang="en-US" sz="1400" b="1" i="1" smtClean="0">
                                  <a:latin typeface="Cambria Math" panose="02040503050406030204" pitchFamily="18" charset="0"/>
                                  <a:ea typeface="Cambria Math" panose="02040503050406030204" pitchFamily="18" charset="0"/>
                                </a:rPr>
                                <m:t>′</m:t>
                              </m:r>
                            </m:sup>
                          </m:sSup>
                        </m:sub>
                      </m:sSub>
                      <m:r>
                        <a:rPr lang="en-US" sz="1400" b="1" i="1" smtClean="0">
                          <a:latin typeface="Cambria Math" panose="02040503050406030204" pitchFamily="18" charset="0"/>
                          <a:ea typeface="Cambria Math" panose="02040503050406030204" pitchFamily="18" charset="0"/>
                        </a:rPr>
                        <m:t> </m:t>
                      </m:r>
                      <m:r>
                        <a:rPr lang="en-US" sz="1400" b="1" i="1" smtClean="0">
                          <a:latin typeface="Cambria Math" panose="02040503050406030204" pitchFamily="18" charset="0"/>
                          <a:ea typeface="Cambria Math" panose="02040503050406030204" pitchFamily="18" charset="0"/>
                        </a:rPr>
                        <m:t>𝒕𝒐</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𝑃𝑎𝑡h</m:t>
                      </m:r>
                    </m:oMath>
                  </a14:m>
                  <a:endParaRPr lang="en-US" sz="1400" dirty="0"/>
                </a:p>
                <a:p>
                  <a:pPr marL="463550"/>
                  <a:r>
                    <a:rPr lang="en-US" sz="1400" b="1" dirty="0"/>
                    <a:t>until </a:t>
                  </a:r>
                  <a14:m>
                    <m:oMath xmlns:m="http://schemas.openxmlformats.org/officeDocument/2006/math">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𝑇</m:t>
                      </m:r>
                    </m:oMath>
                  </a14:m>
                  <a:endParaRPr lang="en-US" sz="1400" dirty="0"/>
                </a:p>
                <a:p>
                  <a:pPr marL="350838"/>
                  <a:r>
                    <a:rPr lang="en-US" sz="1400" b="1" dirty="0"/>
                    <a:t>return</a:t>
                  </a:r>
                  <a14:m>
                    <m:oMath xmlns:m="http://schemas.openxmlformats.org/officeDocument/2006/math">
                      <m:r>
                        <a:rPr lang="en-US" sz="1400" b="1" i="0"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𝑃𝑎𝑡h</m:t>
                      </m:r>
                    </m:oMath>
                  </a14:m>
                  <a:endParaRPr lang="en-US" sz="1400" b="1" dirty="0"/>
                </a:p>
                <a:p>
                  <a:pPr marL="288925"/>
                  <a:r>
                    <a:rPr lang="en-US" sz="1400" b="1" dirty="0"/>
                    <a:t>end</a:t>
                  </a:r>
                </a:p>
                <a:p>
                  <a:endParaRPr lang="en-US" sz="1400" b="1" dirty="0"/>
                </a:p>
              </p:txBody>
            </p:sp>
          </mc:Choice>
          <mc:Fallback xmlns="">
            <p:sp>
              <p:nvSpPr>
                <p:cNvPr id="2" name="TextBox 1">
                  <a:extLst>
                    <a:ext uri="{FF2B5EF4-FFF2-40B4-BE49-F238E27FC236}">
                      <a16:creationId xmlns:a16="http://schemas.microsoft.com/office/drawing/2014/main" id="{DEDAE558-A76C-EA46-AF16-C83C6FDD79A8}"/>
                    </a:ext>
                  </a:extLst>
                </p:cNvPr>
                <p:cNvSpPr txBox="1">
                  <a:spLocks noRot="1" noChangeAspect="1" noMove="1" noResize="1" noEditPoints="1" noAdjustHandles="1" noChangeArrowheads="1" noChangeShapeType="1" noTextEdit="1"/>
                </p:cNvSpPr>
                <p:nvPr/>
              </p:nvSpPr>
              <p:spPr>
                <a:xfrm>
                  <a:off x="5424054" y="3574473"/>
                  <a:ext cx="3491345" cy="2457000"/>
                </a:xfrm>
                <a:prstGeom prst="rect">
                  <a:avLst/>
                </a:prstGeom>
                <a:blipFill>
                  <a:blip r:embed="rId5"/>
                  <a:stretch>
                    <a:fillRect l="-2899" t="-2577" b="-2577"/>
                  </a:stretch>
                </a:blipFill>
              </p:spPr>
              <p:txBody>
                <a:bodyPr/>
                <a:lstStyle/>
                <a:p>
                  <a:r>
                    <a:rPr lang="en-US">
                      <a:noFill/>
                    </a:rPr>
                    <a:t> </a:t>
                  </a:r>
                </a:p>
              </p:txBody>
            </p:sp>
          </mc:Fallback>
        </mc:AlternateContent>
      </p:grpSp>
    </p:spTree>
    <p:extLst>
      <p:ext uri="{BB962C8B-B14F-4D97-AF65-F5344CB8AC3E}">
        <p14:creationId xmlns:p14="http://schemas.microsoft.com/office/powerpoint/2010/main" val="2296524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Dynamic Programming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599" y="589938"/>
                <a:ext cx="8686801" cy="575035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Consider the problem of finding the best path</a:t>
                </a:r>
                <a:br>
                  <a:rPr lang="en-US" altLang="en-US" sz="1800" b="1" dirty="0">
                    <a:solidFill>
                      <a:schemeClr val="bg1"/>
                    </a:solidFill>
                  </a:rPr>
                </a:br>
                <a:r>
                  <a:rPr lang="en-US" altLang="en-US" sz="1800" b="1" dirty="0">
                    <a:solidFill>
                      <a:schemeClr val="bg1"/>
                    </a:solidFill>
                  </a:rPr>
                  <a:t>through a  discrete space. We can visualize this </a:t>
                </a:r>
                <a:br>
                  <a:rPr lang="en-US" altLang="en-US" sz="1800" b="1" dirty="0">
                    <a:solidFill>
                      <a:schemeClr val="bg1"/>
                    </a:solidFill>
                  </a:rPr>
                </a:br>
                <a:r>
                  <a:rPr lang="en-US" altLang="en-US" sz="1800" b="1" dirty="0">
                    <a:solidFill>
                      <a:schemeClr val="bg1"/>
                    </a:solidFill>
                  </a:rPr>
                  <a:t>using a grid, though dynamic programming </a:t>
                </a:r>
                <a:br>
                  <a:rPr lang="en-US" altLang="en-US" sz="1800" b="1" dirty="0">
                    <a:solidFill>
                      <a:schemeClr val="bg1"/>
                    </a:solidFill>
                  </a:rPr>
                </a:br>
                <a:r>
                  <a:rPr lang="en-US" altLang="en-US" sz="1800" b="1" dirty="0">
                    <a:solidFill>
                      <a:schemeClr val="bg1"/>
                    </a:solidFill>
                  </a:rPr>
                  <a:t>solutions need not  be limited to such a grid.</a:t>
                </a:r>
              </a:p>
              <a:p>
                <a:pPr marL="176213" indent="-176213">
                  <a:spcBef>
                    <a:spcPts val="0"/>
                  </a:spcBef>
                  <a:spcAft>
                    <a:spcPts val="1200"/>
                  </a:spcAft>
                  <a:buFont typeface="Arial" pitchFamily="34" charset="0"/>
                  <a:buChar char="•"/>
                </a:pPr>
                <a:r>
                  <a:rPr lang="en-US" altLang="en-US" sz="1800" b="1" dirty="0">
                    <a:solidFill>
                      <a:schemeClr val="bg1"/>
                    </a:solidFill>
                  </a:rPr>
                  <a:t>Define a partial path from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𝑢</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𝑣</m:t>
                    </m:r>
                    <m:r>
                      <a:rPr lang="en-US" altLang="en-US" sz="1800" i="1" dirty="0" smtClean="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as an</a:t>
                </a:r>
                <a:br>
                  <a:rPr lang="en-US" altLang="en-US" sz="1800" b="1" dirty="0">
                    <a:solidFill>
                      <a:schemeClr val="bg1"/>
                    </a:solidFill>
                  </a:rPr>
                </a:br>
                <a:r>
                  <a:rPr lang="en-US" altLang="en-US" sz="1800" b="1" dirty="0">
                    <a:solidFill>
                      <a:schemeClr val="bg1"/>
                    </a:solidFill>
                  </a:rPr>
                  <a:t>n-tuple: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 …,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𝑢</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𝑣</m:t>
                    </m:r>
                    <m:r>
                      <a:rPr lang="en-US" altLang="en-US" sz="1800" i="1" dirty="0">
                        <a:solidFill>
                          <a:schemeClr val="bg1"/>
                        </a:solidFill>
                        <a:latin typeface="Cambria Math" panose="02040503050406030204" pitchFamily="18" charset="0"/>
                      </a:rPr>
                      <m:t>)</m:t>
                    </m:r>
                  </m:oMath>
                </a14:m>
                <a:endParaRPr lang="en-US" altLang="en-US" sz="1800" dirty="0">
                  <a:solidFill>
                    <a:schemeClr val="bg1"/>
                  </a:solidFill>
                </a:endParaRPr>
              </a:p>
              <a:p>
                <a:pPr marL="176213" indent="-176213">
                  <a:spcBef>
                    <a:spcPts val="0"/>
                  </a:spcBef>
                  <a:spcAft>
                    <a:spcPts val="600"/>
                  </a:spcAft>
                  <a:buFont typeface="Arial" pitchFamily="34" charset="0"/>
                  <a:buChar char="•"/>
                </a:pPr>
                <a:r>
                  <a:rPr lang="en-US" altLang="en-US" sz="1800" b="1" dirty="0">
                    <a:solidFill>
                      <a:schemeClr val="bg1"/>
                    </a:solidFill>
                  </a:rPr>
                  <a:t>The cost in moving from </a:t>
                </a:r>
                <a14:m>
                  <m:oMath xmlns:m="http://schemas.openxmlformats.org/officeDocument/2006/math">
                    <m:r>
                      <a:rPr lang="en-US" altLang="en-US" sz="1800" i="1" dirty="0" smtClean="0">
                        <a:solidFill>
                          <a:schemeClr val="bg1"/>
                        </a:solidFill>
                        <a:latin typeface="Cambria Math" panose="02040503050406030204" pitchFamily="18" charset="0"/>
                      </a:rPr>
                      <m:t>(</m:t>
                    </m:r>
                    <m:sSub>
                      <m:sSubPr>
                        <m:ctrlPr>
                          <a:rPr lang="en-US" altLang="en-US" sz="1800" i="1" dirty="0" smtClean="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𝑖</m:t>
                        </m:r>
                      </m:e>
                      <m:sub>
                        <m:r>
                          <a:rPr lang="en-US" altLang="en-US" sz="1800" b="0" i="1" dirty="0" smtClean="0">
                            <a:solidFill>
                              <a:schemeClr val="bg1"/>
                            </a:solidFill>
                            <a:latin typeface="Cambria Math" panose="02040503050406030204" pitchFamily="18" charset="0"/>
                          </a:rPr>
                          <m:t>𝑘</m:t>
                        </m:r>
                        <m:r>
                          <a:rPr lang="en-US" altLang="en-US" sz="1800" b="0" i="1" dirty="0" smtClean="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is: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rPr>
                        <m:t>𝑑</m:t>
                      </m:r>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smtClean="0">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b="0" i="1" dirty="0" smtClean="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m:oMathPara>
                </a14:m>
                <a:endParaRPr lang="en-US" altLang="en-US" sz="1800" b="1" i="1" dirty="0">
                  <a:solidFill>
                    <a:schemeClr val="bg1"/>
                  </a:solidFill>
                  <a:latin typeface="Cambria Math" panose="02040503050406030204" pitchFamily="18" charset="0"/>
                </a:endParaRPr>
              </a:p>
              <a:p>
                <a:pPr marL="1662113">
                  <a:spcBef>
                    <a:spcPts val="0"/>
                  </a:spcBef>
                  <a:spcAft>
                    <a:spcPts val="1200"/>
                  </a:spcAft>
                </a:pPr>
                <a14:m>
                  <m:oMath xmlns:m="http://schemas.openxmlformats.org/officeDocument/2006/math">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𝑇</m:t>
                        </m:r>
                      </m:sub>
                    </m:sSub>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rPr>
                        </m:ctrlPr>
                      </m:sSubPr>
                      <m:e>
                        <m:r>
                          <a:rPr lang="en-US" altLang="en-US" sz="1800" b="0" i="1">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𝑁</m:t>
                        </m:r>
                      </m:sub>
                    </m:sSub>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oMath>
                </a14:m>
                <a:endParaRPr lang="en-US" altLang="en-US" sz="1800" b="1" dirty="0">
                  <a:solidFill>
                    <a:schemeClr val="bg1"/>
                  </a:solidFill>
                </a:endParaRP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The cost of a transition is expressed as the sum of transition penalty (or cost) and a node penalty.</a:t>
                </a:r>
              </a:p>
              <a:p>
                <a:pPr marL="176213" indent="-176213">
                  <a:spcBef>
                    <a:spcPts val="0"/>
                  </a:spcBef>
                  <a:spcAft>
                    <a:spcPts val="1200"/>
                  </a:spcAft>
                  <a:buFont typeface="Arial" pitchFamily="34" charset="0"/>
                  <a:buChar char="•"/>
                </a:pPr>
                <a:r>
                  <a:rPr lang="en-US" altLang="en-US" sz="1800" b="1" dirty="0">
                    <a:solidFill>
                      <a:schemeClr val="bg1"/>
                    </a:solidFill>
                  </a:rPr>
                  <a:t>Define the overall path cost as: </a:t>
                </a:r>
                <a14:m>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r>
                      <a:rPr lang="en-US" altLang="en-US" sz="1800" b="0" i="1" smtClean="0">
                        <a:solidFill>
                          <a:schemeClr val="bg1"/>
                        </a:solidFill>
                        <a:latin typeface="Cambria Math" panose="02040503050406030204" pitchFamily="18" charset="0"/>
                      </a:rPr>
                      <m:t>=</m:t>
                    </m:r>
                    <m:nary>
                      <m:naryPr>
                        <m:chr m:val="∑"/>
                        <m:ctrlPr>
                          <a:rPr lang="en-US" altLang="en-US" sz="1800" i="1" smtClean="0">
                            <a:solidFill>
                              <a:schemeClr val="bg1"/>
                            </a:solidFill>
                            <a:latin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rPr>
                          <m:t>𝑘</m:t>
                        </m:r>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𝐾</m:t>
                        </m:r>
                      </m:sup>
                      <m:e>
                        <m:r>
                          <a:rPr lang="en-US" altLang="en-US" sz="1800" b="0" i="1">
                            <a:solidFill>
                              <a:schemeClr val="bg1"/>
                            </a:solidFill>
                            <a:latin typeface="Cambria Math" panose="02040503050406030204" pitchFamily="18" charset="0"/>
                          </a:rPr>
                          <m:t>𝑑</m:t>
                        </m:r>
                        <m:d>
                          <m:dPr>
                            <m:begChr m:val="["/>
                            <m:endChr m:val="]"/>
                            <m:ctrlPr>
                              <a:rPr lang="en-US" altLang="en-US" sz="1800" i="1">
                                <a:solidFill>
                                  <a:schemeClr val="bg1"/>
                                </a:solidFill>
                                <a:latin typeface="Cambria Math" panose="02040503050406030204" pitchFamily="18" charset="0"/>
                              </a:rPr>
                            </m:ctrlPr>
                          </m:dPr>
                          <m:e>
                            <m:d>
                              <m:dPr>
                                <m:begChr m:val=""/>
                                <m:endChr m:val="|"/>
                                <m:ctrlPr>
                                  <a:rPr lang="en-US" altLang="en-US" sz="1800"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b="0" i="1" dirty="0" err="1">
                                        <a:solidFill>
                                          <a:schemeClr val="bg1"/>
                                        </a:solidFill>
                                        <a:latin typeface="Cambria Math" panose="02040503050406030204" pitchFamily="18" charset="0"/>
                                      </a:rPr>
                                      <m:t>𝑖</m:t>
                                    </m:r>
                                    <m:r>
                                      <a:rPr lang="en-US" altLang="en-US" sz="1800" b="0" i="1" baseline="-25000" dirty="0" err="1">
                                        <a:solidFill>
                                          <a:schemeClr val="bg1"/>
                                        </a:solidFill>
                                        <a:latin typeface="Cambria Math" panose="02040503050406030204" pitchFamily="18" charset="0"/>
                                      </a:rPr>
                                      <m:t>𝑘</m:t>
                                    </m:r>
                                    <m:r>
                                      <a:rPr lang="en-US" altLang="en-US" sz="1800" b="0" i="1" dirty="0" err="1">
                                        <a:solidFill>
                                          <a:schemeClr val="bg1"/>
                                        </a:solidFill>
                                        <a:latin typeface="Cambria Math" panose="02040503050406030204" pitchFamily="18" charset="0"/>
                                      </a:rPr>
                                      <m:t>,</m:t>
                                    </m:r>
                                    <m:r>
                                      <a:rPr lang="en-US" altLang="en-US" sz="1800" b="0" i="1" dirty="0">
                                        <a:solidFill>
                                          <a:schemeClr val="bg1"/>
                                        </a:solidFill>
                                        <a:latin typeface="Cambria Math" panose="02040503050406030204" pitchFamily="18" charset="0"/>
                                      </a:rPr>
                                      <m:t>𝑗</m:t>
                                    </m:r>
                                    <m:r>
                                      <a:rPr lang="en-US" altLang="en-US" sz="1800" b="0" i="1" baseline="-25000" dirty="0" err="1">
                                        <a:solidFill>
                                          <a:schemeClr val="bg1"/>
                                        </a:solidFill>
                                        <a:latin typeface="Cambria Math" panose="02040503050406030204" pitchFamily="18" charset="0"/>
                                      </a:rPr>
                                      <m:t>𝑘</m:t>
                                    </m:r>
                                  </m:e>
                                </m:d>
                              </m:e>
                            </m:d>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𝑖</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𝑗</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e>
                        </m:d>
                        <m:r>
                          <a:rPr lang="en-US" altLang="en-US" sz="1800" b="0" i="1" dirty="0" smtClean="0">
                            <a:solidFill>
                              <a:schemeClr val="bg1"/>
                            </a:solidFill>
                            <a:latin typeface="Cambria Math" panose="02040503050406030204" pitchFamily="18" charset="0"/>
                          </a:rPr>
                          <m:t>.</m:t>
                        </m:r>
                      </m:e>
                    </m:nary>
                  </m:oMath>
                </a14:m>
                <a:endParaRPr lang="en-US" altLang="en-US" sz="1800"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Bellman’s </a:t>
                </a:r>
                <a:r>
                  <a:rPr lang="en-US" altLang="en-US" sz="1800" b="1" dirty="0">
                    <a:solidFill>
                      <a:schemeClr val="accent1"/>
                    </a:solidFill>
                  </a:rPr>
                  <a:t>Principle of Optimality </a:t>
                </a:r>
                <a:r>
                  <a:rPr lang="en-US" altLang="en-US" sz="1800" b="1" dirty="0">
                    <a:solidFill>
                      <a:schemeClr val="bg1"/>
                    </a:solidFill>
                  </a:rPr>
                  <a:t>states that “</a:t>
                </a:r>
                <a:r>
                  <a:rPr lang="en-US" sz="1800" b="1" dirty="0"/>
                  <a:t>an optimal path has the property that whatever the initial conditions and control variables (choices) over some initial period, the control (or decision variables) chosen over the remaining period must be optimal for the remaining problem, with the state resulting from the early decisions taken to be the initial condition.”</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599" y="589938"/>
                <a:ext cx="8686801" cy="5750355"/>
              </a:xfrm>
              <a:prstGeom prst="rect">
                <a:avLst/>
              </a:prstGeom>
              <a:blipFill>
                <a:blip r:embed="rId2"/>
                <a:stretch>
                  <a:fillRect l="-1458" t="-1322" r="-2041" b="-881"/>
                </a:stretch>
              </a:blipFill>
              <a:ln w="9525">
                <a:noFill/>
                <a:miter lim="800000"/>
                <a:headEnd/>
                <a:tailEnd/>
              </a:ln>
              <a:effectLst/>
            </p:spPr>
            <p:txBody>
              <a:bodyPr/>
              <a:lstStyle/>
              <a:p>
                <a:r>
                  <a:rPr lang="en-US">
                    <a:noFill/>
                  </a:rPr>
                  <a:t> </a:t>
                </a:r>
              </a:p>
            </p:txBody>
          </p:sp>
        </mc:Fallback>
      </mc:AlternateContent>
      <p:cxnSp>
        <p:nvCxnSpPr>
          <p:cNvPr id="11" name="Straight Arrow Connector 10"/>
          <p:cNvCxnSpPr/>
          <p:nvPr/>
        </p:nvCxnSpPr>
        <p:spPr>
          <a:xfrm rot="16200000" flipV="1">
            <a:off x="4722569" y="1965226"/>
            <a:ext cx="2743200" cy="737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7855" y="3338924"/>
            <a:ext cx="2757487" cy="158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99084" y="995520"/>
            <a:ext cx="91440" cy="1950403"/>
            <a:chOff x="5039032" y="1095804"/>
            <a:chExt cx="91440" cy="1950403"/>
          </a:xfrm>
        </p:grpSpPr>
        <p:sp>
          <p:nvSpPr>
            <p:cNvPr id="17" name="Oval 16"/>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63185" y="995520"/>
            <a:ext cx="91440" cy="1950403"/>
            <a:chOff x="5039032" y="1095804"/>
            <a:chExt cx="91440" cy="1950403"/>
          </a:xfrm>
        </p:grpSpPr>
        <p:sp>
          <p:nvSpPr>
            <p:cNvPr id="32" name="Oval 31"/>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427286" y="995520"/>
            <a:ext cx="91440" cy="1950403"/>
            <a:chOff x="5039032" y="1095804"/>
            <a:chExt cx="91440" cy="1950403"/>
          </a:xfrm>
        </p:grpSpPr>
        <p:sp>
          <p:nvSpPr>
            <p:cNvPr id="38" name="Oval 37"/>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891387" y="995520"/>
            <a:ext cx="91440" cy="1950403"/>
            <a:chOff x="5039032" y="1095804"/>
            <a:chExt cx="91440" cy="1950403"/>
          </a:xfrm>
        </p:grpSpPr>
        <p:sp>
          <p:nvSpPr>
            <p:cNvPr id="44" name="Oval 43"/>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355488" y="995520"/>
            <a:ext cx="91440" cy="1950403"/>
            <a:chOff x="5039032" y="1095804"/>
            <a:chExt cx="91440" cy="1950403"/>
          </a:xfrm>
        </p:grpSpPr>
        <p:sp>
          <p:nvSpPr>
            <p:cNvPr id="50" name="Oval 49"/>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809810" y="1557875"/>
            <a:ext cx="367088" cy="215444"/>
          </a:xfrm>
          <a:prstGeom prst="rect">
            <a:avLst/>
          </a:prstGeom>
          <a:noFill/>
        </p:spPr>
        <p:txBody>
          <a:bodyPr wrap="none" lIns="0" tIns="0" rIns="0" bIns="0" rtlCol="0">
            <a:spAutoFit/>
          </a:bodyPr>
          <a:lstStyle/>
          <a:p>
            <a:pPr algn="ctr"/>
            <a:r>
              <a:rPr lang="en-US" sz="1400" dirty="0"/>
              <a:t>(</a:t>
            </a:r>
            <a:r>
              <a:rPr lang="en-US" sz="1400" dirty="0" err="1"/>
              <a:t>i</a:t>
            </a:r>
            <a:r>
              <a:rPr lang="en-US" sz="1400" baseline="-25000" dirty="0" err="1"/>
              <a:t>k</a:t>
            </a:r>
            <a:r>
              <a:rPr lang="en-US" sz="1400" dirty="0" err="1"/>
              <a:t>,j</a:t>
            </a:r>
            <a:r>
              <a:rPr lang="en-US" sz="1400" baseline="-25000" dirty="0" err="1"/>
              <a:t>k</a:t>
            </a:r>
            <a:r>
              <a:rPr lang="en-US" sz="1400" dirty="0"/>
              <a:t>)</a:t>
            </a:r>
          </a:p>
        </p:txBody>
      </p:sp>
      <p:cxnSp>
        <p:nvCxnSpPr>
          <p:cNvPr id="64" name="Straight Arrow Connector 63"/>
          <p:cNvCxnSpPr/>
          <p:nvPr/>
        </p:nvCxnSpPr>
        <p:spPr>
          <a:xfrm rot="10800000" flipV="1">
            <a:off x="7969436" y="1054512"/>
            <a:ext cx="430294" cy="41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7518727" y="1505981"/>
            <a:ext cx="372661"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799075" y="1793860"/>
            <a:ext cx="897153" cy="386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flipV="1">
            <a:off x="6520729" y="2402509"/>
            <a:ext cx="500943" cy="47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214834" y="761502"/>
            <a:ext cx="357470" cy="215444"/>
          </a:xfrm>
          <a:prstGeom prst="rect">
            <a:avLst/>
          </a:prstGeom>
          <a:noFill/>
        </p:spPr>
        <p:txBody>
          <a:bodyPr wrap="none" lIns="0" tIns="0" rIns="0" bIns="0" rtlCol="0">
            <a:spAutoFit/>
          </a:bodyPr>
          <a:lstStyle/>
          <a:p>
            <a:pPr algn="ctr"/>
            <a:r>
              <a:rPr lang="en-US" sz="1400" dirty="0"/>
              <a:t>(u,v)</a:t>
            </a:r>
          </a:p>
        </p:txBody>
      </p:sp>
      <p:sp>
        <p:nvSpPr>
          <p:cNvPr id="78" name="TextBox 77"/>
          <p:cNvSpPr txBox="1"/>
          <p:nvPr/>
        </p:nvSpPr>
        <p:spPr>
          <a:xfrm>
            <a:off x="6379254" y="2958934"/>
            <a:ext cx="307777" cy="215444"/>
          </a:xfrm>
          <a:prstGeom prst="rect">
            <a:avLst/>
          </a:prstGeom>
          <a:noFill/>
        </p:spPr>
        <p:txBody>
          <a:bodyPr wrap="none" lIns="0" tIns="0" rIns="0" bIns="0" rtlCol="0">
            <a:spAutoFit/>
          </a:bodyPr>
          <a:lstStyle/>
          <a:p>
            <a:pPr algn="ctr"/>
            <a:r>
              <a:rPr lang="en-US" sz="1400" dirty="0"/>
              <a:t>(</a:t>
            </a:r>
            <a:r>
              <a:rPr lang="en-US" sz="1400" dirty="0" err="1"/>
              <a:t>s,t</a:t>
            </a:r>
            <a:r>
              <a:rPr lang="en-US" sz="1400" dirty="0"/>
              <a:t>)</a:t>
            </a:r>
          </a:p>
        </p:txBody>
      </p:sp>
    </p:spTree>
    <p:extLst>
      <p:ext uri="{BB962C8B-B14F-4D97-AF65-F5344CB8AC3E}">
        <p14:creationId xmlns:p14="http://schemas.microsoft.com/office/powerpoint/2010/main" val="448170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DP Algorithm (Viterbi Decoding)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8388" cy="57246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theorem has a remarkable consequence: we need </a:t>
                </a:r>
                <a:br>
                  <a:rPr lang="en-US" altLang="en-US" sz="1800" b="1" dirty="0">
                    <a:solidFill>
                      <a:schemeClr val="bg1"/>
                    </a:solidFill>
                  </a:rPr>
                </a:br>
                <a:r>
                  <a:rPr lang="en-US" altLang="en-US" sz="1800" b="1" dirty="0">
                    <a:solidFill>
                      <a:schemeClr val="bg1"/>
                    </a:solidFill>
                  </a:rPr>
                  <a:t>not exhaustively search for  the best path. Instead, we </a:t>
                </a:r>
                <a:br>
                  <a:rPr lang="en-US" altLang="en-US" sz="1800" b="1" dirty="0">
                    <a:solidFill>
                      <a:schemeClr val="bg1"/>
                    </a:solidFill>
                  </a:rPr>
                </a:br>
                <a:r>
                  <a:rPr lang="en-US" altLang="en-US" sz="1800" b="1" dirty="0">
                    <a:solidFill>
                      <a:schemeClr val="bg1"/>
                    </a:solidFill>
                  </a:rPr>
                  <a:t>can build the best path by considering a sequence of </a:t>
                </a:r>
                <a:br>
                  <a:rPr lang="en-US" altLang="en-US" sz="1800" b="1" dirty="0">
                    <a:solidFill>
                      <a:schemeClr val="bg1"/>
                    </a:solidFill>
                  </a:rPr>
                </a:br>
                <a:r>
                  <a:rPr lang="en-US" altLang="en-US" sz="1800" b="1" dirty="0">
                    <a:solidFill>
                      <a:schemeClr val="bg1"/>
                    </a:solidFill>
                  </a:rPr>
                  <a:t>partial paths, and retaining the best local path.</a:t>
                </a:r>
              </a:p>
              <a:p>
                <a:pPr marL="176213" indent="-176213">
                  <a:spcBef>
                    <a:spcPts val="0"/>
                  </a:spcBef>
                  <a:spcAft>
                    <a:spcPts val="1200"/>
                  </a:spcAft>
                  <a:buFont typeface="Arial" pitchFamily="34" charset="0"/>
                  <a:buChar char="•"/>
                </a:pPr>
                <a:r>
                  <a:rPr lang="en-US" altLang="en-US" sz="1800" b="1" dirty="0">
                    <a:solidFill>
                      <a:schemeClr val="bg1"/>
                    </a:solidFill>
                  </a:rPr>
                  <a:t>Only the cost and a “backpointer” containing the index</a:t>
                </a:r>
                <a:br>
                  <a:rPr lang="en-US" altLang="en-US" sz="1800" b="1" dirty="0">
                    <a:solidFill>
                      <a:schemeClr val="bg1"/>
                    </a:solidFill>
                  </a:rPr>
                </a:br>
                <a:r>
                  <a:rPr lang="en-US" altLang="en-US" sz="1800" b="1" dirty="0">
                    <a:solidFill>
                      <a:schemeClr val="bg1"/>
                    </a:solidFill>
                  </a:rPr>
                  <a:t>of the best predecessor node need to be retained at each node.</a:t>
                </a:r>
              </a:p>
              <a:p>
                <a:pPr marL="176213" indent="-176213">
                  <a:spcBef>
                    <a:spcPts val="0"/>
                  </a:spcBef>
                  <a:spcAft>
                    <a:spcPts val="1200"/>
                  </a:spcAft>
                  <a:buFont typeface="Arial" pitchFamily="34" charset="0"/>
                  <a:buChar char="•"/>
                </a:pPr>
                <a:r>
                  <a:rPr lang="en-US" sz="1800" b="1" dirty="0"/>
                  <a:t>The computational savings over an exhaustive search are enormous</a:t>
                </a:r>
                <a:br>
                  <a:rPr lang="en-US" sz="1800" b="1" dirty="0"/>
                </a:br>
                <a:r>
                  <a:rPr lang="en-US" sz="1800" b="1" dirty="0"/>
                  <a:t>(e.g.,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smtClean="0">
                        <a:latin typeface="Cambria Math" panose="02040503050406030204" pitchFamily="18" charset="0"/>
                      </a:rPr>
                      <m:t>)</m:t>
                    </m:r>
                  </m:oMath>
                </a14:m>
                <a:r>
                  <a:rPr lang="en-US" sz="1800" b="1" dirty="0"/>
                  <a:t> vs.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𝑀</m:t>
                    </m:r>
                  </m:oMath>
                </a14:m>
                <a:r>
                  <a:rPr lang="en-US" sz="1800" b="1" dirty="0"/>
                  <a:t> is the number of rows and </a:t>
                </a:r>
                <a14:m>
                  <m:oMath xmlns:m="http://schemas.openxmlformats.org/officeDocument/2006/math">
                    <m:r>
                      <a:rPr lang="en-US" sz="1800" i="1" dirty="0" smtClean="0">
                        <a:latin typeface="Cambria Math" panose="02040503050406030204" pitchFamily="18" charset="0"/>
                      </a:rPr>
                      <m:t>𝑁</m:t>
                    </m:r>
                  </m:oMath>
                </a14:m>
                <a:r>
                  <a:rPr lang="en-US" sz="1800" b="1" dirty="0"/>
                  <a:t> is the number of columns); the solution is essentially  linear  with respect to the number  columns (time).</a:t>
                </a:r>
              </a:p>
              <a:p>
                <a:pPr marL="176213" indent="-176213">
                  <a:spcBef>
                    <a:spcPts val="0"/>
                  </a:spcBef>
                  <a:spcAft>
                    <a:spcPts val="1200"/>
                  </a:spcAft>
                  <a:buFont typeface="Arial" pitchFamily="34" charset="0"/>
                  <a:buChar char="•"/>
                </a:pPr>
                <a:r>
                  <a:rPr lang="en-US" altLang="en-US" sz="1800" b="1" dirty="0">
                    <a:solidFill>
                      <a:schemeClr val="bg1"/>
                    </a:solidFill>
                  </a:rPr>
                  <a:t>For this reason, </a:t>
                </a:r>
                <a:r>
                  <a:rPr lang="en-US" altLang="en-US" sz="1800" b="1" dirty="0">
                    <a:solidFill>
                      <a:schemeClr val="accent1"/>
                    </a:solidFill>
                  </a:rPr>
                  <a:t>dynamic programming </a:t>
                </a:r>
                <a:r>
                  <a:rPr lang="en-US" altLang="en-US" sz="1800" b="1" dirty="0">
                    <a:solidFill>
                      <a:schemeClr val="bg1"/>
                    </a:solidFill>
                  </a:rPr>
                  <a:t>is one of the most widely used algorithms for optimization. It has an important relative, linear programming, which solves problems involving inequality constraints.</a:t>
                </a:r>
              </a:p>
              <a:p>
                <a:pPr marL="176213" indent="-176213">
                  <a:spcBef>
                    <a:spcPts val="0"/>
                  </a:spcBef>
                  <a:spcAft>
                    <a:spcPts val="600"/>
                  </a:spcAft>
                  <a:buFont typeface="Arial" pitchFamily="34" charset="0"/>
                  <a:buChar char="•"/>
                </a:pPr>
                <a:r>
                  <a:rPr lang="en-US" altLang="en-US" sz="1800" b="1" dirty="0">
                    <a:solidFill>
                      <a:schemeClr val="bg1"/>
                    </a:solidFill>
                  </a:rPr>
                  <a:t>The algorithm consists of two basic steps:</a:t>
                </a:r>
              </a:p>
              <a:p>
                <a:pPr marL="339725" lvl="1" indent="-163513">
                  <a:spcBef>
                    <a:spcPts val="0"/>
                  </a:spcBef>
                  <a:spcAft>
                    <a:spcPts val="600"/>
                  </a:spcAft>
                  <a:buFont typeface="Wingdings" pitchFamily="2" charset="2"/>
                  <a:buChar char="§"/>
                </a:pPr>
                <a:r>
                  <a:rPr lang="en-US" altLang="en-US" sz="1400" b="1" dirty="0">
                    <a:solidFill>
                      <a:schemeClr val="accent1"/>
                    </a:solidFill>
                  </a:rPr>
                  <a:t>Iteration: </a:t>
                </a:r>
                <a:r>
                  <a:rPr lang="en-US" altLang="en-US" sz="1400" b="1" dirty="0">
                    <a:solidFill>
                      <a:schemeClr val="bg1"/>
                    </a:solidFill>
                  </a:rPr>
                  <a:t>for every node in every column, find the predecessor node with the least cost, save this index, and compute the new node cost.</a:t>
                </a:r>
              </a:p>
              <a:p>
                <a:pPr marL="339725" lvl="1" indent="-163513">
                  <a:spcBef>
                    <a:spcPts val="0"/>
                  </a:spcBef>
                  <a:spcAft>
                    <a:spcPts val="600"/>
                  </a:spcAft>
                  <a:buFont typeface="Wingdings" pitchFamily="2" charset="2"/>
                  <a:buChar char="§"/>
                </a:pPr>
                <a:r>
                  <a:rPr lang="en-US" altLang="en-US" sz="1400" b="1" dirty="0">
                    <a:solidFill>
                      <a:schemeClr val="accent1"/>
                    </a:solidFill>
                  </a:rPr>
                  <a:t>Backtracking: </a:t>
                </a:r>
                <a:r>
                  <a:rPr lang="en-US" altLang="en-US" sz="1400" b="1" dirty="0">
                    <a:solidFill>
                      <a:schemeClr val="bg1"/>
                    </a:solidFill>
                  </a:rPr>
                  <a:t>starting with the last node with the lowest score, backtrack to the previous best predecessor node using the backpointer. This is how we construct the best overall path. In some problems, we can skip this step because we only need the overall score.</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8388" cy="5724644"/>
              </a:xfrm>
              <a:prstGeom prst="rect">
                <a:avLst/>
              </a:prstGeom>
              <a:blipFill>
                <a:blip r:embed="rId2"/>
                <a:stretch>
                  <a:fillRect l="-1606" t="-1327" r="-1898" b="-885"/>
                </a:stretch>
              </a:blipFill>
              <a:ln w="9525">
                <a:noFill/>
                <a:miter lim="800000"/>
                <a:headEnd/>
                <a:tailEnd/>
              </a:ln>
              <a:effectLst/>
            </p:spPr>
            <p:txBody>
              <a:bodyPr/>
              <a:lstStyle/>
              <a:p>
                <a:r>
                  <a:rPr lang="en-US">
                    <a:noFill/>
                  </a:rPr>
                  <a:t> </a:t>
                </a:r>
              </a:p>
            </p:txBody>
          </p:sp>
        </mc:Fallback>
      </mc:AlternateContent>
      <p:cxnSp>
        <p:nvCxnSpPr>
          <p:cNvPr id="57" name="Straight Arrow Connector 56"/>
          <p:cNvCxnSpPr/>
          <p:nvPr/>
        </p:nvCxnSpPr>
        <p:spPr>
          <a:xfrm flipV="1">
            <a:off x="7875639" y="1076632"/>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800000" flipV="1">
            <a:off x="6966155" y="771834"/>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0" flipV="1">
            <a:off x="6995651" y="1420759"/>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329" y="1101213"/>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624916" y="870155"/>
            <a:ext cx="457200" cy="457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48D979-2BE8-E048-890E-B75CE736CAC0}"/>
                  </a:ext>
                </a:extLst>
              </p:cNvPr>
              <p:cNvSpPr txBox="1"/>
              <p:nvPr/>
            </p:nvSpPr>
            <p:spPr>
              <a:xfrm>
                <a:off x="7512627" y="1442399"/>
                <a:ext cx="955964" cy="5539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oMath>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𝑘</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e>
                      </m:d>
                    </m:oMath>
                  </m:oMathPara>
                </a14:m>
                <a:endParaRPr lang="en-US" sz="1800" dirty="0"/>
              </a:p>
            </p:txBody>
          </p:sp>
        </mc:Choice>
        <mc:Fallback xmlns="">
          <p:sp>
            <p:nvSpPr>
              <p:cNvPr id="2" name="TextBox 1">
                <a:extLst>
                  <a:ext uri="{FF2B5EF4-FFF2-40B4-BE49-F238E27FC236}">
                    <a16:creationId xmlns:a16="http://schemas.microsoft.com/office/drawing/2014/main" id="{7148D979-2BE8-E048-890E-B75CE736CAC0}"/>
                  </a:ext>
                </a:extLst>
              </p:cNvPr>
              <p:cNvSpPr txBox="1">
                <a:spLocks noRot="1" noChangeAspect="1" noMove="1" noResize="1" noEditPoints="1" noAdjustHandles="1" noChangeArrowheads="1" noChangeShapeType="1" noTextEdit="1"/>
              </p:cNvSpPr>
              <p:nvPr/>
            </p:nvSpPr>
            <p:spPr>
              <a:xfrm>
                <a:off x="7512627" y="1442399"/>
                <a:ext cx="955964" cy="553998"/>
              </a:xfrm>
              <a:prstGeom prst="rect">
                <a:avLst/>
              </a:prstGeom>
              <a:blipFill>
                <a:blip r:embed="rId3"/>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227952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7013" y="682625"/>
            <a:ext cx="8488362" cy="3739485"/>
          </a:xfrm>
          <a:prstGeom prst="rect">
            <a:avLst/>
          </a:prstGeom>
          <a:noFill/>
          <a:ln w="9525">
            <a:noFill/>
            <a:miter lim="800000"/>
            <a:headEnd/>
            <a:tailEnd/>
          </a:ln>
        </p:spPr>
        <p:txBody>
          <a:bodyPr wrap="square" lIns="0" tIns="0" rIns="0" bIns="0">
            <a:spAutoFit/>
          </a:bodyPr>
          <a:lstStyle/>
          <a:p>
            <a:pPr>
              <a:spcBef>
                <a:spcPts val="0"/>
              </a:spcBef>
              <a:spcAft>
                <a:spcPts val="600"/>
              </a:spcAft>
            </a:pPr>
            <a:r>
              <a:rPr lang="en-US" sz="1800" b="1" dirty="0">
                <a:solidFill>
                  <a:schemeClr val="bg1"/>
                </a:solidFill>
              </a:rPr>
              <a:t>Where are we in the process:</a:t>
            </a:r>
          </a:p>
          <a:p>
            <a:pPr marL="171450" indent="-171450">
              <a:spcBef>
                <a:spcPts val="0"/>
              </a:spcBef>
              <a:spcAft>
                <a:spcPts val="600"/>
              </a:spcAft>
              <a:buFontTx/>
              <a:buChar char="•"/>
            </a:pPr>
            <a:r>
              <a:rPr lang="en-US" sz="1800" b="1" dirty="0">
                <a:solidFill>
                  <a:schemeClr val="bg1"/>
                </a:solidFill>
              </a:rPr>
              <a:t>Formally introduced a hidden Markov model.</a:t>
            </a:r>
          </a:p>
          <a:p>
            <a:pPr marL="171450" indent="-171450">
              <a:spcBef>
                <a:spcPts val="0"/>
              </a:spcBef>
              <a:spcAft>
                <a:spcPts val="600"/>
              </a:spcAft>
              <a:buFontTx/>
              <a:buChar char="•"/>
            </a:pPr>
            <a:r>
              <a:rPr lang="en-US" sz="1800" b="1" dirty="0">
                <a:solidFill>
                  <a:schemeClr val="bg1"/>
                </a:solidFill>
              </a:rPr>
              <a:t>Described three fundamental problems (evaluation, decoding, and training).</a:t>
            </a:r>
          </a:p>
          <a:p>
            <a:pPr marL="171450" indent="-171450">
              <a:spcBef>
                <a:spcPts val="0"/>
              </a:spcBef>
              <a:spcAft>
                <a:spcPts val="600"/>
              </a:spcAft>
              <a:buFontTx/>
              <a:buChar char="•"/>
            </a:pPr>
            <a:r>
              <a:rPr lang="en-US" sz="1800" b="1" dirty="0">
                <a:solidFill>
                  <a:schemeClr val="bg1"/>
                </a:solidFill>
              </a:rPr>
              <a:t>Derived general properties of the model.</a:t>
            </a:r>
          </a:p>
          <a:p>
            <a:pPr marL="171450" indent="-171450">
              <a:spcBef>
                <a:spcPts val="0"/>
              </a:spcBef>
              <a:spcAft>
                <a:spcPts val="600"/>
              </a:spcAft>
              <a:buFontTx/>
              <a:buChar char="•"/>
            </a:pPr>
            <a:r>
              <a:rPr lang="en-US" sz="1800" b="1" dirty="0">
                <a:solidFill>
                  <a:schemeClr val="bg1"/>
                </a:solidFill>
              </a:rPr>
              <a:t>Introduced the Forward Algorithm as a fast way to do evaluation.</a:t>
            </a:r>
          </a:p>
          <a:p>
            <a:pPr marL="171450" indent="-171450">
              <a:spcBef>
                <a:spcPts val="0"/>
              </a:spcBef>
              <a:spcAft>
                <a:spcPts val="1200"/>
              </a:spcAft>
              <a:buFontTx/>
              <a:buChar char="•"/>
            </a:pPr>
            <a:r>
              <a:rPr lang="en-US" sz="1800" b="1" dirty="0">
                <a:solidFill>
                  <a:schemeClr val="bg1"/>
                </a:solidFill>
              </a:rPr>
              <a:t>Introduced the Viterbi Algorithm as a reasonable way to do decoding.</a:t>
            </a:r>
          </a:p>
          <a:p>
            <a:pPr marL="171450" indent="-171450">
              <a:spcBef>
                <a:spcPts val="0"/>
              </a:spcBef>
              <a:spcAft>
                <a:spcPts val="600"/>
              </a:spcAft>
            </a:pPr>
            <a:r>
              <a:rPr lang="en-US" sz="1800" b="1" dirty="0">
                <a:solidFill>
                  <a:schemeClr val="bg1"/>
                </a:solidFill>
              </a:rPr>
              <a:t>Remaining issues:</a:t>
            </a:r>
          </a:p>
          <a:p>
            <a:pPr marL="171450" indent="-171450">
              <a:spcBef>
                <a:spcPts val="0"/>
              </a:spcBef>
              <a:spcAft>
                <a:spcPts val="600"/>
              </a:spcAft>
              <a:buFont typeface="Arial" pitchFamily="34" charset="0"/>
              <a:buChar char="•"/>
            </a:pPr>
            <a:r>
              <a:rPr lang="en-US" sz="1800" b="1" dirty="0">
                <a:solidFill>
                  <a:schemeClr val="bg1"/>
                </a:solidFill>
              </a:rPr>
              <a:t>Derive the reestimation equations using the EM Theorem so we can guarantee convergence.</a:t>
            </a:r>
          </a:p>
          <a:p>
            <a:pPr marL="171450" indent="-171450">
              <a:spcBef>
                <a:spcPts val="0"/>
              </a:spcBef>
              <a:spcAft>
                <a:spcPts val="1200"/>
              </a:spcAft>
              <a:buFont typeface="Arial" pitchFamily="34" charset="0"/>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Definition of a Hidden Markov Model</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025C3CE6-6485-1B43-8B80-CDE52BAC95A2}"/>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What is a first-order Markov Chain?</a:t>
                </a:r>
              </a:p>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i="1" smtClean="0">
                              <a:solidFill>
                                <a:schemeClr val="bg1"/>
                              </a:solidFill>
                              <a:latin typeface="Cambria Math" panose="02040503050406030204" pitchFamily="18" charset="0"/>
                            </a:rPr>
                          </m:ctrlPr>
                        </m:dPr>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rPr>
                                <m:t>𝑗</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𝑘</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r>
                            <a:rPr lang="en-US" sz="1800" b="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m:t>
                          </m:r>
                        </m:e>
                      </m:d>
                      <m:r>
                        <a:rPr lang="en-US" sz="1800" b="0" i="1" smtClean="0">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e>
                      </m:d>
                    </m:oMath>
                  </m:oMathPara>
                </a14:m>
                <a:endParaRPr lang="en-US" sz="1800" dirty="0">
                  <a:solidFill>
                    <a:schemeClr val="bg1"/>
                  </a:solidFill>
                </a:endParaRPr>
              </a:p>
              <a:p>
                <a:pPr marL="176213" indent="-176213">
                  <a:spcAft>
                    <a:spcPts val="600"/>
                  </a:spcAft>
                  <a:buFont typeface="Arial" pitchFamily="34" charset="0"/>
                  <a:buChar char="•"/>
                </a:pPr>
                <a:r>
                  <a:rPr lang="en-US" sz="1800" b="1" dirty="0">
                    <a:solidFill>
                      <a:schemeClr val="bg1"/>
                    </a:solidFill>
                  </a:rPr>
                  <a:t>Further, we consider only those processes for which the right-hand side, known as a transition probability, is independent of time:</a:t>
                </a:r>
              </a:p>
              <a:p>
                <a:pPr marL="176213">
                  <a:spcAft>
                    <a:spcPts val="1200"/>
                  </a:spcAft>
                </a:pPr>
                <a14:m>
                  <m:oMathPara xmlns:m="http://schemas.openxmlformats.org/officeDocument/2006/math">
                    <m:oMathParaPr>
                      <m:jc m:val="centerGroup"/>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e>
                          </m:d>
                        </m:e>
                      </m:d>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oMath>
                  </m:oMathPara>
                </a14:m>
                <a:endParaRPr lang="en-US" sz="1800" b="0" dirty="0">
                  <a:solidFill>
                    <a:schemeClr val="bg1"/>
                  </a:solidFill>
                  <a:ea typeface="Cambria Math" panose="02040503050406030204" pitchFamily="18" charset="0"/>
                </a:endParaRPr>
              </a:p>
              <a:p>
                <a:pPr marL="171450">
                  <a:spcAft>
                    <a:spcPts val="600"/>
                  </a:spcAft>
                </a:pPr>
                <a:r>
                  <a:rPr lang="en-US" sz="1800" b="1" dirty="0">
                    <a:solidFill>
                      <a:schemeClr val="bg1"/>
                    </a:solidFill>
                  </a:rPr>
                  <a:t>with the following properties:</a:t>
                </a:r>
              </a:p>
              <a:p>
                <a:pPr marL="171450">
                  <a:spcAft>
                    <a:spcPts val="1200"/>
                  </a:spcAft>
                  <a:tabLst>
                    <a:tab pos="1303338" algn="ctr"/>
                    <a:tab pos="3190875" algn="ctr"/>
                  </a:tabLst>
                </a:pPr>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r>
                      <a:rPr lang="en-US" sz="1800" i="1">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𝑗</m:t>
                    </m:r>
                  </m:oMath>
                </a14:m>
                <a:r>
                  <a:rPr lang="en-US" sz="1800" dirty="0">
                    <a:solidFill>
                      <a:schemeClr val="bg1"/>
                    </a:solidFill>
                    <a:ea typeface="Cambria Math" panose="02040503050406030204" pitchFamily="18" charset="0"/>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   </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e>
                    </m:nary>
                  </m:oMath>
                </a14:m>
                <a:endParaRPr lang="en-US" sz="1800" dirty="0">
                  <a:solidFill>
                    <a:schemeClr val="bg1"/>
                  </a:solidFill>
                  <a:ea typeface="Cambria Math" panose="02040503050406030204" pitchFamily="18" charset="0"/>
                </a:endParaRPr>
              </a:p>
              <a:p>
                <a:pPr marL="176213" indent="-176213">
                  <a:spcAft>
                    <a:spcPts val="600"/>
                  </a:spcAft>
                  <a:buFont typeface="Arial" pitchFamily="34" charset="0"/>
                  <a:buChar char="•"/>
                  <a:tabLst>
                    <a:tab pos="2962275" algn="ctr"/>
                    <a:tab pos="5651500" algn="ctr"/>
                  </a:tabLst>
                </a:pPr>
                <a:r>
                  <a:rPr lang="en-US" sz="1800" b="1" dirty="0">
                    <a:solidFill>
                      <a:schemeClr val="bg1"/>
                    </a:solidFill>
                  </a:rPr>
                  <a:t>For example, each state could correspond to</a:t>
                </a:r>
                <a:br>
                  <a:rPr lang="en-US" sz="1800" b="1" dirty="0">
                    <a:solidFill>
                      <a:schemeClr val="bg1"/>
                    </a:solidFill>
                  </a:rPr>
                </a:br>
                <a:r>
                  <a:rPr lang="en-US" sz="1800" b="1" dirty="0">
                    <a:solidFill>
                      <a:schemeClr val="bg1"/>
                    </a:solidFill>
                  </a:rPr>
                  <a:t>the ‘state’ of the weather:</a:t>
                </a:r>
              </a:p>
              <a:p>
                <a:pPr marL="342900">
                  <a:spcAft>
                    <a:spcPts val="0"/>
                  </a:spcAft>
                  <a:tabLst>
                    <a:tab pos="2962275" algn="ctr"/>
                    <a:tab pos="5651500" algn="ctr"/>
                  </a:tabLst>
                </a:pPr>
                <a:r>
                  <a:rPr lang="en-US" sz="1800" b="1" dirty="0">
                    <a:solidFill>
                      <a:schemeClr val="bg1"/>
                    </a:solidFill>
                  </a:rPr>
                  <a:t>state 1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oMath>
                </a14:m>
                <a:r>
                  <a:rPr lang="en-US" sz="1800" b="1" dirty="0">
                    <a:solidFill>
                      <a:schemeClr val="bg1"/>
                    </a:solidFill>
                  </a:rPr>
                  <a:t>): precipitation (e.g., rain, snow, hail)</a:t>
                </a:r>
              </a:p>
              <a:p>
                <a:pPr marL="342900">
                  <a:spcAft>
                    <a:spcPts val="0"/>
                  </a:spcAft>
                  <a:tabLst>
                    <a:tab pos="2962275" algn="ctr"/>
                    <a:tab pos="5651500" algn="ctr"/>
                  </a:tabLst>
                </a:pPr>
                <a:r>
                  <a:rPr lang="en-US" sz="1800" b="1" dirty="0">
                    <a:solidFill>
                      <a:schemeClr val="bg1"/>
                    </a:solidFill>
                  </a:rPr>
                  <a:t>state 2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oMath>
                </a14:m>
                <a:r>
                  <a:rPr lang="en-US" sz="1800" b="1" dirty="0">
                    <a:solidFill>
                      <a:schemeClr val="bg1"/>
                    </a:solidFill>
                  </a:rPr>
                  <a:t>): cloudy</a:t>
                </a:r>
              </a:p>
              <a:p>
                <a:pPr marL="342900">
                  <a:spcAft>
                    <a:spcPts val="1200"/>
                  </a:spcAft>
                  <a:tabLst>
                    <a:tab pos="2962275" algn="ctr"/>
                    <a:tab pos="5651500" algn="ctr"/>
                  </a:tabLst>
                </a:pPr>
                <a:r>
                  <a:rPr lang="en-US" sz="1800" b="1" dirty="0">
                    <a:solidFill>
                      <a:schemeClr val="bg1"/>
                    </a:solidFill>
                  </a:rPr>
                  <a:t>state 3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sunny</a:t>
                </a:r>
              </a:p>
              <a:p>
                <a:pPr marL="176213" indent="-176213">
                  <a:spcAft>
                    <a:spcPts val="1200"/>
                  </a:spcAft>
                  <a:buFont typeface="Arial" pitchFamily="34" charset="0"/>
                  <a:buChar char="•"/>
                  <a:tabLst>
                    <a:tab pos="2962275" algn="ctr"/>
                    <a:tab pos="5651500" algn="ctr"/>
                  </a:tabLst>
                </a:pPr>
                <a:r>
                  <a:rPr lang="en-US" sz="1800" b="1" dirty="0">
                    <a:solidFill>
                      <a:schemeClr val="bg1"/>
                    </a:solidFill>
                  </a:rPr>
                  <a:t>As you enter each state (e.g.,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an observable symbol </a:t>
                </a:r>
                <a:br>
                  <a:rPr lang="en-US" sz="1800" b="1" dirty="0">
                    <a:solidFill>
                      <a:schemeClr val="bg1"/>
                    </a:solidFill>
                  </a:rPr>
                </a:br>
                <a:r>
                  <a:rPr lang="en-US" sz="1800" b="1" dirty="0">
                    <a:solidFill>
                      <a:schemeClr val="bg1"/>
                    </a:solidFill>
                  </a:rPr>
                  <a:t>(e.g., sunny) is produced or ‘emitted.’</a:t>
                </a:r>
              </a:p>
              <a:p>
                <a:pPr marL="176213" indent="-176213">
                  <a:spcAft>
                    <a:spcPts val="600"/>
                  </a:spcAft>
                  <a:buFont typeface="Arial" pitchFamily="34" charset="0"/>
                  <a:buChar char="•"/>
                  <a:tabLst>
                    <a:tab pos="2962275" algn="ctr"/>
                    <a:tab pos="5651500" algn="ctr"/>
                  </a:tabLst>
                </a:pPr>
                <a:r>
                  <a:rPr lang="en-US" sz="1800" b="1" dirty="0">
                    <a:solidFill>
                      <a:schemeClr val="bg1"/>
                    </a:solidFill>
                  </a:rPr>
                  <a:t>The above process can be considered observable because the output process is a set of states at each instant of time, where each state corresponds to an observable event. There is no ambiguity between events and states.</a:t>
                </a:r>
              </a:p>
              <a:p>
                <a:pPr>
                  <a:spcAft>
                    <a:spcPts val="600"/>
                  </a:spcAft>
                  <a:tabLst>
                    <a:tab pos="2962275" algn="ctr"/>
                    <a:tab pos="5651500" algn="ctr"/>
                  </a:tabLs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5" name="Text Box 9">
                <a:extLst>
                  <a:ext uri="{FF2B5EF4-FFF2-40B4-BE49-F238E27FC236}">
                    <a16:creationId xmlns:a16="http://schemas.microsoft.com/office/drawing/2014/main" id="{025C3CE6-6485-1B43-8B80-CDE52BAC95A2}"/>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2336" b="-1285"/>
                </a:stretch>
              </a:blipFill>
              <a:ln w="9525">
                <a:noFill/>
                <a:miter lim="800000"/>
                <a:headEnd/>
                <a:tailEn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498CA194-5935-6B4C-A63C-F40ABD761BAB}"/>
              </a:ext>
            </a:extLst>
          </p:cNvPr>
          <p:cNvPicPr>
            <a:picLocks noChangeAspect="1"/>
          </p:cNvPicPr>
          <p:nvPr/>
        </p:nvPicPr>
        <p:blipFill rotWithShape="1">
          <a:blip r:embed="rId3">
            <a:extLst>
              <a:ext uri="{28A0092B-C50C-407E-A947-70E740481C1C}">
                <a14:useLocalDpi xmlns:a14="http://schemas.microsoft.com/office/drawing/2010/main" val="0"/>
              </a:ext>
            </a:extLst>
          </a:blip>
          <a:srcRect l="40783" t="33835"/>
          <a:stretch/>
        </p:blipFill>
        <p:spPr>
          <a:xfrm>
            <a:off x="6373310" y="2718103"/>
            <a:ext cx="2331798" cy="2239701"/>
          </a:xfrm>
          <a:prstGeom prst="rect">
            <a:avLst/>
          </a:prstGeom>
        </p:spPr>
      </p:pic>
    </p:spTree>
    <p:extLst>
      <p:ext uri="{BB962C8B-B14F-4D97-AF65-F5344CB8AC3E}">
        <p14:creationId xmlns:p14="http://schemas.microsoft.com/office/powerpoint/2010/main" val="3328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Description automatically generated">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2-Coins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3-Coins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3207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2</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48263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likely sequences 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18054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Evaluation</a:t>
            </a:r>
          </a:p>
        </p:txBody>
      </p:sp>
      <p:pic>
        <p:nvPicPr>
          <p:cNvPr id="10" name="Picture 9">
            <a:extLst>
              <a:ext uri="{FF2B5EF4-FFF2-40B4-BE49-F238E27FC236}">
                <a16:creationId xmlns:a16="http://schemas.microsoft.com/office/drawing/2014/main" id="{ABB97E8D-EE50-9C44-8AD8-2BCC8FEE7C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05299" y="589935"/>
            <a:ext cx="1710101" cy="1971135"/>
          </a:xfrm>
          <a:prstGeom prst="rect">
            <a:avLst/>
          </a:prstGeom>
          <a:ln w="38100">
            <a:noFill/>
          </a:ln>
        </p:spPr>
      </p:pic>
      <p:grpSp>
        <p:nvGrpSpPr>
          <p:cNvPr id="3" name="Group 2">
            <a:extLst>
              <a:ext uri="{FF2B5EF4-FFF2-40B4-BE49-F238E27FC236}">
                <a16:creationId xmlns:a16="http://schemas.microsoft.com/office/drawing/2014/main" id="{E916AD36-2C7A-B540-B90E-451438E22C08}"/>
              </a:ext>
            </a:extLst>
          </p:cNvPr>
          <p:cNvGrpSpPr/>
          <p:nvPr/>
        </p:nvGrpSpPr>
        <p:grpSpPr>
          <a:xfrm>
            <a:off x="4644736" y="2561070"/>
            <a:ext cx="4234919" cy="3496830"/>
            <a:chOff x="4644736" y="2561070"/>
            <a:chExt cx="4234919" cy="349683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8686" r="8686"/>
            <a:stretch/>
          </p:blipFill>
          <p:spPr>
            <a:xfrm>
              <a:off x="4644736" y="2666374"/>
              <a:ext cx="4234919" cy="3391526"/>
            </a:xfrm>
            <a:prstGeom prst="rect">
              <a:avLst/>
            </a:prstGeom>
          </p:spPr>
        </p:pic>
        <p:sp>
          <p:nvSpPr>
            <p:cNvPr id="2" name="Rectangle 1">
              <a:extLst>
                <a:ext uri="{FF2B5EF4-FFF2-40B4-BE49-F238E27FC236}">
                  <a16:creationId xmlns:a16="http://schemas.microsoft.com/office/drawing/2014/main" id="{26A9D7BD-0A50-B846-9E33-81E1CB777A56}"/>
                </a:ext>
              </a:extLst>
            </p:cNvPr>
            <p:cNvSpPr/>
            <p:nvPr/>
          </p:nvSpPr>
          <p:spPr>
            <a:xfrm>
              <a:off x="4644736" y="2561070"/>
              <a:ext cx="2639291" cy="4211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Bent Arrow 10">
            <a:extLst>
              <a:ext uri="{FF2B5EF4-FFF2-40B4-BE49-F238E27FC236}">
                <a16:creationId xmlns:a16="http://schemas.microsoft.com/office/drawing/2014/main" id="{2EE13FB1-57EC-734E-ACF1-6A0C5BE7F3A0}"/>
              </a:ext>
            </a:extLst>
          </p:cNvPr>
          <p:cNvSpPr/>
          <p:nvPr/>
        </p:nvSpPr>
        <p:spPr>
          <a:xfrm rot="16200000" flipH="1">
            <a:off x="5909054" y="1817975"/>
            <a:ext cx="1146811" cy="807555"/>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5425" y="589936"/>
                <a:ext cx="8689974" cy="5963263"/>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accent1"/>
                    </a:solidFill>
                  </a:rPr>
                  <a:t>Evaluation:</a:t>
                </a:r>
                <a:r>
                  <a:rPr lang="en-US" sz="1800" b="1" dirty="0">
                    <a:solidFill>
                      <a:schemeClr val="bg1"/>
                    </a:solidFill>
                  </a:rPr>
                  <a:t> How do we efficiently compute the </a:t>
                </a:r>
                <a:br>
                  <a:rPr lang="en-US" sz="1800" b="1" dirty="0">
                    <a:solidFill>
                      <a:schemeClr val="bg1"/>
                    </a:solidFill>
                  </a:rPr>
                </a:br>
                <a:r>
                  <a:rPr lang="en-US" sz="1800" b="1" dirty="0">
                    <a:solidFill>
                      <a:schemeClr val="bg1"/>
                    </a:solidFill>
                  </a:rPr>
                  <a:t>probability that a particular sequence of events</a:t>
                </a:r>
                <a:br>
                  <a:rPr lang="en-US" sz="1800" b="1" dirty="0">
                    <a:solidFill>
                      <a:schemeClr val="bg1"/>
                    </a:solidFill>
                  </a:rPr>
                </a:br>
                <a:r>
                  <a:rPr lang="en-US" sz="1800" b="1" dirty="0">
                    <a:solidFill>
                      <a:schemeClr val="bg1"/>
                    </a:solidFill>
                  </a:rPr>
                  <a:t>was observed?</a:t>
                </a:r>
              </a:p>
              <a:p>
                <a:pPr marL="176213" indent="-176213">
                  <a:spcBef>
                    <a:spcPts val="0"/>
                  </a:spcBef>
                  <a:spcAft>
                    <a:spcPts val="1200"/>
                  </a:spcAft>
                  <a:buFont typeface="Arial" pitchFamily="34" charset="0"/>
                  <a:buChar char="•"/>
                </a:pPr>
                <a:r>
                  <a:rPr lang="en-US" sz="1800" b="1" dirty="0">
                    <a:solidFill>
                      <a:schemeClr val="bg1"/>
                    </a:solidFill>
                  </a:rPr>
                  <a:t>Unroll the model into a ‘lattice’.</a:t>
                </a:r>
              </a:p>
              <a:p>
                <a:pPr marL="176213" indent="-176213">
                  <a:spcBef>
                    <a:spcPts val="0"/>
                  </a:spcBef>
                  <a:spcAft>
                    <a:spcPts val="600"/>
                  </a:spcAft>
                  <a:buFont typeface="Arial" pitchFamily="34" charset="0"/>
                  <a:buChar char="•"/>
                </a:pPr>
                <a:r>
                  <a:rPr lang="en-US" altLang="en-US" sz="1800" b="1" dirty="0">
                    <a:solidFill>
                      <a:schemeClr val="bg1"/>
                    </a:solidFill>
                  </a:rPr>
                  <a:t>The probability of being in any state at</a:t>
                </a:r>
                <a:br>
                  <a:rPr lang="en-US" altLang="en-US" sz="1800" b="1" dirty="0">
                    <a:solidFill>
                      <a:schemeClr val="bg1"/>
                    </a:solidFill>
                  </a:rPr>
                </a:br>
                <a:r>
                  <a:rPr lang="en-US" altLang="en-US" sz="1800" b="1" dirty="0">
                    <a:solidFill>
                      <a:schemeClr val="bg1"/>
                    </a:solidFill>
                  </a:rPr>
                  <a:t>time </a:t>
                </a:r>
                <a14:m>
                  <m:oMath xmlns:m="http://schemas.openxmlformats.org/officeDocument/2006/math">
                    <m:r>
                      <a:rPr lang="en-US" altLang="en-US" sz="1800" b="0" i="1" dirty="0" smtClean="0">
                        <a:solidFill>
                          <a:schemeClr val="bg1"/>
                        </a:solidFill>
                        <a:latin typeface="Cambria Math" panose="02040503050406030204" pitchFamily="18" charset="0"/>
                      </a:rPr>
                      <m:t>𝑡</m:t>
                    </m:r>
                    <m:r>
                      <a:rPr lang="en-US" altLang="en-US" sz="1800" b="0" i="1" dirty="0" smtClean="0">
                        <a:solidFill>
                          <a:schemeClr val="bg1"/>
                        </a:solidFill>
                        <a:latin typeface="Cambria Math" panose="02040503050406030204" pitchFamily="18" charset="0"/>
                      </a:rPr>
                      <m:t>=0, 1, …</m:t>
                    </m:r>
                  </m:oMath>
                </a14:m>
                <a:r>
                  <a:rPr lang="en-US" altLang="en-US" sz="1800" b="1" dirty="0">
                    <a:solidFill>
                      <a:schemeClr val="bg1"/>
                    </a:solidFill>
                  </a:rPr>
                  <a:t> is easily computed by</a:t>
                </a:r>
                <a:br>
                  <a:rPr lang="en-US" altLang="en-US" sz="1800" b="1" dirty="0">
                    <a:solidFill>
                      <a:schemeClr val="bg1"/>
                    </a:solidFill>
                  </a:rPr>
                </a:br>
                <a:r>
                  <a:rPr lang="en-US" altLang="en-US" sz="1800" b="1" dirty="0">
                    <a:solidFill>
                      <a:schemeClr val="bg1"/>
                    </a:solidFill>
                  </a:rPr>
                  <a:t>exploiting the 1</a:t>
                </a:r>
                <a:r>
                  <a:rPr lang="en-US" altLang="en-US" sz="1800" b="1" baseline="30000" dirty="0">
                    <a:solidFill>
                      <a:schemeClr val="bg1"/>
                    </a:solidFill>
                  </a:rPr>
                  <a:t>st</a:t>
                </a:r>
                <a:r>
                  <a:rPr lang="en-US" altLang="en-US" sz="1800" b="1" dirty="0">
                    <a:solidFill>
                      <a:schemeClr val="bg1"/>
                    </a:solidFill>
                  </a:rPr>
                  <a:t>-order property.</a:t>
                </a:r>
              </a:p>
              <a:p>
                <a:pPr marL="176213" indent="-176213">
                  <a:spcBef>
                    <a:spcPts val="0"/>
                  </a:spcBef>
                  <a:spcAft>
                    <a:spcPts val="600"/>
                  </a:spcAft>
                  <a:buFont typeface="Arial" pitchFamily="34" charset="0"/>
                  <a:buChar char="•"/>
                </a:pPr>
                <a:r>
                  <a:rPr lang="en-US" altLang="en-US" sz="1800" b="1" dirty="0">
                    <a:solidFill>
                      <a:schemeClr val="bg1"/>
                    </a:solidFill>
                  </a:rPr>
                  <a:t>We can sum all possible paths </a:t>
                </a:r>
                <a:br>
                  <a:rPr lang="en-US" altLang="en-US" sz="1800" b="1" dirty="0">
                    <a:solidFill>
                      <a:schemeClr val="bg1"/>
                    </a:solidFill>
                  </a:rPr>
                </a:br>
                <a:r>
                  <a:rPr lang="en-US" altLang="en-US" sz="1800" b="1" dirty="0">
                    <a:solidFill>
                      <a:schemeClr val="bg1"/>
                    </a:solidFill>
                  </a:rPr>
                  <a:t>from previous states:</a:t>
                </a: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smtClean="0">
                              <a:solidFill>
                                <a:schemeClr val="bg1"/>
                              </a:solidFill>
                              <a:latin typeface="Cambria Math" panose="02040503050406030204" pitchFamily="18" charset="0"/>
                            </a:rPr>
                          </m:ctrlPr>
                        </m:dPr>
                        <m:e>
                          <m:m>
                            <m:mPr>
                              <m:mcs>
                                <m:mc>
                                  <m:mcPr>
                                    <m:count m:val="1"/>
                                    <m:mcJc m:val="center"/>
                                  </m:mcPr>
                                </m:mc>
                              </m:mcs>
                              <m:ctrlPr>
                                <a:rPr lang="en-US" altLang="en-US" sz="1800" i="1" smtClean="0">
                                  <a:solidFill>
                                    <a:schemeClr val="bg1"/>
                                  </a:solidFill>
                                  <a:latin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rPr>
                                  <m:t>𝑃</m:t>
                                </m:r>
                                <m:d>
                                  <m:dPr>
                                    <m:ctrlPr>
                                      <a:rPr lang="en-US" altLang="en-US" sz="1800" i="1" smtClean="0">
                                        <a:solidFill>
                                          <a:schemeClr val="bg1"/>
                                        </a:solidFill>
                                        <a:latin typeface="Cambria Math" panose="02040503050406030204" pitchFamily="18" charset="0"/>
                                      </a:rPr>
                                    </m:ctrlPr>
                                  </m:dPr>
                                  <m:e>
                                    <m:sSubSup>
                                      <m:sSubSupPr>
                                        <m:ctrlPr>
                                          <a:rPr lang="en-US" altLang="en-US" sz="1800" i="1" smtClean="0">
                                            <a:solidFill>
                                              <a:schemeClr val="bg1"/>
                                            </a:solidFill>
                                            <a:latin typeface="Cambria Math" panose="02040503050406030204" pitchFamily="18" charset="0"/>
                                          </a:rPr>
                                        </m:ctrlPr>
                                      </m:sSubSupPr>
                                      <m:e>
                                        <m:r>
                                          <a:rPr lang="en-US" altLang="en-US" sz="1800" b="0" i="1" smtClean="0">
                                            <a:solidFill>
                                              <a:schemeClr val="bg1"/>
                                            </a:solidFill>
                                            <a:latin typeface="Cambria Math" panose="02040503050406030204" pitchFamily="18" charset="0"/>
                                            <a:ea typeface="Cambria Math" panose="02040503050406030204" pitchFamily="18" charset="0"/>
                                          </a:rPr>
                                          <m:t>𝜔</m:t>
                                        </m:r>
                                      </m:e>
                                      <m:sub>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0</m:t>
                                        </m:r>
                                      </m:sup>
                                    </m:sSubSup>
                                  </m:e>
                                </m:d>
                              </m:e>
                            </m:mr>
                            <m:mr>
                              <m:e>
                                <m:r>
                                  <a:rPr lang="en-US" altLang="en-US" sz="1800" b="0" i="1" smtClean="0">
                                    <a:solidFill>
                                      <a:schemeClr val="bg1"/>
                                    </a:solidFill>
                                    <a:latin typeface="Cambria Math" panose="02040503050406030204" pitchFamily="18" charset="0"/>
                                  </a:rPr>
                                  <m:t>⋮</m:t>
                                </m:r>
                              </m:e>
                            </m:mr>
                            <m:mr>
                              <m:e>
                                <m:r>
                                  <m:rPr>
                                    <m:brk m:alnAt="7"/>
                                  </m:rPr>
                                  <a:rPr lang="en-US" altLang="en-US" sz="1800" b="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b="0" i="1">
                                            <a:solidFill>
                                              <a:schemeClr val="bg1"/>
                                            </a:solidFill>
                                            <a:latin typeface="Cambria Math" panose="02040503050406030204" pitchFamily="18" charset="0"/>
                                            <a:ea typeface="Cambria Math" panose="02040503050406030204" pitchFamily="18" charset="0"/>
                                          </a:rPr>
                                          <m:t>𝜔</m:t>
                                        </m:r>
                                      </m:e>
                                      <m:sub>
                                        <m:r>
                                          <a:rPr lang="en-US" altLang="en-US" sz="1800" b="0" i="1" smtClean="0">
                                            <a:solidFill>
                                              <a:schemeClr val="bg1"/>
                                            </a:solidFill>
                                            <a:latin typeface="Cambria Math" panose="02040503050406030204" pitchFamily="18" charset="0"/>
                                            <a:ea typeface="Cambria Math" panose="02040503050406030204" pitchFamily="18" charset="0"/>
                                          </a:rPr>
                                          <m:t>𝑐</m:t>
                                        </m:r>
                                      </m:sub>
                                      <m:sup>
                                        <m:r>
                                          <a:rPr lang="en-US" altLang="en-US" sz="1800" b="0" i="1" smtClean="0">
                                            <a:solidFill>
                                              <a:schemeClr val="bg1"/>
                                            </a:solidFill>
                                            <a:latin typeface="Cambria Math" panose="02040503050406030204" pitchFamily="18" charset="0"/>
                                            <a:ea typeface="Cambria Math" panose="02040503050406030204" pitchFamily="18" charset="0"/>
                                          </a:rPr>
                                          <m:t>0</m:t>
                                        </m:r>
                                      </m:sup>
                                    </m:sSubSup>
                                  </m:e>
                                </m:d>
                              </m:e>
                            </m:mr>
                          </m:m>
                        </m:e>
                      </m:d>
                      <m:r>
                        <a:rPr lang="en-US" altLang="en-US" sz="1800" b="1" i="1" smtClean="0">
                          <a:solidFill>
                            <a:schemeClr val="bg1"/>
                          </a:solidFill>
                          <a:latin typeface="Cambria Math" panose="02040503050406030204" pitchFamily="18" charset="0"/>
                        </a:rPr>
                        <m:t>=</m:t>
                      </m:r>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b="1" i="1">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1</m:t>
                                    </m:r>
                                  </m:sub>
                                </m:sSub>
                              </m:e>
                            </m:mr>
                            <m:mr>
                              <m:e>
                                <m:r>
                                  <a:rPr lang="en-US" altLang="en-US" sz="1800" b="1" i="1">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ea typeface="Cambria Math" panose="02040503050406030204" pitchFamily="18" charset="0"/>
                                      </a:rPr>
                                      <m:t>𝑐</m:t>
                                    </m:r>
                                  </m:sub>
                                </m:sSub>
                              </m:e>
                            </m:mr>
                          </m:m>
                        </m:e>
                      </m:d>
                      <m:r>
                        <a:rPr lang="en-US" altLang="en-US" sz="1800" b="1" i="1" smtClean="0">
                          <a:solidFill>
                            <a:schemeClr val="bg1"/>
                          </a:solidFill>
                          <a:latin typeface="Cambria Math" panose="02040503050406030204" pitchFamily="18" charset="0"/>
                          <a:ea typeface="Cambria Math" panose="02040503050406030204" pitchFamily="18" charset="0"/>
                        </a:rPr>
                        <m:t>,</m:t>
                      </m:r>
                    </m:oMath>
                  </m:oMathPara>
                </a14:m>
                <a:endParaRPr lang="en-US" altLang="en-US" sz="1800" b="1" dirty="0">
                  <a:solidFill>
                    <a:schemeClr val="bg1"/>
                  </a:solidFill>
                </a:endParaRP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1</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ea typeface="Cambria Math" panose="02040503050406030204" pitchFamily="18" charset="0"/>
                                          </a:rPr>
                                          <m:t>𝑐</m:t>
                                        </m:r>
                                      </m:sub>
                                      <m:sup>
                                        <m:r>
                                          <a:rPr lang="en-US" altLang="en-US" sz="1800" b="0" i="1" smtClean="0">
                                            <a:solidFill>
                                              <a:schemeClr val="bg1"/>
                                            </a:solidFill>
                                            <a:latin typeface="Cambria Math" panose="02040503050406030204" pitchFamily="18" charset="0"/>
                                            <a:ea typeface="Cambria Math" panose="02040503050406030204" pitchFamily="18" charset="0"/>
                                          </a:rPr>
                                          <m:t>1</m:t>
                                        </m:r>
                                      </m:sup>
                                    </m:sSubSup>
                                  </m:e>
                                </m:d>
                              </m:e>
                            </m:mr>
                          </m:m>
                        </m:e>
                      </m:d>
                      <m:r>
                        <a:rPr lang="en-US" altLang="en-US" sz="1800" b="1" i="1">
                          <a:solidFill>
                            <a:schemeClr val="bg1"/>
                          </a:solidFill>
                          <a:latin typeface="Cambria Math" panose="02040503050406030204" pitchFamily="18" charset="0"/>
                        </a:rPr>
                        <m:t>=</m:t>
                      </m:r>
                      <m:d>
                        <m:dPr>
                          <m:begChr m:val="["/>
                          <m:endChr m:val="]"/>
                          <m:ctrlPr>
                            <a:rPr lang="en-US" altLang="en-US" sz="1800" b="1" i="1" smtClean="0">
                              <a:solidFill>
                                <a:schemeClr val="bg1"/>
                              </a:solidFill>
                              <a:latin typeface="Cambria Math" panose="02040503050406030204" pitchFamily="18" charset="0"/>
                            </a:rPr>
                          </m:ctrlPr>
                        </m:dPr>
                        <m:e>
                          <m:m>
                            <m:mPr>
                              <m:mcs>
                                <m:mc>
                                  <m:mcPr>
                                    <m:count m:val="4"/>
                                    <m:mcJc m:val="center"/>
                                  </m:mcPr>
                                </m:mc>
                              </m:mcs>
                              <m:ctrlPr>
                                <a:rPr lang="en-US" altLang="en-US" sz="1800" b="1" i="1" smtClean="0">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m:t>
                                    </m:r>
                                    <m:r>
                                      <a:rPr lang="en-US" altLang="en-US" sz="1800" b="0" i="1" smtClean="0">
                                        <a:solidFill>
                                          <a:schemeClr val="bg1"/>
                                        </a:solidFill>
                                        <a:latin typeface="Cambria Math" panose="02040503050406030204" pitchFamily="18" charset="0"/>
                                      </a:rPr>
                                      <m:t>𝑐</m:t>
                                    </m:r>
                                  </m:sub>
                                </m:sSub>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m:t>
                                    </m:r>
                                    <m:r>
                                      <a:rPr lang="en-US" altLang="en-US" sz="1800" b="0" i="1" smtClean="0">
                                        <a:solidFill>
                                          <a:schemeClr val="bg1"/>
                                        </a:solidFill>
                                        <a:latin typeface="Cambria Math" panose="02040503050406030204" pitchFamily="18" charset="0"/>
                                      </a:rPr>
                                      <m:t>𝑐</m:t>
                                    </m:r>
                                  </m:sub>
                                </m:sSub>
                              </m:e>
                            </m:mr>
                            <m:mr>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m:t>
                                    </m:r>
                                    <m:r>
                                      <a:rPr lang="en-US" altLang="en-US" sz="1800" i="1">
                                        <a:solidFill>
                                          <a:schemeClr val="bg1"/>
                                        </a:solidFill>
                                        <a:latin typeface="Cambria Math" panose="02040503050406030204" pitchFamily="18" charset="0"/>
                                      </a:rPr>
                                      <m:t>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m:t>
                                    </m:r>
                                    <m:r>
                                      <a:rPr lang="en-US" altLang="en-US" sz="1800" b="0" i="1" smtClean="0">
                                        <a:solidFill>
                                          <a:schemeClr val="bg1"/>
                                        </a:solidFill>
                                        <a:latin typeface="Cambria Math" panose="02040503050406030204" pitchFamily="18" charset="0"/>
                                      </a:rPr>
                                      <m:t>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𝑐𝑐</m:t>
                                    </m:r>
                                  </m:sub>
                                </m:sSub>
                              </m:e>
                            </m:mr>
                          </m:m>
                        </m:e>
                      </m:d>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b="1" i="1">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1</m:t>
                                    </m:r>
                                  </m:sub>
                                </m:sSub>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2</m:t>
                                    </m:r>
                                  </m:sub>
                                </m:sSub>
                              </m:e>
                            </m:mr>
                            <m:mr>
                              <m:e>
                                <m:r>
                                  <a:rPr lang="en-US" altLang="en-US" sz="1800" b="1" i="1">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ea typeface="Cambria Math" panose="02040503050406030204" pitchFamily="18" charset="0"/>
                                      </a:rPr>
                                      <m:t>𝑐</m:t>
                                    </m:r>
                                  </m:sub>
                                </m:sSub>
                              </m:e>
                            </m:mr>
                          </m:m>
                        </m:e>
                      </m:d>
                      <m:r>
                        <a:rPr lang="en-US" altLang="en-US" sz="1800" b="1" i="1" dirty="0" smtClean="0">
                          <a:solidFill>
                            <a:schemeClr val="bg1"/>
                          </a:solidFill>
                          <a:latin typeface="Cambria Math" panose="02040503050406030204" pitchFamily="18" charset="0"/>
                        </a:rPr>
                        <m:t> </m:t>
                      </m:r>
                    </m:oMath>
                  </m:oMathPara>
                </a14:m>
                <a:endParaRPr lang="en-US" altLang="en-US" sz="1800" b="1" i="1" dirty="0">
                  <a:solidFill>
                    <a:schemeClr val="bg1"/>
                  </a:solidFill>
                  <a:latin typeface="Cambria Math" panose="02040503050406030204" pitchFamily="18" charset="0"/>
                </a:endParaRP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rPr>
                                          <m:t>1</m:t>
                                        </m:r>
                                      </m:sub>
                                      <m:sup>
                                        <m:r>
                                          <a:rPr lang="en-US" altLang="en-US" sz="1800" i="1">
                                            <a:solidFill>
                                              <a:schemeClr val="bg1"/>
                                            </a:solidFill>
                                            <a:latin typeface="Cambria Math" panose="02040503050406030204" pitchFamily="18" charset="0"/>
                                          </a:rPr>
                                          <m:t>𝑡</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ea typeface="Cambria Math" panose="02040503050406030204" pitchFamily="18" charset="0"/>
                                          </a:rPr>
                                          <m:t>𝑐</m:t>
                                        </m:r>
                                      </m:sub>
                                      <m:sup>
                                        <m:r>
                                          <a:rPr lang="en-US" altLang="en-US" sz="1800" i="1">
                                            <a:solidFill>
                                              <a:schemeClr val="bg1"/>
                                            </a:solidFill>
                                            <a:latin typeface="Cambria Math" panose="02040503050406030204" pitchFamily="18" charset="0"/>
                                          </a:rPr>
                                          <m:t>𝑡</m:t>
                                        </m:r>
                                      </m:sup>
                                    </m:sSubSup>
                                  </m:e>
                                </m:d>
                              </m:e>
                            </m:mr>
                          </m:m>
                        </m:e>
                      </m:d>
                      <m:r>
                        <a:rPr lang="en-US" altLang="en-US" sz="1800" b="1" i="1">
                          <a:solidFill>
                            <a:schemeClr val="bg1"/>
                          </a:solidFill>
                          <a:latin typeface="Cambria Math" panose="02040503050406030204" pitchFamily="18" charset="0"/>
                        </a:rPr>
                        <m:t>=</m:t>
                      </m:r>
                      <m:sSup>
                        <m:sSupPr>
                          <m:ctrlPr>
                            <a:rPr lang="en-US" altLang="en-US" sz="1800" b="1" i="1">
                              <a:solidFill>
                                <a:schemeClr val="bg1"/>
                              </a:solidFill>
                              <a:latin typeface="Cambria Math" panose="02040503050406030204" pitchFamily="18" charset="0"/>
                            </a:rPr>
                          </m:ctrlPr>
                        </m:sSupPr>
                        <m:e>
                          <m:r>
                            <a:rPr lang="en-US" altLang="en-US" sz="1800" b="1" i="1">
                              <a:solidFill>
                                <a:schemeClr val="bg1"/>
                              </a:solidFill>
                              <a:latin typeface="Cambria Math" panose="02040503050406030204" pitchFamily="18" charset="0"/>
                            </a:rPr>
                            <m:t>𝑨</m:t>
                          </m:r>
                        </m:e>
                        <m:sup>
                          <m:r>
                            <a:rPr lang="en-US" altLang="en-US" sz="1800" i="1">
                              <a:solidFill>
                                <a:schemeClr val="bg1"/>
                              </a:solidFill>
                              <a:latin typeface="Cambria Math" panose="02040503050406030204" pitchFamily="18" charset="0"/>
                            </a:rPr>
                            <m:t>𝑡</m:t>
                          </m:r>
                        </m:sup>
                      </m:sSup>
                      <m:r>
                        <a:rPr lang="en-US" altLang="en-US" sz="1800" b="1" i="1">
                          <a:solidFill>
                            <a:schemeClr val="bg1"/>
                          </a:solidFill>
                          <a:latin typeface="Cambria Math" panose="02040503050406030204" pitchFamily="18" charset="0"/>
                          <a:ea typeface="Cambria Math" panose="02040503050406030204" pitchFamily="18" charset="0"/>
                        </a:rPr>
                        <m:t>𝝅</m:t>
                      </m:r>
                    </m:oMath>
                  </m:oMathPara>
                </a14:m>
                <a:endParaRPr lang="en-US" altLang="en-US" sz="1800" b="1" dirty="0">
                  <a:solidFill>
                    <a:schemeClr val="bg1"/>
                  </a:solidFill>
                  <a:ea typeface="Cambria Math" panose="02040503050406030204" pitchFamily="18" charset="0"/>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5425" y="589936"/>
                <a:ext cx="8689974" cy="5963263"/>
              </a:xfrm>
              <a:prstGeom prst="rect">
                <a:avLst/>
              </a:prstGeom>
              <a:blipFill>
                <a:blip r:embed="rId4"/>
                <a:stretch>
                  <a:fillRect l="-1460" t="-1277" b="-63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379703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Computational Complexity of Direct Evaluation</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accent1"/>
                    </a:solidFill>
                  </a:rPr>
                  <a:t>Evaluation:</a:t>
                </a:r>
                <a:r>
                  <a:rPr lang="en-US" sz="1800" b="1" dirty="0">
                    <a:solidFill>
                      <a:schemeClr val="bg1"/>
                    </a:solidFill>
                  </a:rPr>
                  <a:t> How do we efficiently compute the </a:t>
                </a:r>
                <a:br>
                  <a:rPr lang="en-US" sz="1800" b="1" dirty="0">
                    <a:solidFill>
                      <a:schemeClr val="bg1"/>
                    </a:solidFill>
                  </a:rPr>
                </a:br>
                <a:r>
                  <a:rPr lang="en-US" sz="1800" b="1" dirty="0">
                    <a:solidFill>
                      <a:schemeClr val="bg1"/>
                    </a:solidFill>
                  </a:rPr>
                  <a:t>probability that a particular sequence of events</a:t>
                </a:r>
                <a:br>
                  <a:rPr lang="en-US" sz="1800" b="1" dirty="0">
                    <a:solidFill>
                      <a:schemeClr val="bg1"/>
                    </a:solidFill>
                  </a:rPr>
                </a:br>
                <a:r>
                  <a:rPr lang="en-US" sz="1800" b="1" dirty="0">
                    <a:solidFill>
                      <a:schemeClr val="bg1"/>
                    </a:solidFill>
                  </a:rPr>
                  <a:t>was observed?</a:t>
                </a:r>
              </a:p>
              <a:p>
                <a:pPr marL="176213" indent="-176213">
                  <a:spcBef>
                    <a:spcPts val="0"/>
                  </a:spcBef>
                  <a:spcAft>
                    <a:spcPts val="600"/>
                  </a:spcAft>
                  <a:buFont typeface="Arial" pitchFamily="34" charset="0"/>
                  <a:buChar char="•"/>
                </a:pPr>
                <a:r>
                  <a:rPr lang="en-US" altLang="en-US" sz="1800" b="1" dirty="0">
                    <a:solidFill>
                      <a:schemeClr val="bg1"/>
                    </a:solidFill>
                  </a:rPr>
                  <a:t>The probability of the observed sequence </a:t>
                </a:r>
                <a:br>
                  <a:rPr lang="en-US" altLang="en-US" sz="1800" b="1" dirty="0">
                    <a:solidFill>
                      <a:schemeClr val="bg1"/>
                    </a:solidFill>
                  </a:rPr>
                </a:br>
                <a:r>
                  <a:rPr lang="en-US" altLang="en-US" sz="1800" b="1" dirty="0">
                    <a:solidFill>
                      <a:schemeClr val="bg1"/>
                    </a:solidFill>
                  </a:rPr>
                  <a:t>can be found by multiplying by the output </a:t>
                </a:r>
                <a:br>
                  <a:rPr lang="en-US" altLang="en-US" sz="1800" b="1" dirty="0">
                    <a:solidFill>
                      <a:schemeClr val="bg1"/>
                    </a:solidFill>
                  </a:rPr>
                </a:br>
                <a:r>
                  <a:rPr lang="en-US" altLang="en-US" sz="1800" b="1" dirty="0">
                    <a:solidFill>
                      <a:schemeClr val="bg1"/>
                    </a:solidFill>
                  </a:rPr>
                  <a:t>probability matrix:</a:t>
                </a:r>
              </a:p>
              <a:p>
                <a:pPr marL="463550">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rPr>
                                          <m:t>𝑣</m:t>
                                        </m:r>
                                      </m:e>
                                      <m:sub>
                                        <m:r>
                                          <a:rPr lang="en-US" altLang="en-US" sz="1800" i="1">
                                            <a:solidFill>
                                              <a:schemeClr val="bg1"/>
                                            </a:solidFill>
                                            <a:latin typeface="Cambria Math" panose="02040503050406030204" pitchFamily="18" charset="0"/>
                                          </a:rPr>
                                          <m:t>1</m:t>
                                        </m:r>
                                      </m:sub>
                                      <m:sup>
                                        <m:r>
                                          <a:rPr lang="en-US" altLang="en-US" sz="1800" i="1">
                                            <a:solidFill>
                                              <a:schemeClr val="bg1"/>
                                            </a:solidFill>
                                            <a:latin typeface="Cambria Math" panose="02040503050406030204" pitchFamily="18" charset="0"/>
                                          </a:rPr>
                                          <m:t>𝑡</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rPr>
                                          <m:t>𝑣</m:t>
                                        </m:r>
                                      </m:e>
                                      <m:sub>
                                        <m:r>
                                          <a:rPr lang="en-US" altLang="en-US" sz="1800" i="1">
                                            <a:solidFill>
                                              <a:schemeClr val="bg1"/>
                                            </a:solidFill>
                                            <a:latin typeface="Cambria Math" panose="02040503050406030204" pitchFamily="18" charset="0"/>
                                            <a:ea typeface="Cambria Math" panose="02040503050406030204" pitchFamily="18" charset="0"/>
                                          </a:rPr>
                                          <m:t>𝑀</m:t>
                                        </m:r>
                                      </m:sub>
                                      <m:sup>
                                        <m:r>
                                          <a:rPr lang="en-US" altLang="en-US" sz="1800" i="1">
                                            <a:solidFill>
                                              <a:schemeClr val="bg1"/>
                                            </a:solidFill>
                                            <a:latin typeface="Cambria Math" panose="02040503050406030204" pitchFamily="18" charset="0"/>
                                          </a:rPr>
                                          <m:t>𝑡</m:t>
                                        </m:r>
                                      </m:sup>
                                    </m:sSubSup>
                                  </m:e>
                                </m:d>
                              </m:e>
                            </m:mr>
                          </m:m>
                        </m:e>
                      </m:d>
                      <m:r>
                        <a:rPr lang="en-US" altLang="en-US" sz="1800" b="1" i="1">
                          <a:solidFill>
                            <a:schemeClr val="bg1"/>
                          </a:solidFill>
                          <a:latin typeface="Cambria Math" panose="02040503050406030204" pitchFamily="18" charset="0"/>
                        </a:rPr>
                        <m:t>=</m:t>
                      </m:r>
                      <m:sSup>
                        <m:sSupPr>
                          <m:ctrlPr>
                            <a:rPr lang="en-US" altLang="en-US" sz="1800" b="1" i="1">
                              <a:solidFill>
                                <a:schemeClr val="bg1"/>
                              </a:solidFill>
                              <a:latin typeface="Cambria Math" panose="02040503050406030204" pitchFamily="18" charset="0"/>
                            </a:rPr>
                          </m:ctrlPr>
                        </m:sSupPr>
                        <m:e>
                          <m:r>
                            <a:rPr lang="en-US" altLang="en-US" sz="1800" b="1" i="1">
                              <a:solidFill>
                                <a:schemeClr val="bg1"/>
                              </a:solidFill>
                              <a:latin typeface="Cambria Math" panose="02040503050406030204" pitchFamily="18" charset="0"/>
                            </a:rPr>
                            <m:t>𝑩𝑨</m:t>
                          </m:r>
                        </m:e>
                        <m:sup>
                          <m:r>
                            <a:rPr lang="en-US" altLang="en-US" sz="1800" i="1">
                              <a:solidFill>
                                <a:schemeClr val="bg1"/>
                              </a:solidFill>
                              <a:latin typeface="Cambria Math" panose="02040503050406030204" pitchFamily="18" charset="0"/>
                            </a:rPr>
                            <m:t>𝑡</m:t>
                          </m:r>
                        </m:sup>
                      </m:sSup>
                      <m:r>
                        <a:rPr lang="en-US" altLang="en-US" sz="1800" b="1" i="1">
                          <a:solidFill>
                            <a:schemeClr val="bg1"/>
                          </a:solidFill>
                          <a:latin typeface="Cambria Math" panose="02040503050406030204" pitchFamily="18" charset="0"/>
                          <a:ea typeface="Cambria Math" panose="02040503050406030204" pitchFamily="18" charset="0"/>
                        </a:rPr>
                        <m:t>𝝅</m:t>
                      </m:r>
                    </m:oMath>
                  </m:oMathPara>
                </a14:m>
                <a:endParaRPr lang="en-US" sz="1800" dirty="0"/>
              </a:p>
              <a:p>
                <a:pPr marL="176213" indent="-176213">
                  <a:spcBef>
                    <a:spcPts val="0"/>
                  </a:spcBef>
                  <a:spcAft>
                    <a:spcPts val="1200"/>
                  </a:spcAft>
                  <a:buFont typeface="Arial" pitchFamily="34" charset="0"/>
                  <a:buChar char="•"/>
                </a:pPr>
                <a:r>
                  <a:rPr lang="en-US" altLang="en-US" sz="1800" b="1" dirty="0">
                    <a:solidFill>
                      <a:schemeClr val="bg1"/>
                    </a:solidFill>
                  </a:rPr>
                  <a:t>But these computations, which are of complexity </a:t>
                </a:r>
                <a:br>
                  <a:rPr lang="en-US" altLang="en-US" sz="1800" i="1" dirty="0">
                    <a:solidFill>
                      <a:schemeClr val="bg1"/>
                    </a:solidFill>
                    <a:latin typeface="Cambria Math" panose="02040503050406030204" pitchFamily="18" charset="0"/>
                  </a:rPr>
                </a:br>
                <a14:m>
                  <m:oMath xmlns:m="http://schemas.openxmlformats.org/officeDocument/2006/math">
                    <m:r>
                      <a:rPr lang="en-US" altLang="en-US" sz="1800" i="1" dirty="0">
                        <a:solidFill>
                          <a:schemeClr val="bg1"/>
                        </a:solidFill>
                        <a:latin typeface="Cambria Math" panose="02040503050406030204" pitchFamily="18" charset="0"/>
                      </a:rPr>
                      <m:t>𝑂</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r>
                      <a:rPr lang="en-US" altLang="en-US" sz="1800" i="1" dirty="0" err="1">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m:t>
                    </m:r>
                  </m:oMath>
                </a14:m>
                <a:r>
                  <a:rPr lang="en-US" altLang="en-US" sz="1800" b="1" dirty="0">
                    <a:solidFill>
                      <a:schemeClr val="bg1"/>
                    </a:solidFill>
                  </a:rPr>
                  <a:t>, where </a:t>
                </a:r>
                <a14:m>
                  <m:oMath xmlns:m="http://schemas.openxmlformats.org/officeDocument/2006/math">
                    <m:r>
                      <a:rPr lang="en-US" altLang="en-US" sz="1800" i="1" dirty="0">
                        <a:solidFill>
                          <a:schemeClr val="bg1"/>
                        </a:solidFill>
                        <a:latin typeface="Cambria Math" panose="02040503050406030204" pitchFamily="18" charset="0"/>
                      </a:rPr>
                      <m:t>𝑇</m:t>
                    </m:r>
                  </m:oMath>
                </a14:m>
                <a:r>
                  <a:rPr lang="en-US" altLang="en-US" sz="1800" b="1" dirty="0">
                    <a:solidFill>
                      <a:schemeClr val="bg1"/>
                    </a:solidFill>
                  </a:rPr>
                  <a:t> is the length of the sequence, </a:t>
                </a:r>
                <a:br>
                  <a:rPr lang="en-US" altLang="en-US" sz="1800" b="1" dirty="0">
                    <a:solidFill>
                      <a:schemeClr val="bg1"/>
                    </a:solidFill>
                  </a:rPr>
                </a:br>
                <a:r>
                  <a:rPr lang="en-US" altLang="en-US" sz="1800" b="1" dirty="0">
                    <a:solidFill>
                      <a:schemeClr val="bg1"/>
                    </a:solidFill>
                  </a:rPr>
                  <a:t>are prohibitive for even the simplest of models </a:t>
                </a:r>
                <a:br>
                  <a:rPr lang="en-US" altLang="en-US" sz="1800" b="1" dirty="0">
                    <a:solidFill>
                      <a:schemeClr val="bg1"/>
                    </a:solidFill>
                  </a:rPr>
                </a:br>
                <a:r>
                  <a:rPr lang="en-US" altLang="en-US" sz="1800" b="1" dirty="0">
                    <a:solidFill>
                      <a:schemeClr val="bg1"/>
                    </a:solidFill>
                  </a:rPr>
                  <a:t>(e.g., </a:t>
                </a:r>
                <a14:m>
                  <m:oMath xmlns:m="http://schemas.openxmlformats.org/officeDocument/2006/math">
                    <m:r>
                      <a:rPr lang="en-US" altLang="en-US" sz="1800" i="1" dirty="0">
                        <a:solidFill>
                          <a:schemeClr val="bg1"/>
                        </a:solidFill>
                        <a:latin typeface="Cambria Math" panose="02040503050406030204" pitchFamily="18" charset="0"/>
                      </a:rPr>
                      <m:t>𝑐</m:t>
                    </m:r>
                    <m:r>
                      <a:rPr lang="en-US" altLang="en-US" sz="1800" i="1" dirty="0">
                        <a:solidFill>
                          <a:schemeClr val="bg1"/>
                        </a:solidFill>
                        <a:latin typeface="Cambria Math" panose="02040503050406030204" pitchFamily="18" charset="0"/>
                      </a:rPr>
                      <m:t>=10 </m:t>
                    </m:r>
                  </m:oMath>
                </a14:m>
                <a:r>
                  <a:rPr lang="en-US" altLang="en-US" sz="1800" b="1" dirty="0">
                    <a:solidFill>
                      <a:schemeClr val="bg1"/>
                    </a:solidFill>
                  </a:rPr>
                  <a:t>and </a:t>
                </a:r>
                <a14:m>
                  <m:oMath xmlns:m="http://schemas.openxmlformats.org/officeDocument/2006/math">
                    <m:r>
                      <a:rPr lang="en-US" altLang="en-US" sz="1800" i="1" dirty="0">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=20 →</m:t>
                    </m:r>
                    <m:sSup>
                      <m:sSupPr>
                        <m:ctrlPr>
                          <a:rPr lang="en-US" altLang="en-US" sz="1800" i="1" dirty="0" smtClean="0">
                            <a:solidFill>
                              <a:schemeClr val="bg1"/>
                            </a:solidFill>
                            <a:latin typeface="Cambria Math" panose="02040503050406030204" pitchFamily="18" charset="0"/>
                          </a:rPr>
                        </m:ctrlPr>
                      </m:sSupPr>
                      <m:e>
                        <m:r>
                          <a:rPr lang="en-US" altLang="en-US" sz="1800" b="0" i="1" dirty="0" smtClean="0">
                            <a:solidFill>
                              <a:schemeClr val="bg1"/>
                            </a:solidFill>
                            <a:latin typeface="Cambria Math" panose="02040503050406030204" pitchFamily="18" charset="0"/>
                          </a:rPr>
                          <m:t>10</m:t>
                        </m:r>
                      </m:e>
                      <m:sup>
                        <m:r>
                          <a:rPr lang="en-US" altLang="en-US" sz="1800" b="0" i="1" dirty="0" smtClean="0">
                            <a:solidFill>
                              <a:schemeClr val="bg1"/>
                            </a:solidFill>
                            <a:latin typeface="Cambria Math" panose="02040503050406030204" pitchFamily="18" charset="0"/>
                          </a:rPr>
                          <m:t>21</m:t>
                        </m:r>
                      </m:sup>
                    </m:sSup>
                    <m:r>
                      <a:rPr lang="en-US" altLang="en-US" sz="1800" i="1" dirty="0">
                        <a:solidFill>
                          <a:schemeClr val="bg1"/>
                        </a:solidFill>
                        <a:latin typeface="Cambria Math" panose="02040503050406030204" pitchFamily="18" charset="0"/>
                      </a:rPr>
                      <m:t>20=2</m:t>
                    </m:r>
                    <m:r>
                      <a:rPr lang="en-US" altLang="en-US" sz="1800" b="0" i="1" dirty="0" smtClean="0">
                        <a:solidFill>
                          <a:schemeClr val="bg1"/>
                        </a:solidFill>
                        <a:latin typeface="Cambria Math" panose="02040503050406030204" pitchFamily="18" charset="0"/>
                      </a:rPr>
                      <m:t>𝑥</m:t>
                    </m:r>
                    <m:sSup>
                      <m:sSupPr>
                        <m:ctrlPr>
                          <a:rPr lang="en-US" altLang="en-US" sz="1800" b="0" i="1" dirty="0" smtClean="0">
                            <a:solidFill>
                              <a:schemeClr val="bg1"/>
                            </a:solidFill>
                            <a:latin typeface="Cambria Math" panose="02040503050406030204" pitchFamily="18" charset="0"/>
                          </a:rPr>
                        </m:ctrlPr>
                      </m:sSupPr>
                      <m:e>
                        <m:r>
                          <a:rPr lang="en-US" altLang="en-US" sz="1800" b="0" i="1" dirty="0" smtClean="0">
                            <a:solidFill>
                              <a:schemeClr val="bg1"/>
                            </a:solidFill>
                            <a:latin typeface="Cambria Math" panose="02040503050406030204" pitchFamily="18" charset="0"/>
                          </a:rPr>
                          <m:t>10</m:t>
                        </m:r>
                      </m:e>
                      <m:sup>
                        <m:r>
                          <a:rPr lang="en-US" altLang="en-US" sz="1800" b="0" i="1" dirty="0" smtClean="0">
                            <a:solidFill>
                              <a:schemeClr val="bg1"/>
                            </a:solidFill>
                            <a:latin typeface="Cambria Math" panose="02040503050406030204" pitchFamily="18" charset="0"/>
                          </a:rPr>
                          <m:t>21</m:t>
                        </m:r>
                      </m:sup>
                    </m:sSup>
                  </m:oMath>
                </a14:m>
                <a:r>
                  <a:rPr lang="en-US" altLang="en-US" sz="1800" b="1" dirty="0">
                    <a:solidFill>
                      <a:schemeClr val="bg1"/>
                    </a:solidFill>
                  </a:rPr>
                  <a:t> calculations).</a:t>
                </a:r>
              </a:p>
              <a:p>
                <a:pPr marL="176213" indent="-176213">
                  <a:spcBef>
                    <a:spcPts val="0"/>
                  </a:spcBef>
                  <a:spcAft>
                    <a:spcPts val="1200"/>
                  </a:spcAft>
                  <a:buFont typeface="Arial" pitchFamily="34" charset="0"/>
                  <a:buChar char="•"/>
                </a:pPr>
                <a:r>
                  <a:rPr lang="en-US" altLang="en-US" sz="1800" b="1" dirty="0">
                    <a:solidFill>
                      <a:schemeClr val="bg1"/>
                    </a:solidFill>
                  </a:rPr>
                  <a:t>To put this in perspective, an HMM-based speech recognizer typically would use 10,000 models, each with 3 states, and be capable of recognizing over 100,000 words. The total number of states in such a system could be millions.</a:t>
                </a:r>
              </a:p>
              <a:p>
                <a:pPr marL="176213" indent="-176213">
                  <a:spcBef>
                    <a:spcPts val="0"/>
                  </a:spcBef>
                  <a:spcAft>
                    <a:spcPts val="1200"/>
                  </a:spcAft>
                  <a:buFont typeface="Arial" pitchFamily="34" charset="0"/>
                  <a:buChar char="•"/>
                </a:pPr>
                <a:r>
                  <a:rPr lang="en-US" altLang="en-US" sz="1800" b="1" dirty="0">
                    <a:solidFill>
                      <a:schemeClr val="bg1"/>
                    </a:solidFill>
                  </a:rPr>
                  <a:t>Hence, efficient computational techniques were essential to the success of this technology.</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r="-876" b="-218"/>
                </a:stretch>
              </a:blipFill>
              <a:ln w="9525">
                <a:noFill/>
                <a:miter lim="800000"/>
                <a:headEnd/>
                <a:tailEnd/>
              </a:ln>
              <a:effectLst/>
            </p:spPr>
            <p:txBody>
              <a:bodyPr/>
              <a:lstStyle/>
              <a:p>
                <a:r>
                  <a:rPr lang="en-US">
                    <a:noFill/>
                  </a:rPr>
                  <a:t> </a:t>
                </a:r>
              </a:p>
            </p:txBody>
          </p:sp>
        </mc:Fallback>
      </mc:AlternateContent>
      <p:pic>
        <p:nvPicPr>
          <p:cNvPr id="17" name="Picture 16" descr="x.JPG"/>
          <p:cNvPicPr>
            <a:picLocks noChangeAspect="1"/>
          </p:cNvPicPr>
          <p:nvPr/>
        </p:nvPicPr>
        <p:blipFill rotWithShape="1">
          <a:blip r:embed="rId3"/>
          <a:srcRect l="11280" t="3796" r="6485"/>
          <a:stretch/>
        </p:blipFill>
        <p:spPr>
          <a:xfrm>
            <a:off x="6336792" y="2188738"/>
            <a:ext cx="2578607" cy="2065072"/>
          </a:xfrm>
          <a:prstGeom prst="rect">
            <a:avLst/>
          </a:prstGeom>
        </p:spPr>
      </p:pic>
      <p:pic>
        <p:nvPicPr>
          <p:cNvPr id="10" name="Picture 9">
            <a:extLst>
              <a:ext uri="{FF2B5EF4-FFF2-40B4-BE49-F238E27FC236}">
                <a16:creationId xmlns:a16="http://schemas.microsoft.com/office/drawing/2014/main" id="{ABB97E8D-EE50-9C44-8AD8-2BCC8FEE7C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01048" y="526800"/>
            <a:ext cx="1375076" cy="1584971"/>
          </a:xfrm>
          <a:prstGeom prst="rect">
            <a:avLst/>
          </a:prstGeom>
          <a:ln w="38100">
            <a:noFill/>
          </a:ln>
        </p:spPr>
      </p:pic>
      <p:sp>
        <p:nvSpPr>
          <p:cNvPr id="11" name="Bent Arrow 10">
            <a:extLst>
              <a:ext uri="{FF2B5EF4-FFF2-40B4-BE49-F238E27FC236}">
                <a16:creationId xmlns:a16="http://schemas.microsoft.com/office/drawing/2014/main" id="{2EE13FB1-57EC-734E-ACF1-6A0C5BE7F3A0}"/>
              </a:ext>
            </a:extLst>
          </p:cNvPr>
          <p:cNvSpPr/>
          <p:nvPr/>
        </p:nvSpPr>
        <p:spPr>
          <a:xfrm rot="5400000">
            <a:off x="7693335" y="1487426"/>
            <a:ext cx="754093" cy="515082"/>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20850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69E1C-5723-0F4E-9357-E016EDFC205A}"/>
              </a:ext>
            </a:extLst>
          </p:cNvPr>
          <p:cNvSpPr/>
          <p:nvPr/>
        </p:nvSpPr>
        <p:spPr>
          <a:xfrm>
            <a:off x="592282" y="4270664"/>
            <a:ext cx="6411191"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Forward Algorithm</a:t>
            </a:r>
          </a:p>
        </p:txBody>
      </p:sp>
      <mc:AlternateContent xmlns:mc="http://schemas.openxmlformats.org/markup-compatibility/2006" xmlns:a14="http://schemas.microsoft.com/office/drawing/2010/main">
        <mc:Choice Requires="a14">
          <p:sp>
            <p:nvSpPr>
              <p:cNvPr id="10" name="Rectangle 4">
                <a:extLst>
                  <a:ext uri="{FF2B5EF4-FFF2-40B4-BE49-F238E27FC236}">
                    <a16:creationId xmlns:a16="http://schemas.microsoft.com/office/drawing/2014/main" id="{57D11BDE-82E6-EE46-939E-9C8918B8C5CA}"/>
                  </a:ext>
                </a:extLst>
              </p:cNvPr>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bg1"/>
                    </a:solidFill>
                  </a:rPr>
                  <a:t>Fortunately, we can employ a technique similar to what is used in many DSP applications (e.g., the Fast Fourier Transform) to complete this computation using many fewer multiply/adds by storing intermediate results.</a:t>
                </a:r>
              </a:p>
              <a:p>
                <a:pPr marL="176213" indent="-176213">
                  <a:spcBef>
                    <a:spcPts val="0"/>
                  </a:spcBef>
                  <a:spcAft>
                    <a:spcPts val="1200"/>
                  </a:spcAft>
                  <a:buFont typeface="Arial" pitchFamily="34" charset="0"/>
                  <a:buChar char="•"/>
                </a:pPr>
                <a:r>
                  <a:rPr lang="en-US" altLang="en-US" sz="1800" b="1" dirty="0">
                    <a:solidFill>
                      <a:schemeClr val="bg1"/>
                    </a:solidFill>
                  </a:rPr>
                  <a:t>The probability of being in a state at time </a:t>
                </a:r>
                <a14:m>
                  <m:oMath xmlns:m="http://schemas.openxmlformats.org/officeDocument/2006/math">
                    <m:r>
                      <a:rPr lang="en-US" altLang="en-US" sz="1800" b="0" i="1" dirty="0" smtClean="0">
                        <a:solidFill>
                          <a:schemeClr val="bg1"/>
                        </a:solidFill>
                        <a:latin typeface="Cambria Math" panose="02040503050406030204" pitchFamily="18" charset="0"/>
                      </a:rPr>
                      <m:t>𝑡</m:t>
                    </m:r>
                  </m:oMath>
                </a14:m>
                <a:r>
                  <a:rPr lang="en-US" altLang="en-US" sz="1800" b="1" dirty="0">
                    <a:solidFill>
                      <a:schemeClr val="bg1"/>
                    </a:solidFill>
                  </a:rPr>
                  <a:t> is given by:</a:t>
                </a:r>
              </a:p>
              <a:p>
                <a:pPr marL="463550">
                  <a:spcBef>
                    <a:spcPts val="0"/>
                  </a:spcBef>
                  <a:spcAft>
                    <a:spcPts val="1200"/>
                  </a:spcAft>
                </a:pPr>
                <a14:m>
                  <m:oMathPara xmlns:m="http://schemas.openxmlformats.org/officeDocument/2006/math">
                    <m:oMathParaPr>
                      <m:jc m:val="left"/>
                    </m:oMathParaPr>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m>
                            <m:mPr>
                              <m:mcs>
                                <m:mc>
                                  <m:mcPr>
                                    <m:count m:val="2"/>
                                    <m:mcJc m:val="center"/>
                                  </m:mcPr>
                                </m:mc>
                              </m:mcs>
                              <m:ctrlPr>
                                <a:rPr lang="en-US" altLang="en-US" sz="1800" i="1" smtClean="0">
                                  <a:solidFill>
                                    <a:schemeClr val="bg1"/>
                                  </a:solidFill>
                                  <a:latin typeface="Cambria Math" panose="02040503050406030204" pitchFamily="18" charset="0"/>
                                  <a:ea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ea typeface="Cambria Math" panose="02040503050406030204" pitchFamily="18" charset="0"/>
                                  </a:rPr>
                                  <m:t>0</m:t>
                                </m:r>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r>
                                  <a:rPr lang="en-US" altLang="en-US" sz="1800" b="0" i="1" smtClean="0">
                                    <a:solidFill>
                                      <a:schemeClr val="bg1"/>
                                    </a:solidFill>
                                    <a:latin typeface="Cambria Math" panose="02040503050406030204" pitchFamily="18" charset="0"/>
                                    <a:ea typeface="Cambria Math" panose="02040503050406030204" pitchFamily="18" charset="0"/>
                                  </a:rPr>
                                  <m:t>1,</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nary>
                                      <m:naryPr>
                                        <m:chr m:val="∑"/>
                                        <m:supHide m:val="on"/>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7"/>
                                          </m:rPr>
                                          <a:rPr lang="en-US" altLang="en-US" sz="1800" b="0" i="1">
                                            <a:solidFill>
                                              <a:schemeClr val="bg1"/>
                                            </a:solidFill>
                                            <a:latin typeface="Cambria Math" panose="02040503050406030204" pitchFamily="18" charset="0"/>
                                            <a:ea typeface="Cambria Math" panose="02040503050406030204" pitchFamily="18" charset="0"/>
                                          </a:rPr>
                                          <m:t>𝑖</m:t>
                                        </m:r>
                                      </m:sub>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a:solidFill>
                                                  <a:schemeClr val="bg1"/>
                                                </a:solidFill>
                                                <a:latin typeface="Cambria Math" panose="02040503050406030204" pitchFamily="18" charset="0"/>
                                                <a:ea typeface="Cambria Math" panose="02040503050406030204" pitchFamily="18" charset="0"/>
                                              </a:rPr>
                                              <m:t>𝑡</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smtClean="0">
                                        <a:solidFill>
                                          <a:schemeClr val="bg1"/>
                                        </a:solidFill>
                                        <a:latin typeface="Cambria Math" panose="02040503050406030204" pitchFamily="18" charset="0"/>
                                        <a:ea typeface="Cambria Math" panose="02040503050406030204" pitchFamily="18" charset="0"/>
                                      </a:rPr>
                                      <m:t>𝑏</m:t>
                                    </m:r>
                                  </m:e>
                                  <m:sub>
                                    <m:r>
                                      <a:rPr lang="en-US" altLang="en-US" sz="1800" b="0" i="1" smtClean="0">
                                        <a:solidFill>
                                          <a:schemeClr val="bg1"/>
                                        </a:solidFill>
                                        <a:latin typeface="Cambria Math" panose="02040503050406030204" pitchFamily="18" charset="0"/>
                                        <a:ea typeface="Cambria Math" panose="02040503050406030204" pitchFamily="18" charset="0"/>
                                      </a:rPr>
                                      <m:t>𝑗𝑘</m:t>
                                    </m:r>
                                  </m:sub>
                                </m:sSub>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𝑜𝑡h𝑒𝑟𝑤𝑖𝑠𝑒</m:t>
                                </m:r>
                                <m:r>
                                  <a:rPr lang="en-US" altLang="en-US" sz="1800" b="0" i="1" smtClean="0">
                                    <a:solidFill>
                                      <a:schemeClr val="bg1"/>
                                    </a:solidFill>
                                    <a:latin typeface="Cambria Math" panose="02040503050406030204" pitchFamily="18" charset="0"/>
                                    <a:ea typeface="Cambria Math" panose="02040503050406030204" pitchFamily="18" charset="0"/>
                                  </a:rPr>
                                  <m:t>.</m:t>
                                </m:r>
                              </m:e>
                            </m:mr>
                          </m:m>
                        </m:e>
                      </m:d>
                    </m:oMath>
                  </m:oMathPara>
                </a14:m>
                <a:endParaRPr lang="en-US" altLang="en-US" sz="1800" dirty="0">
                  <a:solidFill>
                    <a:schemeClr val="bg1"/>
                  </a:solidFill>
                  <a:ea typeface="Cambria Math" panose="02040503050406030204" pitchFamily="18" charset="0"/>
                </a:endParaRPr>
              </a:p>
              <a:p>
                <a:pPr marL="174625">
                  <a:spcBef>
                    <a:spcPts val="0"/>
                  </a:spcBef>
                  <a:spcAft>
                    <a:spcPts val="1200"/>
                  </a:spcAft>
                </a:pPr>
                <a:r>
                  <a:rPr lang="en-US" altLang="en-US" sz="1800" b="1" dirty="0">
                    <a:solidFill>
                      <a:schemeClr val="bg1"/>
                    </a:solidFill>
                  </a:rPr>
                  <a:t>where</a:t>
                </a:r>
                <a:r>
                  <a:rPr lang="en-US" altLang="en-US" sz="1800"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r>
                      <a:rPr lang="en-US" altLang="en-US" sz="1800" i="1">
                        <a:solidFill>
                          <a:schemeClr val="bg1"/>
                        </a:solidFill>
                        <a:latin typeface="Cambria Math" panose="02040503050406030204" pitchFamily="18" charset="0"/>
                        <a:ea typeface="Cambria Math" panose="02040503050406030204" pitchFamily="18" charset="0"/>
                      </a:rPr>
                      <m:t>𝑣</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oMath>
                </a14:m>
                <a:r>
                  <a:rPr lang="en-US" altLang="en-US" sz="1800" dirty="0">
                    <a:solidFill>
                      <a:schemeClr val="bg1"/>
                    </a:solidFill>
                  </a:rPr>
                  <a:t> </a:t>
                </a:r>
                <a:r>
                  <a:rPr lang="en-US" altLang="en-US" sz="1800" b="1" dirty="0">
                    <a:solidFill>
                      <a:schemeClr val="bg1"/>
                    </a:solidFill>
                  </a:rPr>
                  <a:t>denotes that the symbol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 </a:t>
                </a:r>
                <a:r>
                  <a:rPr lang="en-US" altLang="en-US" sz="1800" b="1" dirty="0">
                    <a:solidFill>
                      <a:schemeClr val="bg1"/>
                    </a:solidFill>
                  </a:rPr>
                  <a:t>was emitted at time </a:t>
                </a:r>
                <a14:m>
                  <m:oMath xmlns:m="http://schemas.openxmlformats.org/officeDocument/2006/math">
                    <m:r>
                      <a:rPr lang="en-US" altLang="en-US" sz="1800" i="1" dirty="0">
                        <a:solidFill>
                          <a:schemeClr val="bg1"/>
                        </a:solidFill>
                        <a:latin typeface="Cambria Math" panose="02040503050406030204" pitchFamily="18" charset="0"/>
                      </a:rPr>
                      <m:t>𝑡</m:t>
                    </m:r>
                  </m:oMath>
                </a14:m>
                <a:r>
                  <a:rPr lang="en-US" altLang="en-US" sz="1800"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This is known as the </a:t>
                </a:r>
                <a:r>
                  <a:rPr lang="en-US" altLang="en-US" sz="1800" b="1" dirty="0">
                    <a:solidFill>
                      <a:schemeClr val="accent1"/>
                    </a:solidFill>
                  </a:rPr>
                  <a:t>Forward Algorithm</a:t>
                </a:r>
                <a:r>
                  <a:rPr lang="en-US" altLang="en-US" sz="1800" b="1" dirty="0">
                    <a:solidFill>
                      <a:schemeClr val="bg1"/>
                    </a:solidFill>
                  </a:rPr>
                  <a:t>, summarized below in pseudocode:</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b="0" i="1" smtClean="0">
                        <a:solidFill>
                          <a:schemeClr val="bg1"/>
                        </a:solidFill>
                        <a:latin typeface="Cambria Math" panose="02040503050406030204" pitchFamily="18" charset="0"/>
                        <a:ea typeface="Cambria Math" panose="02040503050406030204" pitchFamily="18" charset="0"/>
                      </a:rPr>
                      <m:t>𝜔</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1</m:t>
                        </m:r>
                      </m:e>
                    </m:d>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𝑏</m:t>
                        </m:r>
                      </m:e>
                      <m:sub>
                        <m:r>
                          <a:rPr lang="en-US" altLang="en-US" sz="1800" b="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smtClean="0">
                            <a:solidFill>
                              <a:schemeClr val="bg1"/>
                            </a:solidFill>
                            <a:latin typeface="Cambria Math" panose="02040503050406030204" pitchFamily="18" charset="0"/>
                            <a:ea typeface="Cambria Math" panose="02040503050406030204" pitchFamily="18" charset="0"/>
                          </a:rPr>
                        </m:ctrlPr>
                      </m:sSupPr>
                      <m:e>
                        <m:r>
                          <a:rPr lang="en-US" altLang="en-US" sz="1800" b="1" i="1" smtClean="0">
                            <a:solidFill>
                              <a:schemeClr val="bg1"/>
                            </a:solidFill>
                            <a:latin typeface="Cambria Math" panose="02040503050406030204" pitchFamily="18" charset="0"/>
                            <a:ea typeface="Cambria Math" panose="02040503050406030204" pitchFamily="18" charset="0"/>
                          </a:rPr>
                          <m:t>𝑽</m:t>
                        </m:r>
                      </m:e>
                      <m:sup>
                        <m:r>
                          <a:rPr lang="en-US" altLang="en-US" sz="1800" b="0" i="1" smtClean="0">
                            <a:solidFill>
                              <a:schemeClr val="bg1"/>
                            </a:solidFill>
                            <a:latin typeface="Cambria Math" panose="02040503050406030204" pitchFamily="18" charset="0"/>
                            <a:ea typeface="Cambria Math" panose="02040503050406030204" pitchFamily="18" charset="0"/>
                          </a:rPr>
                          <m:t>𝑇</m:t>
                        </m:r>
                      </m:sup>
                    </m:sSup>
                    <m:r>
                      <a:rPr lang="en-US" altLang="en-US" sz="1800" b="1"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𝛼</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1" i="1">
                        <a:solidFill>
                          <a:schemeClr val="bg1"/>
                        </a:solidFill>
                        <a:latin typeface="Cambria Math" panose="02040503050406030204" pitchFamily="18" charset="0"/>
                        <a:ea typeface="Cambria Math" panose="02040503050406030204" pitchFamily="18" charset="0"/>
                      </a:rPr>
                      <m:t>𝑷</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1" i="1">
                                <a:solidFill>
                                  <a:schemeClr val="bg1"/>
                                </a:solidFill>
                                <a:latin typeface="Cambria Math" panose="02040503050406030204" pitchFamily="18" charset="0"/>
                                <a:ea typeface="Cambria Math" panose="02040503050406030204" pitchFamily="18" charset="0"/>
                              </a:rPr>
                              <m:t>𝑻</m:t>
                            </m:r>
                          </m:sup>
                        </m:sSup>
                      </m:e>
                    </m:d>
                    <m:r>
                      <a:rPr lang="en-US" altLang="en-US" sz="1800" b="1" i="1" smtClean="0">
                        <a:solidFill>
                          <a:schemeClr val="bg1"/>
                        </a:solidFill>
                        <a:latin typeface="Cambria Math" panose="02040503050406030204" pitchFamily="18" charset="0"/>
                        <a:ea typeface="Cambria Math" panose="02040503050406030204" pitchFamily="18" charset="0"/>
                      </a:rPr>
                      <m:t>←</m:t>
                    </m:r>
                    <m:sSub>
                      <m:sSubPr>
                        <m:ctrlPr>
                          <a:rPr lang="en-US" altLang="en-US" sz="1800" b="1"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1" i="1" smtClean="0">
                            <a:solidFill>
                              <a:schemeClr val="bg1"/>
                            </a:solidFill>
                            <a:latin typeface="Cambria Math" panose="02040503050406030204" pitchFamily="18" charset="0"/>
                            <a:ea typeface="Cambria Math" panose="02040503050406030204" pitchFamily="18" charset="0"/>
                          </a:rPr>
                          <m:t>𝟎</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oMath>
                </a14:m>
                <a:endParaRPr lang="en-US" altLang="en-US" sz="1800" dirty="0">
                  <a:solidFill>
                    <a:schemeClr val="bg1"/>
                  </a:solidFill>
                  <a:ea typeface="Cambria Math" panose="02040503050406030204" pitchFamily="18" charset="0"/>
                </a:endParaRPr>
              </a:p>
              <a:p>
                <a:pPr marL="463550">
                  <a:spcBef>
                    <a:spcPts val="0"/>
                  </a:spcBef>
                  <a:spcAft>
                    <a:spcPts val="0"/>
                  </a:spcAft>
                </a:pPr>
                <a:r>
                  <a:rPr lang="en-US" altLang="en-US" sz="1800" b="1" dirty="0">
                    <a:solidFill>
                      <a:schemeClr val="bg1"/>
                    </a:solidFill>
                  </a:rPr>
                  <a:t>end</a:t>
                </a:r>
              </a:p>
              <a:p>
                <a:pPr marL="174625">
                  <a:spcBef>
                    <a:spcPts val="0"/>
                  </a:spcBef>
                  <a:spcAft>
                    <a:spcPts val="600"/>
                  </a:spcAft>
                </a:pPr>
                <a:endParaRPr lang="en-US" altLang="en-US" sz="1800" b="1" dirty="0">
                  <a:solidFill>
                    <a:schemeClr val="bg1"/>
                  </a:solidFill>
                </a:endParaRPr>
              </a:p>
              <a:p>
                <a:pPr marL="174625">
                  <a:spcBef>
                    <a:spcPts val="0"/>
                  </a:spcBef>
                  <a:spcAft>
                    <a:spcPts val="600"/>
                  </a:spcAft>
                </a:pPr>
                <a:endParaRPr lang="en-US" altLang="en-US" sz="1800" b="1" dirty="0">
                  <a:solidFill>
                    <a:schemeClr val="bg1"/>
                  </a:solidFill>
                </a:endParaRPr>
              </a:p>
            </p:txBody>
          </p:sp>
        </mc:Choice>
        <mc:Fallback xmlns="">
          <p:sp>
            <p:nvSpPr>
              <p:cNvPr id="10" name="Rectangle 4">
                <a:extLst>
                  <a:ext uri="{FF2B5EF4-FFF2-40B4-BE49-F238E27FC236}">
                    <a16:creationId xmlns:a16="http://schemas.microsoft.com/office/drawing/2014/main" id="{57D11BDE-82E6-EE46-939E-9C8918B8C5CA}"/>
                  </a:ext>
                </a:extLst>
              </p:cNvPr>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390586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29D31F-50E1-E040-8874-77CB59A236D3}"/>
              </a:ext>
            </a:extLst>
          </p:cNvPr>
          <p:cNvSpPr/>
          <p:nvPr/>
        </p:nvSpPr>
        <p:spPr>
          <a:xfrm>
            <a:off x="550718" y="2514600"/>
            <a:ext cx="5476009"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Backward Algorithm</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9692397"/>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algorithm has a computational complexity of </a:t>
                </a:r>
                <a14:m>
                  <m:oMath xmlns:m="http://schemas.openxmlformats.org/officeDocument/2006/math">
                    <m:r>
                      <a:rPr lang="en-US" altLang="en-US" sz="1800" i="1" dirty="0" smtClean="0">
                        <a:solidFill>
                          <a:schemeClr val="bg1"/>
                        </a:solidFill>
                        <a:latin typeface="Cambria Math" panose="02040503050406030204" pitchFamily="18" charset="0"/>
                      </a:rPr>
                      <m:t>𝑂</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𝑐</m:t>
                    </m:r>
                    <m:r>
                      <a:rPr lang="en-US" altLang="en-US" sz="1800" i="1" baseline="30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For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dirty="0" smtClean="0">
                        <a:solidFill>
                          <a:schemeClr val="bg1"/>
                        </a:solidFill>
                        <a:latin typeface="Cambria Math" panose="02040503050406030204" pitchFamily="18" charset="0"/>
                      </a:rPr>
                      <m:t>=10</m:t>
                    </m:r>
                    <m:r>
                      <a:rPr lang="en-US" altLang="en-US" sz="1800" b="1" i="1" dirty="0">
                        <a:solidFill>
                          <a:schemeClr val="bg1"/>
                        </a:solidFill>
                        <a:latin typeface="Cambria Math" panose="02040503050406030204" pitchFamily="18" charset="0"/>
                      </a:rPr>
                      <m:t> </m:t>
                    </m:r>
                  </m:oMath>
                </a14:m>
                <a:r>
                  <a:rPr lang="en-US" altLang="en-US" sz="1800" b="1" dirty="0">
                    <a:solidFill>
                      <a:schemeClr val="bg1"/>
                    </a:solidFill>
                  </a:rPr>
                  <a:t>and</a:t>
                </a:r>
                <a:br>
                  <a:rPr lang="en-US" altLang="en-US" sz="1800" b="1" dirty="0">
                    <a:solidFill>
                      <a:schemeClr val="bg1"/>
                    </a:solidFill>
                  </a:rPr>
                </a:br>
                <a14:m>
                  <m:oMath xmlns:m="http://schemas.openxmlformats.org/officeDocument/2006/math">
                    <m:r>
                      <a:rPr lang="en-US" altLang="en-US" sz="1800" i="1" dirty="0" smtClean="0">
                        <a:solidFill>
                          <a:schemeClr val="bg1"/>
                        </a:solidFill>
                        <a:latin typeface="Cambria Math" panose="02040503050406030204" pitchFamily="18" charset="0"/>
                      </a:rPr>
                      <m:t>𝑇</m:t>
                    </m:r>
                    <m:r>
                      <a:rPr lang="en-US" altLang="en-US" sz="1800" i="1" dirty="0" smtClean="0">
                        <a:solidFill>
                          <a:schemeClr val="bg1"/>
                        </a:solidFill>
                        <a:latin typeface="Cambria Math" panose="02040503050406030204" pitchFamily="18" charset="0"/>
                      </a:rPr>
                      <m:t>=20</m:t>
                    </m:r>
                  </m:oMath>
                </a14:m>
                <a:r>
                  <a:rPr lang="en-US" altLang="en-US" sz="1800" b="1" dirty="0">
                    <a:solidFill>
                      <a:schemeClr val="bg1"/>
                    </a:solidFill>
                  </a:rPr>
                  <a:t>, this is on the order of </a:t>
                </a:r>
                <a14:m>
                  <m:oMath xmlns:m="http://schemas.openxmlformats.org/officeDocument/2006/math">
                    <m:r>
                      <a:rPr lang="en-US" altLang="en-US" sz="1800" i="1" dirty="0" smtClean="0">
                        <a:solidFill>
                          <a:schemeClr val="bg1"/>
                        </a:solidFill>
                        <a:latin typeface="Cambria Math" panose="02040503050406030204" pitchFamily="18" charset="0"/>
                      </a:rPr>
                      <m:t>2,000</m:t>
                    </m:r>
                  </m:oMath>
                </a14:m>
                <a:r>
                  <a:rPr lang="en-US" altLang="en-US" sz="1800" b="1" dirty="0">
                    <a:solidFill>
                      <a:schemeClr val="bg1"/>
                    </a:solidFill>
                  </a:rPr>
                  <a:t> calculations, or </a:t>
                </a:r>
                <a14:m>
                  <m:oMath xmlns:m="http://schemas.openxmlformats.org/officeDocument/2006/math">
                    <m:r>
                      <a:rPr lang="en-US" altLang="en-US" sz="1800" i="1" dirty="0" smtClean="0">
                        <a:solidFill>
                          <a:schemeClr val="bg1"/>
                        </a:solidFill>
                        <a:latin typeface="Cambria Math" panose="02040503050406030204" pitchFamily="18" charset="0"/>
                      </a:rPr>
                      <m:t>18</m:t>
                    </m:r>
                  </m:oMath>
                </a14:m>
                <a:r>
                  <a:rPr lang="en-US" altLang="en-US" sz="1800" b="1" dirty="0">
                    <a:solidFill>
                      <a:schemeClr val="bg1"/>
                    </a:solidFill>
                  </a:rPr>
                  <a:t> orders of magnitude fewer computations compared to the brute force method.</a:t>
                </a:r>
              </a:p>
              <a:p>
                <a:pPr marL="176213" indent="-176213">
                  <a:spcBef>
                    <a:spcPts val="0"/>
                  </a:spcBef>
                  <a:spcAft>
                    <a:spcPts val="1200"/>
                  </a:spcAft>
                  <a:buFont typeface="Arial" pitchFamily="34" charset="0"/>
                  <a:buChar char="•"/>
                </a:pPr>
                <a:r>
                  <a:rPr lang="en-US" altLang="en-US" sz="1800" b="1" dirty="0">
                    <a:solidFill>
                      <a:schemeClr val="bg1"/>
                    </a:solidFill>
                  </a:rPr>
                  <a:t>We will need a time-reversed version of this algorithm, known as the </a:t>
                </a:r>
                <a:r>
                  <a:rPr lang="en-US" altLang="en-US" sz="1800" b="1" dirty="0">
                    <a:solidFill>
                      <a:schemeClr val="accent1"/>
                    </a:solidFill>
                  </a:rPr>
                  <a:t>Backward Algorithm</a:t>
                </a:r>
                <a:r>
                  <a:rPr lang="en-US" altLang="en-US" sz="1800" b="1" dirty="0">
                    <a:solidFill>
                      <a:schemeClr val="bg1"/>
                    </a:solidFill>
                  </a:rPr>
                  <a:t>, which computes probabilities backwards in time starting at </a:t>
                </a:r>
                <a14:m>
                  <m:oMath xmlns:m="http://schemas.openxmlformats.org/officeDocument/2006/math">
                    <m:r>
                      <a:rPr lang="en-US" altLang="en-US" sz="1800" i="1" dirty="0" smtClean="0">
                        <a:solidFill>
                          <a:schemeClr val="bg1"/>
                        </a:solidFill>
                        <a:latin typeface="Cambria Math" panose="02040503050406030204" pitchFamily="18" charset="0"/>
                      </a:rPr>
                      <m:t>𝑡</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𝜔</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r>
                      <a:rPr lang="en-US" altLang="en-US" sz="1800" i="1">
                        <a:solidFill>
                          <a:schemeClr val="bg1"/>
                        </a:solidFill>
                        <a:latin typeface="Cambria Math" panose="02040503050406030204" pitchFamily="18" charset="0"/>
                        <a:ea typeface="Cambria Math" panose="02040503050406030204" pitchFamily="18" charset="0"/>
                      </a:rPr>
                      <m:t>, </m:t>
                    </m:r>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r>
                      <a:rPr lang="en-US" altLang="en-US" sz="1800" i="1">
                        <a:solidFill>
                          <a:schemeClr val="bg1"/>
                        </a:solidFill>
                        <a:latin typeface="Cambria Math" panose="02040503050406030204" pitchFamily="18" charset="0"/>
                        <a:ea typeface="Cambria Math" panose="02040503050406030204" pitchFamily="18" charset="0"/>
                      </a:rPr>
                      <m:t>,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i="1">
                            <a:solidFill>
                              <a:schemeClr val="bg1"/>
                            </a:solidFill>
                            <a:latin typeface="Cambria Math" panose="02040503050406030204" pitchFamily="18" charset="0"/>
                            <a:ea typeface="Cambria Math" panose="02040503050406030204" pitchFamily="18" charset="0"/>
                          </a:rPr>
                          <m:t>𝑇</m:t>
                        </m:r>
                      </m:sup>
                    </m:sSup>
                  </m:oMath>
                </a14:m>
                <a:endParaRPr lang="en-US" altLang="en-US" sz="180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i="1">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smtClean="0">
                            <a:solidFill>
                              <a:schemeClr val="bg1"/>
                            </a:solidFill>
                            <a:latin typeface="Cambria Math" panose="02040503050406030204" pitchFamily="18" charset="0"/>
                            <a:ea typeface="Cambria Math" panose="02040503050406030204" pitchFamily="18" charset="0"/>
                          </a:rPr>
                          <m:t>𝛽</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𝛽</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0" i="1">
                        <a:solidFill>
                          <a:schemeClr val="bg1"/>
                        </a:solidFill>
                        <a:latin typeface="Cambria Math" panose="02040503050406030204" pitchFamily="18" charset="0"/>
                        <a:ea typeface="Cambria Math" panose="02040503050406030204" pitchFamily="18" charset="0"/>
                      </a:rPr>
                      <m:t>𝑃</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1" i="1">
                                <a:solidFill>
                                  <a:schemeClr val="bg1"/>
                                </a:solidFill>
                                <a:latin typeface="Cambria Math" panose="02040503050406030204" pitchFamily="18" charset="0"/>
                                <a:ea typeface="Cambria Math" panose="02040503050406030204" pitchFamily="18" charset="0"/>
                              </a:rPr>
                              <m:t>𝑻</m:t>
                            </m:r>
                          </m:sup>
                        </m:sSup>
                      </m:e>
                    </m:d>
                    <m:r>
                      <a:rPr lang="en-US" altLang="en-US" sz="1800" b="1" i="1">
                        <a:solidFill>
                          <a:schemeClr val="bg1"/>
                        </a:solidFill>
                        <a:latin typeface="Cambria Math" panose="02040503050406030204" pitchFamily="18" charset="0"/>
                        <a:ea typeface="Cambria Math" panose="02040503050406030204" pitchFamily="18" charset="0"/>
                      </a:rPr>
                      <m:t>←</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𝛽</m:t>
                        </m:r>
                      </m:e>
                      <m:sub>
                        <m:r>
                          <a:rPr lang="en-US" altLang="en-US" sz="1800" i="1">
                            <a:solidFill>
                              <a:schemeClr val="bg1"/>
                            </a:solidFill>
                            <a:latin typeface="Cambria Math" panose="02040503050406030204" pitchFamily="18" charset="0"/>
                            <a:ea typeface="Cambria Math" panose="02040503050406030204" pitchFamily="18" charset="0"/>
                          </a:rPr>
                          <m:t>𝑖</m:t>
                        </m:r>
                      </m:sub>
                    </m:sSub>
                    <m:d>
                      <m:dPr>
                        <m:ctrlPr>
                          <a:rPr lang="en-US" altLang="en-US" sz="1800" b="1"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oMath>
                </a14:m>
                <a:endParaRPr lang="en-US" altLang="en-US" sz="1800" dirty="0">
                  <a:solidFill>
                    <a:schemeClr val="bg1"/>
                  </a:solidFill>
                  <a:ea typeface="Cambria Math" panose="02040503050406030204" pitchFamily="18" charset="0"/>
                </a:endParaRPr>
              </a:p>
              <a:p>
                <a:pPr marL="463550">
                  <a:spcBef>
                    <a:spcPts val="0"/>
                  </a:spcBef>
                  <a:spcAft>
                    <a:spcPts val="1200"/>
                  </a:spcAft>
                </a:pPr>
                <a:r>
                  <a:rPr lang="en-US" altLang="en-US" sz="1800" b="1" dirty="0">
                    <a:solidFill>
                      <a:schemeClr val="bg1"/>
                    </a:solidFill>
                  </a:rPr>
                  <a:t>end</a:t>
                </a: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See the </a:t>
                </a:r>
                <a:r>
                  <a:rPr lang="en-US" altLang="en-US" sz="1800" b="1" dirty="0">
                    <a:solidFill>
                      <a:schemeClr val="bg1"/>
                    </a:solidFill>
                    <a:hlinkClick r:id="rId2"/>
                  </a:rPr>
                  <a:t>Duda and Hart book </a:t>
                </a:r>
                <a:r>
                  <a:rPr lang="en-US" altLang="en-US" sz="1800" b="1" dirty="0">
                    <a:solidFill>
                      <a:schemeClr val="bg1"/>
                    </a:solidFill>
                  </a:rPr>
                  <a:t>for an excellent example of how these calculations proceed.</a:t>
                </a:r>
              </a:p>
              <a:p>
                <a:pPr marL="174625" indent="-174625">
                  <a:spcBef>
                    <a:spcPts val="0"/>
                  </a:spcBef>
                  <a:spcAft>
                    <a:spcPts val="0"/>
                  </a:spcAft>
                  <a:buFont typeface="Arial" panose="020B0604020202020204" pitchFamily="34" charset="0"/>
                  <a:buChar char="•"/>
                </a:pPr>
                <a:r>
                  <a:rPr lang="en-US" altLang="en-US" sz="1800" b="1" dirty="0">
                    <a:solidFill>
                      <a:schemeClr val="bg1"/>
                    </a:solidFill>
                    <a:hlinkClick r:id="rId3"/>
                  </a:rPr>
                  <a:t>Rabiner and Shaeffer, Digital Processing of Speech,</a:t>
                </a:r>
                <a:r>
                  <a:rPr lang="en-US" altLang="en-US" sz="1800" b="1" dirty="0">
                    <a:solidFill>
                      <a:schemeClr val="bg1"/>
                    </a:solidFill>
                  </a:rPr>
                  <a:t> has an excellent derivation of these algorithms.</a:t>
                </a:r>
              </a:p>
              <a:p>
                <a:pPr marL="176213" indent="-176213">
                  <a:spcBef>
                    <a:spcPts val="0"/>
                  </a:spcBef>
                  <a:spcAft>
                    <a:spcPts val="1200"/>
                  </a:spcAft>
                  <a:buFont typeface="Arial" pitchFamily="34" charset="0"/>
                  <a:buChar char="•"/>
                </a:pPr>
                <a:endParaRPr lang="en-US" altLang="en-US" sz="1800" b="1" dirty="0">
                  <a:solidFill>
                    <a:schemeClr val="bg1"/>
                  </a:solidFill>
                </a:endParaRPr>
              </a:p>
              <a:p>
                <a:pPr marL="176213" indent="-176213">
                  <a:spcBef>
                    <a:spcPts val="25600"/>
                  </a:spcBef>
                  <a:spcAft>
                    <a:spcPts val="1800"/>
                  </a:spcAft>
                  <a:buFont typeface="Arial" pitchFamily="34" charset="0"/>
                  <a:buChar char="•"/>
                </a:pPr>
                <a:r>
                  <a:rPr lang="en-US" altLang="en-US" sz="1800" b="1" dirty="0">
                    <a:solidFill>
                      <a:schemeClr val="bg1"/>
                    </a:solidFill>
                  </a:rPr>
                  <a:t>The probability of being in any state at any time can therefore be calculated as the product of </a:t>
                </a:r>
                <a:r>
                  <a:rPr lang="en-US" altLang="en-US" sz="1800" dirty="0">
                    <a:solidFill>
                      <a:schemeClr val="bg1"/>
                    </a:solidFill>
                    <a:sym typeface="Symbol"/>
                  </a:rPr>
                  <a:t></a:t>
                </a:r>
                <a:r>
                  <a:rPr lang="en-US" altLang="en-US" sz="1800" b="1" dirty="0">
                    <a:solidFill>
                      <a:schemeClr val="bg1"/>
                    </a:solidFill>
                    <a:sym typeface="Symbol"/>
                  </a:rPr>
                  <a:t> (for the path from </a:t>
                </a:r>
                <a:r>
                  <a:rPr lang="en-US" altLang="en-US" sz="1800" dirty="0">
                    <a:solidFill>
                      <a:schemeClr val="bg1"/>
                    </a:solidFill>
                    <a:sym typeface="Symbol"/>
                  </a:rPr>
                  <a:t>[0,t]</a:t>
                </a:r>
                <a:r>
                  <a:rPr lang="en-US" altLang="en-US" sz="1800" b="1" dirty="0">
                    <a:solidFill>
                      <a:schemeClr val="bg1"/>
                    </a:solidFill>
                    <a:sym typeface="Symbol"/>
                  </a:rPr>
                  <a:t>) and </a:t>
                </a:r>
                <a:r>
                  <a:rPr lang="en-US" altLang="en-US" sz="1800" dirty="0">
                    <a:solidFill>
                      <a:schemeClr val="bg1"/>
                    </a:solidFill>
                    <a:sym typeface="Symbol"/>
                  </a:rPr>
                  <a:t></a:t>
                </a:r>
                <a:r>
                  <a:rPr lang="en-US" altLang="en-US" sz="1800" b="1" dirty="0">
                    <a:solidFill>
                      <a:schemeClr val="bg1"/>
                    </a:solidFill>
                    <a:sym typeface="Symbol"/>
                  </a:rPr>
                  <a:t> (for </a:t>
                </a:r>
                <a:r>
                  <a:rPr lang="en-US" altLang="en-US" sz="1800" dirty="0">
                    <a:solidFill>
                      <a:schemeClr val="bg1"/>
                    </a:solidFill>
                    <a:sym typeface="Symbol"/>
                  </a:rPr>
                  <a:t>[t+1,T]</a:t>
                </a:r>
                <a:r>
                  <a:rPr lang="en-US" altLang="en-US" sz="1800" b="1" dirty="0">
                    <a:solidFill>
                      <a:schemeClr val="bg1"/>
                    </a:solidFill>
                    <a:sym typeface="Symbol"/>
                  </a:rPr>
                  <a:t>), a fact that we will use later.</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9692397"/>
              </a:xfrm>
              <a:prstGeom prst="rect">
                <a:avLst/>
              </a:prstGeom>
              <a:blipFill>
                <a:blip r:embed="rId4"/>
                <a:stretch>
                  <a:fillRect l="-1611" t="-785" r="-1903" b="-52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79149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8139</TotalTime>
  <Words>2296</Words>
  <Application>Microsoft Macintosh PowerPoint</Application>
  <PresentationFormat>Letter Paper (8.5x11 in)</PresentationFormat>
  <Paragraphs>172</Paragraphs>
  <Slides>15</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Cambria Math</vt:lpstr>
      <vt:lpstr>Times New Roman</vt:lpstr>
      <vt:lpstr>Wingdings</vt:lpstr>
      <vt:lpstr>isip_default</vt:lpstr>
      <vt:lpstr>1_lecture_title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463</cp:revision>
  <dcterms:created xsi:type="dcterms:W3CDTF">2002-09-12T17:13:32Z</dcterms:created>
  <dcterms:modified xsi:type="dcterms:W3CDTF">2023-02-13T13:07:14Z</dcterms:modified>
</cp:coreProperties>
</file>