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</p:sldMasterIdLst>
  <p:notesMasterIdLst>
    <p:notesMasterId r:id="rId75"/>
  </p:notesMasterIdLst>
  <p:handoutMasterIdLst>
    <p:handoutMasterId r:id="rId76"/>
  </p:handoutMasterIdLst>
  <p:sldIdLst>
    <p:sldId id="333" r:id="rId3"/>
    <p:sldId id="256" r:id="rId4"/>
    <p:sldId id="493" r:id="rId5"/>
    <p:sldId id="688" r:id="rId6"/>
    <p:sldId id="682" r:id="rId7"/>
    <p:sldId id="713" r:id="rId8"/>
    <p:sldId id="683" r:id="rId9"/>
    <p:sldId id="689" r:id="rId10"/>
    <p:sldId id="690" r:id="rId11"/>
    <p:sldId id="684" r:id="rId12"/>
    <p:sldId id="685" r:id="rId13"/>
    <p:sldId id="694" r:id="rId14"/>
    <p:sldId id="691" r:id="rId15"/>
    <p:sldId id="692" r:id="rId16"/>
    <p:sldId id="693" r:id="rId17"/>
    <p:sldId id="695" r:id="rId18"/>
    <p:sldId id="740" r:id="rId19"/>
    <p:sldId id="696" r:id="rId20"/>
    <p:sldId id="697" r:id="rId21"/>
    <p:sldId id="699" r:id="rId22"/>
    <p:sldId id="698" r:id="rId23"/>
    <p:sldId id="700" r:id="rId24"/>
    <p:sldId id="701" r:id="rId25"/>
    <p:sldId id="702" r:id="rId26"/>
    <p:sldId id="706" r:id="rId27"/>
    <p:sldId id="703" r:id="rId28"/>
    <p:sldId id="704" r:id="rId29"/>
    <p:sldId id="714" r:id="rId30"/>
    <p:sldId id="741" r:id="rId31"/>
    <p:sldId id="715" r:id="rId32"/>
    <p:sldId id="705" r:id="rId33"/>
    <p:sldId id="707" r:id="rId34"/>
    <p:sldId id="708" r:id="rId35"/>
    <p:sldId id="709" r:id="rId36"/>
    <p:sldId id="710" r:id="rId37"/>
    <p:sldId id="711" r:id="rId38"/>
    <p:sldId id="712" r:id="rId39"/>
    <p:sldId id="716" r:id="rId40"/>
    <p:sldId id="717" r:id="rId41"/>
    <p:sldId id="718" r:id="rId42"/>
    <p:sldId id="719" r:id="rId43"/>
    <p:sldId id="720" r:id="rId44"/>
    <p:sldId id="723" r:id="rId45"/>
    <p:sldId id="726" r:id="rId46"/>
    <p:sldId id="727" r:id="rId47"/>
    <p:sldId id="728" r:id="rId48"/>
    <p:sldId id="729" r:id="rId49"/>
    <p:sldId id="721" r:id="rId50"/>
    <p:sldId id="731" r:id="rId51"/>
    <p:sldId id="732" r:id="rId52"/>
    <p:sldId id="725" r:id="rId53"/>
    <p:sldId id="730" r:id="rId54"/>
    <p:sldId id="733" r:id="rId55"/>
    <p:sldId id="734" r:id="rId56"/>
    <p:sldId id="735" r:id="rId57"/>
    <p:sldId id="736" r:id="rId58"/>
    <p:sldId id="737" r:id="rId59"/>
    <p:sldId id="738" r:id="rId60"/>
    <p:sldId id="739" r:id="rId61"/>
    <p:sldId id="742" r:id="rId62"/>
    <p:sldId id="744" r:id="rId63"/>
    <p:sldId id="750" r:id="rId64"/>
    <p:sldId id="745" r:id="rId65"/>
    <p:sldId id="746" r:id="rId66"/>
    <p:sldId id="747" r:id="rId67"/>
    <p:sldId id="748" r:id="rId68"/>
    <p:sldId id="749" r:id="rId69"/>
    <p:sldId id="743" r:id="rId70"/>
    <p:sldId id="751" r:id="rId71"/>
    <p:sldId id="752" r:id="rId72"/>
    <p:sldId id="753" r:id="rId73"/>
    <p:sldId id="492" r:id="rId74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9" autoAdjust="0"/>
    <p:restoredTop sz="86054" autoAdjust="0"/>
  </p:normalViewPr>
  <p:slideViewPr>
    <p:cSldViewPr>
      <p:cViewPr varScale="1">
        <p:scale>
          <a:sx n="92" d="100"/>
          <a:sy n="92" d="100"/>
        </p:scale>
        <p:origin x="920" y="19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8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9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5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2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9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8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47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9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8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4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0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0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7368" y="156820"/>
            <a:ext cx="4203224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8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35280" y="314855"/>
            <a:ext cx="9466422" cy="708871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20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27367" y="135816"/>
            <a:ext cx="8729475" cy="3970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980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1005840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1005840" rtl="0" eaLnBrk="1" latinLnBrk="0" hangingPunct="1">
        <a:spcBef>
          <a:spcPct val="20000"/>
        </a:spcBef>
        <a:buFont typeface="Arial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1005840" rtl="0" eaLnBrk="1" latinLnBrk="0" hangingPunct="1">
        <a:spcBef>
          <a:spcPct val="20000"/>
        </a:spcBef>
        <a:buFont typeface="Arial" pitchFamily="34" charset="0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project.inria.fr/paiss/files/2018/07/zisserman-self-supervised.pdf" TargetMode="External"/><Relationship Id="rId7" Type="http://schemas.openxmlformats.org/officeDocument/2006/relationships/hyperlink" Target="https://amitness.com/2020/02/illustrated-self-supervised-learning/" TargetMode="External"/><Relationship Id="rId2" Type="http://schemas.openxmlformats.org/officeDocument/2006/relationships/hyperlink" Target="https://www.webpages.uidaho.edu/vakanski/Courses/Adversarial_Machine_Learning/Lecture_16_Self-supervised_Learning.ppt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2l.ai/chapter_convolutional-modern/resnet.html" TargetMode="External"/><Relationship Id="rId5" Type="http://schemas.openxmlformats.org/officeDocument/2006/relationships/hyperlink" Target="https://www.cs.colorado.edu/~mozer/Teaching/syllabi/DeepLearningFall2017/lectures/deep_nets.pptx" TargetMode="External"/><Relationship Id="rId4" Type="http://schemas.openxmlformats.org/officeDocument/2006/relationships/hyperlink" Target="https://www.slideshare.net/jins0618/transfer-learning-an-overview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xiv.org/abs/1803.077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xiv.org/abs/1505.0519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abs/1603.092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1604.073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851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xiv.org/abs/1611.0984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rxiv.org/abs/1609.0480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rxiv.org/abs/1807.0552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arxiv.org/abs/1711.090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rxiv.org/abs/1807.037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rxiv.org/abs/1905.092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rxiv.org/abs/2002.05709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1.05722" TargetMode="External"/><Relationship Id="rId2" Type="http://schemas.openxmlformats.org/officeDocument/2006/relationships/hyperlink" Target="https://arxiv.org/abs/1906.009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9.00104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hyperlink" Target="https://arxiv.org/abs/2006.0773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framework-for-contrastive-self-supervised-learning-and-designing-a-new-approach-3caab5d2961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rxiv.org/abs/1603.085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1505.00687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959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penAI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9/11/10/self-supervised-learning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itness.com/2020/05/self-supervised-learning-nlp/" TargetMode="External"/><Relationship Id="rId5" Type="http://schemas.openxmlformats.org/officeDocument/2006/relationships/hyperlink" Target="https://towardsdatascience.com/a-framework-for-contrastive-self-supervised-learning-and-designing-a-new-approach-3caab5d29619" TargetMode="External"/><Relationship Id="rId4" Type="http://schemas.openxmlformats.org/officeDocument/2006/relationships/hyperlink" Target="https://amitness.com/2020/02/illustrated-self-supervised-learnin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450533" y="721995"/>
            <a:ext cx="9314498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0584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40" b="1" dirty="0">
                <a:solidFill>
                  <a:srgbClr val="333399"/>
                </a:solidFill>
                <a:latin typeface="Arial" charset="0"/>
              </a:rPr>
              <a:t>Lecture 33: Alternative Supervision Strategies</a:t>
            </a:r>
            <a:endParaRPr lang="en-US" sz="264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472" y="1609090"/>
            <a:ext cx="4433727" cy="44983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Adversarial Learning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Self-Supervision</a:t>
            </a:r>
          </a:p>
          <a:p>
            <a:pPr marL="193834" indent="-193834" defTabSz="1005840" eaLnBrk="0" fontAlgn="base" hangingPunct="0">
              <a:spcBef>
                <a:spcPts val="1320"/>
              </a:spcBef>
              <a:spcAft>
                <a:spcPts val="660"/>
              </a:spcAft>
              <a:buFont typeface="Arial" pitchFamily="34" charset="0"/>
              <a:buChar char="•"/>
              <a:defRPr/>
            </a:pPr>
            <a:r>
              <a:rPr lang="en-US" sz="264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</a:rPr>
              <a:t>Textbook (Sects. 11.1 – 11.3)</a:t>
            </a:r>
            <a:endParaRPr lang="en-US" sz="1980" b="1" kern="0" dirty="0">
              <a:solidFill>
                <a:srgbClr val="000000"/>
              </a:solidFill>
              <a:hlinkClick r:id="rId2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hlinkClick r:id="rId2"/>
              </a:rPr>
              <a:t>Adversarial Machine Learning</a:t>
            </a:r>
            <a:endParaRPr lang="en-US" sz="1980" b="1" kern="0" dirty="0">
              <a:solidFill>
                <a:srgbClr val="000000"/>
              </a:solidFill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3"/>
              </a:rPr>
              <a:t>Self-Supervised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4"/>
              </a:rPr>
              <a:t>Transfer Learning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5"/>
              </a:rPr>
              <a:t>Deep 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6"/>
              </a:rPr>
              <a:t>Residual Networks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7327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  <a:hlinkClick r:id="rId7"/>
              </a:rPr>
              <a:t>Illustrated SSL</a:t>
            </a:r>
            <a:endParaRPr lang="en-US" sz="1980" b="1" kern="0" dirty="0">
              <a:solidFill>
                <a:srgbClr val="000000"/>
              </a:solidFill>
              <a:latin typeface="Arial"/>
            </a:endParaRPr>
          </a:p>
          <a:p>
            <a:pPr marL="193834" indent="-193834" defTabSz="1005840" eaLnBrk="0" fontAlgn="base" hangingPunct="0">
              <a:spcBef>
                <a:spcPct val="0"/>
              </a:spcBef>
              <a:defRPr/>
            </a:pPr>
            <a:r>
              <a:rPr lang="en-US" sz="1980" b="1" kern="0" dirty="0">
                <a:solidFill>
                  <a:srgbClr val="000000"/>
                </a:solidFill>
                <a:latin typeface="Arial"/>
              </a:rPr>
              <a:t>	 </a:t>
            </a:r>
          </a:p>
        </p:txBody>
      </p:sp>
      <p:pic>
        <p:nvPicPr>
          <p:cNvPr id="7" name="Picture 6" descr="Decorative graphics demonstrating data augmentation.&#10;">
            <a:hlinkClick r:id="rId3"/>
            <a:extLst>
              <a:ext uri="{FF2B5EF4-FFF2-40B4-BE49-F238E27FC236}">
                <a16:creationId xmlns:a16="http://schemas.microsoft.com/office/drawing/2014/main" id="{C42CBC6E-CFA1-D445-9409-43D797884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04" y="1609090"/>
            <a:ext cx="4939986" cy="3609990"/>
          </a:xfrm>
          <a:prstGeom prst="rect">
            <a:avLst/>
          </a:prstGeom>
        </p:spPr>
      </p:pic>
      <p:pic>
        <p:nvPicPr>
          <p:cNvPr id="9" name="Picture 8" descr="Decorative graphics demonstrating data augmentation.&#10;">
            <a:extLst>
              <a:ext uri="{FF2B5EF4-FFF2-40B4-BE49-F238E27FC236}">
                <a16:creationId xmlns:a16="http://schemas.microsoft.com/office/drawing/2014/main" id="{890F7D38-5770-9B45-B16B-7BE3C2D4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79" y="5219080"/>
            <a:ext cx="4528911" cy="19555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Geometric transformation recognition </a:t>
            </a:r>
          </a:p>
          <a:p>
            <a:pPr lvl="1"/>
            <a:r>
              <a:rPr lang="en-US" dirty="0" err="1">
                <a:hlinkClick r:id="rId2"/>
              </a:rPr>
              <a:t>Gidaris</a:t>
            </a:r>
            <a:r>
              <a:rPr lang="en-US" dirty="0">
                <a:hlinkClick r:id="rId2"/>
              </a:rPr>
              <a:t> (2018) - Unsupervised Representation Learning by Predicting Image Rotations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images rotated by a multiple of 90° at random</a:t>
            </a:r>
          </a:p>
          <a:p>
            <a:pPr lvl="1"/>
            <a:r>
              <a:rPr lang="en-US" dirty="0"/>
              <a:t>This corresponds to four rotated images at 0°, 90°, 180°, and 270°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that was applied</a:t>
            </a:r>
          </a:p>
          <a:p>
            <a:pPr lvl="1"/>
            <a:r>
              <a:rPr lang="en-US" dirty="0"/>
              <a:t>Therefore, it is a 4-class classification problem</a:t>
            </a:r>
          </a:p>
          <a:p>
            <a:pPr lvl="1"/>
            <a:endParaRPr lang="en-US" dirty="0"/>
          </a:p>
        </p:txBody>
      </p:sp>
      <p:pic>
        <p:nvPicPr>
          <p:cNvPr id="4" name="Picture 3" descr="diagrams showing image rotation and training using ConvNets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7" y="4678288"/>
            <a:ext cx="4104456" cy="2487114"/>
          </a:xfrm>
          <a:prstGeom prst="rect">
            <a:avLst/>
          </a:prstGeom>
        </p:spPr>
      </p:pic>
      <p:pic>
        <p:nvPicPr>
          <p:cNvPr id="6" name="Picture 5" descr="diagrams showing image rotation and training using ConvNets.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07" y="4834753"/>
            <a:ext cx="5306745" cy="1898601"/>
          </a:xfrm>
          <a:prstGeom prst="rect">
            <a:avLst/>
          </a:prstGeom>
        </p:spPr>
      </p:pic>
      <p:sp>
        <p:nvSpPr>
          <p:cNvPr id="7" name="TextBox 6" descr="diagrams showing image rotation and training using ConvNets.&#10;">
            <a:extLst>
              <a:ext uri="{FF2B5EF4-FFF2-40B4-BE49-F238E27FC236}">
                <a16:creationId xmlns:a16="http://schemas.microsoft.com/office/drawing/2014/main" id="{DD27785F-D66E-4068-969E-94A819BE3AD4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1062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ConvNet</a:t>
            </a:r>
            <a:r>
              <a:rPr lang="en-US" dirty="0"/>
              <a:t> model is used to predict one of the four rotations</a:t>
            </a:r>
          </a:p>
          <a:p>
            <a:pPr lvl="1"/>
            <a:r>
              <a:rPr lang="en-US" dirty="0"/>
              <a:t>The model needs to understand the location and type of the objects in images to determine the rotation degree</a:t>
            </a:r>
          </a:p>
        </p:txBody>
      </p:sp>
      <p:pic>
        <p:nvPicPr>
          <p:cNvPr id="4" name="Picture 3" descr="another diagram of the use of image rotation with ConvNet models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80" y="3106638"/>
            <a:ext cx="7560840" cy="43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2E97-7FD5-494F-A814-11A261BC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D414-71BA-4CEF-B229-C62407620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the PASCAL VOC dataset for classification, detection, and segmentation tasks</a:t>
            </a:r>
          </a:p>
          <a:p>
            <a:pPr lvl="1"/>
            <a:r>
              <a:rPr lang="en-US" dirty="0"/>
              <a:t>The model (</a:t>
            </a:r>
            <a:r>
              <a:rPr lang="en-US" dirty="0" err="1"/>
              <a:t>RotNet</a:t>
            </a:r>
            <a:r>
              <a:rPr lang="en-US" dirty="0"/>
              <a:t>) is trained in SSL manner, and fine-tuned afterwards</a:t>
            </a:r>
          </a:p>
          <a:p>
            <a:pPr lvl="1"/>
            <a:r>
              <a:rPr lang="en-US" dirty="0" err="1"/>
              <a:t>RotNet</a:t>
            </a:r>
            <a:r>
              <a:rPr lang="en-US" dirty="0"/>
              <a:t> outperformed all other SSL methods</a:t>
            </a:r>
          </a:p>
          <a:p>
            <a:pPr lvl="1"/>
            <a:r>
              <a:rPr lang="en-US" dirty="0"/>
              <a:t>The learned features are not as good as the supervised learned features based on transfer learning from ImageNet, but they demonstrate a potential</a:t>
            </a:r>
          </a:p>
        </p:txBody>
      </p:sp>
      <p:pic>
        <p:nvPicPr>
          <p:cNvPr id="4" name="Picture 3" descr="A table of results showing the impact of self-supervised learning.&#10;">
            <a:extLst>
              <a:ext uri="{FF2B5EF4-FFF2-40B4-BE49-F238E27FC236}">
                <a16:creationId xmlns:a16="http://schemas.microsoft.com/office/drawing/2014/main" id="{A398FF65-CA85-4031-A238-1BDEC7C0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44" y="4020758"/>
            <a:ext cx="6022990" cy="3751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1E084-5C16-477F-94CA-D27C38538BC4}"/>
              </a:ext>
            </a:extLst>
          </p:cNvPr>
          <p:cNvSpPr/>
          <p:nvPr/>
        </p:nvSpPr>
        <p:spPr>
          <a:xfrm>
            <a:off x="2364904" y="4750296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8C660-14F4-4648-9C11-94A4785AD3B5}"/>
              </a:ext>
            </a:extLst>
          </p:cNvPr>
          <p:cNvSpPr txBox="1"/>
          <p:nvPr/>
        </p:nvSpPr>
        <p:spPr>
          <a:xfrm>
            <a:off x="169698" y="4750296"/>
            <a:ext cx="23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Supervised feature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AA226-0CC2-43A9-BD4F-743CB74657A7}"/>
              </a:ext>
            </a:extLst>
          </p:cNvPr>
          <p:cNvSpPr/>
          <p:nvPr/>
        </p:nvSpPr>
        <p:spPr>
          <a:xfrm>
            <a:off x="2396095" y="7409789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5420A-4073-40E4-8343-56313AB96EA6}"/>
              </a:ext>
            </a:extLst>
          </p:cNvPr>
          <p:cNvSpPr txBox="1"/>
          <p:nvPr/>
        </p:nvSpPr>
        <p:spPr>
          <a:xfrm>
            <a:off x="212135" y="7223148"/>
            <a:ext cx="211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self-supervised  feature learning</a:t>
            </a:r>
          </a:p>
        </p:txBody>
      </p:sp>
    </p:spTree>
    <p:extLst>
      <p:ext uri="{BB962C8B-B14F-4D97-AF65-F5344CB8AC3E}">
        <p14:creationId xmlns:p14="http://schemas.microsoft.com/office/powerpoint/2010/main" val="68064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Relative patch position for context prediction</a:t>
            </a:r>
          </a:p>
          <a:p>
            <a:pPr lvl="1"/>
            <a:r>
              <a:rPr lang="en-US" dirty="0" err="1">
                <a:hlinkClick r:id="rId2"/>
              </a:rPr>
              <a:t>Dorsch</a:t>
            </a:r>
            <a:r>
              <a:rPr lang="en-US" dirty="0">
                <a:hlinkClick r:id="rId2"/>
              </a:rPr>
              <a:t> (2015) Unsupervised Visual Representation Learning by Context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multiple </a:t>
            </a:r>
            <a:r>
              <a:rPr lang="en-US" dirty="0">
                <a:solidFill>
                  <a:srgbClr val="FF0000"/>
                </a:solidFill>
              </a:rPr>
              <a:t>patches</a:t>
            </a:r>
            <a:r>
              <a:rPr lang="en-US" dirty="0"/>
              <a:t> extracted from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relationship between the patches</a:t>
            </a:r>
          </a:p>
          <a:p>
            <a:pPr lvl="1"/>
            <a:r>
              <a:rPr lang="en-US" dirty="0"/>
              <a:t>E.g., predict the relative position of the selected patch below (i.e., position # 7)</a:t>
            </a:r>
          </a:p>
          <a:p>
            <a:pPr lvl="2"/>
            <a:r>
              <a:rPr lang="en-US" dirty="0"/>
              <a:t>For the center patch, there are 8 possible neighbor patches (8 possible classes)</a:t>
            </a:r>
          </a:p>
        </p:txBody>
      </p:sp>
      <p:pic>
        <p:nvPicPr>
          <p:cNvPr id="4" name="Picture 3" descr="relative patch position data augmentatio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21" y="4220758"/>
            <a:ext cx="3816424" cy="3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patches are inputted into two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learned features by the </a:t>
            </a:r>
            <a:r>
              <a:rPr lang="en-US" dirty="0" err="1"/>
              <a:t>ConvNets</a:t>
            </a:r>
            <a:r>
              <a:rPr lang="en-US" dirty="0"/>
              <a:t> are concatenated</a:t>
            </a:r>
          </a:p>
          <a:p>
            <a:pPr lvl="1"/>
            <a:r>
              <a:rPr lang="en-US" dirty="0"/>
              <a:t>Classification is performed over 8 classes (denoting the 8 possible neighbor positions)</a:t>
            </a:r>
          </a:p>
          <a:p>
            <a:r>
              <a:rPr lang="en-US" dirty="0"/>
              <a:t>The model needs to understand the spatial context of images, in order to predict the relative positions between the patches</a:t>
            </a:r>
          </a:p>
        </p:txBody>
      </p:sp>
      <p:pic>
        <p:nvPicPr>
          <p:cNvPr id="4" name="Picture 3" descr="Integration of relative patch position with convolutional networks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3" y="3858070"/>
            <a:ext cx="9379683" cy="36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63CDF-4024-4FB6-AD9C-D20C0FC1483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03794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training patches are </a:t>
            </a:r>
            <a:r>
              <a:rPr lang="en-US" dirty="0">
                <a:solidFill>
                  <a:srgbClr val="FF0000"/>
                </a:solidFill>
              </a:rPr>
              <a:t>sampled</a:t>
            </a:r>
            <a:r>
              <a:rPr lang="en-US" dirty="0"/>
              <a:t> in the following way:</a:t>
            </a:r>
          </a:p>
          <a:p>
            <a:pPr lvl="1"/>
            <a:r>
              <a:rPr lang="en-US" dirty="0"/>
              <a:t>Randomly sample the first patch, and consider it the middle of a 3x3 grid</a:t>
            </a:r>
          </a:p>
          <a:p>
            <a:pPr lvl="1"/>
            <a:r>
              <a:rPr lang="en-US" dirty="0"/>
              <a:t>Sample from 8 neighboring locations of the first central patch (blue patch) </a:t>
            </a:r>
          </a:p>
          <a:p>
            <a:r>
              <a:rPr lang="en-US" dirty="0"/>
              <a:t>To avoid the model only catching low-level trivial information:</a:t>
            </a:r>
          </a:p>
          <a:p>
            <a:pPr lvl="1"/>
            <a:r>
              <a:rPr lang="en-US" dirty="0"/>
              <a:t>Add gaps between the patches</a:t>
            </a:r>
          </a:p>
          <a:p>
            <a:pPr lvl="1"/>
            <a:r>
              <a:rPr lang="en-US" dirty="0"/>
              <a:t>Add small jitters to the positions of the patches</a:t>
            </a:r>
          </a:p>
          <a:p>
            <a:pPr lvl="1"/>
            <a:r>
              <a:rPr lang="en-US" dirty="0"/>
              <a:t>Randomly </a:t>
            </a:r>
            <a:r>
              <a:rPr lang="en-US" dirty="0" err="1"/>
              <a:t>downsample</a:t>
            </a:r>
            <a:r>
              <a:rPr lang="en-US" dirty="0"/>
              <a:t> some patches to reduced resolution, and then </a:t>
            </a:r>
            <a:r>
              <a:rPr lang="en-US" dirty="0" err="1"/>
              <a:t>upsample</a:t>
            </a:r>
            <a:r>
              <a:rPr lang="en-US" dirty="0"/>
              <a:t> them</a:t>
            </a:r>
          </a:p>
          <a:p>
            <a:pPr lvl="1"/>
            <a:r>
              <a:rPr lang="en-US" dirty="0"/>
              <a:t>Randomly drop 1 or 2 color channels for some patches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808936"/>
            <a:ext cx="4326632" cy="2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F4DF-AFDE-48AF-AB46-CB8212A0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42A0-5385-48C3-8179-8310D759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instance, predict the position of patch # 3 with respect to the central patch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Input: two patches</a:t>
            </a:r>
          </a:p>
          <a:p>
            <a:endParaRPr lang="en-US" dirty="0"/>
          </a:p>
          <a:p>
            <a:r>
              <a:rPr lang="en-US" dirty="0"/>
              <a:t>Prediction: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 = 3</a:t>
            </a:r>
          </a:p>
        </p:txBody>
      </p:sp>
      <p:pic>
        <p:nvPicPr>
          <p:cNvPr id="4" name="Picture 3" descr="an example of a sub-imge selected using relative patch position.&#10;">
            <a:extLst>
              <a:ext uri="{FF2B5EF4-FFF2-40B4-BE49-F238E27FC236}">
                <a16:creationId xmlns:a16="http://schemas.microsoft.com/office/drawing/2014/main" id="{29043ACC-35F2-4437-ACA3-4EDFC889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467799"/>
            <a:ext cx="4326632" cy="2836801"/>
          </a:xfrm>
          <a:prstGeom prst="rect">
            <a:avLst/>
          </a:prstGeom>
        </p:spPr>
      </p:pic>
      <p:pic>
        <p:nvPicPr>
          <p:cNvPr id="6" name="Picture 5" descr="an example of a sub-imge selected using relative patch position.&#10;">
            <a:extLst>
              <a:ext uri="{FF2B5EF4-FFF2-40B4-BE49-F238E27FC236}">
                <a16:creationId xmlns:a16="http://schemas.microsoft.com/office/drawing/2014/main" id="{AF2227BA-A2E5-4B6C-8274-A553B002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5" r="33761"/>
          <a:stretch/>
        </p:blipFill>
        <p:spPr>
          <a:xfrm>
            <a:off x="2724944" y="5383145"/>
            <a:ext cx="3589388" cy="10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9DC1-A05C-4CCC-A123-9760231F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 descr="a demonsration of how relative patch position is used for context prediction.&#10;">
            <a:extLst>
              <a:ext uri="{FF2B5EF4-FFF2-40B4-BE49-F238E27FC236}">
                <a16:creationId xmlns:a16="http://schemas.microsoft.com/office/drawing/2014/main" id="{0CA3B159-2802-49A6-A073-3CF73DD5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predict the position of patch B with respect to patch A</a:t>
            </a:r>
          </a:p>
        </p:txBody>
      </p:sp>
      <p:pic>
        <p:nvPicPr>
          <p:cNvPr id="4" name="Picture 3" descr="a demonsration of how relative patch position is used for context prediction.&#10;">
            <a:extLst>
              <a:ext uri="{FF2B5EF4-FFF2-40B4-BE49-F238E27FC236}">
                <a16:creationId xmlns:a16="http://schemas.microsoft.com/office/drawing/2014/main" id="{17A30570-4819-41AD-B900-5DF810CF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2734072"/>
            <a:ext cx="2743200" cy="1609725"/>
          </a:xfrm>
          <a:prstGeom prst="rect">
            <a:avLst/>
          </a:prstGeom>
        </p:spPr>
      </p:pic>
      <p:pic>
        <p:nvPicPr>
          <p:cNvPr id="5" name="Picture 4" descr="a demonsration of how relative patch position is used for context prediction.&#10;">
            <a:extLst>
              <a:ext uri="{FF2B5EF4-FFF2-40B4-BE49-F238E27FC236}">
                <a16:creationId xmlns:a16="http://schemas.microsoft.com/office/drawing/2014/main" id="{36DC0EA5-FCFA-4BDC-A8E3-FD75F6E7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3" y="4582700"/>
            <a:ext cx="3708196" cy="2955404"/>
          </a:xfrm>
          <a:prstGeom prst="rect">
            <a:avLst/>
          </a:prstGeom>
        </p:spPr>
      </p:pic>
      <p:pic>
        <p:nvPicPr>
          <p:cNvPr id="6" name="Picture 5" descr="a demonsration of how relative patch position is used for context prediction.&#10;">
            <a:extLst>
              <a:ext uri="{FF2B5EF4-FFF2-40B4-BE49-F238E27FC236}">
                <a16:creationId xmlns:a16="http://schemas.microsoft.com/office/drawing/2014/main" id="{E86BA65F-31AA-4D0E-9C88-B8C0BA93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718" y="3510221"/>
            <a:ext cx="4705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606B-61DD-4F7A-BE75-AEC3A965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3B71-2F57-4F7D-AE8F-4EFDE10B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patches position in a jigsaw puzzle</a:t>
            </a:r>
          </a:p>
          <a:p>
            <a:pPr lvl="1"/>
            <a:r>
              <a:rPr lang="en-US" dirty="0" err="1">
                <a:hlinkClick r:id="rId2"/>
              </a:rPr>
              <a:t>Noroozi</a:t>
            </a:r>
            <a:r>
              <a:rPr lang="en-US" dirty="0">
                <a:hlinkClick r:id="rId2"/>
              </a:rPr>
              <a:t> (2016) Unsupervised Learning of Visual Representations by Solving Jigsaw Puzzles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9 patches extracted in images (similar to the previous approach)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positions of all 9 patches</a:t>
            </a:r>
          </a:p>
          <a:p>
            <a:pPr lvl="1"/>
            <a:r>
              <a:rPr lang="en-US" dirty="0"/>
              <a:t>Instead of predicting the relative position of only 2 patches, this approach uses the grid of 3×3 patches and solves a jigsaw puzzle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demonstration of how images are transformed into a jigsaw puzzle.">
            <a:extLst>
              <a:ext uri="{FF2B5EF4-FFF2-40B4-BE49-F238E27FC236}">
                <a16:creationId xmlns:a16="http://schemas.microsoft.com/office/drawing/2014/main" id="{6A8580C5-71A7-42F6-A4C2-5F02D79A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4" y="4501452"/>
            <a:ext cx="4422790" cy="3201172"/>
          </a:xfrm>
          <a:prstGeom prst="rect">
            <a:avLst/>
          </a:prstGeom>
        </p:spPr>
      </p:pic>
      <p:pic>
        <p:nvPicPr>
          <p:cNvPr id="5" name="Picture 4" descr="A demonstration of how images are transformed into a jigsaw puzzle.">
            <a:extLst>
              <a:ext uri="{FF2B5EF4-FFF2-40B4-BE49-F238E27FC236}">
                <a16:creationId xmlns:a16="http://schemas.microsoft.com/office/drawing/2014/main" id="{954F8B54-49AB-4349-8BCB-AFA38FAA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38" y="5123932"/>
            <a:ext cx="2016224" cy="2005500"/>
          </a:xfrm>
          <a:prstGeom prst="rect">
            <a:avLst/>
          </a:prstGeom>
        </p:spPr>
      </p:pic>
      <p:pic>
        <p:nvPicPr>
          <p:cNvPr id="6" name="Picture 5" descr="A demonstration of how images are transformed into a jigsaw puzzle.">
            <a:extLst>
              <a:ext uri="{FF2B5EF4-FFF2-40B4-BE49-F238E27FC236}">
                <a16:creationId xmlns:a16="http://schemas.microsoft.com/office/drawing/2014/main" id="{6E9DFC50-4FBC-4F6B-835B-DEA16F7F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438" y="5123931"/>
            <a:ext cx="2016224" cy="2005500"/>
          </a:xfrm>
          <a:prstGeom prst="rect">
            <a:avLst/>
          </a:prstGeom>
        </p:spPr>
      </p:pic>
      <p:sp>
        <p:nvSpPr>
          <p:cNvPr id="7" name="Arrow: Right 6" descr="A demonstration of how images are transformed into a jigsaw puzzle.">
            <a:extLst>
              <a:ext uri="{FF2B5EF4-FFF2-40B4-BE49-F238E27FC236}">
                <a16:creationId xmlns:a16="http://schemas.microsoft.com/office/drawing/2014/main" id="{8D814293-220D-4706-9DB3-24216F7BC2F9}"/>
              </a:ext>
            </a:extLst>
          </p:cNvPr>
          <p:cNvSpPr/>
          <p:nvPr/>
        </p:nvSpPr>
        <p:spPr>
          <a:xfrm>
            <a:off x="7395386" y="6030030"/>
            <a:ext cx="288032" cy="1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8232-C007-41B0-8814-995A26CF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F727-61B0-42A3-B460-3A22AFA3B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passes the individual patches through the same Conv layers that have shared weights</a:t>
            </a:r>
          </a:p>
          <a:p>
            <a:pPr lvl="1"/>
            <a:r>
              <a:rPr lang="en-US" dirty="0"/>
              <a:t>The features are combined and passed through fully-connected layers</a:t>
            </a:r>
          </a:p>
          <a:p>
            <a:pPr lvl="1"/>
            <a:r>
              <a:rPr lang="en-US" dirty="0"/>
              <a:t>Output is the positions of the patches (i.e., the shuffling permutation of the patches)</a:t>
            </a:r>
          </a:p>
          <a:p>
            <a:pPr lvl="1"/>
            <a:r>
              <a:rPr lang="en-US" dirty="0"/>
              <a:t>The patches are shuffled according to a set of 64 predefined permutations</a:t>
            </a:r>
          </a:p>
          <a:p>
            <a:pPr lvl="2"/>
            <a:r>
              <a:rPr lang="en-US" dirty="0"/>
              <a:t>Namely, for 9 patches, in total there are 362,880 possible puzzles</a:t>
            </a:r>
          </a:p>
          <a:p>
            <a:pPr lvl="2"/>
            <a:r>
              <a:rPr lang="en-US" dirty="0"/>
              <a:t>The authors used a small set of 64 shuffling permutations with the highest hamming distance</a:t>
            </a:r>
          </a:p>
        </p:txBody>
      </p:sp>
      <p:pic>
        <p:nvPicPr>
          <p:cNvPr id="4" name="Picture 3" descr="a diagram of how jigsaw puzzle imaging is used in a ConvNet system.&#10;">
            <a:extLst>
              <a:ext uri="{FF2B5EF4-FFF2-40B4-BE49-F238E27FC236}">
                <a16:creationId xmlns:a16="http://schemas.microsoft.com/office/drawing/2014/main" id="{19C436A4-7784-4412-AEFE-BAA45D70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468868"/>
            <a:ext cx="9789485" cy="30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ypical CNN sysem that learns to assemble images using the jigsaw technique.">
            <a:extLst>
              <a:ext uri="{FF2B5EF4-FFF2-40B4-BE49-F238E27FC236}">
                <a16:creationId xmlns:a16="http://schemas.microsoft.com/office/drawing/2014/main" id="{E8442F8E-1D23-4DC2-A308-6BC97824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880" y="3382819"/>
            <a:ext cx="6561014" cy="407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E8F51-2E31-4A13-B75D-3E05A66C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9C0C-3177-429D-AD11-A9E0CB47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needs to learn to identify how parts are assembled in an object, relative positions of different parts of objects, and shape of objects</a:t>
            </a:r>
          </a:p>
          <a:p>
            <a:pPr lvl="1"/>
            <a:r>
              <a:rPr lang="en-US" dirty="0"/>
              <a:t>The learned representations are useful for downstream tasks in classification and object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9B756-C175-40B6-AAA7-D453A4D5288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95281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5BCE-7E22-4B93-BF61-A2661EC1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CA6B-E135-458F-BEE9-3D08E6870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missing pieces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context encoders</a:t>
            </a:r>
            <a:r>
              <a:rPr lang="en-US" dirty="0"/>
              <a:t>, or </a:t>
            </a:r>
            <a:r>
              <a:rPr lang="en-US" b="1" i="1" dirty="0">
                <a:solidFill>
                  <a:srgbClr val="0070C0"/>
                </a:solidFill>
              </a:rPr>
              <a:t>inpainting</a:t>
            </a:r>
          </a:p>
          <a:p>
            <a:pPr lvl="1"/>
            <a:r>
              <a:rPr lang="en-US" dirty="0">
                <a:hlinkClick r:id="rId2"/>
              </a:rPr>
              <a:t>Pathak (2016) Context Encoders: Feature Learning by Inpainting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a random region in images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fill in a </a:t>
            </a:r>
            <a:r>
              <a:rPr lang="en-US" dirty="0">
                <a:solidFill>
                  <a:srgbClr val="FF0000"/>
                </a:solidFill>
              </a:rPr>
              <a:t>missing piece </a:t>
            </a:r>
            <a:r>
              <a:rPr lang="en-US" dirty="0"/>
              <a:t>in the image</a:t>
            </a:r>
          </a:p>
          <a:p>
            <a:pPr lvl="1"/>
            <a:r>
              <a:rPr lang="en-US" dirty="0"/>
              <a:t>The model needs to understand the content of the entire image, and produce a plausible replacement for the missing piece</a:t>
            </a:r>
          </a:p>
        </p:txBody>
      </p:sp>
      <p:pic>
        <p:nvPicPr>
          <p:cNvPr id="4" name="Picture 3" descr="A visual demonstration of a context encoder.&#10;">
            <a:extLst>
              <a:ext uri="{FF2B5EF4-FFF2-40B4-BE49-F238E27FC236}">
                <a16:creationId xmlns:a16="http://schemas.microsoft.com/office/drawing/2014/main" id="{F2D8123E-C141-450D-BF1D-705AE1EB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1"/>
          <a:stretch/>
        </p:blipFill>
        <p:spPr>
          <a:xfrm>
            <a:off x="366194" y="4425211"/>
            <a:ext cx="4702611" cy="3033259"/>
          </a:xfrm>
          <a:prstGeom prst="rect">
            <a:avLst/>
          </a:prstGeom>
        </p:spPr>
      </p:pic>
      <p:pic>
        <p:nvPicPr>
          <p:cNvPr id="5" name="Picture 4" descr="A visual demonstration of a context encoder.&#10;">
            <a:extLst>
              <a:ext uri="{FF2B5EF4-FFF2-40B4-BE49-F238E27FC236}">
                <a16:creationId xmlns:a16="http://schemas.microsoft.com/office/drawing/2014/main" id="{D6991F89-4AA8-4789-91E9-8B0BA2D1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43" y="4750296"/>
            <a:ext cx="2119245" cy="2123716"/>
          </a:xfrm>
          <a:prstGeom prst="rect">
            <a:avLst/>
          </a:prstGeom>
        </p:spPr>
      </p:pic>
      <p:pic>
        <p:nvPicPr>
          <p:cNvPr id="6" name="Picture 5" descr="A visual demonstration of a context encoder.&#10;">
            <a:extLst>
              <a:ext uri="{FF2B5EF4-FFF2-40B4-BE49-F238E27FC236}">
                <a16:creationId xmlns:a16="http://schemas.microsoft.com/office/drawing/2014/main" id="{0CE17250-4064-4362-A968-11470623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98" y="4718909"/>
            <a:ext cx="2180240" cy="2166527"/>
          </a:xfrm>
          <a:prstGeom prst="rect">
            <a:avLst/>
          </a:prstGeom>
        </p:spPr>
      </p:pic>
      <p:sp>
        <p:nvSpPr>
          <p:cNvPr id="7" name="TextBox 6" descr="A visual demonstration of a context encoder.&#10;">
            <a:extLst>
              <a:ext uri="{FF2B5EF4-FFF2-40B4-BE49-F238E27FC236}">
                <a16:creationId xmlns:a16="http://schemas.microsoft.com/office/drawing/2014/main" id="{5B975495-B862-43FA-8362-2D136318DFF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53401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7A9-AF73-4EFF-A7FD-30742AA7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initially considered model uses an </a:t>
                </a:r>
                <a:r>
                  <a:rPr lang="en-US" dirty="0">
                    <a:solidFill>
                      <a:srgbClr val="FF0000"/>
                    </a:solidFill>
                  </a:rPr>
                  <a:t>encoder-decoder </a:t>
                </a:r>
                <a:r>
                  <a:rPr lang="en-US" dirty="0"/>
                  <a:t>architecture </a:t>
                </a:r>
              </a:p>
              <a:p>
                <a:pPr lvl="1"/>
                <a:r>
                  <a:rPr lang="en-US" dirty="0"/>
                  <a:t>The encoder and decoder have multiple Conv layers, and a shared central fully-connected layer</a:t>
                </a:r>
              </a:p>
              <a:p>
                <a:pPr lvl="1"/>
                <a:r>
                  <a:rPr lang="en-US" dirty="0"/>
                  <a:t>The output of the decoder is the reconstructed input image</a:t>
                </a:r>
              </a:p>
              <a:p>
                <a:pPr lvl="1"/>
                <a:r>
                  <a:rPr lang="en-US" dirty="0"/>
                  <a:t>A Euclidean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 is used as the reconstruction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40481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typical deep context encoder.&#10;">
            <a:extLst>
              <a:ext uri="{FF2B5EF4-FFF2-40B4-BE49-F238E27FC236}">
                <a16:creationId xmlns:a16="http://schemas.microsoft.com/office/drawing/2014/main" id="{2F307668-0B34-4328-8DE9-D511C5591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" y="4174232"/>
            <a:ext cx="9833155" cy="2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7025-4D62-49B7-A99B-789B9A46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authors found that the reconstruction loss alone couldn't capture fine details in the missing region</a:t>
                </a:r>
              </a:p>
              <a:p>
                <a:r>
                  <a:rPr lang="en-US" dirty="0"/>
                  <a:t>Improvement was achieved by adding a GAN branch, where the generator of the GAN learns to reconstruct the missing piece</a:t>
                </a:r>
              </a:p>
              <a:p>
                <a:pPr lvl="1"/>
                <a:r>
                  <a:rPr lang="en-US" dirty="0"/>
                  <a:t>The overall loss function is a weighted combination of the reconstruction and the GAN losses,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he addition of GAN branches to make context encoders more effective.&#10;">
            <a:extLst>
              <a:ext uri="{FF2B5EF4-FFF2-40B4-BE49-F238E27FC236}">
                <a16:creationId xmlns:a16="http://schemas.microsoft.com/office/drawing/2014/main" id="{7307A184-5F93-47A4-8301-54282B0A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8" y="4105692"/>
            <a:ext cx="7344816" cy="35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076B-9D35-4139-AAB0-323834C8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resulted in improved prediction of the missing piece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emonstration of the impact of a joint loss function on a context encoder.&#10;">
            <a:extLst>
              <a:ext uri="{FF2B5EF4-FFF2-40B4-BE49-F238E27FC236}">
                <a16:creationId xmlns:a16="http://schemas.microsoft.com/office/drawing/2014/main" id="{0E7154D2-4998-4DA2-B70A-25F1122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4" y="3310136"/>
            <a:ext cx="9742122" cy="2456187"/>
          </a:xfrm>
          <a:prstGeom prst="rect">
            <a:avLst/>
          </a:prstGeom>
        </p:spPr>
      </p:pic>
      <p:sp>
        <p:nvSpPr>
          <p:cNvPr id="5" name="TextBox 4" descr="A demonstration of the impact of a joint loss function on a context encoder.&#10;">
            <a:extLst>
              <a:ext uri="{FF2B5EF4-FFF2-40B4-BE49-F238E27FC236}">
                <a16:creationId xmlns:a16="http://schemas.microsoft.com/office/drawing/2014/main" id="{891001AA-EF63-4370-B525-916D6DAE0FD1}"/>
              </a:ext>
            </a:extLst>
          </p:cNvPr>
          <p:cNvSpPr txBox="1"/>
          <p:nvPr/>
        </p:nvSpPr>
        <p:spPr>
          <a:xfrm>
            <a:off x="453609" y="5749442"/>
            <a:ext cx="180020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image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A demonstration of the impact of a joint loss function on a context encoder.&#10;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/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Encoder-decoder with 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6" name="TextBox 5" descr="A demonstration of the impact of a joint loss function on a context encoder.&#10;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blipFill>
                <a:blip r:embed="rId4"/>
                <a:stretch>
                  <a:fillRect t="-3704" r="-1596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A demonstration of the impact of a joint loss function on a context encoder.&#10;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/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GAN 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7" name="TextBox 6" descr="A demonstration of the impact of a joint loss function on a context encoder.&#10;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blipFill>
                <a:blip r:embed="rId5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A demonstration of the impact of a joint loss function on a context encoder.&#10;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/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Joint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 descr="A demonstration of the impact of a joint loss function on a context encoder.&#10;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blipFill>
                <a:blip r:embed="rId6"/>
                <a:stretch>
                  <a:fillRect t="-3614"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0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5EDD-9FAD-46E2-9843-7449A25B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722F-FD91-4678-BAA7-E8E8F47E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examples comparing the used loss functions</a:t>
            </a:r>
          </a:p>
          <a:p>
            <a:pPr lvl="1"/>
            <a:r>
              <a:rPr lang="en-US" dirty="0"/>
              <a:t>The joint loss produces the most realistic images</a:t>
            </a:r>
          </a:p>
        </p:txBody>
      </p:sp>
      <p:pic>
        <p:nvPicPr>
          <p:cNvPr id="4" name="Picture 3" descr="Another demonstration of how a joint loss function produces better images.&#10;">
            <a:extLst>
              <a:ext uri="{FF2B5EF4-FFF2-40B4-BE49-F238E27FC236}">
                <a16:creationId xmlns:a16="http://schemas.microsoft.com/office/drawing/2014/main" id="{FA63A95B-AF3B-4D41-90F5-DC44EE06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3034353"/>
            <a:ext cx="6215510" cy="4641187"/>
          </a:xfrm>
          <a:prstGeom prst="rect">
            <a:avLst/>
          </a:prstGeom>
        </p:spPr>
      </p:pic>
      <p:sp>
        <p:nvSpPr>
          <p:cNvPr id="5" name="TextBox 4" descr="Another demonstration of how a joint loss function produces better images.&#10;">
            <a:extLst>
              <a:ext uri="{FF2B5EF4-FFF2-40B4-BE49-F238E27FC236}">
                <a16:creationId xmlns:a16="http://schemas.microsoft.com/office/drawing/2014/main" id="{4761DB33-E4F0-48C5-933B-E92C3654A7A8}"/>
              </a:ext>
            </a:extLst>
          </p:cNvPr>
          <p:cNvSpPr txBox="1"/>
          <p:nvPr/>
        </p:nvSpPr>
        <p:spPr>
          <a:xfrm>
            <a:off x="1574589" y="275040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image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Another demonstration of how a joint loss function produces better images.&#10;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/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>
          <p:sp>
            <p:nvSpPr>
              <p:cNvPr id="6" name="TextBox 5" descr="Another demonstration of how a joint loss function produces better images.&#10;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blipFill>
                <a:blip r:embed="rId3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Another demonstration of how a joint loss function produces better images.&#10;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/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GAN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>
          <p:sp>
            <p:nvSpPr>
              <p:cNvPr id="7" name="TextBox 6" descr="Another demonstration of how a joint loss function produces better images.&#10;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blipFill>
                <a:blip r:embed="rId4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Another demonstration of how a joint loss function produces better images.&#10;">
            <a:extLst>
              <a:ext uri="{FF2B5EF4-FFF2-40B4-BE49-F238E27FC236}">
                <a16:creationId xmlns:a16="http://schemas.microsoft.com/office/drawing/2014/main" id="{64187E66-6A57-4B8E-8281-6C3B50359015}"/>
              </a:ext>
            </a:extLst>
          </p:cNvPr>
          <p:cNvSpPr txBox="1"/>
          <p:nvPr/>
        </p:nvSpPr>
        <p:spPr>
          <a:xfrm>
            <a:off x="6278635" y="2768553"/>
            <a:ext cx="175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Joint loss</a:t>
            </a:r>
          </a:p>
        </p:txBody>
      </p:sp>
    </p:spTree>
    <p:extLst>
      <p:ext uri="{BB962C8B-B14F-4D97-AF65-F5344CB8AC3E}">
        <p14:creationId xmlns:p14="http://schemas.microsoft.com/office/powerpoint/2010/main" val="236416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4FDB-5335-41AF-BEE7-11717F20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5E3ED-010A-47EB-A17B-576A14D3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removed regions can have different shapes</a:t>
            </a:r>
          </a:p>
          <a:p>
            <a:pPr lvl="1"/>
            <a:r>
              <a:rPr lang="en-US" dirty="0"/>
              <a:t>Random region and random block masks outperformed the central region features</a:t>
            </a:r>
          </a:p>
        </p:txBody>
      </p:sp>
      <p:pic>
        <p:nvPicPr>
          <p:cNvPr id="4" name="Picture 3" descr="data augmentation using random removed blocks.&#10;">
            <a:extLst>
              <a:ext uri="{FF2B5EF4-FFF2-40B4-BE49-F238E27FC236}">
                <a16:creationId xmlns:a16="http://schemas.microsoft.com/office/drawing/2014/main" id="{ED29F5F2-4069-4A2D-BA77-53F6AE2A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8"/>
          <a:stretch/>
        </p:blipFill>
        <p:spPr>
          <a:xfrm>
            <a:off x="493911" y="3364777"/>
            <a:ext cx="8799522" cy="4193831"/>
          </a:xfrm>
          <a:prstGeom prst="rect">
            <a:avLst/>
          </a:prstGeom>
        </p:spPr>
      </p:pic>
      <p:sp>
        <p:nvSpPr>
          <p:cNvPr id="5" name="TextBox 4" descr="data augmentation using random removed blocks.&#10;">
            <a:extLst>
              <a:ext uri="{FF2B5EF4-FFF2-40B4-BE49-F238E27FC236}">
                <a16:creationId xmlns:a16="http://schemas.microsoft.com/office/drawing/2014/main" id="{E58C30D5-3947-4F1E-A1B4-6F1BCE2DCACC}"/>
              </a:ext>
            </a:extLst>
          </p:cNvPr>
          <p:cNvSpPr txBox="1"/>
          <p:nvPr/>
        </p:nvSpPr>
        <p:spPr>
          <a:xfrm>
            <a:off x="751218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region</a:t>
            </a:r>
          </a:p>
        </p:txBody>
      </p:sp>
      <p:sp>
        <p:nvSpPr>
          <p:cNvPr id="6" name="TextBox 5" descr="data augmentation using random removed blocks.&#10;">
            <a:extLst>
              <a:ext uri="{FF2B5EF4-FFF2-40B4-BE49-F238E27FC236}">
                <a16:creationId xmlns:a16="http://schemas.microsoft.com/office/drawing/2014/main" id="{2636E75E-1A3E-4D6B-B75D-AF96CA256BCF}"/>
              </a:ext>
            </a:extLst>
          </p:cNvPr>
          <p:cNvSpPr txBox="1"/>
          <p:nvPr/>
        </p:nvSpPr>
        <p:spPr>
          <a:xfrm>
            <a:off x="3885560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block</a:t>
            </a:r>
          </a:p>
        </p:txBody>
      </p:sp>
      <p:sp>
        <p:nvSpPr>
          <p:cNvPr id="7" name="TextBox 6" descr="data augmentation using random removed blocks.&#10;">
            <a:extLst>
              <a:ext uri="{FF2B5EF4-FFF2-40B4-BE49-F238E27FC236}">
                <a16:creationId xmlns:a16="http://schemas.microsoft.com/office/drawing/2014/main" id="{0FC3AAA8-7AD3-4A3E-938D-7FFBA4375C9D}"/>
              </a:ext>
            </a:extLst>
          </p:cNvPr>
          <p:cNvSpPr txBox="1"/>
          <p:nvPr/>
        </p:nvSpPr>
        <p:spPr>
          <a:xfrm>
            <a:off x="6973416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region</a:t>
            </a:r>
          </a:p>
        </p:txBody>
      </p:sp>
    </p:spTree>
    <p:extLst>
      <p:ext uri="{BB962C8B-B14F-4D97-AF65-F5344CB8AC3E}">
        <p14:creationId xmlns:p14="http://schemas.microsoft.com/office/powerpoint/2010/main" val="2152737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196C-4DBB-499B-83B3-CBF4752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9CA39-2754-4076-906B-342890A3C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PASCAL VOC for several downstream tasks </a:t>
            </a:r>
          </a:p>
          <a:p>
            <a:pPr lvl="1"/>
            <a:r>
              <a:rPr lang="en-US" dirty="0"/>
              <a:t>The learned features by the context encoder are not as good as supervised features</a:t>
            </a:r>
          </a:p>
          <a:p>
            <a:pPr lvl="1"/>
            <a:r>
              <a:rPr lang="en-US" dirty="0"/>
              <a:t>But are comparable to other unsupervised methods, and perform better than randomly initialized models</a:t>
            </a:r>
          </a:p>
          <a:p>
            <a:pPr lvl="2"/>
            <a:r>
              <a:rPr lang="en-US" dirty="0"/>
              <a:t>E.g., over 10% improvement for segmentation over random initialization</a:t>
            </a:r>
          </a:p>
          <a:p>
            <a:pPr lvl="1"/>
            <a:endParaRPr lang="en-US" dirty="0"/>
          </a:p>
        </p:txBody>
      </p:sp>
      <p:pic>
        <p:nvPicPr>
          <p:cNvPr id="4" name="Picture 3" descr="A table of results showing the impact of self-supervision on context encoders.&#10;">
            <a:extLst>
              <a:ext uri="{FF2B5EF4-FFF2-40B4-BE49-F238E27FC236}">
                <a16:creationId xmlns:a16="http://schemas.microsoft.com/office/drawing/2014/main" id="{073EB64E-1D29-4CA1-98E5-2E14B7AE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8" y="4017987"/>
            <a:ext cx="96012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381C-977A-44B4-957F-978C1BEC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9F321-0D63-4EF0-84AD-661F8767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colorization</a:t>
            </a:r>
          </a:p>
          <a:p>
            <a:pPr lvl="1"/>
            <a:r>
              <a:rPr lang="en-US" dirty="0">
                <a:hlinkClick r:id="rId3"/>
              </a:rPr>
              <a:t>Zhang (2016) Colorful Image Colorization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colors </a:t>
            </a:r>
            <a:r>
              <a:rPr lang="en-US" dirty="0"/>
              <a:t>of the objects in grayscale images</a:t>
            </a:r>
          </a:p>
          <a:p>
            <a:pPr lvl="1"/>
            <a:r>
              <a:rPr lang="en-US" dirty="0"/>
              <a:t>The model needs to understand the objects in images and paint them with a suitable color </a:t>
            </a:r>
          </a:p>
          <a:p>
            <a:pPr lvl="1"/>
            <a:r>
              <a:rPr lang="en-US" dirty="0"/>
              <a:t>Right image: learn that the sky is blue, cloud is white, mountain is green</a:t>
            </a:r>
          </a:p>
          <a:p>
            <a:pPr lvl="1"/>
            <a:endParaRPr lang="en-US" dirty="0"/>
          </a:p>
        </p:txBody>
      </p:sp>
      <p:pic>
        <p:nvPicPr>
          <p:cNvPr id="4" name="Picture 3" descr="The use of image colorization for self-supervision.">
            <a:extLst>
              <a:ext uri="{FF2B5EF4-FFF2-40B4-BE49-F238E27FC236}">
                <a16:creationId xmlns:a16="http://schemas.microsoft.com/office/drawing/2014/main" id="{EA5DFFC3-5DF0-4DBB-B607-FF52B1A2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1"/>
          <a:stretch/>
        </p:blipFill>
        <p:spPr>
          <a:xfrm>
            <a:off x="204664" y="4773798"/>
            <a:ext cx="5842229" cy="2208746"/>
          </a:xfrm>
          <a:prstGeom prst="rect">
            <a:avLst/>
          </a:prstGeom>
        </p:spPr>
      </p:pic>
      <p:grpSp>
        <p:nvGrpSpPr>
          <p:cNvPr id="7" name="Group 6" descr="The use of image colorization for self-supervision.">
            <a:extLst>
              <a:ext uri="{FF2B5EF4-FFF2-40B4-BE49-F238E27FC236}">
                <a16:creationId xmlns:a16="http://schemas.microsoft.com/office/drawing/2014/main" id="{B3B4B0D8-88DA-4B56-8E09-FB2DE242677C}"/>
              </a:ext>
            </a:extLst>
          </p:cNvPr>
          <p:cNvGrpSpPr/>
          <p:nvPr/>
        </p:nvGrpSpPr>
        <p:grpSpPr>
          <a:xfrm>
            <a:off x="6613376" y="4966320"/>
            <a:ext cx="3110749" cy="1726571"/>
            <a:chOff x="6829400" y="4679909"/>
            <a:chExt cx="3110749" cy="1726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BEF638-7076-49B4-A296-1F4A38841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3" r="30170"/>
            <a:stretch/>
          </p:blipFill>
          <p:spPr>
            <a:xfrm>
              <a:off x="6829400" y="5224597"/>
              <a:ext cx="2750981" cy="1181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0CFCDC-8D22-4BA7-947C-C06CA6D5F0FA}"/>
                </a:ext>
              </a:extLst>
            </p:cNvPr>
            <p:cNvSpPr txBox="1"/>
            <p:nvPr/>
          </p:nvSpPr>
          <p:spPr>
            <a:xfrm>
              <a:off x="8355973" y="4679909"/>
              <a:ext cx="1584176" cy="95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Sky is blue</a:t>
              </a:r>
            </a:p>
            <a:p>
              <a:r>
                <a:rPr lang="en-US" sz="1200" dirty="0"/>
                <a:t>Cloud is white</a:t>
              </a:r>
            </a:p>
            <a:p>
              <a:r>
                <a:rPr lang="en-US" sz="1200" dirty="0"/>
                <a:t>Mountain is green</a:t>
              </a:r>
            </a:p>
            <a:p>
              <a:endParaRPr lang="en-US" dirty="0"/>
            </a:p>
          </p:txBody>
        </p:sp>
      </p:grpSp>
      <p:sp>
        <p:nvSpPr>
          <p:cNvPr id="8" name="TextBox 7" descr="The use of image colorization for self-supervision.">
            <a:extLst>
              <a:ext uri="{FF2B5EF4-FFF2-40B4-BE49-F238E27FC236}">
                <a16:creationId xmlns:a16="http://schemas.microsoft.com/office/drawing/2014/main" id="{D244A5A1-EB29-49D1-A6BD-CE647DFA509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71137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FE0C-0A8B-43DB-8F7F-FFA1F01B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51D9-B0D4-409F-BDDB-0F19CC2F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examples</a:t>
            </a:r>
          </a:p>
        </p:txBody>
      </p:sp>
      <p:pic>
        <p:nvPicPr>
          <p:cNvPr id="4" name="Picture 3" descr="Some input examples.&#10;">
            <a:extLst>
              <a:ext uri="{FF2B5EF4-FFF2-40B4-BE49-F238E27FC236}">
                <a16:creationId xmlns:a16="http://schemas.microsoft.com/office/drawing/2014/main" id="{6CF8C7A8-6999-494B-B907-527D1959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2950096"/>
            <a:ext cx="927241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Self-supervised learning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Self-supervised learning versus other machine learning techniques</a:t>
            </a:r>
          </a:p>
          <a:p>
            <a:r>
              <a:rPr lang="en-US"/>
              <a:t>Image-based </a:t>
            </a:r>
            <a:r>
              <a:rPr lang="en-US" dirty="0"/>
              <a:t>approaches</a:t>
            </a:r>
          </a:p>
          <a:p>
            <a:pPr lvl="1"/>
            <a:r>
              <a:rPr lang="en-US" dirty="0"/>
              <a:t>Geometric transformation recognition (image rotation)</a:t>
            </a:r>
          </a:p>
          <a:p>
            <a:pPr lvl="1"/>
            <a:r>
              <a:rPr lang="en-US" dirty="0"/>
              <a:t>Patches (relative patch position, image jigsaw puzzle)</a:t>
            </a:r>
          </a:p>
          <a:p>
            <a:pPr lvl="1"/>
            <a:r>
              <a:rPr lang="en-US" dirty="0"/>
              <a:t>Generative modeling (context encoders, image colorization, cross-channel prediction, image super-resolution)</a:t>
            </a:r>
          </a:p>
          <a:p>
            <a:pPr lvl="1"/>
            <a:r>
              <a:rPr lang="en-US" dirty="0"/>
              <a:t>Automated label generation (deep clustering, synthetic imagery)</a:t>
            </a:r>
          </a:p>
          <a:p>
            <a:pPr lvl="1"/>
            <a:r>
              <a:rPr lang="en-US" dirty="0"/>
              <a:t>Contrastive learning (CPC, </a:t>
            </a:r>
            <a:r>
              <a:rPr lang="en-US" dirty="0" err="1"/>
              <a:t>SimCLR</a:t>
            </a:r>
            <a:r>
              <a:rPr lang="en-US" dirty="0"/>
              <a:t>, other contrastive approaches)</a:t>
            </a:r>
          </a:p>
          <a:p>
            <a:r>
              <a:rPr lang="en-US" dirty="0"/>
              <a:t>Video-based approaches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Approaches for natural language processing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229-458E-4F17-8F3C-F6BB6F5B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encoder-decoder architecture with convolutional layers is used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loss between the actual color image and the predicted colorized image is used for training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 colorization used with a CNN.&#10;">
            <a:extLst>
              <a:ext uri="{FF2B5EF4-FFF2-40B4-BE49-F238E27FC236}">
                <a16:creationId xmlns:a16="http://schemas.microsoft.com/office/drawing/2014/main" id="{389F9AC7-4821-401E-B54E-98BA7C34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" y="3238128"/>
            <a:ext cx="9902980" cy="3384376"/>
          </a:xfrm>
          <a:prstGeom prst="rect">
            <a:avLst/>
          </a:prstGeom>
        </p:spPr>
      </p:pic>
      <p:sp>
        <p:nvSpPr>
          <p:cNvPr id="5" name="TextBox 4" descr="image colorization used with a CNN.&#10;">
            <a:extLst>
              <a:ext uri="{FF2B5EF4-FFF2-40B4-BE49-F238E27FC236}">
                <a16:creationId xmlns:a16="http://schemas.microsoft.com/office/drawing/2014/main" id="{3C0E01C6-408B-4A0E-8637-3710C028B76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3353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DE3F-E470-4326-9C87-08ED1FA9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3AED-ECCA-42C0-A7BA-A78A8CCE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Split-brain autoencoder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cross-channel prediction</a:t>
            </a:r>
          </a:p>
          <a:p>
            <a:pPr lvl="1"/>
            <a:r>
              <a:rPr lang="en-US" dirty="0">
                <a:hlinkClick r:id="rId2"/>
              </a:rPr>
              <a:t>Zhang (2017) Split-Brain Autoencoders: Unsupervised Learning by Cross-Channel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some of the image color channels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task: </a:t>
            </a:r>
            <a:r>
              <a:rPr lang="en-US" dirty="0"/>
              <a:t>predict the </a:t>
            </a:r>
            <a:r>
              <a:rPr lang="en-US" dirty="0">
                <a:solidFill>
                  <a:srgbClr val="FF0000"/>
                </a:solidFill>
              </a:rPr>
              <a:t>missing channel </a:t>
            </a:r>
            <a:r>
              <a:rPr lang="en-US" dirty="0"/>
              <a:t>from the other image channels</a:t>
            </a:r>
          </a:p>
          <a:p>
            <a:pPr lvl="1"/>
            <a:r>
              <a:rPr lang="en-US" dirty="0"/>
              <a:t>E.g., use the grayscale channel to predict the color channels in the image</a:t>
            </a:r>
          </a:p>
        </p:txBody>
      </p:sp>
      <p:pic>
        <p:nvPicPr>
          <p:cNvPr id="4" name="Picture 3" descr="cross-channel prediction as a self-supervision technique.">
            <a:extLst>
              <a:ext uri="{FF2B5EF4-FFF2-40B4-BE49-F238E27FC236}">
                <a16:creationId xmlns:a16="http://schemas.microsoft.com/office/drawing/2014/main" id="{911F2CA6-9309-4C92-AA53-3F59D0DC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72" y="4318248"/>
            <a:ext cx="7734456" cy="30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3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1E12-E571-4039-85FD-F0C54FB3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C481-CBE3-4420-9B79-50FC0D71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input image (e.g., tomato) is split into grayscale and color channels </a:t>
            </a:r>
          </a:p>
          <a:p>
            <a:pPr lvl="1"/>
            <a:r>
              <a:rPr lang="en-US" dirty="0"/>
              <a:t>Two encoder-decoders are trained: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predicts the color channels from the gray channel, and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predicts the gray channel from the color channels</a:t>
            </a:r>
          </a:p>
          <a:p>
            <a:pPr lvl="1"/>
            <a:r>
              <a:rPr lang="en-US" dirty="0"/>
              <a:t>The two predicted images are combined to reconstruct the original image</a:t>
            </a:r>
          </a:p>
          <a:p>
            <a:pPr lvl="2"/>
            <a:r>
              <a:rPr lang="en-US" dirty="0"/>
              <a:t>A loss function (e.g., cross-entropy) is selected to minimize the distance between the original and reconstructed image</a:t>
            </a:r>
          </a:p>
        </p:txBody>
      </p:sp>
      <p:pic>
        <p:nvPicPr>
          <p:cNvPr id="4" name="Picture 3" descr="a block diagram of how to predict grayscale from color channels.&#10;">
            <a:extLst>
              <a:ext uri="{FF2B5EF4-FFF2-40B4-BE49-F238E27FC236}">
                <a16:creationId xmlns:a16="http://schemas.microsoft.com/office/drawing/2014/main" id="{BF27837B-F0A5-415A-B15E-1EE401A3A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96" y="4030216"/>
            <a:ext cx="562760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3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233-AF76-4792-9A50-105FDE99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general model is shown below, in comparison to a traditional autoencoder</a:t>
                </a:r>
              </a:p>
              <a:p>
                <a:pPr lvl="1"/>
                <a:r>
                  <a:rPr lang="en-US" dirty="0"/>
                  <a:t>Any combinations of image channels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 and </a:t>
                </a:r>
                <a:r>
                  <a:rPr lang="en-US" i="1" dirty="0"/>
                  <a:t>X</a:t>
                </a:r>
                <a:r>
                  <a:rPr lang="en-US" baseline="-25000" dirty="0"/>
                  <a:t>2</a:t>
                </a:r>
                <a:r>
                  <a:rPr lang="en-US" dirty="0"/>
                  <a:t> can be used with this SSL approach for training and reconstruction</a:t>
                </a:r>
              </a:p>
              <a:p>
                <a:pPr lvl="1"/>
                <a:r>
                  <a:rPr lang="en-US" dirty="0"/>
                  <a:t>The reconstructed images are denoted with a “hat” notation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ock diagram of cross-channel prediction.">
            <a:extLst>
              <a:ext uri="{FF2B5EF4-FFF2-40B4-BE49-F238E27FC236}">
                <a16:creationId xmlns:a16="http://schemas.microsoft.com/office/drawing/2014/main" id="{E5EC45C9-4B05-4383-AADD-15ADFB81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40" y="3598168"/>
            <a:ext cx="596525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A5D-8A37-47B6-BA7B-48D1781C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7D62-9410-4109-8068-71771D3A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also possible the split-brain autoencoder to predict </a:t>
            </a:r>
            <a:r>
              <a:rPr lang="en-US" dirty="0">
                <a:solidFill>
                  <a:srgbClr val="FF0000"/>
                </a:solidFill>
              </a:rPr>
              <a:t>HHA depth channels </a:t>
            </a:r>
            <a:r>
              <a:rPr lang="en-US" dirty="0"/>
              <a:t>in images</a:t>
            </a:r>
          </a:p>
          <a:p>
            <a:pPr lvl="1"/>
            <a:r>
              <a:rPr lang="en-US" dirty="0"/>
              <a:t>The HHA format encodes three channels for each pixel, including the horizontal disparity, height above ground, and angle with gravity </a:t>
            </a:r>
          </a:p>
          <a:p>
            <a:r>
              <a:rPr lang="en-US" dirty="0"/>
              <a:t>The two autoencoders predict depth from color and color from depth, and combine their outputs into a single representation</a:t>
            </a:r>
          </a:p>
        </p:txBody>
      </p:sp>
      <p:pic>
        <p:nvPicPr>
          <p:cNvPr id="4" name="Picture 3" descr="an example of predicting colors from depth&#10;">
            <a:extLst>
              <a:ext uri="{FF2B5EF4-FFF2-40B4-BE49-F238E27FC236}">
                <a16:creationId xmlns:a16="http://schemas.microsoft.com/office/drawing/2014/main" id="{9654F564-4127-4E56-BBF1-A784325E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102224"/>
            <a:ext cx="5426170" cy="36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5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989E-83A7-4694-AC6C-9B53B403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FAB2-D557-4EDE-BA14-E3374615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Super-Resolution</a:t>
            </a:r>
          </a:p>
          <a:p>
            <a:pPr lvl="1"/>
            <a:r>
              <a:rPr lang="en-US" dirty="0" err="1">
                <a:hlinkClick r:id="rId2"/>
              </a:rPr>
              <a:t>Ledig</a:t>
            </a:r>
            <a:r>
              <a:rPr lang="en-US" dirty="0">
                <a:hlinkClick r:id="rId2"/>
              </a:rPr>
              <a:t> (2017) Photo-Realistic Single Image Super-Resolution Using a Generative Adversarial Network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regular and </a:t>
            </a:r>
            <a:r>
              <a:rPr lang="en-US" dirty="0" err="1"/>
              <a:t>downsampled</a:t>
            </a:r>
            <a:r>
              <a:rPr lang="en-US" dirty="0"/>
              <a:t> low-resolution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a </a:t>
            </a:r>
            <a:r>
              <a:rPr lang="en-US" dirty="0">
                <a:solidFill>
                  <a:srgbClr val="FF0000"/>
                </a:solidFill>
              </a:rPr>
              <a:t>high-resolution image </a:t>
            </a:r>
            <a:r>
              <a:rPr lang="en-US" dirty="0"/>
              <a:t>that corresponds to a </a:t>
            </a:r>
            <a:r>
              <a:rPr lang="en-US" dirty="0" err="1"/>
              <a:t>downsampled</a:t>
            </a:r>
            <a:r>
              <a:rPr lang="en-US" dirty="0"/>
              <a:t> low-resolution image</a:t>
            </a:r>
          </a:p>
        </p:txBody>
      </p:sp>
      <p:pic>
        <p:nvPicPr>
          <p:cNvPr id="4" name="Picture 3" descr="a pre-text task of predicting high resolution images from low resolution images.">
            <a:extLst>
              <a:ext uri="{FF2B5EF4-FFF2-40B4-BE49-F238E27FC236}">
                <a16:creationId xmlns:a16="http://schemas.microsoft.com/office/drawing/2014/main" id="{C095BDC9-B730-47D1-BBD5-3B75C0E8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3" y="4102224"/>
            <a:ext cx="5589299" cy="3428254"/>
          </a:xfrm>
          <a:prstGeom prst="rect">
            <a:avLst/>
          </a:prstGeom>
        </p:spPr>
      </p:pic>
      <p:sp>
        <p:nvSpPr>
          <p:cNvPr id="5" name="TextBox 4" descr="a pre-text task of predicting high resolution images from low resolution images.">
            <a:extLst>
              <a:ext uri="{FF2B5EF4-FFF2-40B4-BE49-F238E27FC236}">
                <a16:creationId xmlns:a16="http://schemas.microsoft.com/office/drawing/2014/main" id="{1CECB0DF-4D48-4D1B-8B5E-99304F56C75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30114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69B8-3837-453A-B9A5-58A0735F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C08F-68E3-4701-856C-48945ACE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SRGAN (Super-Resolution GAN) is a variant of GAN for producing super-resolution images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generator</a:t>
            </a:r>
            <a:r>
              <a:rPr lang="en-US" dirty="0"/>
              <a:t> takes a low-resolution image and outputs a high-resolution image using a fully convolutional network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discriminator</a:t>
            </a:r>
            <a:r>
              <a:rPr lang="en-US" dirty="0"/>
              <a:t> uses a loss function that combines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and content loss to distinguish between the actual (real) and generated (fake) super-resolution images</a:t>
            </a:r>
          </a:p>
          <a:p>
            <a:pPr lvl="2"/>
            <a:r>
              <a:rPr lang="en-US" b="1" dirty="0"/>
              <a:t>Content loss </a:t>
            </a:r>
            <a:r>
              <a:rPr lang="en-US" dirty="0"/>
              <a:t>compares the feature content between the actual and predicted images</a:t>
            </a:r>
          </a:p>
        </p:txBody>
      </p:sp>
      <p:pic>
        <p:nvPicPr>
          <p:cNvPr id="4" name="Picture 3" descr="Another variant of using GAN to predict super resolution images.&#10;">
            <a:extLst>
              <a:ext uri="{FF2B5EF4-FFF2-40B4-BE49-F238E27FC236}">
                <a16:creationId xmlns:a16="http://schemas.microsoft.com/office/drawing/2014/main" id="{83C60480-31C0-4680-B8AB-B30286AA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8" y="4318248"/>
            <a:ext cx="5040560" cy="3159060"/>
          </a:xfrm>
          <a:prstGeom prst="rect">
            <a:avLst/>
          </a:prstGeom>
        </p:spPr>
      </p:pic>
      <p:sp>
        <p:nvSpPr>
          <p:cNvPr id="5" name="TextBox 4" descr="Another variant of using GAN to predict super resolution images.&#10;">
            <a:extLst>
              <a:ext uri="{FF2B5EF4-FFF2-40B4-BE49-F238E27FC236}">
                <a16:creationId xmlns:a16="http://schemas.microsoft.com/office/drawing/2014/main" id="{091CCF18-2D4A-4F4B-921C-0AC2DFEAFD4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26423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9BE3-99E8-47E3-8C7C-393CF66E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43711-C33D-4316-8E5F-6935D0F21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clustering of images</a:t>
            </a:r>
          </a:p>
          <a:p>
            <a:pPr lvl="1"/>
            <a:r>
              <a:rPr lang="en-US" dirty="0">
                <a:hlinkClick r:id="rId2"/>
              </a:rPr>
              <a:t>Caron (2019) Deep Clustering for Unsupervised Learning of Visual Features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</a:t>
            </a:r>
            <a:r>
              <a:rPr lang="en-US"/>
              <a:t>clusters of images </a:t>
            </a:r>
            <a:r>
              <a:rPr lang="en-US" dirty="0"/>
              <a:t>based on the content</a:t>
            </a:r>
          </a:p>
          <a:p>
            <a:pPr lvl="1"/>
            <a:r>
              <a:rPr lang="en-US" dirty="0"/>
              <a:t>E.g., clusters on mountains, temples, etc.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cluster</a:t>
            </a:r>
            <a:r>
              <a:rPr lang="en-US" dirty="0"/>
              <a:t> to which an image belongs</a:t>
            </a:r>
          </a:p>
        </p:txBody>
      </p:sp>
      <p:pic>
        <p:nvPicPr>
          <p:cNvPr id="3" name="Picture 2" descr="a pretext task using clustering to predict which cluster an image belongs to.&#10;">
            <a:extLst>
              <a:ext uri="{FF2B5EF4-FFF2-40B4-BE49-F238E27FC236}">
                <a16:creationId xmlns:a16="http://schemas.microsoft.com/office/drawing/2014/main" id="{D4DEA95E-490B-4542-8B50-DD14C72C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8" y="3988737"/>
            <a:ext cx="3912188" cy="3497863"/>
          </a:xfrm>
          <a:prstGeom prst="rect">
            <a:avLst/>
          </a:prstGeom>
        </p:spPr>
      </p:pic>
      <p:sp>
        <p:nvSpPr>
          <p:cNvPr id="5" name="TextBox 4" descr="a pretext task using clustering to predict which cluster an image belongs to.&#10;">
            <a:extLst>
              <a:ext uri="{FF2B5EF4-FFF2-40B4-BE49-F238E27FC236}">
                <a16:creationId xmlns:a16="http://schemas.microsoft.com/office/drawing/2014/main" id="{A90C546F-D1E7-41B1-9A8C-D03DEB6FDCE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1355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8B43-BA4F-4F52-A4A3-122ECEA8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DD87-B5A3-4F40-9B7C-99F0F8C7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architecture for SSL is called </a:t>
            </a:r>
            <a:r>
              <a:rPr lang="en-US" dirty="0">
                <a:solidFill>
                  <a:srgbClr val="FF0000"/>
                </a:solidFill>
              </a:rPr>
              <a:t>deep clustering</a:t>
            </a:r>
          </a:p>
          <a:p>
            <a:pPr lvl="1"/>
            <a:r>
              <a:rPr lang="en-US" dirty="0"/>
              <a:t>The model treats each cluster as a separate class</a:t>
            </a:r>
          </a:p>
          <a:p>
            <a:pPr lvl="1"/>
            <a:r>
              <a:rPr lang="en-US" dirty="0"/>
              <a:t>The output is the number of the cluster (i.e., cluster label) for an input image</a:t>
            </a:r>
          </a:p>
          <a:p>
            <a:pPr lvl="1"/>
            <a:r>
              <a:rPr lang="en-US" dirty="0"/>
              <a:t>The authors used </a:t>
            </a:r>
            <a:r>
              <a:rPr lang="en-US" i="1" dirty="0"/>
              <a:t>k</a:t>
            </a:r>
            <a:r>
              <a:rPr lang="en-US" dirty="0"/>
              <a:t>-means for clustering the extracted feature maps</a:t>
            </a:r>
          </a:p>
          <a:p>
            <a:r>
              <a:rPr lang="en-US" dirty="0"/>
              <a:t>The model needs to learn the content in the images in order to assign them to the corresponding cluster</a:t>
            </a:r>
          </a:p>
        </p:txBody>
      </p:sp>
      <p:pic>
        <p:nvPicPr>
          <p:cNvPr id="4" name="Picture 3" descr="deep clustering combined with a ConvNet.">
            <a:extLst>
              <a:ext uri="{FF2B5EF4-FFF2-40B4-BE49-F238E27FC236}">
                <a16:creationId xmlns:a16="http://schemas.microsoft.com/office/drawing/2014/main" id="{EB8D53CF-509E-4F33-BAAE-4D61BA8C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1" y="4246240"/>
            <a:ext cx="9114098" cy="3055443"/>
          </a:xfrm>
          <a:prstGeom prst="rect">
            <a:avLst/>
          </a:prstGeom>
        </p:spPr>
      </p:pic>
      <p:sp>
        <p:nvSpPr>
          <p:cNvPr id="5" name="TextBox 4" descr="deep clustering combined with a ConvNet.">
            <a:extLst>
              <a:ext uri="{FF2B5EF4-FFF2-40B4-BE49-F238E27FC236}">
                <a16:creationId xmlns:a16="http://schemas.microsoft.com/office/drawing/2014/main" id="{4273CB01-EE66-488F-A3A9-57CB26531C0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744606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4B2A-A658-4AA7-A738-E78A8E9E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F6641-B90C-4C5B-AA3C-58733047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Synthetic imagery</a:t>
            </a:r>
          </a:p>
          <a:p>
            <a:pPr lvl="1"/>
            <a:r>
              <a:rPr lang="en-US" dirty="0">
                <a:hlinkClick r:id="rId2"/>
              </a:rPr>
              <a:t>Ren (2017) Cross-Domain Self-supervised Multi-task Feature Learning using Synthetic Imagery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synthetic images generated by game engines and real images</a:t>
            </a:r>
          </a:p>
          <a:p>
            <a:pPr lvl="1"/>
            <a:r>
              <a:rPr lang="en-US" dirty="0"/>
              <a:t>Graphics engines in games can produce realistically looking synthetic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whether an input image is synthetic or real, based on predicted depth, surface normal, and instance contour maps</a:t>
            </a:r>
          </a:p>
          <a:p>
            <a:pPr lvl="1"/>
            <a:r>
              <a:rPr lang="en-US" dirty="0"/>
              <a:t>The learned features are useful for segmentation and classification downstream tasks</a:t>
            </a:r>
          </a:p>
        </p:txBody>
      </p:sp>
      <p:pic>
        <p:nvPicPr>
          <p:cNvPr id="4" name="Picture 3" descr="Using synthetic imagery as a pretext task.">
            <a:extLst>
              <a:ext uri="{FF2B5EF4-FFF2-40B4-BE49-F238E27FC236}">
                <a16:creationId xmlns:a16="http://schemas.microsoft.com/office/drawing/2014/main" id="{8B1945E0-09D7-4482-93B3-67F188EC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5316401"/>
            <a:ext cx="5006604" cy="1522127"/>
          </a:xfrm>
          <a:prstGeom prst="rect">
            <a:avLst/>
          </a:prstGeom>
        </p:spPr>
      </p:pic>
      <p:pic>
        <p:nvPicPr>
          <p:cNvPr id="5" name="Picture 4" descr="Using synthetic imagery as a pretext task.">
            <a:extLst>
              <a:ext uri="{FF2B5EF4-FFF2-40B4-BE49-F238E27FC236}">
                <a16:creationId xmlns:a16="http://schemas.microsoft.com/office/drawing/2014/main" id="{C01033F4-8586-4866-9CA0-2110431C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248" y="4894312"/>
            <a:ext cx="4447899" cy="2515419"/>
          </a:xfrm>
          <a:prstGeom prst="rect">
            <a:avLst/>
          </a:prstGeom>
        </p:spPr>
      </p:pic>
      <p:sp>
        <p:nvSpPr>
          <p:cNvPr id="6" name="TextBox 5" descr="Using synthetic imagery as a pretext task.">
            <a:extLst>
              <a:ext uri="{FF2B5EF4-FFF2-40B4-BE49-F238E27FC236}">
                <a16:creationId xmlns:a16="http://schemas.microsoft.com/office/drawing/2014/main" id="{731C4EB7-0BB1-4408-8222-80824DE849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02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labeled data</a:t>
            </a:r>
          </a:p>
          <a:p>
            <a:pPr lvl="1"/>
            <a:r>
              <a:rPr lang="en-US" dirty="0"/>
              <a:t>Approach: collect a large dataset, manually label the data, train a model, deploy</a:t>
            </a:r>
          </a:p>
          <a:p>
            <a:pPr lvl="1"/>
            <a:r>
              <a:rPr lang="en-US" dirty="0"/>
              <a:t>It is the dominant form of ML at present</a:t>
            </a:r>
          </a:p>
          <a:p>
            <a:pPr lvl="1"/>
            <a:r>
              <a:rPr lang="en-US" dirty="0"/>
              <a:t>Learned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on large datasets are often transferred via pre-trained models to smaller domain-specific datasets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Unsupervised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</a:p>
          <a:p>
            <a:pPr lvl="1"/>
            <a:r>
              <a:rPr lang="en-US" dirty="0"/>
              <a:t>Approach: discover patterns in data either via clustering similar instances, or density estimation, or dimensionality reduction … 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Self-supervised learning </a:t>
            </a:r>
            <a:r>
              <a:rPr lang="en-US" dirty="0"/>
              <a:t>– representation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  <a:endParaRPr lang="en-US" dirty="0"/>
          </a:p>
          <a:p>
            <a:pPr lvl="1"/>
            <a:r>
              <a:rPr lang="en-US" dirty="0"/>
              <a:t>Learn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unlabeled data </a:t>
            </a:r>
            <a:r>
              <a:rPr lang="en-US" dirty="0">
                <a:sym typeface="Calibri"/>
              </a:rPr>
              <a:t>through </a:t>
            </a:r>
            <a:r>
              <a:rPr lang="en-US" dirty="0">
                <a:solidFill>
                  <a:srgbClr val="FF0000"/>
                </a:solidFill>
                <a:sym typeface="Calibri"/>
              </a:rPr>
              <a:t>pretext tasks</a:t>
            </a:r>
          </a:p>
          <a:p>
            <a:pPr lvl="1"/>
            <a:r>
              <a:rPr lang="en-US" dirty="0">
                <a:sym typeface="Calibri"/>
              </a:rPr>
              <a:t>The term “self-supervised” refers to creating 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its own supervision </a:t>
            </a:r>
            <a:r>
              <a:rPr lang="en-US" dirty="0">
                <a:sym typeface="Calibri"/>
              </a:rPr>
              <a:t>(i.e., </a:t>
            </a:r>
            <a:r>
              <a:rPr lang="en-US" dirty="0"/>
              <a:t>without supervision, without labels)</a:t>
            </a:r>
          </a:p>
          <a:p>
            <a:pPr lvl="1"/>
            <a:r>
              <a:rPr lang="en-US" dirty="0"/>
              <a:t>Self-supervised learning is one category of unsupervised learning</a:t>
            </a:r>
          </a:p>
          <a:p>
            <a:pPr lvl="1"/>
            <a:endParaRPr lang="en-US" dirty="0"/>
          </a:p>
          <a:p>
            <a:pPr lvl="1"/>
            <a:endParaRPr lang="en-US" dirty="0">
              <a:sym typeface="Calibri"/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3B56-262D-4380-A259-57C52194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8EAC3-2667-4DD2-9921-2DBC4F1F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has weight-shared </a:t>
            </a:r>
            <a:r>
              <a:rPr lang="en-US" dirty="0" err="1"/>
              <a:t>ConvNets</a:t>
            </a:r>
            <a:r>
              <a:rPr lang="en-US" dirty="0"/>
              <a:t> that are trained on both real and synthetic images </a:t>
            </a:r>
          </a:p>
          <a:p>
            <a:pPr lvl="1"/>
            <a:r>
              <a:rPr lang="en-US" dirty="0"/>
              <a:t>The discriminator learns to distinguish real from synthetic images, based on the surface normal, depth, and edge maps</a:t>
            </a:r>
          </a:p>
          <a:p>
            <a:pPr lvl="1"/>
            <a:r>
              <a:rPr lang="en-US" dirty="0"/>
              <a:t>The model is trained in an adversarial manner (as in GANs), by simultaneously improving both the generator and discriminator</a:t>
            </a:r>
          </a:p>
        </p:txBody>
      </p:sp>
      <p:pic>
        <p:nvPicPr>
          <p:cNvPr id="4" name="Picture 3" descr="Using synthetic imagery with a ConvNet&#10;">
            <a:extLst>
              <a:ext uri="{FF2B5EF4-FFF2-40B4-BE49-F238E27FC236}">
                <a16:creationId xmlns:a16="http://schemas.microsoft.com/office/drawing/2014/main" id="{1D56524E-F7BA-4CA6-90FD-A04C69C5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3973354"/>
            <a:ext cx="7696200" cy="3552825"/>
          </a:xfrm>
          <a:prstGeom prst="rect">
            <a:avLst/>
          </a:prstGeom>
        </p:spPr>
      </p:pic>
      <p:sp>
        <p:nvSpPr>
          <p:cNvPr id="5" name="TextBox 4" descr="Using synthetic imagery with a ConvNet&#10;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9469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9939-4283-4CDF-A17B-248F85A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 descr="Learned depth, surface normal, and instance contour maps, and the corresponding ground truth in synthetic images&#13;&#10;">
            <a:extLst>
              <a:ext uri="{FF2B5EF4-FFF2-40B4-BE49-F238E27FC236}">
                <a16:creationId xmlns:a16="http://schemas.microsoft.com/office/drawing/2014/main" id="{920305E7-0F19-4330-900C-5A5C67C19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depth, surface normal, and instance contour maps, and the corresponding ground truth in synthetic images</a:t>
            </a:r>
          </a:p>
        </p:txBody>
      </p:sp>
      <p:pic>
        <p:nvPicPr>
          <p:cNvPr id="4" name="Picture 3" descr="learn">
            <a:extLst>
              <a:ext uri="{FF2B5EF4-FFF2-40B4-BE49-F238E27FC236}">
                <a16:creationId xmlns:a16="http://schemas.microsoft.com/office/drawing/2014/main" id="{A3DA92BA-FFC5-4AF7-AB51-1EDFBCDE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0" y="2950096"/>
            <a:ext cx="93189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5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4AF-4A19-4117-8216-971AD781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8A64-54E3-4106-9DE8-D8AF549F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(CPC)</a:t>
            </a:r>
          </a:p>
          <a:p>
            <a:pPr lvl="1"/>
            <a:r>
              <a:rPr lang="en-US" dirty="0">
                <a:hlinkClick r:id="rId2"/>
              </a:rPr>
              <a:t>Van der Oord (2018) Representation Learning with Contrastive Predictive Coding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extracted patches from input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order for a sequence of patches using contrastive learning</a:t>
            </a:r>
          </a:p>
          <a:p>
            <a:pPr lvl="1"/>
            <a:r>
              <a:rPr lang="en-US" dirty="0"/>
              <a:t>E.g., how to predict the next (future) patches based on encoded information of previous (past) patches in the image </a:t>
            </a:r>
          </a:p>
          <a:p>
            <a:r>
              <a:rPr lang="en-US" dirty="0"/>
              <a:t>The approach was implemented in different domains: speech audio, images, natural language, and reinforcement learning</a:t>
            </a:r>
          </a:p>
          <a:p>
            <a:pPr lvl="1"/>
            <a:endParaRPr lang="en-US" dirty="0"/>
          </a:p>
        </p:txBody>
      </p:sp>
      <p:pic>
        <p:nvPicPr>
          <p:cNvPr id="6" name="Picture 5" descr="Contrastive Predictive Coding (CPC)&#13;&#10;Van der Oord (2018) Representation Learning with Contrastive Predictive Coding&#13;&#10;Training data: extracted patches from input images&#13;&#10;Pretext task: predict the order for a sequence of patches using contrastive learning&#13;&#10;E.g., how to predict the next (future) patches based on encoded information of previous (past) patches in the image &#13;&#10;The approach was implemented in different domains: speech audio, images, natural language, and reinforcement learning&#13;&#10;">
            <a:extLst>
              <a:ext uri="{FF2B5EF4-FFF2-40B4-BE49-F238E27FC236}">
                <a16:creationId xmlns:a16="http://schemas.microsoft.com/office/drawing/2014/main" id="{4DB93F78-E7AA-466C-A957-3B259070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281" y="5090418"/>
            <a:ext cx="2476500" cy="2468190"/>
          </a:xfrm>
          <a:prstGeom prst="rect">
            <a:avLst/>
          </a:prstGeom>
        </p:spPr>
      </p:pic>
      <p:pic>
        <p:nvPicPr>
          <p:cNvPr id="7" name="Picture 6" descr="Contrastive Predictive Coding (CPC)&#13;&#10;Van der Oord (2018) Representation Learning with Contrastive Predictive Coding&#13;&#10;Training data: extracted patches from input images&#13;&#10;Pretext task: predict the order for a sequence of patches using contrastive learning&#13;&#10;E.g., how to predict the next (future) patches based on encoded information of previous (past) patches in the image &#13;&#10;The approach was implemented in different domains: speech audio, images, natural language, and reinforcement learning&#13;&#10;">
            <a:extLst>
              <a:ext uri="{FF2B5EF4-FFF2-40B4-BE49-F238E27FC236}">
                <a16:creationId xmlns:a16="http://schemas.microsoft.com/office/drawing/2014/main" id="{C3010F87-1552-4021-8D19-279AD7AC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7" y="5182344"/>
            <a:ext cx="2286000" cy="2286000"/>
          </a:xfrm>
          <a:prstGeom prst="rect">
            <a:avLst/>
          </a:prstGeom>
        </p:spPr>
      </p:pic>
      <p:pic>
        <p:nvPicPr>
          <p:cNvPr id="8" name="Picture 7" descr="Contrastive Predictive Coding (CPC)&#13;&#10;Van der Oord (2018) Representation Learning with Contrastive Predictive Coding&#13;&#10;Training data: extracted patches from input images&#13;&#10;Pretext task: predict the order for a sequence of patches using contrastive learning&#13;&#10;E.g., how to predict the next (future) patches based on encoded information of previous (past) patches in the image &#13;&#10;The approach was implemented in different domains: speech audio, images, natural language, and reinforcement learning&#13;&#10;">
            <a:extLst>
              <a:ext uri="{FF2B5EF4-FFF2-40B4-BE49-F238E27FC236}">
                <a16:creationId xmlns:a16="http://schemas.microsoft.com/office/drawing/2014/main" id="{72C9C2AE-5AED-4384-8D06-0EAA32B8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15" y="5110336"/>
            <a:ext cx="2476500" cy="2428875"/>
          </a:xfrm>
          <a:prstGeom prst="rect">
            <a:avLst/>
          </a:prstGeom>
        </p:spPr>
      </p:pic>
      <p:sp>
        <p:nvSpPr>
          <p:cNvPr id="9" name="TextBox 8" descr="Contrastive Predictive Coding (CPC)&#13;&#10;Van der Oord (2018) Representation Learning with Contrastive Predictive Coding&#13;&#10;Training data: extracted patches from input images&#13;&#10;Pretext task: predict the order for a sequence of patches using contrastive learning&#13;&#10;E.g., how to predict the next (future) patches based on encoded information of previous (past) patches in the image &#13;&#10;The approach was implemented in different domains: speech audio, images, natural language, and reinforcement learning&#13;&#10;">
            <a:extLst>
              <a:ext uri="{FF2B5EF4-FFF2-40B4-BE49-F238E27FC236}">
                <a16:creationId xmlns:a16="http://schemas.microsoft.com/office/drawing/2014/main" id="{D5B55F8E-1F44-49B9-9FEE-E4250A10C79C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921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0CA6-CFA4-42E4-B69E-55B132D9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3966-C8BD-4A3E-A9FA-C9558CAF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is based on grouping similar examples together</a:t>
            </a:r>
          </a:p>
          <a:p>
            <a:pPr lvl="1"/>
            <a:r>
              <a:rPr lang="en-US" dirty="0"/>
              <a:t>E.g., cluster the shown images into groups of similar images</a:t>
            </a:r>
          </a:p>
          <a:p>
            <a:r>
              <a:rPr lang="en-US" dirty="0">
                <a:solidFill>
                  <a:srgbClr val="FF0000"/>
                </a:solidFill>
              </a:rPr>
              <a:t>Noise-Contrastive Estimation (NCE) loss </a:t>
            </a:r>
            <a:r>
              <a:rPr lang="en-US" dirty="0"/>
              <a:t>is commonly used in contrastive learning</a:t>
            </a:r>
          </a:p>
          <a:p>
            <a:pPr lvl="1"/>
            <a:r>
              <a:rPr lang="en-US" dirty="0"/>
              <a:t>The NCE loss minimizes the distance between similar images (positive examples) and maximizes the distance to dissimilar images (negative examples)</a:t>
            </a:r>
          </a:p>
          <a:p>
            <a:pPr lvl="1"/>
            <a:r>
              <a:rPr lang="en-US" dirty="0"/>
              <a:t>Other used terms are </a:t>
            </a:r>
            <a:r>
              <a:rPr lang="en-US" dirty="0" err="1"/>
              <a:t>InfoNCE</a:t>
            </a:r>
            <a:r>
              <a:rPr lang="en-US" dirty="0"/>
              <a:t> loss, or contrastive cross-entropy loss</a:t>
            </a:r>
          </a:p>
          <a:p>
            <a:pPr lvl="1"/>
            <a:r>
              <a:rPr lang="en-US" dirty="0"/>
              <a:t>(A forthcoming slide explains the NCE loss in more details)</a:t>
            </a:r>
          </a:p>
          <a:p>
            <a:pPr lvl="1"/>
            <a:endParaRPr lang="en-US" dirty="0"/>
          </a:p>
        </p:txBody>
      </p:sp>
      <p:pic>
        <p:nvPicPr>
          <p:cNvPr id="7" name="Picture 6" descr="Contrastive learning is based on grouping similar examples together&#13;&#10;E.g., cluster the shown images into groups of similar images&#13;&#10;Noise-Contrastive Estimation (NCE) loss is commonly used in contrastive learning&#13;&#10;The NCE loss minimizes the distance between similar images (positive examples) and maximizes the distance to dissimilar images (negative examples)&#13;&#10;Other used terms are InfoNCE loss, or contrastive cross-entropy loss&#13;&#10;(A forthcoming slide explains the NCE loss in more details)&#13;&#10;">
            <a:extLst>
              <a:ext uri="{FF2B5EF4-FFF2-40B4-BE49-F238E27FC236}">
                <a16:creationId xmlns:a16="http://schemas.microsoft.com/office/drawing/2014/main" id="{7DBFCD92-855E-49EB-855E-EFDDDBEB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65" y="4870419"/>
            <a:ext cx="4719587" cy="2472165"/>
          </a:xfrm>
          <a:prstGeom prst="rect">
            <a:avLst/>
          </a:prstGeom>
        </p:spPr>
      </p:pic>
      <p:pic>
        <p:nvPicPr>
          <p:cNvPr id="8" name="Picture 7" descr="Contrastive learning is based on grouping similar examples together&#13;&#10;E.g., cluster the shown images into groups of similar images&#13;&#10;Noise-Contrastive Estimation (NCE) loss is commonly used in contrastive learning&#13;&#10;The NCE loss minimizes the distance between similar images (positive examples) and maximizes the distance to dissimilar images (negative examples)&#13;&#10;Other used terms are InfoNCE loss, or contrastive cross-entropy loss&#13;&#10;(A forthcoming slide explains the NCE loss in more details)&#13;&#10;">
            <a:extLst>
              <a:ext uri="{FF2B5EF4-FFF2-40B4-BE49-F238E27FC236}">
                <a16:creationId xmlns:a16="http://schemas.microsoft.com/office/drawing/2014/main" id="{4B2B8C24-D456-4FB8-84B8-D1F7E35C9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" y="5027661"/>
            <a:ext cx="4190171" cy="2157680"/>
          </a:xfrm>
          <a:prstGeom prst="rect">
            <a:avLst/>
          </a:prstGeom>
        </p:spPr>
      </p:pic>
      <p:sp>
        <p:nvSpPr>
          <p:cNvPr id="4" name="Arrow: Right 3" descr="Contrastive learning is based on grouping similar examples together&#13;&#10;E.g., cluster the shown images into groups of similar images&#13;&#10;Noise-Contrastive Estimation (NCE) loss is commonly used in contrastive learning&#13;&#10;The NCE loss minimizes the distance between similar images (positive examples) and maximizes the distance to dissimilar images (negative examples)&#13;&#10;Other used terms are InfoNCE loss, or contrastive cross-entropy loss&#13;&#10;(A forthcoming slide explains the NCE loss in more details)&#13;&#10;">
            <a:extLst>
              <a:ext uri="{FF2B5EF4-FFF2-40B4-BE49-F238E27FC236}">
                <a16:creationId xmlns:a16="http://schemas.microsoft.com/office/drawing/2014/main" id="{E5E751BE-47DE-46A9-A9A9-DA2D63DB66E3}"/>
              </a:ext>
            </a:extLst>
          </p:cNvPr>
          <p:cNvSpPr/>
          <p:nvPr/>
        </p:nvSpPr>
        <p:spPr>
          <a:xfrm>
            <a:off x="4527496" y="5806523"/>
            <a:ext cx="576064" cy="2880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 descr="Contrastive learning is based on grouping similar examples together&#13;&#10;E.g., cluster the shown images into groups of similar images&#13;&#10;Noise-Contrastive Estimation (NCE) loss is commonly used in contrastive learning&#13;&#10;The NCE loss minimizes the distance between similar images (positive examples) and maximizes the distance to dissimilar images (negative examples)&#13;&#10;Other used terms are InfoNCE loss, or contrastive cross-entropy loss&#13;&#10;(A forthcoming slide explains the NCE loss in more details)&#13;&#10;">
            <a:extLst>
              <a:ext uri="{FF2B5EF4-FFF2-40B4-BE49-F238E27FC236}">
                <a16:creationId xmlns:a16="http://schemas.microsoft.com/office/drawing/2014/main" id="{902A6E02-425F-4C68-B18B-3C9D444E7E24}"/>
              </a:ext>
            </a:extLst>
          </p:cNvPr>
          <p:cNvSpPr txBox="1"/>
          <p:nvPr/>
        </p:nvSpPr>
        <p:spPr>
          <a:xfrm>
            <a:off x="7241914" y="5848914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Maximize distance</a:t>
            </a:r>
          </a:p>
        </p:txBody>
      </p:sp>
      <p:sp>
        <p:nvSpPr>
          <p:cNvPr id="9" name="TextBox 8" descr="Contrastive learning is based on grouping similar examples together&#13;&#10;E.g., cluster the shown images into groups of similar images&#13;&#10;Noise-Contrastive Estimation (NCE) loss is commonly used in contrastive learning&#13;&#10;The NCE loss minimizes the distance between similar images (positive examples) and maximizes the distance to dissimilar images (negative examples)&#13;&#10;Other used terms are InfoNCE loss, or contrastive cross-entropy loss&#13;&#10;(A forthcoming slide explains the NCE loss in more details)&#13;&#10;">
            <a:extLst>
              <a:ext uri="{FF2B5EF4-FFF2-40B4-BE49-F238E27FC236}">
                <a16:creationId xmlns:a16="http://schemas.microsoft.com/office/drawing/2014/main" id="{7FE836A4-E0A2-4957-8BBF-FE823171E22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988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DAA5-4B71-4229-A5E6-57D43B31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AF56E-F280-4826-AA6F-D582EFC66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 input image resized to 256×256 pixels, the authors extracted a grid of 7×7 patches of size 64×64 pixels with 50% overlap between the patches</a:t>
            </a:r>
          </a:p>
          <a:p>
            <a:pPr lvl="1"/>
            <a:r>
              <a:rPr lang="en-US" dirty="0"/>
              <a:t>Therefore, there are 49 overlapping patches in total for each image</a:t>
            </a:r>
          </a:p>
          <a:p>
            <a:pPr lvl="1"/>
            <a:endParaRPr lang="en-US" dirty="0"/>
          </a:p>
        </p:txBody>
      </p:sp>
      <p:pic>
        <p:nvPicPr>
          <p:cNvPr id="6" name="Picture 5" descr="For an input image resized to 256×256 pixels, the authors extracted a grid of 7×7 patches of size 64×64 pixels with 50% overlap between the patches&#10;Therefore, there are 49 overlapping patches in total for each image&#10;">
            <a:extLst>
              <a:ext uri="{FF2B5EF4-FFF2-40B4-BE49-F238E27FC236}">
                <a16:creationId xmlns:a16="http://schemas.microsoft.com/office/drawing/2014/main" id="{B9F7B1CF-3117-46D1-A987-981FF5C4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3298427"/>
            <a:ext cx="8962797" cy="3972149"/>
          </a:xfrm>
          <a:prstGeom prst="rect">
            <a:avLst/>
          </a:prstGeom>
        </p:spPr>
      </p:pic>
      <p:sp>
        <p:nvSpPr>
          <p:cNvPr id="5" name="TextBox 4" descr="For an input image resized to 256×256 pixels, the authors extracted a grid of 7×7 patches of size 64×64 pixels with 50% overlap between the patches&#10;Therefore, there are 49 overlapping patches in total for each image&#10;">
            <a:extLst>
              <a:ext uri="{FF2B5EF4-FFF2-40B4-BE49-F238E27FC236}">
                <a16:creationId xmlns:a16="http://schemas.microsoft.com/office/drawing/2014/main" id="{B45C8A77-628A-44FC-9FBF-399DD14192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Pieter </a:t>
            </a:r>
            <a:r>
              <a:rPr lang="en-US" sz="900" dirty="0" err="1"/>
              <a:t>Abbeel</a:t>
            </a:r>
            <a:r>
              <a:rPr lang="en-US" sz="900" dirty="0"/>
              <a:t>, Lecture 7 – Self-Supervised Learning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586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encoder genc is used to project each patch into a low-dimensional latent space &#10;The latent representation obtained by encoders is often referred to as code (or context)&#10;E.g., the leftmost portion of the image depicts extracting patches of 64×64 pixels size with 50% overlap between the patches &#10;A ResNet-101 encoder is used for projecting the patch 𝑥_𝑡  into a code representation 𝑧_𝑡&#10;The middle image shows the outputs of the encoder genc for each patch, 𝑧_𝑡=𝑔_enc (𝑥_𝑡 )&#10; For the 49 patches (7×7 grid), the outputs are 7×7×1,024 tensors (i.e., 𝑧_1,𝑧_2,…,𝑧_49)&#10;">
            <a:extLst>
              <a:ext uri="{FF2B5EF4-FFF2-40B4-BE49-F238E27FC236}">
                <a16:creationId xmlns:a16="http://schemas.microsoft.com/office/drawing/2014/main" id="{26488794-BDB6-47A3-A533-72CB01E2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85" y="4462264"/>
            <a:ext cx="6619875" cy="3190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B55FD-501F-459A-8860-A2780547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encoder</a:t>
                </a:r>
                <a:r>
                  <a:rPr lang="en-US" dirty="0"/>
                  <a:t>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is used to project each patch into a low-dimensional latent space </a:t>
                </a:r>
              </a:p>
              <a:p>
                <a:pPr lvl="1"/>
                <a:r>
                  <a:rPr lang="en-US" dirty="0"/>
                  <a:t>The latent representation obtained by encoders is often 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code </a:t>
                </a:r>
                <a:r>
                  <a:rPr lang="en-US" dirty="0"/>
                  <a:t>(or </a:t>
                </a:r>
                <a:r>
                  <a:rPr lang="en-US" dirty="0">
                    <a:solidFill>
                      <a:srgbClr val="FF0000"/>
                    </a:solidFill>
                  </a:rPr>
                  <a:t>context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E.g., the leftmost portion of the image depicts extracting patches of 64×64 pixels size with 50% overlap between the patches </a:t>
                </a:r>
              </a:p>
              <a:p>
                <a:pPr lvl="1"/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ResNet-101 encoder </a:t>
                </a:r>
                <a:r>
                  <a:rPr lang="en-US" dirty="0"/>
                  <a:t>is used for projecting the </a:t>
                </a:r>
                <a:r>
                  <a:rPr lang="en-US" dirty="0">
                    <a:solidFill>
                      <a:srgbClr val="FF0000"/>
                    </a:solidFill>
                  </a:rPr>
                  <a:t>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into a </a:t>
                </a:r>
                <a:r>
                  <a:rPr lang="en-US" dirty="0">
                    <a:solidFill>
                      <a:srgbClr val="FF0000"/>
                    </a:solidFill>
                  </a:rPr>
                  <a:t>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middle image shows the outputs of the encoder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/>
                  <a:t> for each patch,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For the 49 patches (7×7 grid), the outputs are 7×7×1,024 tensors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999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5A36-072C-4A4D-911F-CE5DF225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CPC considers the patches as an ordered sequence (e.g., like video frames)</a:t>
                </a:r>
              </a:p>
              <a:p>
                <a:pPr lvl="1"/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model </a:t>
                </a:r>
                <a:r>
                  <a:rPr lang="en-US" i="1" dirty="0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ar</a:t>
                </a:r>
                <a:r>
                  <a:rPr lang="en-US" dirty="0"/>
                  <a:t> is used to predict the </a:t>
                </a:r>
                <a:r>
                  <a:rPr lang="en-US" dirty="0">
                    <a:solidFill>
                      <a:srgbClr val="FF0000"/>
                    </a:solidFill>
                  </a:rPr>
                  <a:t>future patches</a:t>
                </a:r>
                <a:r>
                  <a:rPr lang="en-US" dirty="0"/>
                  <a:t> in the sequence</a:t>
                </a:r>
              </a:p>
              <a:p>
                <a:pPr lvl="2"/>
                <a:r>
                  <a:rPr lang="en-US" dirty="0"/>
                  <a:t>The output of the autoregressive model for the shown </a:t>
                </a:r>
                <a:r>
                  <a:rPr lang="en-US" dirty="0">
                    <a:solidFill>
                      <a:srgbClr val="FF0000"/>
                    </a:solidFill>
                  </a:rPr>
                  <a:t>red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(in row 3 and column 4) is the sum of all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the previous patches in the sequence (e.g., all patches in the above rows and right columns of the red patch)</a:t>
                </a:r>
              </a:p>
              <a:p>
                <a:pPr lvl="1"/>
                <a:r>
                  <a:rPr lang="en-US" dirty="0"/>
                  <a:t>The code representation of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used to predict the blue patches in the next rows and the same column as the red patch,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authors predicted up to five rows for each patch in the grid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PC considers the patches as an ordered sequence (e.g., like video frames)&#10;An autoregressive model gar is used to predict the future patches in the sequence&#10;The output of the autoregressive model for the shown red patch 𝑐_𝑡 (in row 3 and column 4) is the sum of all vectors 𝑔_ar (𝑧_(≤𝑡) ) for the previous patches in the sequence (e.g., all patches in the above rows and right columns of the red patch)&#10;The code representation of the patch 𝑐_𝑡 is used to predict the blue patches in the next rows and the same column as the red patch, denoted 𝑧_(𝑡+2),𝑧_(𝑡+3) and 𝑧_(𝑡+4) &#10;The authors predicted up to five rows for each patch in the grid&#10;">
            <a:extLst>
              <a:ext uri="{FF2B5EF4-FFF2-40B4-BE49-F238E27FC236}">
                <a16:creationId xmlns:a16="http://schemas.microsoft.com/office/drawing/2014/main" id="{EC1E5238-0D3D-4277-875E-3220020C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606280"/>
            <a:ext cx="62743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4FB2-BA71-4EFF-BEEA-310FC5F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</a:t>
                </a:r>
                <a:r>
                  <a:rPr lang="en-US" dirty="0"/>
                  <a:t> is used for training the model on each patch in the image</a:t>
                </a:r>
              </a:p>
              <a:p>
                <a:pPr lvl="1"/>
                <a:r>
                  <a:rPr lang="en-US" dirty="0"/>
                  <a:t>The patch at position </a:t>
                </a:r>
                <a:r>
                  <a:rPr lang="en-US" i="1" dirty="0"/>
                  <a:t>t</a:t>
                </a:r>
                <a:r>
                  <a:rPr lang="en-US" dirty="0"/>
                  <a:t> is considered a positive sample, and all other patches are considered negative samples</a:t>
                </a:r>
              </a:p>
              <a:p>
                <a:r>
                  <a:rPr lang="en-US" dirty="0"/>
                  <a:t>For a set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random patches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containing one positive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r>
                  <a:rPr lang="en-US" dirty="0"/>
                  <a:t>negative samples, the NCE loss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code representation of the patch at position </a:t>
                </a:r>
                <a:r>
                  <a:rPr lang="en-US" i="1" dirty="0"/>
                  <a:t>t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a predicted patch in the sequence at position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density function that approximates the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of estimating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 given 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used a log-bilinear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the matrix of weights for the prediction step k</a:t>
                </a:r>
              </a:p>
              <a:p>
                <a:r>
                  <a:rPr lang="en-US" dirty="0"/>
                  <a:t>The numerator of the NCE loss represents the distance to the positive sample, and the denominator represents the distance to the negative samples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47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name of the approach is based on the following:&#10;Contrastive: representations are learned by contrasting positive and negative examples, which is implemented with the NCE loss&#10;Predictive: the model needs to predict future patches in the sequences of overlapping patches for a given position in the sequence&#10;Coding: the model performs the prediction in the latent space, i.e., using code representations from an encoder and an auto-regressive model&#10;Here is one more example with images from MNIST, where a positive sequence contains sorted numbers, and a negative sequence contains random numbers&#10;">
            <a:extLst>
              <a:ext uri="{FF2B5EF4-FFF2-40B4-BE49-F238E27FC236}">
                <a16:creationId xmlns:a16="http://schemas.microsoft.com/office/drawing/2014/main" id="{BEFBFE4D-B5F2-4423-B08D-5712CA69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39" y="4873817"/>
            <a:ext cx="5179168" cy="2652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75C28-AC8D-45D4-8F91-D43DEA7D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FC2CC-8985-41D6-B540-2C344670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the approach is based on the following: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Contrastive</a:t>
            </a:r>
            <a:r>
              <a:rPr lang="en-US" dirty="0"/>
              <a:t>: representations are learned by contrasting positive and negative examples, which is implemented with the NCE loss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Predictive</a:t>
            </a:r>
            <a:r>
              <a:rPr lang="en-US" dirty="0"/>
              <a:t>: the model needs to predict future patches in the sequences of overlapping patches for a given position in the sequence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Coding</a:t>
            </a:r>
            <a:r>
              <a:rPr lang="en-US" dirty="0"/>
              <a:t>: the model performs the prediction in the latent space, i.e., using code representations from an encoder and an auto-regressive model</a:t>
            </a:r>
          </a:p>
          <a:p>
            <a:r>
              <a:rPr lang="en-US" dirty="0"/>
              <a:t>Here is one more example with images from MNIST, where a positive sequence contains sorted numbers, and a negative sequence contains random numbers</a:t>
            </a:r>
          </a:p>
          <a:p>
            <a:endParaRPr lang="en-US" dirty="0"/>
          </a:p>
        </p:txBody>
      </p:sp>
      <p:sp>
        <p:nvSpPr>
          <p:cNvPr id="5" name="TextBox 4" descr="The name of the approach is based on the following:&#10;Contrastive: representations are learned by contrasting positive and negative examples, which is implemented with the NCE loss&#10;Predictive: the model needs to predict future patches in the sequences of overlapping patches for a given position in the sequence&#10;Coding: the model performs the prediction in the latent space, i.e., using code representations from an encoder and an auto-regressive model&#10;Here is one more example with images from MNIST, where a positive sequence contains sorted numbers, and a negative sequence contains random numbers&#10;">
            <a:extLst>
              <a:ext uri="{FF2B5EF4-FFF2-40B4-BE49-F238E27FC236}">
                <a16:creationId xmlns:a16="http://schemas.microsoft.com/office/drawing/2014/main" id="{9A8A2CD3-53D9-4D47-B28E-E8D8419E10E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David Tellez – Contrastive predictive coding</a:t>
            </a:r>
          </a:p>
        </p:txBody>
      </p:sp>
    </p:spTree>
    <p:extLst>
      <p:ext uri="{BB962C8B-B14F-4D97-AF65-F5344CB8AC3E}">
        <p14:creationId xmlns:p14="http://schemas.microsoft.com/office/powerpoint/2010/main" val="54752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57D-F711-4CC1-A180-C45B0829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F76B-208A-4783-BBFB-6DDFB61A9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v2</a:t>
            </a:r>
          </a:p>
          <a:p>
            <a:pPr lvl="1"/>
            <a:r>
              <a:rPr lang="en-US" dirty="0" err="1">
                <a:hlinkClick r:id="rId2"/>
              </a:rPr>
              <a:t>Henaff</a:t>
            </a:r>
            <a:r>
              <a:rPr lang="en-US" dirty="0">
                <a:hlinkClick r:id="rId2"/>
              </a:rPr>
              <a:t> (2019) Data-efficient Image Recognition with Contrastive Predictive Coding</a:t>
            </a:r>
            <a:endParaRPr lang="en-US" dirty="0"/>
          </a:p>
          <a:p>
            <a:r>
              <a:rPr lang="en-US" dirty="0"/>
              <a:t>This is an extension of the initial CPC work by the same authors</a:t>
            </a:r>
          </a:p>
          <a:p>
            <a:r>
              <a:rPr lang="en-US" dirty="0"/>
              <a:t>The approach </a:t>
            </a:r>
            <a:r>
              <a:rPr lang="en-US" dirty="0">
                <a:solidFill>
                  <a:srgbClr val="FF0000"/>
                </a:solidFill>
              </a:rPr>
              <a:t>surpasses</a:t>
            </a:r>
            <a:r>
              <a:rPr lang="en-US" dirty="0"/>
              <a:t> supervised ML methods for image classification on the ImageNet dataset, achieving an increase in Top-5 accuracy by 1.3% (right table)</a:t>
            </a:r>
          </a:p>
          <a:p>
            <a:pPr lvl="1"/>
            <a:r>
              <a:rPr lang="en-US" dirty="0"/>
              <a:t>It also surpasses supervised approaches for object detection on PASCAL VOC by 2%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ontrastive Predictive Coding v2&#13;&#10;Henaff (2019) Data-efficient Image Recognition with Contrastive Predictive Coding&#13;&#10;This is an extension of the initial CPC work by the same authors&#13;&#10;The approach surpasses supervised ML methods for image classification on the ImageNet dataset, achieving an increase in Top-5 accuracy by 1.3% (right table)&#13;&#10;It also surpasses supervised approaches for object detection on PASCAL VOC by 2%&#13;&#10;">
            <a:extLst>
              <a:ext uri="{FF2B5EF4-FFF2-40B4-BE49-F238E27FC236}">
                <a16:creationId xmlns:a16="http://schemas.microsoft.com/office/drawing/2014/main" id="{8D125054-E6A2-49D0-9BA5-C0EEA6CB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00" y="4330867"/>
            <a:ext cx="3654844" cy="3011717"/>
          </a:xfrm>
          <a:prstGeom prst="rect">
            <a:avLst/>
          </a:prstGeom>
        </p:spPr>
      </p:pic>
      <p:pic>
        <p:nvPicPr>
          <p:cNvPr id="5" name="Picture 4" descr="Contrastive Predictive Coding v2&#13;&#10;Henaff (2019) Data-efficient Image Recognition with Contrastive Predictive Coding&#13;&#10;This is an extension of the initial CPC work by the same authors&#13;&#10;The approach surpasses supervised ML methods for image classification on the ImageNet dataset, achieving an increase in Top-5 accuracy by 1.3% (right table)&#13;&#10;It also surpasses supervised approaches for object detection on PASCAL VOC by 2%&#13;&#10;">
            <a:extLst>
              <a:ext uri="{FF2B5EF4-FFF2-40B4-BE49-F238E27FC236}">
                <a16:creationId xmlns:a16="http://schemas.microsoft.com/office/drawing/2014/main" id="{9B31C562-BAEC-4E42-8047-D4D14CF8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4302062"/>
            <a:ext cx="5897470" cy="31838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D6397B-80DC-433C-B7DC-9681B21EF443}"/>
              </a:ext>
            </a:extLst>
          </p:cNvPr>
          <p:cNvSpPr/>
          <p:nvPr/>
        </p:nvSpPr>
        <p:spPr>
          <a:xfrm>
            <a:off x="5389240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468E8-978F-4C78-839B-ADD2C7A584B8}"/>
              </a:ext>
            </a:extLst>
          </p:cNvPr>
          <p:cNvSpPr/>
          <p:nvPr/>
        </p:nvSpPr>
        <p:spPr>
          <a:xfrm>
            <a:off x="5389240" y="727057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AC211-BA59-4C97-9CDA-2D5B11C8EBBF}"/>
              </a:ext>
            </a:extLst>
          </p:cNvPr>
          <p:cNvSpPr/>
          <p:nvPr/>
        </p:nvSpPr>
        <p:spPr>
          <a:xfrm>
            <a:off x="9423979" y="7098958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64D3AA-4D42-4A49-B054-B1138D480A42}"/>
              </a:ext>
            </a:extLst>
          </p:cNvPr>
          <p:cNvSpPr/>
          <p:nvPr/>
        </p:nvSpPr>
        <p:spPr>
          <a:xfrm>
            <a:off x="9423979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2" y="2086000"/>
            <a:ext cx="9584265" cy="5367667"/>
          </a:xfrm>
        </p:spPr>
        <p:txBody>
          <a:bodyPr/>
          <a:lstStyle/>
          <a:p>
            <a:r>
              <a:rPr lang="en-US" dirty="0"/>
              <a:t>Self-supervised learning example</a:t>
            </a:r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of rotated images with cats and dogs (we can collect million of images from internet, labeling is not required)</a:t>
            </a:r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sz="1200" dirty="0"/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Downstream task</a:t>
            </a:r>
            <a:r>
              <a:rPr lang="en-US" dirty="0"/>
              <a:t>: use transfer learning and fine-tune the learned model from the pretext task for </a:t>
            </a:r>
            <a:r>
              <a:rPr lang="en-US" dirty="0">
                <a:solidFill>
                  <a:srgbClr val="FF0000"/>
                </a:solidFill>
              </a:rPr>
              <a:t>classification</a:t>
            </a:r>
            <a:r>
              <a:rPr lang="en-US" dirty="0"/>
              <a:t> of cats vs dogs with very few labeled examples</a:t>
            </a:r>
          </a:p>
          <a:p>
            <a:pPr marL="685800" lvl="1" indent="-2857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block diagram showing a pre-text task for self-supervised learning."/>
          <p:cNvPicPr>
            <a:picLocks noChangeAspect="1"/>
          </p:cNvPicPr>
          <p:nvPr/>
        </p:nvPicPr>
        <p:blipFill rotWithShape="1">
          <a:blip r:embed="rId3"/>
          <a:srcRect t="2857"/>
          <a:stretch/>
        </p:blipFill>
        <p:spPr>
          <a:xfrm>
            <a:off x="1428801" y="3094112"/>
            <a:ext cx="7416824" cy="2072252"/>
          </a:xfrm>
          <a:prstGeom prst="rect">
            <a:avLst/>
          </a:prstGeom>
        </p:spPr>
      </p:pic>
      <p:pic>
        <p:nvPicPr>
          <p:cNvPr id="5" name="Picture 4" descr="a block diagram showing the integration of self-supervised modeling and transfer learning.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89" y="5951861"/>
            <a:ext cx="5388830" cy="1534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83E7D-BBA0-4C88-B7DE-0C680D9CD13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290-64FB-4E59-8042-D0DA072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90F1-ED1F-4980-A0CF-17121515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in CPC v2 versus the initial CPC approach include:</a:t>
            </a:r>
          </a:p>
          <a:p>
            <a:pPr lvl="1"/>
            <a:r>
              <a:rPr lang="en-US" dirty="0"/>
              <a:t>Use ResNet-161 instead of ResNet-101 to increase the model capacity</a:t>
            </a:r>
          </a:p>
          <a:p>
            <a:pPr lvl="1"/>
            <a:r>
              <a:rPr lang="en-US" dirty="0"/>
              <a:t>Apply layer normalization (i.e., normalize the inputs across the features)</a:t>
            </a:r>
          </a:p>
          <a:p>
            <a:pPr lvl="1"/>
            <a:r>
              <a:rPr lang="en-US" dirty="0"/>
              <a:t>For predicting, use patches not only from above the current patch position, but also from below, left, and right to the patch</a:t>
            </a:r>
          </a:p>
          <a:p>
            <a:pPr lvl="1"/>
            <a:r>
              <a:rPr lang="en-US" dirty="0"/>
              <a:t>Data augmentation by randomly dropping two or three color channels in each patch, and applying random shearing, rotation, and elastic transformations</a:t>
            </a:r>
          </a:p>
          <a:p>
            <a:r>
              <a:rPr lang="en-US" dirty="0"/>
              <a:t>The new architecture of CPC v2 delivered improved results over the initial CPC</a:t>
            </a:r>
          </a:p>
        </p:txBody>
      </p:sp>
    </p:spTree>
    <p:extLst>
      <p:ext uri="{BB962C8B-B14F-4D97-AF65-F5344CB8AC3E}">
        <p14:creationId xmlns:p14="http://schemas.microsoft.com/office/powerpoint/2010/main" val="2870678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1C4F-3601-49CC-A73D-B0F0BE14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patch is encoded with a </a:t>
                </a:r>
                <a:r>
                  <a:rPr lang="en-US" dirty="0">
                    <a:solidFill>
                      <a:srgbClr val="FF0000"/>
                    </a:solidFill>
                  </a:rPr>
                  <a:t>feature extractor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(blue) followed by average-pooling (vector </a:t>
                </a:r>
                <a:r>
                  <a:rPr lang="en-US" i="1" dirty="0"/>
                  <a:t>z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context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(red) aggregates the feature vectors </a:t>
                </a:r>
                <a:r>
                  <a:rPr lang="en-US" i="1" dirty="0"/>
                  <a:t>z</a:t>
                </a:r>
                <a:r>
                  <a:rPr lang="en-US" dirty="0"/>
                  <a:t> into a context vector </a:t>
                </a:r>
                <a:r>
                  <a:rPr lang="en-US" i="1" dirty="0"/>
                  <a:t>c</a:t>
                </a:r>
                <a:r>
                  <a:rPr lang="en-US" dirty="0"/>
                  <a:t>, which is used to predict the future patches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Each patch is encoded with a feature extractor 𝑓_𝜃  (blue) followed by average-pooling (vector z) &#10;The autoregressive context network 𝑔_𝜑  (red) aggregates the feature vectors z into a context vector c, which is used to predict the future patches &#10;">
            <a:extLst>
              <a:ext uri="{FF2B5EF4-FFF2-40B4-BE49-F238E27FC236}">
                <a16:creationId xmlns:a16="http://schemas.microsoft.com/office/drawing/2014/main" id="{3746BF31-7002-4CF7-B2AE-B78BA8DA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36" y="3470376"/>
            <a:ext cx="4938116" cy="4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40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A837-91F3-43FC-9AAB-DFF357AA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5BDD-4C00-4FDF-A0DF-E4D23A78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SimCLR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Sim</a:t>
            </a:r>
            <a:r>
              <a:rPr lang="en-US" dirty="0"/>
              <a:t>ple framework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ontrastive 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/>
              <a:t>earning of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/>
              <a:t>epresentations</a:t>
            </a:r>
          </a:p>
          <a:p>
            <a:pPr lvl="1"/>
            <a:r>
              <a:rPr lang="en-US" dirty="0">
                <a:hlinkClick r:id="rId2"/>
              </a:rPr>
              <a:t>Chen (2020) A Simple Framework for Contrastive Learning of Visual Representations</a:t>
            </a:r>
            <a:endParaRPr lang="en-US" dirty="0"/>
          </a:p>
          <a:p>
            <a:r>
              <a:rPr lang="en-US" dirty="0" err="1"/>
              <a:t>SimCLR</a:t>
            </a:r>
            <a:r>
              <a:rPr lang="en-US" dirty="0"/>
              <a:t> is an approach for contrastive learning, similar to CPC</a:t>
            </a:r>
          </a:p>
          <a:p>
            <a:r>
              <a:rPr lang="en-US" dirty="0"/>
              <a:t>It achieved state-of-the-art in SSL, surpassing the Top-1 accuracy by a supervised ResNet-50 on ImageNet</a:t>
            </a:r>
          </a:p>
          <a:p>
            <a:endParaRPr lang="en-US" dirty="0"/>
          </a:p>
        </p:txBody>
      </p:sp>
      <p:pic>
        <p:nvPicPr>
          <p:cNvPr id="4" name="Picture 3" descr="SimCLR, a Simple framework for Contrastive Learning of Representations&#10;Chen (2020) A Simple Framework for Contrastive Learning of Visual Representations&#10;SimCLR is an approach for contrastive learning, similar to CPC&#10;It achieved state-of-the-art in SSL, surpassing the Top-1 accuracy by a supervised ResNet-50 on ImageNet&#10;">
            <a:extLst>
              <a:ext uri="{FF2B5EF4-FFF2-40B4-BE49-F238E27FC236}">
                <a16:creationId xmlns:a16="http://schemas.microsoft.com/office/drawing/2014/main" id="{D2769AB7-F7F2-4A65-8EFD-C61E81C1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3"/>
          <a:stretch/>
        </p:blipFill>
        <p:spPr>
          <a:xfrm>
            <a:off x="2508920" y="3897110"/>
            <a:ext cx="5213168" cy="38021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909719-BB52-4F3A-9E68-080986383146}"/>
              </a:ext>
            </a:extLst>
          </p:cNvPr>
          <p:cNvSpPr/>
          <p:nvPr/>
        </p:nvSpPr>
        <p:spPr>
          <a:xfrm>
            <a:off x="3301008" y="3897110"/>
            <a:ext cx="1224136" cy="421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3E79-F5B0-4C8B-BF3A-A560D6EA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Randomly sample a </a:t>
                </a:r>
                <a:r>
                  <a:rPr lang="en-US" dirty="0">
                    <a:solidFill>
                      <a:srgbClr val="FF0000"/>
                    </a:solidFill>
                  </a:rPr>
                  <a:t>mini-batch</a:t>
                </a:r>
                <a:r>
                  <a:rPr lang="en-US" dirty="0"/>
                  <a:t> of </a:t>
                </a:r>
                <a:r>
                  <a:rPr lang="en-US" i="1" dirty="0"/>
                  <a:t>n</a:t>
                </a:r>
                <a:r>
                  <a:rPr lang="en-US" dirty="0"/>
                  <a:t> inputs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 and apply two different </a:t>
                </a:r>
                <a:r>
                  <a:rPr lang="en-US" dirty="0">
                    <a:solidFill>
                      <a:srgbClr val="FF0000"/>
                    </a:solidFill>
                  </a:rPr>
                  <a:t>data augmentation </a:t>
                </a:r>
                <a:r>
                  <a:rPr lang="en-US" dirty="0"/>
                  <a:t>operations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resulting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Data augmentation includes random crop, resize with random flip, color distortions, and Gaussian blur (data augmentation is crucial for contrastive learning)</a:t>
                </a:r>
              </a:p>
              <a:p>
                <a:pPr lvl="1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FF0000"/>
                    </a:solidFill>
                  </a:rPr>
                  <a:t>base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another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head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(one fully-connected layer)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pproach:&#10;Randomly sample a mini-batch of n inputs 𝒙, and apply two different data augmentation operations 𝑡 and 𝑡′, resulting in 2𝑛 samples 𝒙 ̃_𝑖=𝑡(𝒙) and 𝒙 ̃_𝒋=𝑡′(𝒙) &#10;Data augmentation includes random crop, resize with random flip, color distortions, and Gaussian blur (data augmentation is crucial for contrastive learning)&#10;Apply a base encoder 𝑓(∙) to 𝒙 ̃_𝑖  and 𝒙 ̃_𝒋 to obtain the code representations 𝒉_𝑖=𝑓(𝒙 ̃_𝑖 ) and 𝒉_𝒋=𝑓(𝒙 ̃_𝒋 )&#10;Apply another prediction head encoder 𝑔(∙) (one fully-connected layer) to 𝒉_𝑖 and 𝒉_𝒋 to obtain the code representations 𝒛_𝑖=𝑔(𝒉_𝑖 ) and 𝒛_𝑗=𝑔(𝒉_𝑗 )&#10;">
            <a:extLst>
              <a:ext uri="{FF2B5EF4-FFF2-40B4-BE49-F238E27FC236}">
                <a16:creationId xmlns:a16="http://schemas.microsoft.com/office/drawing/2014/main" id="{523476F1-965C-431F-A89B-D5BB6938D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024" y="5038328"/>
            <a:ext cx="3461216" cy="2642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11569-49DD-406C-8F84-1BC639FA6807}"/>
              </a:ext>
            </a:extLst>
          </p:cNvPr>
          <p:cNvSpPr txBox="1"/>
          <p:nvPr/>
        </p:nvSpPr>
        <p:spPr>
          <a:xfrm>
            <a:off x="890442" y="605238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encoder </a:t>
            </a:r>
            <a:r>
              <a:rPr lang="en-US" sz="1400" b="1" i="1" dirty="0"/>
              <a:t>f</a:t>
            </a:r>
            <a:r>
              <a:rPr lang="en-US" sz="1400" b="1" dirty="0"/>
              <a:t>: </a:t>
            </a:r>
          </a:p>
          <a:p>
            <a:pPr algn="ctr"/>
            <a:r>
              <a:rPr lang="en-US" sz="1400" dirty="0" err="1"/>
              <a:t>ResNet</a:t>
            </a:r>
            <a:r>
              <a:rPr lang="en-US" sz="1400" dirty="0"/>
              <a:t> + global average pooling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F5B7E-1EC1-4F92-A3F1-8938274C06F5}"/>
              </a:ext>
            </a:extLst>
          </p:cNvPr>
          <p:cNvSpPr txBox="1"/>
          <p:nvPr/>
        </p:nvSpPr>
        <p:spPr>
          <a:xfrm>
            <a:off x="1319086" y="5283745"/>
            <a:ext cx="212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Prediction head </a:t>
            </a:r>
            <a:r>
              <a:rPr lang="en-US" sz="1400" b="1" i="1" dirty="0"/>
              <a:t>g</a:t>
            </a:r>
            <a:r>
              <a:rPr lang="en-US" sz="1400" b="1" dirty="0"/>
              <a:t>:</a:t>
            </a:r>
          </a:p>
          <a:p>
            <a:pPr algn="ctr"/>
            <a:r>
              <a:rPr lang="en-US" sz="1400" dirty="0"/>
              <a:t>One fully-connected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F83E-28FE-43FF-B0BE-1EA6960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one </a:t>
                </a:r>
                <a:r>
                  <a:rPr lang="en-US" dirty="0">
                    <a:solidFill>
                      <a:srgbClr val="FF0000"/>
                    </a:solidFill>
                  </a:rPr>
                  <a:t>positive pair </a:t>
                </a:r>
                <a:r>
                  <a:rPr lang="en-US" dirty="0"/>
                  <a:t>of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for the remaining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samples treated as </a:t>
                </a:r>
                <a:r>
                  <a:rPr lang="en-US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, a cosine similarity is calculated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contrastive prediction task </a:t>
                </a:r>
                <a:r>
                  <a:rPr lang="en-US" dirty="0"/>
                  <a:t>aims for a given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identify a positive pairing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 </a:t>
                </a:r>
                <a:r>
                  <a:rPr lang="en-US" dirty="0"/>
                  <a:t>for the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has a value of 1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0 otherwise,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is a temperature hyperparameter</a:t>
                </a:r>
              </a:p>
              <a:p>
                <a:r>
                  <a:rPr lang="en-US" dirty="0"/>
                  <a:t>The overall loss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calculated across all positive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 mini-batch</a:t>
                </a:r>
              </a:p>
              <a:p>
                <a:r>
                  <a:rPr lang="en-US" dirty="0"/>
                  <a:t>For downstream tasks, the head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is discarded and only the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472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A9FD-0432-4E0A-9427-CD7FD7F8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 descr="Data augmentation in SImCLR&#10;">
            <a:extLst>
              <a:ext uri="{FF2B5EF4-FFF2-40B4-BE49-F238E27FC236}">
                <a16:creationId xmlns:a16="http://schemas.microsoft.com/office/drawing/2014/main" id="{AE59DD90-88A7-49C3-9507-FA9C0046A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B3B3E-13EA-46A8-9E9C-5EE3FBDE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806080"/>
            <a:ext cx="9705433" cy="41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6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D84D-6437-44D4-98ED-D3912BBD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BBEC-A9FC-4E26-9E93-A83B0A4B3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results on 10 image datasets</a:t>
            </a:r>
          </a:p>
          <a:p>
            <a:pPr lvl="1"/>
            <a:r>
              <a:rPr lang="en-US" dirty="0" err="1"/>
              <a:t>SimCLR</a:t>
            </a:r>
            <a:r>
              <a:rPr lang="en-US" dirty="0"/>
              <a:t> outperformed supervised models on most datasets</a:t>
            </a:r>
          </a:p>
        </p:txBody>
      </p:sp>
      <p:pic>
        <p:nvPicPr>
          <p:cNvPr id="4" name="Picture 3" descr="A table of results comparing SimCLR to other approaches.&#10;">
            <a:extLst>
              <a:ext uri="{FF2B5EF4-FFF2-40B4-BE49-F238E27FC236}">
                <a16:creationId xmlns:a16="http://schemas.microsoft.com/office/drawing/2014/main" id="{E4205E9A-7AF2-4CB9-A873-47DA7CC4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0136"/>
            <a:ext cx="10058400" cy="21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1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236F-3446-44BD-84E0-EF450DEF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579E-7F6E-4169-9DFC-0C981355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recent self-supervised approaches based on </a:t>
            </a:r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include: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Augmented Multiscale Deep </a:t>
            </a:r>
            <a:r>
              <a:rPr lang="en-US" b="1" i="1" dirty="0" err="1">
                <a:solidFill>
                  <a:srgbClr val="0070C0"/>
                </a:solidFill>
              </a:rPr>
              <a:t>InfoMax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b="1" i="1" dirty="0">
                <a:solidFill>
                  <a:srgbClr val="0070C0"/>
                </a:solidFill>
              </a:rPr>
              <a:t> AMDIM</a:t>
            </a:r>
          </a:p>
          <a:p>
            <a:pPr lvl="2"/>
            <a:r>
              <a:rPr lang="en-US" dirty="0">
                <a:hlinkClick r:id="rId2"/>
              </a:rPr>
              <a:t>Bachman (2019) Learning Representations by Maximizing Mutual Information Across Views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Momentum Contrast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MoCo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3"/>
              </a:rPr>
              <a:t>He (2019) Momentum Contrast for Unsupervised Visual Representation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Bootstrap Your Own Latent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BYOL</a:t>
            </a:r>
          </a:p>
          <a:p>
            <a:pPr lvl="2"/>
            <a:r>
              <a:rPr lang="en-US" dirty="0">
                <a:hlinkClick r:id="rId4"/>
              </a:rPr>
              <a:t>Grill (2020) Bootstrap your own latent: A new approach to self-supervised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Swapping Assignments between multiple Views of the same image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SwAV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5"/>
              </a:rPr>
              <a:t>Caron (2020) Unsupervised Learning of Visual Features by Contrasting Cluster Assignments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Yet Another DIM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YADIM</a:t>
            </a:r>
          </a:p>
          <a:p>
            <a:pPr lvl="2"/>
            <a:r>
              <a:rPr lang="en-US" dirty="0">
                <a:hlinkClick r:id="rId6"/>
              </a:rPr>
              <a:t>Falcon (2020) A </a:t>
            </a:r>
            <a:r>
              <a:rPr lang="en-US">
                <a:hlinkClick r:id="rId6"/>
              </a:rPr>
              <a:t>Framework for </a:t>
            </a:r>
            <a:r>
              <a:rPr lang="en-US" dirty="0">
                <a:hlinkClick r:id="rId6"/>
              </a:rPr>
              <a:t>Contrastive Self-Supervised </a:t>
            </a:r>
            <a:r>
              <a:rPr lang="en-US">
                <a:hlinkClick r:id="rId6"/>
              </a:rPr>
              <a:t>Learning and Designing a </a:t>
            </a:r>
            <a:r>
              <a:rPr lang="en-US" dirty="0">
                <a:hlinkClick r:id="rId6"/>
              </a:rPr>
              <a:t>New Approach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53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00AC-2E0E-43E0-BC2E-587C405A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AB75-972F-4DCB-AA30-41EDEDC49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contrastive SSL approaches are computationally expensive</a:t>
            </a:r>
          </a:p>
          <a:p>
            <a:pPr lvl="1"/>
            <a:r>
              <a:rPr lang="en-US" dirty="0"/>
              <a:t>Estimated costs for some of these approaches as reported in this </a:t>
            </a:r>
            <a:r>
              <a:rPr lang="en-US" dirty="0">
                <a:hlinkClick r:id="rId3"/>
              </a:rPr>
              <a:t>blog post</a:t>
            </a:r>
            <a:endParaRPr lang="en-US" dirty="0"/>
          </a:p>
          <a:p>
            <a:pPr lvl="1"/>
            <a:r>
              <a:rPr lang="en-US" dirty="0"/>
              <a:t>The costs are based on 23dn.24xlarge AWS instance at $31.212 per hour</a:t>
            </a:r>
          </a:p>
        </p:txBody>
      </p:sp>
      <p:pic>
        <p:nvPicPr>
          <p:cNvPr id="4" name="Picture 3" descr="The contrastive SSL approaches are computationally expensive&#13;&#10;Estimated costs for some of these approaches as reported in this blog post&#13;&#10;The costs are based on 23dn.24xlarge AWS instance at $31.212 per hour&#13;&#10;&#10;">
            <a:extLst>
              <a:ext uri="{FF2B5EF4-FFF2-40B4-BE49-F238E27FC236}">
                <a16:creationId xmlns:a16="http://schemas.microsoft.com/office/drawing/2014/main" id="{C60CC905-C144-40B1-86DE-E7089CE6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" y="3422289"/>
            <a:ext cx="4782371" cy="1760055"/>
          </a:xfrm>
          <a:prstGeom prst="rect">
            <a:avLst/>
          </a:prstGeom>
        </p:spPr>
      </p:pic>
      <p:pic>
        <p:nvPicPr>
          <p:cNvPr id="5" name="Picture 4" descr="The contrastive SSL approaches are computationally expensive&#13;&#10;Estimated costs for some of these approaches as reported in this blog post&#13;&#10;The costs are based on 23dn.24xlarge AWS instance at $31.212 per hour&#13;&#10;&#10;">
            <a:extLst>
              <a:ext uri="{FF2B5EF4-FFF2-40B4-BE49-F238E27FC236}">
                <a16:creationId xmlns:a16="http://schemas.microsoft.com/office/drawing/2014/main" id="{69C96936-3074-4794-8252-BCF8E108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8" y="3429228"/>
            <a:ext cx="4821070" cy="1753116"/>
          </a:xfrm>
          <a:prstGeom prst="rect">
            <a:avLst/>
          </a:prstGeom>
        </p:spPr>
      </p:pic>
      <p:pic>
        <p:nvPicPr>
          <p:cNvPr id="6" name="Picture 5" descr="The contrastive SSL approaches are computationally expensive&#13;&#10;Estimated costs for some of these approaches as reported in this blog post&#13;&#10;The costs are based on 23dn.24xlarge AWS instance at $31.212 per hour&#13;&#10;&#10;">
            <a:extLst>
              <a:ext uri="{FF2B5EF4-FFF2-40B4-BE49-F238E27FC236}">
                <a16:creationId xmlns:a16="http://schemas.microsoft.com/office/drawing/2014/main" id="{F97B36BD-B39E-46ED-9C84-17786A54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578" y="5511813"/>
            <a:ext cx="4593244" cy="16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6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BE63-329A-4BC4-98E9-EC88C57B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Video-based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9B97-666F-4A5B-BF50-205A4A43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Video-based approaches</a:t>
            </a:r>
          </a:p>
          <a:p>
            <a:r>
              <a:rPr lang="en-US" dirty="0"/>
              <a:t>SSL methods are often used for learning useful feature representations in videos</a:t>
            </a:r>
          </a:p>
          <a:p>
            <a:r>
              <a:rPr lang="en-US" dirty="0"/>
              <a:t>Videos provide richer visual information than images</a:t>
            </a:r>
          </a:p>
          <a:p>
            <a:pPr lvl="1"/>
            <a:r>
              <a:rPr lang="en-US" dirty="0"/>
              <a:t>The consistency of spatial and temporal information across video frames lend them suitable for learning from raw videos without labels</a:t>
            </a:r>
          </a:p>
          <a:p>
            <a:pPr lvl="1"/>
            <a:r>
              <a:rPr lang="en-US" dirty="0"/>
              <a:t>Models based on recurrent NNs in combination with </a:t>
            </a:r>
            <a:r>
              <a:rPr lang="en-US" dirty="0" err="1"/>
              <a:t>ConvNets</a:t>
            </a:r>
            <a:r>
              <a:rPr lang="en-US" dirty="0"/>
              <a:t> are naturally more often encountered in SSL for videos, due to the temporal character</a:t>
            </a:r>
          </a:p>
          <a:p>
            <a:r>
              <a:rPr lang="en-US" dirty="0"/>
              <a:t>The following video-based approaches are briefly reviewed next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 detailed overview of video-based SSL approaches can be found in the review paper by Jing and Tian (see References)</a:t>
            </a:r>
          </a:p>
        </p:txBody>
      </p:sp>
    </p:spTree>
    <p:extLst>
      <p:ext uri="{BB962C8B-B14F-4D97-AF65-F5344CB8AC3E}">
        <p14:creationId xmlns:p14="http://schemas.microsoft.com/office/powerpoint/2010/main" val="348515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CA5-CB10-4003-9088-C31825AF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BB07-8C7B-4FAE-A9D0-A12E975B7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more depiction of the general pipeline for self-supervised learning is shown in the figure</a:t>
            </a:r>
          </a:p>
          <a:p>
            <a:pPr lvl="1"/>
            <a:r>
              <a:rPr lang="en-US" dirty="0"/>
              <a:t>For the downstream task, re-use the trained </a:t>
            </a:r>
            <a:r>
              <a:rPr lang="en-US" dirty="0" err="1"/>
              <a:t>ConvNet</a:t>
            </a:r>
            <a:r>
              <a:rPr lang="en-US" dirty="0"/>
              <a:t> base model, and fine-tune the top layers on a small labeled dataset</a:t>
            </a:r>
          </a:p>
        </p:txBody>
      </p:sp>
      <p:pic>
        <p:nvPicPr>
          <p:cNvPr id="4" name="Picture 3" descr="self-supervised learning using labeled and unlabeled data.&#10;">
            <a:extLst>
              <a:ext uri="{FF2B5EF4-FFF2-40B4-BE49-F238E27FC236}">
                <a16:creationId xmlns:a16="http://schemas.microsoft.com/office/drawing/2014/main" id="{5AAA4190-FEA9-4031-8A65-F187B1FA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88" y="3454152"/>
            <a:ext cx="2815757" cy="4004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5C994-37E9-40EF-8BA1-5DAF5D58AF3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Jing and Tian (2019) Self-supervised Visual Feature Learning with Deep Neural Networks: A Survey</a:t>
            </a:r>
          </a:p>
        </p:txBody>
      </p:sp>
    </p:spTree>
    <p:extLst>
      <p:ext uri="{BB962C8B-B14F-4D97-AF65-F5344CB8AC3E}">
        <p14:creationId xmlns:p14="http://schemas.microsoft.com/office/powerpoint/2010/main" val="465120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8140-BC04-4F52-90FC-DC25FBB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DEA5-1FD7-42FE-80A2-D868ADF19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Frame ordering </a:t>
            </a:r>
            <a:r>
              <a:rPr lang="en-US" dirty="0"/>
              <a:t>also known as </a:t>
            </a:r>
            <a:r>
              <a:rPr lang="en-US" b="1" i="1" dirty="0">
                <a:solidFill>
                  <a:srgbClr val="0070C0"/>
                </a:solidFill>
              </a:rPr>
              <a:t>shuffle and learn</a:t>
            </a:r>
          </a:p>
          <a:p>
            <a:pPr lvl="1"/>
            <a:r>
              <a:rPr lang="en-US" dirty="0" err="1">
                <a:hlinkClick r:id="rId2"/>
              </a:rPr>
              <a:t>Misra</a:t>
            </a:r>
            <a:r>
              <a:rPr lang="en-US" dirty="0">
                <a:hlinkClick r:id="rId2"/>
              </a:rPr>
              <a:t> (2016) Shuffle and Learn: Unsupervised Learning using Temporal Order Verification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objects in motion with shuffled order of the frames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if the frames are in the correct </a:t>
            </a:r>
            <a:r>
              <a:rPr lang="en-US" dirty="0">
                <a:solidFill>
                  <a:srgbClr val="FF0000"/>
                </a:solidFill>
              </a:rPr>
              <a:t>temporal order</a:t>
            </a:r>
          </a:p>
          <a:p>
            <a:pPr lvl="1"/>
            <a:r>
              <a:rPr lang="en-US" dirty="0"/>
              <a:t>The frames are shuffled, and pairs of videos with correct and shuffled order are used for training the model</a:t>
            </a:r>
          </a:p>
          <a:p>
            <a:pPr lvl="1"/>
            <a:r>
              <a:rPr lang="en-US" dirty="0"/>
              <a:t>The model needs to learn the object classes, as well as it needs to learn the temporal ordering of the objects’ positions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 descr="Frame ordering also known as shuffle and learn&#13;&#10;Misra (2016) Shuffle and Learn: Unsupervised Learning using Temporal Order Verification&#13;&#10;Training data: videos of objects in motion with shuffled order of the frames&#13;&#10;Pretext task: predict if the frames are in the correct temporal order&#13;&#10;The frames are shuffled, and pairs of videos with correct and shuffled order are used for training the model&#13;&#10;The model needs to learn the object classes, as well as it needs to learn the temporal ordering of the objects’ positions across the frames&#13;&#10;">
            <a:extLst>
              <a:ext uri="{FF2B5EF4-FFF2-40B4-BE49-F238E27FC236}">
                <a16:creationId xmlns:a16="http://schemas.microsoft.com/office/drawing/2014/main" id="{0F77CD0F-1743-46D6-8D3F-C428BED3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" y="5686400"/>
            <a:ext cx="4844213" cy="1368152"/>
          </a:xfrm>
          <a:prstGeom prst="rect">
            <a:avLst/>
          </a:prstGeom>
        </p:spPr>
      </p:pic>
      <p:pic>
        <p:nvPicPr>
          <p:cNvPr id="7" name="Picture 6" descr="Frame ordering also known as shuffle and learn&#13;&#10;Misra (2016) Shuffle and Learn: Unsupervised Learning using Temporal Order Verification&#13;&#10;Training data: videos of objects in motion with shuffled order of the frames&#13;&#10;Pretext task: predict if the frames are in the correct temporal order&#13;&#10;The frames are shuffled, and pairs of videos with correct and shuffled order are used for training the model&#13;&#10;The model needs to learn the object classes, as well as it needs to learn the temporal ordering of the objects’ positions across the frames&#13;&#10;">
            <a:extLst>
              <a:ext uri="{FF2B5EF4-FFF2-40B4-BE49-F238E27FC236}">
                <a16:creationId xmlns:a16="http://schemas.microsoft.com/office/drawing/2014/main" id="{51115830-A82E-4EDE-BAC5-944C07D6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24" y="5016688"/>
            <a:ext cx="4680520" cy="2513919"/>
          </a:xfrm>
          <a:prstGeom prst="rect">
            <a:avLst/>
          </a:prstGeom>
        </p:spPr>
      </p:pic>
      <p:sp>
        <p:nvSpPr>
          <p:cNvPr id="8" name="TextBox 7" descr="Frame ordering also known as shuffle and learn&#13;&#10;Misra (2016) Shuffle and Learn: Unsupervised Learning using Temporal Order Verification&#13;&#10;Training data: videos of objects in motion with shuffled order of the frames&#13;&#10;Pretext task: predict if the frames are in the correct temporal order&#13;&#10;The frames are shuffled, and pairs of videos with correct and shuffled order are used for training the model&#13;&#10;The model needs to learn the object classes, as well as it needs to learn the temporal ordering of the objects’ positions across the frames&#13;&#10;">
            <a:extLst>
              <a:ext uri="{FF2B5EF4-FFF2-40B4-BE49-F238E27FC236}">
                <a16:creationId xmlns:a16="http://schemas.microsoft.com/office/drawing/2014/main" id="{54022A9A-9D96-4FA3-AA12-80841EC8E07A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55894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5EB4-D64C-4D9A-B1F8-7C2A64F1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69BC0-6649-4C02-A092-A8350CC5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employs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output is a binary prediction on whether the frames are in the correct order or not</a:t>
            </a:r>
          </a:p>
        </p:txBody>
      </p:sp>
      <p:pic>
        <p:nvPicPr>
          <p:cNvPr id="5" name="Picture 4" descr="The model employs ConvNets with shared weights&#10;The output is a binary prediction on whether the frames are in the correct order or not&#10;">
            <a:extLst>
              <a:ext uri="{FF2B5EF4-FFF2-40B4-BE49-F238E27FC236}">
                <a16:creationId xmlns:a16="http://schemas.microsoft.com/office/drawing/2014/main" id="{211581FE-4BF3-48E8-B0C7-1CC40255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35" y="3094112"/>
            <a:ext cx="7874205" cy="3986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13C53-D8B4-49AD-9B58-CF9C78393D8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214742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C96-001C-4D54-A5EC-24A20F51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 descr="An example of frame ordering&#10;">
            <a:extLst>
              <a:ext uri="{FF2B5EF4-FFF2-40B4-BE49-F238E27FC236}">
                <a16:creationId xmlns:a16="http://schemas.microsoft.com/office/drawing/2014/main" id="{43B78D97-029F-4351-AE9D-46631B78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 descr="An example of frame ordering&#10;">
            <a:extLst>
              <a:ext uri="{FF2B5EF4-FFF2-40B4-BE49-F238E27FC236}">
                <a16:creationId xmlns:a16="http://schemas.microsoft.com/office/drawing/2014/main" id="{F6DB24B1-82AF-4C25-A832-3E5DC8E9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8" y="4117208"/>
            <a:ext cx="9849484" cy="1482448"/>
          </a:xfrm>
          <a:prstGeom prst="rect">
            <a:avLst/>
          </a:prstGeom>
        </p:spPr>
      </p:pic>
      <p:pic>
        <p:nvPicPr>
          <p:cNvPr id="7" name="Picture 6" descr="An example of frame ordering&#10;">
            <a:extLst>
              <a:ext uri="{FF2B5EF4-FFF2-40B4-BE49-F238E27FC236}">
                <a16:creationId xmlns:a16="http://schemas.microsoft.com/office/drawing/2014/main" id="{A10616DE-D19D-4118-9043-91E232A8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93" y="2662064"/>
            <a:ext cx="5127413" cy="1747069"/>
          </a:xfrm>
          <a:prstGeom prst="rect">
            <a:avLst/>
          </a:prstGeom>
        </p:spPr>
      </p:pic>
      <p:pic>
        <p:nvPicPr>
          <p:cNvPr id="9" name="Picture 8" descr="An example of frame ordering&#10;">
            <a:extLst>
              <a:ext uri="{FF2B5EF4-FFF2-40B4-BE49-F238E27FC236}">
                <a16:creationId xmlns:a16="http://schemas.microsoft.com/office/drawing/2014/main" id="{891C7B65-0C40-47BA-A4BA-6C1473A0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56" y="5356943"/>
            <a:ext cx="6203111" cy="2090594"/>
          </a:xfrm>
          <a:prstGeom prst="rect">
            <a:avLst/>
          </a:prstGeom>
        </p:spPr>
      </p:pic>
      <p:sp>
        <p:nvSpPr>
          <p:cNvPr id="10" name="TextBox 9" descr="An example of frame ordering&#10;">
            <a:extLst>
              <a:ext uri="{FF2B5EF4-FFF2-40B4-BE49-F238E27FC236}">
                <a16:creationId xmlns:a16="http://schemas.microsoft.com/office/drawing/2014/main" id="{A06BA8F0-1E22-4C21-88EC-17F0E13E861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85834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B874-B9D9-4D6A-9227-2AE8AA0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Moving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0D08-C7C4-47A1-AAE0-6F5014DA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Tracking moving objects</a:t>
            </a:r>
          </a:p>
          <a:p>
            <a:pPr lvl="1"/>
            <a:r>
              <a:rPr lang="en-US" dirty="0">
                <a:hlinkClick r:id="rId2"/>
              </a:rPr>
              <a:t>Wang (2015) Unsupervised Learning of Visual Representations using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location of a patch </a:t>
            </a:r>
            <a:r>
              <a:rPr lang="en-US" dirty="0"/>
              <a:t>with a moving object across frames</a:t>
            </a:r>
          </a:p>
          <a:p>
            <a:pPr lvl="1"/>
            <a:r>
              <a:rPr lang="en-US" dirty="0"/>
              <a:t>An optical flow approach based on a SURF feature extractor is used for matching feature points across video frames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is designed for predicting the patch location in the next frames</a:t>
            </a:r>
          </a:p>
          <a:p>
            <a:pPr lvl="1"/>
            <a:r>
              <a:rPr lang="en-US" dirty="0"/>
              <a:t>The model learns representations by minimizing the distance (in the latent space) to the tracked patch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 descr="Tracking moving objects&#10;Wang (2015) Unsupervised Learning of Visual Representations using Videos&#10;Training data: videos of moving objects&#10;Pretext task: predict the location of a patch with a moving object across frames&#10;An optical flow approach based on a SURF feature extractor is used for matching feature points across video frames&#10;A ConvNet model is designed for predicting the patch location in the next frames&#10;The model learns representations by minimizing the distance (in the latent space) to the tracked patch across the frames&#10;">
            <a:extLst>
              <a:ext uri="{FF2B5EF4-FFF2-40B4-BE49-F238E27FC236}">
                <a16:creationId xmlns:a16="http://schemas.microsoft.com/office/drawing/2014/main" id="{A219622D-9875-4910-A85F-72229818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84" y="5182344"/>
            <a:ext cx="7754001" cy="2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1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F8CA-0C93-4FAA-88A4-F4AD7490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CD89D-75C1-44DD-9B70-D01D2693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 colorization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temporal coherence of color</a:t>
            </a:r>
          </a:p>
          <a:p>
            <a:pPr lvl="1"/>
            <a:r>
              <a:rPr lang="en-US" dirty="0" err="1">
                <a:hlinkClick r:id="rId3"/>
              </a:rPr>
              <a:t>Vondrick</a:t>
            </a:r>
            <a:r>
              <a:rPr lang="en-US" dirty="0">
                <a:hlinkClick r:id="rId3"/>
              </a:rPr>
              <a:t> (2018) Tracking Emerges by Colorizing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 of moving objects </a:t>
            </a:r>
            <a:r>
              <a:rPr lang="en-US" dirty="0"/>
              <a:t>in other frames</a:t>
            </a:r>
          </a:p>
          <a:p>
            <a:pPr lvl="1"/>
            <a:r>
              <a:rPr lang="en-US" dirty="0"/>
              <a:t>The learned representations are useful for downstream segmentation, object tracking, and human pose estimation tasks</a:t>
            </a:r>
          </a:p>
          <a:p>
            <a:pPr lvl="1"/>
            <a:endParaRPr lang="en-US" dirty="0"/>
          </a:p>
        </p:txBody>
      </p:sp>
      <p:pic>
        <p:nvPicPr>
          <p:cNvPr id="7" name="Picture 6" descr="Video colorization or temporal coherence of color&#13;&#10;Vondrick (2018) Tracking Emerges by Colorizing Videos&#13;&#10;Training data: pairs of color and grayscale videos of moving objects&#13;&#10;Pretext task: predict the color of moving objects in other frames&#13;&#10;The learned representations are useful for downstream segmentation, object tracking, and human pose estimation tasks&#13;&#10;">
            <a:extLst>
              <a:ext uri="{FF2B5EF4-FFF2-40B4-BE49-F238E27FC236}">
                <a16:creationId xmlns:a16="http://schemas.microsoft.com/office/drawing/2014/main" id="{C87BAC36-BE52-4F21-BEDB-7563BA1C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87" y="4064988"/>
            <a:ext cx="3130973" cy="3421612"/>
          </a:xfrm>
          <a:prstGeom prst="rect">
            <a:avLst/>
          </a:prstGeom>
        </p:spPr>
      </p:pic>
      <p:pic>
        <p:nvPicPr>
          <p:cNvPr id="9" name="Picture 8" descr="Video colorization or temporal coherence of color&#13;&#10;Vondrick (2018) Tracking Emerges by Colorizing Videos&#13;&#10;Training data: pairs of color and grayscale videos of moving objects&#13;&#10;Pretext task: predict the color of moving objects in other frames&#13;&#10;The learned representations are useful for downstream segmentation, object tracking, and human pose estimation tasks&#13;&#10;">
            <a:extLst>
              <a:ext uri="{FF2B5EF4-FFF2-40B4-BE49-F238E27FC236}">
                <a16:creationId xmlns:a16="http://schemas.microsoft.com/office/drawing/2014/main" id="{3E1BFA11-BFB5-4F44-BA7C-F07B4BF06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16" y="4163525"/>
            <a:ext cx="2922209" cy="1644952"/>
          </a:xfrm>
          <a:prstGeom prst="rect">
            <a:avLst/>
          </a:prstGeom>
        </p:spPr>
      </p:pic>
      <p:pic>
        <p:nvPicPr>
          <p:cNvPr id="11" name="Picture 10" descr="Video colorization or temporal coherence of color&#13;&#10;Vondrick (2018) Tracking Emerges by Colorizing Videos&#13;&#10;Training data: pairs of color and grayscale videos of moving objects&#13;&#10;Pretext task: predict the color of moving objects in other frames&#13;&#10;The learned representations are useful for downstream segmentation, object tracking, and human pose estimation tasks&#13;&#10;">
            <a:extLst>
              <a:ext uri="{FF2B5EF4-FFF2-40B4-BE49-F238E27FC236}">
                <a16:creationId xmlns:a16="http://schemas.microsoft.com/office/drawing/2014/main" id="{F15E6BE1-92A8-4285-BC21-297EA91FD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05" y="5841648"/>
            <a:ext cx="2880320" cy="1644952"/>
          </a:xfrm>
          <a:prstGeom prst="rect">
            <a:avLst/>
          </a:prstGeom>
        </p:spPr>
      </p:pic>
      <p:sp>
        <p:nvSpPr>
          <p:cNvPr id="12" name="TextBox 11" descr="Video colorization or temporal coherence of color&#13;&#10;Vondrick (2018) Tracking Emerges by Colorizing Videos&#13;&#10;Training data: pairs of color and grayscale videos of moving objects&#13;&#10;Pretext task: predict the color of moving objects in other frames&#13;&#10;The learned representations are useful for downstream segmentation, object tracking, and human pose estimation tasks&#13;&#10;">
            <a:extLst>
              <a:ext uri="{FF2B5EF4-FFF2-40B4-BE49-F238E27FC236}">
                <a16:creationId xmlns:a16="http://schemas.microsoft.com/office/drawing/2014/main" id="{76ED94ED-35B5-4CFA-BA21-44C36DF7E941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076091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08F5-86EA-4B55-95E6-8D2655EB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66A5-FE69-4019-B15F-73F8CE1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Inputs and predicted outputs for video segmentation and human skeleton pose prediction in videos</a:t>
            </a:r>
          </a:p>
        </p:txBody>
      </p:sp>
      <p:pic>
        <p:nvPicPr>
          <p:cNvPr id="5" name="Picture 4" descr="Inputs and predicted outputs for video segmentation and human skeleton pose prediction in videos&#10;">
            <a:extLst>
              <a:ext uri="{FF2B5EF4-FFF2-40B4-BE49-F238E27FC236}">
                <a16:creationId xmlns:a16="http://schemas.microsoft.com/office/drawing/2014/main" id="{134062F2-65DD-48FB-B6F9-0C0B6A9D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41" y="3022104"/>
            <a:ext cx="9075255" cy="4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128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AE8-241E-4B5C-BCD7-10ED0ED6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006-C952-427F-9E18-C08C7DEF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is to copy colors from a </a:t>
            </a:r>
            <a:r>
              <a:rPr lang="en-US" dirty="0">
                <a:solidFill>
                  <a:srgbClr val="FF0000"/>
                </a:solidFill>
              </a:rPr>
              <a:t>reference frame </a:t>
            </a:r>
            <a:r>
              <a:rPr lang="en-US" dirty="0"/>
              <a:t>in color to another </a:t>
            </a:r>
            <a:r>
              <a:rPr lang="en-US" dirty="0">
                <a:solidFill>
                  <a:srgbClr val="FF0000"/>
                </a:solidFill>
              </a:rPr>
              <a:t>target frame </a:t>
            </a:r>
            <a:r>
              <a:rPr lang="en-US" dirty="0"/>
              <a:t>in grayscale</a:t>
            </a:r>
          </a:p>
          <a:p>
            <a:r>
              <a:rPr lang="en-US" dirty="0"/>
              <a:t>The model needs to employ the temporal consistency of the objects across frames in order to learn how to apply colors to the grayscale frames</a:t>
            </a:r>
          </a:p>
          <a:p>
            <a:pPr lvl="1"/>
            <a:r>
              <a:rPr lang="en-US" dirty="0"/>
              <a:t>This includes tracking correlated pixels in different frames</a:t>
            </a:r>
          </a:p>
          <a:p>
            <a:pPr lvl="1"/>
            <a:r>
              <a:rPr lang="en-US" dirty="0"/>
              <a:t>The reference and target frames should not be too far apart in time</a:t>
            </a:r>
          </a:p>
          <a:p>
            <a:pPr lvl="1"/>
            <a:endParaRPr lang="en-US" dirty="0"/>
          </a:p>
        </p:txBody>
      </p:sp>
      <p:pic>
        <p:nvPicPr>
          <p:cNvPr id="5" name="Picture 4" descr="The goal is to copy colors from a reference frame in color to another target frame in grayscale&#10;The model needs to employ the temporal consistency of the objects across frames in order to learn how to apply colors to the grayscale frames&#10;This includes tracking correlated pixels in different frames&#10;The reference and target frames should not be too far apart in time&#10;">
            <a:extLst>
              <a:ext uri="{FF2B5EF4-FFF2-40B4-BE49-F238E27FC236}">
                <a16:creationId xmlns:a16="http://schemas.microsoft.com/office/drawing/2014/main" id="{DE50248A-9496-4370-A183-996AD466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4316768"/>
            <a:ext cx="8208912" cy="29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0CA7-2BEF-41F7-BF1E-062680DA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E3FD-FAD4-437A-91EF-70E482E0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colorization examples</a:t>
            </a:r>
          </a:p>
        </p:txBody>
      </p:sp>
      <p:pic>
        <p:nvPicPr>
          <p:cNvPr id="5" name="Picture 4" descr="Video colorization examples&#10;">
            <a:extLst>
              <a:ext uri="{FF2B5EF4-FFF2-40B4-BE49-F238E27FC236}">
                <a16:creationId xmlns:a16="http://schemas.microsoft.com/office/drawing/2014/main" id="{40E43BDF-D472-44B9-9AC4-387C9679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3" y="2624658"/>
            <a:ext cx="74390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8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B5016-8BEE-4073-BB9E-F670037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C3D32-B7D6-4412-A555-543F1049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Self-supervised learning has driven the recent progress in the </a:t>
            </a:r>
            <a:r>
              <a:rPr lang="en-US" b="1" i="1" dirty="0">
                <a:solidFill>
                  <a:srgbClr val="0070C0"/>
                </a:solidFill>
              </a:rPr>
              <a:t>Natural Language Processing </a:t>
            </a:r>
            <a:r>
              <a:rPr lang="en-US" dirty="0"/>
              <a:t>(NLP) field </a:t>
            </a:r>
          </a:p>
          <a:p>
            <a:pPr lvl="1"/>
            <a:r>
              <a:rPr lang="en-US" dirty="0"/>
              <a:t>Models like ELMO, BERT, </a:t>
            </a:r>
            <a:r>
              <a:rPr lang="en-US" dirty="0" err="1"/>
              <a:t>RoBERTa</a:t>
            </a:r>
            <a:r>
              <a:rPr lang="en-US" dirty="0"/>
              <a:t>, ALBERT, Turing NLG, GPT-3 have demonstrated immense potential for automated NLP</a:t>
            </a:r>
          </a:p>
          <a:p>
            <a:r>
              <a:rPr lang="en-US" dirty="0"/>
              <a:t>Employing various pretext tasks for leaning from raw text produced rich feature representations, useful for different downstream tasks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the center word given a window of surrounding words</a:t>
            </a:r>
          </a:p>
          <a:p>
            <a:pPr lvl="2"/>
            <a:r>
              <a:rPr lang="en-US" dirty="0"/>
              <a:t>The word highlighted with green color needs to be predicted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surrounding words given the center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4" y="5038328"/>
            <a:ext cx="5328592" cy="119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10" y="6766520"/>
            <a:ext cx="5256584" cy="572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678045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2C75-069E-499C-927A-5CB71F27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99FC4-E5D0-4145-A626-96E2399C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From three consecutive sentences, predict the previous and the next sentence, given the center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previous or the next word, given surrounding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pPr lvl="1"/>
            <a:r>
              <a:rPr lang="en-US" dirty="0"/>
              <a:t>Predict randomly masked words in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61" y="3022105"/>
            <a:ext cx="5966044" cy="126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32" y="4750296"/>
            <a:ext cx="2228648" cy="104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29" y="6406480"/>
            <a:ext cx="5720176" cy="102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187001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Why self-supervised learning?</a:t>
            </a:r>
          </a:p>
          <a:p>
            <a:pPr lvl="1"/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labeled datasets </a:t>
            </a:r>
            <a:r>
              <a:rPr lang="en-US" dirty="0"/>
              <a:t>for each task is an expensive, time-consuming, tedious task</a:t>
            </a:r>
          </a:p>
          <a:p>
            <a:pPr lvl="2"/>
            <a:r>
              <a:rPr lang="en-US" dirty="0"/>
              <a:t>Requires hiring human labelers, preparing labeling manuals, creating GUIs, creating storage pipelines, etc.</a:t>
            </a:r>
          </a:p>
          <a:p>
            <a:pPr lvl="2"/>
            <a:r>
              <a:rPr lang="en-US" dirty="0"/>
              <a:t>High quality annotations in certain domains can be particularly expensive (e.g., medicine)</a:t>
            </a:r>
          </a:p>
          <a:p>
            <a:pPr lvl="1"/>
            <a:r>
              <a:rPr lang="en-US" dirty="0"/>
              <a:t>Self-supervised learning takes advantage of the vast amount of unlabeled data on the internet (images, videos, text)</a:t>
            </a:r>
          </a:p>
          <a:p>
            <a:pPr lvl="2"/>
            <a:r>
              <a:rPr lang="en-US" dirty="0"/>
              <a:t>Rich discriminative features can be obtained by training models without actual labels</a:t>
            </a:r>
          </a:p>
          <a:p>
            <a:pPr lvl="1"/>
            <a:r>
              <a:rPr lang="en-US" dirty="0"/>
              <a:t>Self-supervised learning can potentially generalize better because we learn more about the world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Challenges</a:t>
            </a:r>
            <a:r>
              <a:rPr lang="en-US" dirty="0"/>
              <a:t> for self-supervised learning</a:t>
            </a:r>
          </a:p>
          <a:p>
            <a:pPr lvl="1"/>
            <a:r>
              <a:rPr lang="en-US" dirty="0"/>
              <a:t>How to select a suitable pretext task for an application </a:t>
            </a:r>
          </a:p>
          <a:p>
            <a:pPr lvl="1"/>
            <a:r>
              <a:rPr lang="en-US" dirty="0"/>
              <a:t>There is no gold standard for comparison of learned feature representations</a:t>
            </a:r>
          </a:p>
          <a:p>
            <a:pPr lvl="1"/>
            <a:r>
              <a:rPr lang="en-US" dirty="0"/>
              <a:t>Selecting a suitable loss functions, since there is no single objective as the test set accuracy in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888640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if the ordering of two sentences is correct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dirty="0"/>
              <a:t>Predict the order of words in a randomly shuffled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800" dirty="0"/>
          </a:p>
          <a:p>
            <a:pPr lvl="1"/>
            <a:r>
              <a:rPr lang="en-US" dirty="0"/>
              <a:t>Predict masked sentences in a document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832668"/>
            <a:ext cx="5544616" cy="837508"/>
          </a:xfrm>
          <a:prstGeom prst="rect">
            <a:avLst/>
          </a:prstGeom>
        </p:spPr>
      </p:pic>
      <p:pic>
        <p:nvPicPr>
          <p:cNvPr id="6" name="Picture 5" descr="Pretext tasks in NLP:&#13;&#10;Predict if the ordering of two sentences is correct&#13;&#10;&#13;&#10;&#13;&#10;&#13;&#10;Pretext tasks in NLP. Predict the order of words in a randomly shuffled sentence&#13;&#10;&#13;&#10;&#13;&#10;&#13;&#10;&#13;&#10;Predict masked sentences in a document&#13;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246240"/>
            <a:ext cx="5328592" cy="468351"/>
          </a:xfrm>
          <a:prstGeom prst="rect">
            <a:avLst/>
          </a:prstGeom>
        </p:spPr>
      </p:pic>
      <p:pic>
        <p:nvPicPr>
          <p:cNvPr id="7" name="Picture 6" descr="Pretext tasks in NLP:&#13;&#10;Predict if the ordering of two sentences is correct&#13;&#10;&#13;&#10;&#13;&#10;&#13;&#10;Pretext tasks in NLP. Predict the order of words in a randomly shuffled sentence&#13;&#10;&#13;&#10;&#13;&#10;&#13;&#10;&#13;&#10;Predict masked sentences in a document&#13;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80" y="4735113"/>
            <a:ext cx="5829300" cy="504825"/>
          </a:xfrm>
          <a:prstGeom prst="rect">
            <a:avLst/>
          </a:prstGeom>
        </p:spPr>
      </p:pic>
      <p:pic>
        <p:nvPicPr>
          <p:cNvPr id="8" name="Picture 7" descr="Pretext tasks in NLP:&#13;&#10;Predict if the ordering of two sentences is correct&#13;&#10;&#13;&#10;&#13;&#10;&#13;&#10;Pretext tasks in NLP. Predict the order of words in a randomly shuffled sentence&#13;&#10;&#13;&#10;&#13;&#10;&#13;&#10;&#13;&#10;Predict masked sentences in a document&#13;&#10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904" y="5686400"/>
            <a:ext cx="4725084" cy="1798529"/>
          </a:xfrm>
          <a:prstGeom prst="rect">
            <a:avLst/>
          </a:prstGeom>
        </p:spPr>
      </p:pic>
      <p:sp>
        <p:nvSpPr>
          <p:cNvPr id="9" name="TextBox 8" descr="Pretext tasks in NLP:&#13;&#10;Predict if the ordering of two sentences is correct&#13;&#10;&#13;&#10;&#13;&#10;&#13;&#10;Pretext tasks in NLP. Predict the order of words in a randomly shuffled sentence&#13;&#10;&#13;&#10;&#13;&#10;&#13;&#10;&#13;&#10;Predict masked sentences in a document&#13;&#10;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4264622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467805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GPT-3 </a:t>
            </a:r>
            <a:r>
              <a:rPr lang="en-US" dirty="0"/>
              <a:t>stands for </a:t>
            </a:r>
            <a:r>
              <a:rPr lang="en-US" b="1" i="1" dirty="0">
                <a:solidFill>
                  <a:srgbClr val="0070C0"/>
                </a:solidFill>
              </a:rPr>
              <a:t>Generative Pre-trained Transformer</a:t>
            </a:r>
          </a:p>
          <a:p>
            <a:pPr lvl="1"/>
            <a:r>
              <a:rPr lang="en-US" dirty="0"/>
              <a:t>It was created by </a:t>
            </a:r>
            <a:r>
              <a:rPr lang="en-US" dirty="0" err="1">
                <a:hlinkClick r:id="rId2"/>
              </a:rPr>
              <a:t>OpenAI</a:t>
            </a:r>
            <a:r>
              <a:rPr lang="en-US" dirty="0"/>
              <a:t>, and introduced in May 2020</a:t>
            </a:r>
          </a:p>
          <a:p>
            <a:r>
              <a:rPr lang="en-US" dirty="0">
                <a:solidFill>
                  <a:srgbClr val="FF0000"/>
                </a:solidFill>
              </a:rPr>
              <a:t>Transformers</a:t>
            </a:r>
            <a:r>
              <a:rPr lang="en-US" dirty="0"/>
              <a:t> are currently the most common model architecture for NLP tasks</a:t>
            </a:r>
          </a:p>
          <a:p>
            <a:pPr lvl="1"/>
            <a:r>
              <a:rPr lang="en-US" dirty="0"/>
              <a:t>They employ attention blocks for discovering correlation in text</a:t>
            </a:r>
          </a:p>
          <a:p>
            <a:r>
              <a:rPr lang="en-US" dirty="0"/>
              <a:t>GPT-3 generates text based on initial input prompt from the end-user</a:t>
            </a:r>
          </a:p>
          <a:p>
            <a:pPr lvl="1"/>
            <a:r>
              <a:rPr lang="en-US" dirty="0"/>
              <a:t>It is trained using next word prediction on huge amount of raw text from the internet</a:t>
            </a:r>
          </a:p>
          <a:p>
            <a:pPr lvl="1"/>
            <a:r>
              <a:rPr lang="en-US" dirty="0"/>
              <a:t>The quality of text generated is often undistinguishable from human-written text</a:t>
            </a:r>
          </a:p>
          <a:p>
            <a:pPr lvl="1"/>
            <a:r>
              <a:rPr lang="en-US" dirty="0"/>
              <a:t>GPT-3 can also be used for other tasks, such as answering questions, summarizing text, automated code generation, and many others</a:t>
            </a:r>
          </a:p>
          <a:p>
            <a:r>
              <a:rPr lang="en-US" dirty="0"/>
              <a:t>It is probably the largest NN model at the present, having 175 billion parameters</a:t>
            </a:r>
          </a:p>
          <a:p>
            <a:pPr lvl="1"/>
            <a:r>
              <a:rPr lang="en-US" dirty="0"/>
              <a:t>The cost for training GPT-3 reportedly is $ 12 million</a:t>
            </a:r>
          </a:p>
          <a:p>
            <a:pPr lvl="1"/>
            <a:r>
              <a:rPr lang="en-US" dirty="0"/>
              <a:t>For comparison, Microsoft’s Turing NLG (Natural Language Generation) model has 17 billion parameters</a:t>
            </a:r>
          </a:p>
          <a:p>
            <a:r>
              <a:rPr lang="en-US" dirty="0"/>
              <a:t>Currently, </a:t>
            </a:r>
            <a:r>
              <a:rPr lang="en-US" dirty="0" err="1"/>
              <a:t>OpenAI</a:t>
            </a:r>
            <a:r>
              <a:rPr lang="en-US" dirty="0"/>
              <a:t> allows access to GPT-3 only to selected applicants</a:t>
            </a:r>
          </a:p>
          <a:p>
            <a:r>
              <a:rPr lang="en-US" dirty="0"/>
              <a:t>Controversies: GPT-3 just memorizes text from other sources, risk of abuse by certain actors</a:t>
            </a:r>
          </a:p>
        </p:txBody>
      </p:sp>
    </p:spTree>
    <p:extLst>
      <p:ext uri="{BB962C8B-B14F-4D97-AF65-F5344CB8AC3E}">
        <p14:creationId xmlns:p14="http://schemas.microsoft.com/office/powerpoint/2010/main" val="2732430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Lilian Weng – Self-Supervised Representation Learning, link: </a:t>
            </a:r>
            <a:r>
              <a:rPr lang="pt-BR" dirty="0">
                <a:hlinkClick r:id="rId3"/>
              </a:rPr>
              <a:t>Lil’Log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Pieter </a:t>
            </a:r>
            <a:r>
              <a:rPr lang="en-US" dirty="0" err="1"/>
              <a:t>Abbeel</a:t>
            </a:r>
            <a:r>
              <a:rPr lang="en-US" dirty="0"/>
              <a:t>, UC Berkley, CS294-158 Deep Unsupervised Learning, Lecture 7 – Self-Supervised Learning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 The Illustrated Self-Supervised Learning, </a:t>
            </a:r>
            <a:r>
              <a:rPr lang="en-US" dirty="0">
                <a:hlinkClick r:id="rId4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Jing and Tian (2019) Self-supervised Visual Feature Learning with Deep Neural Networks: A Survey 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William Falcon – A Framework for Contrastive Self-Supervised Learning and Designing a New Approach, </a:t>
            </a:r>
            <a:r>
              <a:rPr lang="en-US" dirty="0">
                <a:hlinkClick r:id="rId5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Andrew Zisserman – Self-Supervised Learning, slides from: Carl </a:t>
            </a:r>
            <a:r>
              <a:rPr lang="en-US" dirty="0" err="1"/>
              <a:t>Doersch</a:t>
            </a:r>
            <a:r>
              <a:rPr lang="en-US" dirty="0"/>
              <a:t>, Ishan </a:t>
            </a:r>
            <a:r>
              <a:rPr lang="en-US" dirty="0" err="1"/>
              <a:t>Misra</a:t>
            </a:r>
            <a:r>
              <a:rPr lang="en-US" dirty="0"/>
              <a:t>, Andrew Owens, Carl </a:t>
            </a:r>
            <a:r>
              <a:rPr lang="en-US" dirty="0" err="1"/>
              <a:t>Vondrick</a:t>
            </a:r>
            <a:r>
              <a:rPr lang="en-US" dirty="0"/>
              <a:t>, Richard Zhang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–Self-Supervised Representation Learning in NLP, </a:t>
            </a:r>
            <a:r>
              <a:rPr lang="en-US" dirty="0">
                <a:hlinkClick r:id="rId6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539813"/>
          </a:xfrm>
        </p:spPr>
        <p:txBody>
          <a:bodyPr>
            <a:normAutofit/>
          </a:bodyPr>
          <a:lstStyle/>
          <a:p>
            <a:r>
              <a:rPr lang="en-US" dirty="0"/>
              <a:t>Self-supervised learning versus unsupervised learning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Self-supervised learning (SSL)</a:t>
            </a:r>
          </a:p>
          <a:p>
            <a:pPr lvl="2"/>
            <a:r>
              <a:rPr lang="en-US" dirty="0"/>
              <a:t>Aims to extract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raw unlabeled data through </a:t>
            </a:r>
            <a:r>
              <a:rPr lang="en-US" b="1" i="1" dirty="0">
                <a:solidFill>
                  <a:srgbClr val="0070C0"/>
                </a:solidFill>
              </a:rPr>
              <a:t>pretext tasks</a:t>
            </a:r>
          </a:p>
          <a:p>
            <a:pPr lvl="2"/>
            <a:r>
              <a:rPr lang="en-US" dirty="0"/>
              <a:t>Apply the feature representation to improve the performance of </a:t>
            </a:r>
            <a:r>
              <a:rPr lang="en-US" b="1" i="1" dirty="0">
                <a:solidFill>
                  <a:srgbClr val="0070C0"/>
                </a:solidFill>
              </a:rPr>
              <a:t>downstream tasks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Unsupervised learning</a:t>
            </a:r>
          </a:p>
          <a:p>
            <a:pPr lvl="2"/>
            <a:r>
              <a:rPr lang="en-US" dirty="0"/>
              <a:t>Discover patterns in unlabeled data, e.g., for clustering or dimensionality reduction</a:t>
            </a:r>
          </a:p>
          <a:p>
            <a:pPr lvl="1"/>
            <a:r>
              <a:rPr lang="en-US" dirty="0">
                <a:sym typeface="Calibri"/>
              </a:rPr>
              <a:t>Note also that the term “self-supervised learning” is sometimes used interchangeably with “unsupervised learning”</a:t>
            </a:r>
          </a:p>
          <a:p>
            <a:r>
              <a:rPr lang="en-US" dirty="0"/>
              <a:t>Self-supervised learning versus transfer learning </a:t>
            </a:r>
          </a:p>
          <a:p>
            <a:pPr lvl="1"/>
            <a:r>
              <a:rPr lang="en-US" dirty="0"/>
              <a:t>Transfer learning is often implemented in a supervised manner</a:t>
            </a:r>
          </a:p>
          <a:p>
            <a:pPr lvl="2"/>
            <a:r>
              <a:rPr lang="en-US" dirty="0"/>
              <a:t>E.g., learn features from a labeled ImageNet, and transfer the features to a smaller dataset</a:t>
            </a:r>
          </a:p>
          <a:p>
            <a:pPr lvl="1"/>
            <a:r>
              <a:rPr lang="en-US" dirty="0"/>
              <a:t>SSL is a type of transfer learning approach implemented in an unsupervised manner</a:t>
            </a:r>
          </a:p>
          <a:p>
            <a:r>
              <a:rPr lang="en-US" dirty="0"/>
              <a:t>Self-supervised learning versus data augmentation</a:t>
            </a:r>
          </a:p>
          <a:p>
            <a:pPr lvl="1"/>
            <a:r>
              <a:rPr lang="en-US" dirty="0"/>
              <a:t>Data augmentation is often used as a regularization method in supervised learning</a:t>
            </a:r>
          </a:p>
          <a:p>
            <a:pPr lvl="1"/>
            <a:r>
              <a:rPr lang="en-US" dirty="0"/>
              <a:t>In SSL, image rotation of shifting are used for feature learning in raw unlabeled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9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based approaches</a:t>
            </a:r>
          </a:p>
          <a:p>
            <a:pPr lvl="1"/>
            <a:r>
              <a:rPr lang="en-US" dirty="0"/>
              <a:t>Geometric transformation recognition</a:t>
            </a:r>
          </a:p>
          <a:p>
            <a:pPr lvl="2"/>
            <a:r>
              <a:rPr lang="en-US" dirty="0"/>
              <a:t>Image rotation</a:t>
            </a:r>
          </a:p>
          <a:p>
            <a:pPr lvl="1"/>
            <a:r>
              <a:rPr lang="en-US" dirty="0"/>
              <a:t>Patches</a:t>
            </a:r>
          </a:p>
          <a:p>
            <a:pPr lvl="2"/>
            <a:r>
              <a:rPr lang="en-US" dirty="0"/>
              <a:t>Relative patch position, image jigsaw puzzle</a:t>
            </a:r>
          </a:p>
          <a:p>
            <a:pPr lvl="1"/>
            <a:r>
              <a:rPr lang="en-US" dirty="0"/>
              <a:t> Generative modeling</a:t>
            </a:r>
          </a:p>
          <a:p>
            <a:pPr lvl="2"/>
            <a:r>
              <a:rPr lang="en-US" dirty="0"/>
              <a:t>Context encoders, image colorization, cross-channel prediction, image super-resolution</a:t>
            </a:r>
          </a:p>
          <a:p>
            <a:pPr lvl="1"/>
            <a:r>
              <a:rPr lang="en-US" dirty="0"/>
              <a:t>Automated label generation</a:t>
            </a:r>
          </a:p>
          <a:p>
            <a:pPr lvl="2"/>
            <a:r>
              <a:rPr lang="en-US" dirty="0"/>
              <a:t>Deep clustering, synthetic imagery</a:t>
            </a:r>
          </a:p>
          <a:p>
            <a:pPr lvl="1"/>
            <a:r>
              <a:rPr lang="en-US" dirty="0"/>
              <a:t>Contrastive learning</a:t>
            </a:r>
          </a:p>
          <a:p>
            <a:pPr lvl="2"/>
            <a:r>
              <a:rPr lang="en-US" dirty="0"/>
              <a:t>Contrastive predictive coding (CPC), </a:t>
            </a:r>
            <a:r>
              <a:rPr lang="en-US" dirty="0" err="1"/>
              <a:t>SimCLR</a:t>
            </a:r>
            <a:r>
              <a:rPr lang="en-US" dirty="0"/>
              <a:t>, and other contrastive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167382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19553</TotalTime>
  <Words>5027</Words>
  <Application>Microsoft Macintosh PowerPoint</Application>
  <PresentationFormat>Custom</PresentationFormat>
  <Paragraphs>537</Paragraphs>
  <Slides>72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Cambria Math</vt:lpstr>
      <vt:lpstr>Courier New</vt:lpstr>
      <vt:lpstr>NimbusRomNo9L-Regu</vt:lpstr>
      <vt:lpstr>Palatino Linotype</vt:lpstr>
      <vt:lpstr>Times New Roman</vt:lpstr>
      <vt:lpstr>Wingdings</vt:lpstr>
      <vt:lpstr>Office Theme</vt:lpstr>
      <vt:lpstr>lecture_title</vt:lpstr>
      <vt:lpstr>PowerPoint Presentation</vt:lpstr>
      <vt:lpstr>PowerPoint Presentation</vt:lpstr>
      <vt:lpstr>Lecture Outline</vt:lpstr>
      <vt:lpstr>Supervised vs Unsupervised Learning</vt:lpstr>
      <vt:lpstr>Self-Supervised Learning</vt:lpstr>
      <vt:lpstr>Self-Supervised Learning</vt:lpstr>
      <vt:lpstr>Self-Supervised Learning</vt:lpstr>
      <vt:lpstr>Self-Supervised Learning</vt:lpstr>
      <vt:lpstr>Image-Based Approaches</vt:lpstr>
      <vt:lpstr>Image Rotation</vt:lpstr>
      <vt:lpstr>Image Rotation</vt:lpstr>
      <vt:lpstr>Image Rotation</vt:lpstr>
      <vt:lpstr>Relative Patch Position</vt:lpstr>
      <vt:lpstr>Relative Patch Position</vt:lpstr>
      <vt:lpstr>Relative Patch Position</vt:lpstr>
      <vt:lpstr>Relative Patch Position</vt:lpstr>
      <vt:lpstr>Relative Patch Position</vt:lpstr>
      <vt:lpstr>Image Jigsaw Puzzle</vt:lpstr>
      <vt:lpstr>Image Jigsaw Puzzle</vt:lpstr>
      <vt:lpstr>Image Jigsaw Puzzle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Image Colorization</vt:lpstr>
      <vt:lpstr>Image Colorization</vt:lpstr>
      <vt:lpstr>Image Colorization</vt:lpstr>
      <vt:lpstr>Cross-channel Prediction</vt:lpstr>
      <vt:lpstr>Cross-channel Prediction</vt:lpstr>
      <vt:lpstr>Cross-channel Prediction</vt:lpstr>
      <vt:lpstr>Cross-channel Prediction</vt:lpstr>
      <vt:lpstr>Image Super-Resolution</vt:lpstr>
      <vt:lpstr>Image Super-Resolution</vt:lpstr>
      <vt:lpstr>Deep Clustering</vt:lpstr>
      <vt:lpstr>Deep Clustering</vt:lpstr>
      <vt:lpstr>Synthetic Imagery</vt:lpstr>
      <vt:lpstr>Synthetic Imagery</vt:lpstr>
      <vt:lpstr>Synthetic Imagery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CPC v2</vt:lpstr>
      <vt:lpstr>CPC v2</vt:lpstr>
      <vt:lpstr>CPC v2</vt:lpstr>
      <vt:lpstr>SimCLR</vt:lpstr>
      <vt:lpstr>SimCLR</vt:lpstr>
      <vt:lpstr>SimCLR</vt:lpstr>
      <vt:lpstr>SimCLR</vt:lpstr>
      <vt:lpstr>SimCLR</vt:lpstr>
      <vt:lpstr>Other Contrastive SSL Approaches</vt:lpstr>
      <vt:lpstr>Contrastive SSL Approaches</vt:lpstr>
      <vt:lpstr>Video-based Approaches</vt:lpstr>
      <vt:lpstr>Frame Ordering</vt:lpstr>
      <vt:lpstr>Frame Ordering</vt:lpstr>
      <vt:lpstr>Frame Ordering</vt:lpstr>
      <vt:lpstr>Tracking Moving Objects</vt:lpstr>
      <vt:lpstr>Video Colorization</vt:lpstr>
      <vt:lpstr>Video Colorization</vt:lpstr>
      <vt:lpstr>Video Colorization</vt:lpstr>
      <vt:lpstr>Video Colorization</vt:lpstr>
      <vt:lpstr>NLP</vt:lpstr>
      <vt:lpstr>NLP</vt:lpstr>
      <vt:lpstr>NLP</vt:lpstr>
      <vt:lpstr>GPT-3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3585</cp:revision>
  <cp:lastPrinted>2016-01-16T17:38:40Z</cp:lastPrinted>
  <dcterms:created xsi:type="dcterms:W3CDTF">2014-06-16T13:46:25Z</dcterms:created>
  <dcterms:modified xsi:type="dcterms:W3CDTF">2026-04-06T08:59:21Z</dcterms:modified>
</cp:coreProperties>
</file>