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  <p:sldMasterId id="2147483698" r:id="rId3"/>
  </p:sldMasterIdLst>
  <p:notesMasterIdLst>
    <p:notesMasterId r:id="rId75"/>
  </p:notesMasterIdLst>
  <p:handoutMasterIdLst>
    <p:handoutMasterId r:id="rId76"/>
  </p:handoutMasterIdLst>
  <p:sldIdLst>
    <p:sldId id="333" r:id="rId4"/>
    <p:sldId id="312" r:id="rId5"/>
    <p:sldId id="313" r:id="rId6"/>
    <p:sldId id="314" r:id="rId7"/>
    <p:sldId id="334" r:id="rId8"/>
    <p:sldId id="335" r:id="rId9"/>
    <p:sldId id="336" r:id="rId10"/>
    <p:sldId id="337" r:id="rId11"/>
    <p:sldId id="338" r:id="rId12"/>
    <p:sldId id="340" r:id="rId13"/>
    <p:sldId id="341" r:id="rId14"/>
    <p:sldId id="342" r:id="rId15"/>
    <p:sldId id="343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2" r:id="rId34"/>
    <p:sldId id="363" r:id="rId35"/>
    <p:sldId id="364" r:id="rId36"/>
    <p:sldId id="365" r:id="rId37"/>
    <p:sldId id="366" r:id="rId38"/>
    <p:sldId id="367" r:id="rId39"/>
    <p:sldId id="368" r:id="rId40"/>
    <p:sldId id="369" r:id="rId41"/>
    <p:sldId id="370" r:id="rId42"/>
    <p:sldId id="371" r:id="rId43"/>
    <p:sldId id="372" r:id="rId44"/>
    <p:sldId id="373" r:id="rId45"/>
    <p:sldId id="374" r:id="rId46"/>
    <p:sldId id="375" r:id="rId47"/>
    <p:sldId id="376" r:id="rId48"/>
    <p:sldId id="377" r:id="rId49"/>
    <p:sldId id="378" r:id="rId50"/>
    <p:sldId id="379" r:id="rId51"/>
    <p:sldId id="380" r:id="rId52"/>
    <p:sldId id="381" r:id="rId53"/>
    <p:sldId id="382" r:id="rId54"/>
    <p:sldId id="383" r:id="rId55"/>
    <p:sldId id="384" r:id="rId56"/>
    <p:sldId id="385" r:id="rId57"/>
    <p:sldId id="386" r:id="rId58"/>
    <p:sldId id="387" r:id="rId59"/>
    <p:sldId id="388" r:id="rId60"/>
    <p:sldId id="389" r:id="rId61"/>
    <p:sldId id="390" r:id="rId62"/>
    <p:sldId id="391" r:id="rId63"/>
    <p:sldId id="392" r:id="rId64"/>
    <p:sldId id="393" r:id="rId65"/>
    <p:sldId id="394" r:id="rId66"/>
    <p:sldId id="395" r:id="rId67"/>
    <p:sldId id="396" r:id="rId68"/>
    <p:sldId id="397" r:id="rId69"/>
    <p:sldId id="398" r:id="rId70"/>
    <p:sldId id="399" r:id="rId71"/>
    <p:sldId id="400" r:id="rId72"/>
    <p:sldId id="401" r:id="rId73"/>
    <p:sldId id="339" r:id="rId7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5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FF755"/>
    <a:srgbClr val="CC6600"/>
    <a:srgbClr val="6666FF"/>
    <a:srgbClr val="008000"/>
    <a:srgbClr val="000080"/>
    <a:srgbClr val="0040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57" autoAdjust="0"/>
    <p:restoredTop sz="95782" autoAdjust="0"/>
  </p:normalViewPr>
  <p:slideViewPr>
    <p:cSldViewPr snapToGrid="0">
      <p:cViewPr varScale="1">
        <p:scale>
          <a:sx n="118" d="100"/>
          <a:sy n="118" d="100"/>
        </p:scale>
        <p:origin x="1168" y="200"/>
      </p:cViewPr>
      <p:guideLst>
        <p:guide orient="horz" pos="3945"/>
        <p:guide pos="29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61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251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508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739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439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17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50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 weights</a:t>
            </a:r>
            <a:r>
              <a:rPr lang="en-US" baseline="0" dirty="0"/>
              <a:t> tend to increase during training and the terms get large enough, the gradient would grow exponentially and the problem would be an exploding gradient instead.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2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08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5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4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70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46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37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74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http://www.iro.umontreal.ca/~bengioy/papers/ftml.pdf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C53042-5A96-4DBC-B738-B843823BA6D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0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429124-42AB-834B-802A-43546C25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72B6AC1-370D-BA43-BF46-E770AD9ABB0A}" type="datetimeFigureOut">
              <a:rPr lang="en-US" smtClean="0"/>
              <a:t>4/1/26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746DD-4441-CB45-8C91-6C8FA1E48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E5FE2-2E8C-C243-A233-94D020F3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54081DA-C74C-6441-B166-B595AEBB1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0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umontreal.ca/~lisa/twiki/bin/view.cgi/Public/DBNEquations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www.iro.umontreal.ca/~bengioy/papers/ftml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deeplearning.net/tutorial/rbm.html" TargetMode="External"/><Relationship Id="rId4" Type="http://schemas.openxmlformats.org/officeDocument/2006/relationships/hyperlink" Target="http://www.mitpressjournals.org/doi/pdf/10.1162/089976698300017386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10" Type="http://schemas.openxmlformats.org/officeDocument/2006/relationships/image" Target="../media/image12.png"/><Relationship Id="rId4" Type="http://schemas.openxmlformats.org/officeDocument/2006/relationships/image" Target="../media/image60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28" Type="http://schemas.openxmlformats.org/officeDocument/2006/relationships/image" Target="../media/image41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31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png"/><Relationship Id="rId30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31: Deep Learning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1339" y="1144629"/>
            <a:ext cx="3598862" cy="48362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234950" marR="0" lvl="0" indent="-234950" algn="l" defTabSz="914400" rtl="0" eaLnBrk="0" fontAlgn="base" latinLnBrk="0" hangingPunct="0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Deep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Learning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Restricted Boltzmann Machines</a:t>
            </a: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    Deep Belief Networks</a:t>
            </a:r>
          </a:p>
          <a:p>
            <a:pPr marL="234950" indent="-234950" eaLnBrk="0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80"/>
                </a:solidFill>
                <a:latin typeface="+mn-lt"/>
              </a:rPr>
              <a:t>Resources:</a:t>
            </a: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</a:rPr>
              <a:t>Textbook (Sects. 6.1, 6.2)</a:t>
            </a:r>
            <a:endParaRPr lang="en-US" sz="1800" b="1" kern="0" dirty="0">
              <a:solidFill>
                <a:schemeClr val="bg1"/>
              </a:solidFill>
              <a:latin typeface="+mn-lt"/>
              <a:hlinkClick r:id="rId2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2"/>
              </a:rPr>
              <a:t>Learning Architectures for AI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3"/>
              </a:rPr>
              <a:t>Contrastive Divergence RBMs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Boltzmann Machines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4"/>
              </a:rPr>
              <a:t>Derivation of Learning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234950"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kern="0" dirty="0">
                <a:solidFill>
                  <a:schemeClr val="bg1"/>
                </a:solidFill>
                <a:latin typeface="+mn-lt"/>
                <a:hlinkClick r:id="rId5"/>
              </a:rPr>
              <a:t>Contrastive Divergence</a:t>
            </a: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R="0" lvl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800" b="1" kern="0" dirty="0">
              <a:solidFill>
                <a:schemeClr val="bg1"/>
              </a:solidFill>
              <a:latin typeface="+mn-lt"/>
            </a:endParaRPr>
          </a:p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diagram depicting a brain as a schematic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758" y="1144628"/>
            <a:ext cx="4099578" cy="2223289"/>
          </a:xfrm>
          <a:prstGeom prst="rect">
            <a:avLst/>
          </a:prstGeom>
        </p:spPr>
      </p:pic>
      <p:pic>
        <p:nvPicPr>
          <p:cNvPr id="53250" name="Picture 2" descr="A deep neural network.&#10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4299626" y="3941759"/>
            <a:ext cx="4577674" cy="203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Supervised Fine-Tuning of DBNs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After unsupervised pre-training, the network can be further optimized by gradient descent with respect to a supervised training criterion.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a small set of labeled samples is introduced, the parameters are slightly updated to improve the network’s perception of the patterns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training process can be accomplished in a reasonable amount of time (depending on the depth and other parameters of the DBN) in a GPU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Given that DBN attempt to sequentially learn the entire input and then reconstruct it in a backward pass, they are commonly used to learn features for the data.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7" name="Group 26" descr="A diagram depicting the training process for supervising fine-tuning of DBNs.&#10;"/>
          <p:cNvGrpSpPr/>
          <p:nvPr/>
        </p:nvGrpSpPr>
        <p:grpSpPr>
          <a:xfrm>
            <a:off x="2098316" y="2347899"/>
            <a:ext cx="5018664" cy="1650015"/>
            <a:chOff x="2284682" y="2173728"/>
            <a:chExt cx="5018664" cy="1650015"/>
          </a:xfrm>
        </p:grpSpPr>
        <p:grpSp>
          <p:nvGrpSpPr>
            <p:cNvPr id="25" name="Group 24"/>
            <p:cNvGrpSpPr/>
            <p:nvPr/>
          </p:nvGrpSpPr>
          <p:grpSpPr>
            <a:xfrm>
              <a:off x="2284682" y="2173728"/>
              <a:ext cx="4645932" cy="1650015"/>
              <a:chOff x="2507855" y="2053985"/>
              <a:chExt cx="4645932" cy="1650015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2507855" y="2053985"/>
                <a:ext cx="4199583" cy="1650015"/>
                <a:chOff x="1152050" y="1751577"/>
                <a:chExt cx="4199583" cy="1650015"/>
              </a:xfrm>
            </p:grpSpPr>
            <p:sp>
              <p:nvSpPr>
                <p:cNvPr id="81" name="Oval 80"/>
                <p:cNvSpPr/>
                <p:nvPr/>
              </p:nvSpPr>
              <p:spPr>
                <a:xfrm>
                  <a:off x="1152050" y="2045704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1152050" y="2598690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2028102" y="235188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2048581" y="175157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2028102" y="298427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89" name="Straight Arrow Connector 88"/>
                <p:cNvCxnSpPr>
                  <a:stCxn id="83" idx="6"/>
                  <a:endCxn id="87" idx="2"/>
                </p:cNvCxnSpPr>
                <p:nvPr/>
              </p:nvCxnSpPr>
              <p:spPr>
                <a:xfrm>
                  <a:off x="1589300" y="2797779"/>
                  <a:ext cx="438802" cy="3855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Arrow Connector 89"/>
                <p:cNvCxnSpPr>
                  <a:stCxn id="83" idx="6"/>
                  <a:endCxn id="84" idx="2"/>
                </p:cNvCxnSpPr>
                <p:nvPr/>
              </p:nvCxnSpPr>
              <p:spPr>
                <a:xfrm flipV="1">
                  <a:off x="1589300" y="2550969"/>
                  <a:ext cx="438802" cy="24681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Arrow Connector 91"/>
                <p:cNvCxnSpPr>
                  <a:stCxn id="83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8471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Arrow Connector 92"/>
                <p:cNvCxnSpPr>
                  <a:stCxn id="81" idx="6"/>
                  <a:endCxn id="84" idx="2"/>
                </p:cNvCxnSpPr>
                <p:nvPr/>
              </p:nvCxnSpPr>
              <p:spPr>
                <a:xfrm>
                  <a:off x="1589300" y="2244793"/>
                  <a:ext cx="438802" cy="306176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Arrow Connector 94"/>
                <p:cNvCxnSpPr>
                  <a:stCxn id="81" idx="6"/>
                  <a:endCxn id="87" idx="2"/>
                </p:cNvCxnSpPr>
                <p:nvPr/>
              </p:nvCxnSpPr>
              <p:spPr>
                <a:xfrm>
                  <a:off x="1589300" y="2244793"/>
                  <a:ext cx="438802" cy="9385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/>
                <p:cNvCxnSpPr>
                  <a:stCxn id="81" idx="6"/>
                  <a:endCxn id="86" idx="2"/>
                </p:cNvCxnSpPr>
                <p:nvPr/>
              </p:nvCxnSpPr>
              <p:spPr>
                <a:xfrm flipV="1">
                  <a:off x="1589300" y="1950666"/>
                  <a:ext cx="459281" cy="2941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Oval 97"/>
                <p:cNvSpPr/>
                <p:nvPr/>
              </p:nvSpPr>
              <p:spPr>
                <a:xfrm>
                  <a:off x="3018459" y="236013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3038938" y="1759831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3018459" y="2992528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02" name="Straight Arrow Connector 101"/>
                <p:cNvCxnSpPr>
                  <a:stCxn id="86" idx="6"/>
                  <a:endCxn id="99" idx="2"/>
                </p:cNvCxnSpPr>
                <p:nvPr/>
              </p:nvCxnSpPr>
              <p:spPr>
                <a:xfrm>
                  <a:off x="2485831" y="1950666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Arrow Connector 103"/>
                <p:cNvCxnSpPr>
                  <a:stCxn id="86" idx="6"/>
                  <a:endCxn id="98" idx="2"/>
                </p:cNvCxnSpPr>
                <p:nvPr/>
              </p:nvCxnSpPr>
              <p:spPr>
                <a:xfrm>
                  <a:off x="2485831" y="1950666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Arrow Connector 104"/>
                <p:cNvCxnSpPr>
                  <a:stCxn id="86" idx="6"/>
                  <a:endCxn id="101" idx="2"/>
                </p:cNvCxnSpPr>
                <p:nvPr/>
              </p:nvCxnSpPr>
              <p:spPr>
                <a:xfrm>
                  <a:off x="2485831" y="1950666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Arrow Connector 106"/>
                <p:cNvCxnSpPr>
                  <a:stCxn id="84" idx="6"/>
                  <a:endCxn id="98" idx="2"/>
                </p:cNvCxnSpPr>
                <p:nvPr/>
              </p:nvCxnSpPr>
              <p:spPr>
                <a:xfrm>
                  <a:off x="2465352" y="255096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>
                  <a:stCxn id="84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Arrow Connector 108"/>
                <p:cNvCxnSpPr>
                  <a:stCxn id="84" idx="6"/>
                  <a:endCxn id="101" idx="2"/>
                </p:cNvCxnSpPr>
                <p:nvPr/>
              </p:nvCxnSpPr>
              <p:spPr>
                <a:xfrm>
                  <a:off x="2465352" y="2550969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>
                  <a:stCxn id="87" idx="6"/>
                  <a:endCxn id="101" idx="2"/>
                </p:cNvCxnSpPr>
                <p:nvPr/>
              </p:nvCxnSpPr>
              <p:spPr>
                <a:xfrm>
                  <a:off x="2465352" y="3183363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Arrow Connector 110"/>
                <p:cNvCxnSpPr>
                  <a:stCxn id="87" idx="6"/>
                  <a:endCxn id="98" idx="2"/>
                </p:cNvCxnSpPr>
                <p:nvPr/>
              </p:nvCxnSpPr>
              <p:spPr>
                <a:xfrm flipV="1">
                  <a:off x="2465352" y="2559223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>
                  <a:stCxn id="87" idx="6"/>
                  <a:endCxn id="99" idx="2"/>
                </p:cNvCxnSpPr>
                <p:nvPr/>
              </p:nvCxnSpPr>
              <p:spPr>
                <a:xfrm flipV="1">
                  <a:off x="2465352" y="1958920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Oval 112"/>
                <p:cNvSpPr/>
                <p:nvPr/>
              </p:nvSpPr>
              <p:spPr>
                <a:xfrm>
                  <a:off x="3021761" y="2362766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3042240" y="1762463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3021761" y="299516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6" name="Oval 115"/>
                <p:cNvSpPr/>
                <p:nvPr/>
              </p:nvSpPr>
              <p:spPr>
                <a:xfrm>
                  <a:off x="4012118" y="2371020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17" name="Oval 116"/>
                <p:cNvSpPr/>
                <p:nvPr/>
              </p:nvSpPr>
              <p:spPr>
                <a:xfrm>
                  <a:off x="4032597" y="1770717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18" name="Oval 117"/>
                <p:cNvSpPr/>
                <p:nvPr/>
              </p:nvSpPr>
              <p:spPr>
                <a:xfrm>
                  <a:off x="4012118" y="3003414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19" name="Straight Arrow Connector 118"/>
                <p:cNvCxnSpPr>
                  <a:stCxn id="114" idx="6"/>
                  <a:endCxn id="117" idx="2"/>
                </p:cNvCxnSpPr>
                <p:nvPr/>
              </p:nvCxnSpPr>
              <p:spPr>
                <a:xfrm>
                  <a:off x="3479490" y="1961552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Arrow Connector 119"/>
                <p:cNvCxnSpPr>
                  <a:stCxn id="114" idx="6"/>
                  <a:endCxn id="116" idx="2"/>
                </p:cNvCxnSpPr>
                <p:nvPr/>
              </p:nvCxnSpPr>
              <p:spPr>
                <a:xfrm>
                  <a:off x="3479490" y="1961552"/>
                  <a:ext cx="532628" cy="60855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Arrow Connector 146"/>
                <p:cNvCxnSpPr>
                  <a:stCxn id="114" idx="6"/>
                  <a:endCxn id="118" idx="2"/>
                </p:cNvCxnSpPr>
                <p:nvPr/>
              </p:nvCxnSpPr>
              <p:spPr>
                <a:xfrm>
                  <a:off x="3479490" y="1961552"/>
                  <a:ext cx="532628" cy="124095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Arrow Connector 147"/>
                <p:cNvCxnSpPr>
                  <a:stCxn id="113" idx="6"/>
                  <a:endCxn id="116" idx="2"/>
                </p:cNvCxnSpPr>
                <p:nvPr/>
              </p:nvCxnSpPr>
              <p:spPr>
                <a:xfrm>
                  <a:off x="3459011" y="2561855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13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592049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Arrow Connector 149"/>
                <p:cNvCxnSpPr>
                  <a:stCxn id="113" idx="6"/>
                  <a:endCxn id="118" idx="2"/>
                </p:cNvCxnSpPr>
                <p:nvPr/>
              </p:nvCxnSpPr>
              <p:spPr>
                <a:xfrm>
                  <a:off x="3459011" y="2561855"/>
                  <a:ext cx="553107" cy="640648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Arrow Connector 150"/>
                <p:cNvCxnSpPr>
                  <a:stCxn id="115" idx="6"/>
                  <a:endCxn id="118" idx="2"/>
                </p:cNvCxnSpPr>
                <p:nvPr/>
              </p:nvCxnSpPr>
              <p:spPr>
                <a:xfrm>
                  <a:off x="3459011" y="3194249"/>
                  <a:ext cx="553107" cy="825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Arrow Connector 151"/>
                <p:cNvCxnSpPr>
                  <a:stCxn id="115" idx="6"/>
                  <a:endCxn id="116" idx="2"/>
                </p:cNvCxnSpPr>
                <p:nvPr/>
              </p:nvCxnSpPr>
              <p:spPr>
                <a:xfrm flipV="1">
                  <a:off x="3459011" y="2570109"/>
                  <a:ext cx="553107" cy="62414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Arrow Connector 153"/>
                <p:cNvCxnSpPr>
                  <a:stCxn id="115" idx="6"/>
                  <a:endCxn id="117" idx="2"/>
                </p:cNvCxnSpPr>
                <p:nvPr/>
              </p:nvCxnSpPr>
              <p:spPr>
                <a:xfrm flipV="1">
                  <a:off x="3459011" y="1969806"/>
                  <a:ext cx="573586" cy="122444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/>
                <p:cNvGrpSpPr/>
                <p:nvPr/>
              </p:nvGrpSpPr>
              <p:grpSpPr>
                <a:xfrm rot="10800000">
                  <a:off x="4008816" y="1770717"/>
                  <a:ext cx="1342817" cy="1630875"/>
                  <a:chOff x="4440778" y="3725625"/>
                  <a:chExt cx="1342817" cy="1630875"/>
                </a:xfrm>
              </p:grpSpPr>
              <p:sp>
                <p:nvSpPr>
                  <p:cNvPr id="156" name="Oval 155"/>
                  <p:cNvSpPr/>
                  <p:nvPr/>
                </p:nvSpPr>
                <p:spPr>
                  <a:xfrm rot="187571">
                    <a:off x="4440778" y="4062706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 rot="187571">
                    <a:off x="4440778" y="4615692"/>
                    <a:ext cx="437250" cy="398178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 rot="187571">
                    <a:off x="5336724" y="4358807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 rot="187571">
                    <a:off x="5346345" y="3725625"/>
                    <a:ext cx="437250" cy="39817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rot="187571">
                    <a:off x="5325866" y="4958322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  <p:cxnSp>
                <p:nvCxnSpPr>
                  <p:cNvPr id="161" name="Straight Arrow Connector 160"/>
                  <p:cNvCxnSpPr>
                    <a:stCxn id="157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826704"/>
                    <a:ext cx="448488" cy="318784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Arrow Connector 161"/>
                  <p:cNvCxnSpPr>
                    <a:stCxn id="157" idx="6"/>
                    <a:endCxn id="158" idx="2"/>
                  </p:cNvCxnSpPr>
                  <p:nvPr/>
                </p:nvCxnSpPr>
                <p:spPr>
                  <a:xfrm rot="10800000" flipH="1">
                    <a:off x="4877703" y="4545973"/>
                    <a:ext cx="459346" cy="280731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Straight Arrow Connector 162"/>
                  <p:cNvCxnSpPr>
                    <a:stCxn id="157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913913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Arrow Connector 163"/>
                  <p:cNvCxnSpPr>
                    <a:stCxn id="156" idx="6"/>
                    <a:endCxn id="158" idx="2"/>
                  </p:cNvCxnSpPr>
                  <p:nvPr/>
                </p:nvCxnSpPr>
                <p:spPr>
                  <a:xfrm rot="10800000" flipH="1" flipV="1">
                    <a:off x="4877703" y="4273718"/>
                    <a:ext cx="459346" cy="272255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>
                    <a:stCxn id="156" idx="6"/>
                    <a:endCxn id="160" idx="2"/>
                  </p:cNvCxnSpPr>
                  <p:nvPr/>
                </p:nvCxnSpPr>
                <p:spPr>
                  <a:xfrm rot="10800000" flipH="1" flipV="1">
                    <a:off x="4877703" y="4273718"/>
                    <a:ext cx="448488" cy="871770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6" name="Straight Arrow Connector 165"/>
                  <p:cNvCxnSpPr>
                    <a:stCxn id="156" idx="6"/>
                    <a:endCxn id="159" idx="2"/>
                  </p:cNvCxnSpPr>
                  <p:nvPr/>
                </p:nvCxnSpPr>
                <p:spPr>
                  <a:xfrm rot="10800000" flipH="1">
                    <a:off x="4877703" y="3912791"/>
                    <a:ext cx="468967" cy="360927"/>
                  </a:xfrm>
                  <a:prstGeom prst="straightConnector1">
                    <a:avLst/>
                  </a:prstGeom>
                  <a:ln w="38100">
                    <a:solidFill>
                      <a:schemeClr val="accent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8" name="Straight Arrow Connector 7"/>
              <p:cNvCxnSpPr>
                <a:endCxn id="157" idx="2"/>
              </p:cNvCxnSpPr>
              <p:nvPr/>
            </p:nvCxnSpPr>
            <p:spPr>
              <a:xfrm flipH="1">
                <a:off x="6707113" y="2620143"/>
                <a:ext cx="446674" cy="662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/>
              <p:cNvCxnSpPr>
                <a:endCxn id="156" idx="2"/>
              </p:cNvCxnSpPr>
              <p:nvPr/>
            </p:nvCxnSpPr>
            <p:spPr>
              <a:xfrm flipH="1">
                <a:off x="6707113" y="3167830"/>
                <a:ext cx="446674" cy="11923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 rot="5400000">
              <a:off x="6656340" y="2892191"/>
              <a:ext cx="924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Labels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9925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example, a simple RBM will be constructed and utilized for movie recommendations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2007, Hinton proposed the utilization of RBMs in order to produce more accurate movie recommendations with Netflix data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Essentially, the input data is comprised of the movies that users liked. The output is a set of weights that activate (or not) the hidden units that, in this case will represent movie genre.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As it was shown in the RBM training section, the input will be passed to the hidden layer, where the  activation energy is calculated, and the weights and biases are updated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input is then attempted to be reconstructed in a similar manner and the hidden units are updated accordingly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example the visible units will represent a movie and the input will be 1 if the user liked it, and 0 if the user did not like it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a new user, the activation (or not activation) of the hidden units, indicates whether or not the use should be recommended to a set of movies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Note that this is a simple example to illustrate one application of RBMs.</a:t>
            </a: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095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RBM used in this example is constructed to have 6 visible units and 2 hidden units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78" name="Group 77" descr="A decorative diagram showing how we predict movie recommendations.&#10;"/>
          <p:cNvGrpSpPr/>
          <p:nvPr/>
        </p:nvGrpSpPr>
        <p:grpSpPr>
          <a:xfrm>
            <a:off x="3238534" y="1479284"/>
            <a:ext cx="5676898" cy="2224716"/>
            <a:chOff x="1498369" y="1189257"/>
            <a:chExt cx="6480642" cy="2539694"/>
          </a:xfrm>
        </p:grpSpPr>
        <p:grpSp>
          <p:nvGrpSpPr>
            <p:cNvPr id="7" name="Group 6"/>
            <p:cNvGrpSpPr/>
            <p:nvPr/>
          </p:nvGrpSpPr>
          <p:grpSpPr>
            <a:xfrm rot="16200000">
              <a:off x="3242287" y="723623"/>
              <a:ext cx="2072237" cy="3003505"/>
              <a:chOff x="995575" y="3347287"/>
              <a:chExt cx="2074194" cy="3080010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995576" y="494959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95576" y="5774155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995575" y="3347287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95575" y="4151112"/>
                <a:ext cx="653142" cy="65314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416627" y="4821365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389414" y="3969884"/>
                <a:ext cx="653142" cy="65314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9" name="Straight Connector 18"/>
              <p:cNvCxnSpPr>
                <a:stCxn id="13" idx="6"/>
                <a:endCxn id="16" idx="2"/>
              </p:cNvCxnSpPr>
              <p:nvPr/>
            </p:nvCxnSpPr>
            <p:spPr>
              <a:xfrm rot="5400000" flipV="1">
                <a:off x="1707767" y="3614808"/>
                <a:ext cx="62259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13" idx="6"/>
                <a:endCxn id="15" idx="2"/>
              </p:cNvCxnSpPr>
              <p:nvPr/>
            </p:nvCxnSpPr>
            <p:spPr>
              <a:xfrm rot="5400000" flipV="1">
                <a:off x="1295633" y="4026942"/>
                <a:ext cx="1474078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4" idx="6"/>
                <a:endCxn id="16" idx="2"/>
              </p:cNvCxnSpPr>
              <p:nvPr/>
            </p:nvCxnSpPr>
            <p:spPr>
              <a:xfrm rot="5400000" flipH="1" flipV="1">
                <a:off x="1928452" y="4016721"/>
                <a:ext cx="181228" cy="7406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4" idx="6"/>
                <a:endCxn id="15" idx="2"/>
              </p:cNvCxnSpPr>
              <p:nvPr/>
            </p:nvCxnSpPr>
            <p:spPr>
              <a:xfrm rot="5400000" flipV="1">
                <a:off x="1697546" y="4428855"/>
                <a:ext cx="670253" cy="76791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1" idx="6"/>
                <a:endCxn id="16" idx="2"/>
              </p:cNvCxnSpPr>
              <p:nvPr/>
            </p:nvCxnSpPr>
            <p:spPr>
              <a:xfrm rot="5400000" flipH="1" flipV="1">
                <a:off x="1529211" y="4415963"/>
                <a:ext cx="979710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1" idx="6"/>
                <a:endCxn id="15" idx="2"/>
              </p:cNvCxnSpPr>
              <p:nvPr/>
            </p:nvCxnSpPr>
            <p:spPr>
              <a:xfrm rot="5400000" flipH="1" flipV="1">
                <a:off x="1968557" y="4828097"/>
                <a:ext cx="128230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2" idx="6"/>
                <a:endCxn id="16" idx="2"/>
              </p:cNvCxnSpPr>
              <p:nvPr/>
            </p:nvCxnSpPr>
            <p:spPr>
              <a:xfrm rot="5400000" flipH="1" flipV="1">
                <a:off x="1116931" y="4828243"/>
                <a:ext cx="1804271" cy="740696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2" idx="6"/>
                <a:endCxn id="15" idx="2"/>
              </p:cNvCxnSpPr>
              <p:nvPr/>
            </p:nvCxnSpPr>
            <p:spPr>
              <a:xfrm rot="5400000" flipH="1" flipV="1">
                <a:off x="1556277" y="5240377"/>
                <a:ext cx="952791" cy="76790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Oval 48"/>
            <p:cNvSpPr/>
            <p:nvPr/>
          </p:nvSpPr>
          <p:spPr>
            <a:xfrm rot="16200000">
              <a:off x="1960295" y="2616771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 rot="16200000">
              <a:off x="5949080" y="2616770"/>
              <a:ext cx="652526" cy="63691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endParaRPr lang="en-US" i="1" dirty="0">
                <a:solidFill>
                  <a:schemeClr val="accent1"/>
                </a:solidFill>
                <a:latin typeface="Cambria Math" panose="02040503050406030204" pitchFamily="18" charset="0"/>
              </a:endParaRPr>
            </a:p>
          </p:txBody>
        </p:sp>
        <p:cxnSp>
          <p:nvCxnSpPr>
            <p:cNvPr id="51" name="Straight Connector 50"/>
            <p:cNvCxnSpPr>
              <a:stCxn id="49" idx="5"/>
              <a:endCxn id="16" idx="2"/>
            </p:cNvCxnSpPr>
            <p:nvPr/>
          </p:nvCxnSpPr>
          <p:spPr>
            <a:xfrm flipV="1">
              <a:off x="2511743" y="1868970"/>
              <a:ext cx="1190502" cy="8355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9" idx="5"/>
              <a:endCxn id="15" idx="2"/>
            </p:cNvCxnSpPr>
            <p:nvPr/>
          </p:nvCxnSpPr>
          <p:spPr>
            <a:xfrm flipV="1">
              <a:off x="2511743" y="1841783"/>
              <a:ext cx="2020832" cy="8627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0" idx="7"/>
              <a:endCxn id="15" idx="2"/>
            </p:cNvCxnSpPr>
            <p:nvPr/>
          </p:nvCxnSpPr>
          <p:spPr>
            <a:xfrm flipH="1" flipV="1">
              <a:off x="4532575" y="1841783"/>
              <a:ext cx="1517583" cy="8627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50" idx="7"/>
              <a:endCxn id="16" idx="2"/>
            </p:cNvCxnSpPr>
            <p:nvPr/>
          </p:nvCxnSpPr>
          <p:spPr>
            <a:xfrm flipH="1" flipV="1">
              <a:off x="3702245" y="1868970"/>
              <a:ext cx="2347913" cy="8355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3155"/>
            <p:cNvSpPr>
              <a:spLocks noChangeArrowheads="1"/>
            </p:cNvSpPr>
            <p:nvPr/>
          </p:nvSpPr>
          <p:spPr bwMode="auto">
            <a:xfrm>
              <a:off x="6746203" y="2862408"/>
              <a:ext cx="1232808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Visible Layer</a:t>
              </a:r>
            </a:p>
          </p:txBody>
        </p:sp>
        <p:sp>
          <p:nvSpPr>
            <p:cNvPr id="70" name="Rectangle 3155"/>
            <p:cNvSpPr>
              <a:spLocks noChangeArrowheads="1"/>
            </p:cNvSpPr>
            <p:nvPr/>
          </p:nvSpPr>
          <p:spPr bwMode="auto">
            <a:xfrm>
              <a:off x="5044446" y="1317485"/>
              <a:ext cx="1524704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Hidden Layer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98369" y="3279734"/>
                  <a:ext cx="1524704" cy="39908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3155"/>
                <p:cNvSpPr>
                  <a:spLocks noChangeArrowheads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36921" y="3276468"/>
                  <a:ext cx="1524704" cy="39908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24418" y="3329866"/>
                  <a:ext cx="1524704" cy="39908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3155"/>
                <p:cNvSpPr>
                  <a:spLocks noChangeArrowheads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6770" y="3267317"/>
                  <a:ext cx="1524704" cy="39908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41626" y="3278852"/>
                  <a:ext cx="1524704" cy="39908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just"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50460" y="3304915"/>
                  <a:ext cx="1524704" cy="39908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155"/>
              <p:cNvSpPr>
                <a:spLocks noChangeArrowheads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𝑯𝒂𝒓𝒓𝒚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𝑷𝒐𝒕𝒕𝒆𝒓</m:t>
                      </m:r>
                    </m:oMath>
                  </m:oMathPara>
                </a14:m>
                <a:b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𝑨𝒗𝒂𝒕𝒂𝒓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𝑳𝒐𝒓𝒅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𝒐𝒇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𝒕𝒉𝒆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𝑹𝒊𝒏𝒈𝒔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𝑮𝒍𝒂𝒅𝒊𝒂𝒕𝒐𝒓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𝑻𝒊𝒕𝒂𝒏𝒊𝒄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𝑮𝒍𝒊𝒕𝒕𝒆𝒓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13" y="1465526"/>
                <a:ext cx="3697594" cy="18162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3155"/>
              <p:cNvSpPr>
                <a:spLocks noChangeArrowheads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Input for Training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User#: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User1: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User2: [1 0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User3: [1 1 1 0 0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User4: [0 0 1 1 1 0]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User5: [0 0 1 1 0 1]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User6: [0 0 1 1 1 0]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1: User liked the movie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0: User did not like the movie</a:t>
                </a:r>
              </a:p>
              <a:p>
                <a:pPr algn="ctr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9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3491" y="3474414"/>
                <a:ext cx="3697594" cy="2489272"/>
              </a:xfrm>
              <a:prstGeom prst="rect">
                <a:avLst/>
              </a:prstGeom>
              <a:blipFill>
                <a:blip r:embed="rId10"/>
                <a:stretch>
                  <a:fillRect t="-3186" b="-215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3155"/>
          <p:cNvSpPr>
            <a:spLocks noChangeArrowheads="1"/>
          </p:cNvSpPr>
          <p:nvPr/>
        </p:nvSpPr>
        <p:spPr bwMode="auto">
          <a:xfrm>
            <a:off x="3685397" y="4091810"/>
            <a:ext cx="5122818" cy="2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case, the hidden units will learn two latent variables underlying the movie preferences.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For example: It could learn to identify the Sci-Fi/Fantasy movies from the Oscar winning movies</a:t>
            </a:r>
          </a:p>
        </p:txBody>
      </p:sp>
    </p:spTree>
    <p:extLst>
      <p:ext uri="{BB962C8B-B14F-4D97-AF65-F5344CB8AC3E}">
        <p14:creationId xmlns:p14="http://schemas.microsoft.com/office/powerpoint/2010/main" val="18797003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Movie Recommendations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69907" y="707412"/>
            <a:ext cx="8645525" cy="6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Running the code for the specified RBM and the provided examples produces the following weights: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" name="Rectangle 3155"/>
          <p:cNvSpPr>
            <a:spLocks noChangeArrowheads="1"/>
          </p:cNvSpPr>
          <p:nvPr/>
        </p:nvSpPr>
        <p:spPr bwMode="auto">
          <a:xfrm>
            <a:off x="5417944" y="1368783"/>
            <a:ext cx="3527446" cy="150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The probability of activation is the sigmoid of the activation energy, negative values will correspond to low probability of activation. </a:t>
            </a:r>
          </a:p>
        </p:txBody>
      </p:sp>
      <p:pic>
        <p:nvPicPr>
          <p:cNvPr id="3" name="Picture 2" descr="A table showing the results of the movie recommendation system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55" y="1368783"/>
            <a:ext cx="4548920" cy="1821889"/>
          </a:xfrm>
          <a:prstGeom prst="rect">
            <a:avLst/>
          </a:prstGeom>
        </p:spPr>
      </p:pic>
      <p:sp>
        <p:nvSpPr>
          <p:cNvPr id="42" name="Rectangle 3155"/>
          <p:cNvSpPr>
            <a:spLocks noChangeArrowheads="1"/>
          </p:cNvSpPr>
          <p:nvPr/>
        </p:nvSpPr>
        <p:spPr bwMode="auto">
          <a:xfrm>
            <a:off x="269906" y="3338730"/>
            <a:ext cx="8645525" cy="126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can be seen that the first hidden layer activates for Sci-Fi/Fantasy movies, while the second hidden layer corresponds to Oscar Winners.  </a:t>
            </a:r>
          </a:p>
          <a:p>
            <a:pPr algn="just"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When entering the information of a new user that likes Titanic and Gladiator, we get this result: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742950" lvl="1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23" y="4756660"/>
            <a:ext cx="3324666" cy="764137"/>
          </a:xfrm>
          <a:prstGeom prst="rect">
            <a:avLst/>
          </a:prstGeom>
        </p:spPr>
      </p:pic>
      <p:sp>
        <p:nvSpPr>
          <p:cNvPr id="44" name="Rectangle 3155"/>
          <p:cNvSpPr>
            <a:spLocks noChangeArrowheads="1"/>
          </p:cNvSpPr>
          <p:nvPr/>
        </p:nvSpPr>
        <p:spPr bwMode="auto">
          <a:xfrm>
            <a:off x="4052829" y="4566780"/>
            <a:ext cx="4536694" cy="18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In this sense, the system is more likely to recommend Oscar Winning Movies to the new user.</a:t>
            </a:r>
          </a:p>
        </p:txBody>
      </p:sp>
    </p:spTree>
    <p:extLst>
      <p:ext uri="{BB962C8B-B14F-4D97-AF65-F5344CB8AC3E}">
        <p14:creationId xmlns:p14="http://schemas.microsoft.com/office/powerpoint/2010/main" val="423164342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1C339A-B6B9-1243-A43F-B15F28B23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Times New Roman" pitchFamily="1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</p:spTree>
    <p:extLst>
      <p:ext uri="{BB962C8B-B14F-4D97-AF65-F5344CB8AC3E}">
        <p14:creationId xmlns:p14="http://schemas.microsoft.com/office/powerpoint/2010/main" val="2061621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0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5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 descr="A depiction of an algorithm to learn weights.&#10;"/>
          <p:cNvSpPr>
            <a:spLocks noGrp="1"/>
          </p:cNvSpPr>
          <p:nvPr>
            <p:ph idx="4294967295"/>
          </p:nvPr>
        </p:nvSpPr>
        <p:spPr>
          <a:xfrm>
            <a:off x="461963" y="396875"/>
            <a:ext cx="8682037" cy="5699125"/>
          </a:xfrm>
          <a:prstGeom prst="rect">
            <a:avLst/>
          </a:prstGeo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 dirty="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 dirty="0"/>
              <a:t>  3. </a:t>
            </a:r>
            <a:r>
              <a:rPr lang="en-GB" altLang="en-US" sz="2800" b="1" dirty="0"/>
              <a:t>multilayer</a:t>
            </a:r>
            <a:r>
              <a:rPr lang="en-GB" altLang="en-US" sz="2800" dirty="0"/>
              <a:t> </a:t>
            </a:r>
            <a:r>
              <a:rPr lang="en-GB" altLang="en-US" sz="2800" b="1" dirty="0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 dirty="0"/>
              <a:t>      25 years.  What’s actually new?</a:t>
            </a:r>
            <a:r>
              <a:rPr lang="en-GB" altLang="en-US" sz="2800" dirty="0"/>
              <a:t> </a:t>
            </a:r>
          </a:p>
          <a:p>
            <a:pPr marL="0" indent="0">
              <a:buFontTx/>
              <a:buNone/>
            </a:pPr>
            <a:endParaRPr lang="en-GB" altLang="en-US" sz="2800" dirty="0"/>
          </a:p>
          <a:p>
            <a:pPr marL="0" indent="0">
              <a:buFontTx/>
              <a:buNone/>
            </a:pPr>
            <a:endParaRPr lang="en-GB" altLang="en-US" sz="2800" dirty="0"/>
          </a:p>
          <a:p>
            <a:pPr marL="0" indent="0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 dirty="0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 dirty="0"/>
              <a:t>algorithms for training many-later networks</a:t>
            </a:r>
            <a:endParaRPr lang="en-GB" altLang="en-US" sz="2400" b="1" dirty="0"/>
          </a:p>
          <a:p>
            <a:pPr marL="0" indent="0">
              <a:buFontTx/>
              <a:buNone/>
            </a:pPr>
            <a:endParaRPr lang="en-GB" altLang="en-US" sz="2800" dirty="0"/>
          </a:p>
          <a:p>
            <a:pPr marL="0" indent="0">
              <a:buFontTx/>
              <a:buNone/>
            </a:pPr>
            <a:r>
              <a:rPr lang="en-GB" altLang="en-US" sz="2800" dirty="0"/>
              <a:t> </a:t>
            </a:r>
            <a:endParaRPr lang="en-GB" alt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560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24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An animation of the training and decoding processes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>
                <a:solidFill>
                  <a:srgbClr val="000000"/>
                </a:solidFill>
              </a:rPr>
              <a:t>f</a:t>
            </a:r>
            <a:r>
              <a:rPr lang="en-GB" altLang="en-US" sz="4400" b="1">
                <a:solidFill>
                  <a:srgbClr val="000000"/>
                </a:solidFill>
              </a:rPr>
              <a:t>(</a:t>
            </a:r>
            <a:r>
              <a:rPr lang="en-GB" altLang="en-US" sz="4400" b="1" i="1">
                <a:solidFill>
                  <a:srgbClr val="000000"/>
                </a:solidFill>
              </a:rPr>
              <a:t>x</a:t>
            </a:r>
            <a:r>
              <a:rPr lang="en-GB" altLang="en-US" sz="4400" b="1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4072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7"/>
            <a:ext cx="8645525" cy="533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is a branch of machine learning that has gained great popularity in the latest years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first deep network descriptions emerged in the late 60s and early 70s. </a:t>
            </a:r>
            <a:r>
              <a:rPr lang="en-US" sz="1800" b="1" dirty="0" err="1">
                <a:solidFill>
                  <a:schemeClr val="bg1"/>
                </a:solidFill>
              </a:rPr>
              <a:t>Ivankhnenko</a:t>
            </a:r>
            <a:r>
              <a:rPr lang="en-US" sz="1800" b="1" dirty="0">
                <a:solidFill>
                  <a:schemeClr val="bg1"/>
                </a:solidFill>
              </a:rPr>
              <a:t> (1971) published a paper that described a deep network with 8 layers trained by the Group Method of Data Handling algorithm 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1989 </a:t>
            </a:r>
            <a:r>
              <a:rPr lang="en-US" sz="1800" b="1" dirty="0" err="1">
                <a:solidFill>
                  <a:schemeClr val="bg1"/>
                </a:solidFill>
              </a:rPr>
              <a:t>LeCun</a:t>
            </a:r>
            <a:r>
              <a:rPr lang="en-US" sz="1800" b="1" dirty="0">
                <a:solidFill>
                  <a:schemeClr val="bg1"/>
                </a:solidFill>
              </a:rPr>
              <a:t> was able to apply the standard backpropagation algorithm to train a deep network to recognize handwritten Zip codes. This process was not very practical, since it took three days for training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1998, a team led by Larry Heck achieved the first success for deep learning on speaker recognition.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Nowadays, several speech recognition problems have been approached with a deep learning method called a Long Short Term Memory (LSTM), a recurrent neural network proposed by </a:t>
            </a:r>
            <a:r>
              <a:rPr lang="en-US" sz="1800" b="1" dirty="0" err="1">
                <a:solidFill>
                  <a:schemeClr val="bg1"/>
                </a:solidFill>
              </a:rPr>
              <a:t>Schmidhuber</a:t>
            </a:r>
            <a:r>
              <a:rPr lang="en-US" sz="1800" b="1" dirty="0">
                <a:solidFill>
                  <a:schemeClr val="bg1"/>
                </a:solidFill>
              </a:rPr>
              <a:t> in 1997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New training methodologies (greedy-layer-wise learning algorithm) and advances in hardware (GPUs) have contributed to the renewed interest on this topic. 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 descr="An animation of the training and decoding processes.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dirty="0">
                <a:solidFill>
                  <a:srgbClr val="000000"/>
                </a:solidFill>
              </a:rPr>
              <a:t>f</a:t>
            </a:r>
            <a:r>
              <a:rPr lang="en-GB" altLang="en-US" sz="4400" b="1" dirty="0">
                <a:solidFill>
                  <a:srgbClr val="000000"/>
                </a:solidFill>
              </a:rPr>
              <a:t>(</a:t>
            </a:r>
            <a:r>
              <a:rPr lang="en-GB" altLang="en-US" sz="4400" b="1" i="1" dirty="0">
                <a:solidFill>
                  <a:srgbClr val="000000"/>
                </a:solidFill>
              </a:rPr>
              <a:t>x</a:t>
            </a:r>
            <a:r>
              <a:rPr lang="en-GB" altLang="en-US" sz="4400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x =  -</a:t>
            </a:r>
            <a:r>
              <a:rPr lang="en-GB" altLang="en-US" sz="240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50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n animation of the training and decoding proce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3125380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n animation of the training and decoding proce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949280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n animation of the training and decoding process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978447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677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1.9       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1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701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dirty="0">
                <a:solidFill>
                  <a:srgbClr val="0033CC"/>
                </a:solidFill>
              </a:rPr>
              <a:t>0.8</a:t>
            </a:r>
            <a:endParaRPr lang="en-GB" altLang="en-US" sz="24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1.9       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57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0725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dirty="0">
                <a:solidFill>
                  <a:srgbClr val="0033CC"/>
                </a:solidFill>
              </a:rPr>
              <a:t>0.8 </a:t>
            </a:r>
            <a:endParaRPr lang="en-GB" altLang="en-US" sz="24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dirty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dirty="0">
                <a:solidFill>
                  <a:srgbClr val="0033CC"/>
                </a:solidFill>
              </a:rPr>
              <a:t>error </a:t>
            </a:r>
            <a:r>
              <a:rPr lang="en-GB" altLang="en-US" sz="2400" dirty="0">
                <a:solidFill>
                  <a:srgbClr val="0033CC"/>
                </a:solidFill>
              </a:rPr>
              <a:t>0.8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6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33CC"/>
                </a:solidFill>
              </a:rPr>
              <a:t>1.4  2.7   1.9         </a:t>
            </a:r>
            <a:r>
              <a:rPr lang="en-GB" altLang="en-US" sz="240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749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dirty="0">
                <a:solidFill>
                  <a:srgbClr val="0033CC"/>
                </a:solidFill>
              </a:rPr>
              <a:t>0.8 </a:t>
            </a:r>
            <a:endParaRPr lang="en-GB" altLang="en-US" sz="24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dirty="0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dirty="0">
                <a:solidFill>
                  <a:srgbClr val="0033CC"/>
                </a:solidFill>
              </a:rPr>
              <a:t>error </a:t>
            </a:r>
            <a:r>
              <a:rPr lang="en-GB" altLang="en-US" sz="2400" dirty="0">
                <a:solidFill>
                  <a:srgbClr val="0033CC"/>
                </a:solidFill>
              </a:rPr>
              <a:t>0.8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653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2773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1.7       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86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3797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1.7        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51" y="2153481"/>
            <a:ext cx="5255571" cy="582891"/>
          </a:xfrm>
          <a:prstGeom prst="rect">
            <a:avLst/>
          </a:prstGeom>
        </p:spPr>
      </p:pic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Vanishing Gradient and 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155"/>
              <p:cNvSpPr>
                <a:spLocks noChangeArrowheads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One of the reasons that made the training of deep neural networks a difficult task is related to the vanishing gradient, which results from gradient based training techniques and the backpropagation algorithm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a very simple deep network, with only one neuron per layer, a cost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C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a sigmoid activation function: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small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sets off a series of cascading changes in the network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The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then causes a change in the weighted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which would be given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Basically, a term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′(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picked up in every neuron</a:t>
                </a: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resulting change in cost (divided by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), produced by the change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given by: 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 sigmoid,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 this sense, the terms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contributing to a vanishing gradient</a:t>
                </a:r>
              </a:p>
            </p:txBody>
          </p:sp>
        </mc:Choice>
        <mc:Fallback xmlns="">
          <p:sp>
            <p:nvSpPr>
              <p:cNvPr id="11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37296"/>
                <a:ext cx="8645525" cy="6024759"/>
              </a:xfrm>
              <a:prstGeom prst="rect">
                <a:avLst/>
              </a:prstGeom>
              <a:blipFill>
                <a:blip r:embed="rId4"/>
                <a:stretch>
                  <a:fillRect l="-1613" t="-1050" r="-14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4821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dirty="0">
                <a:solidFill>
                  <a:srgbClr val="FF0000"/>
                </a:solidFill>
              </a:rPr>
              <a:t>1</a:t>
            </a:r>
            <a:r>
              <a:rPr lang="en-GB" altLang="en-US" sz="2800" dirty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dirty="0">
                <a:solidFill>
                  <a:srgbClr val="0033CC"/>
                </a:solidFill>
              </a:rPr>
              <a:t>error</a:t>
            </a:r>
            <a:r>
              <a:rPr lang="en-GB" altLang="en-US" sz="2400" dirty="0">
                <a:solidFill>
                  <a:srgbClr val="0033CC"/>
                </a:solidFill>
              </a:rPr>
              <a:t>  -0.1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08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5845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dirty="0">
                <a:solidFill>
                  <a:srgbClr val="FF0000"/>
                </a:solidFill>
              </a:rPr>
              <a:t>1</a:t>
            </a:r>
            <a:r>
              <a:rPr lang="en-GB" altLang="en-US" sz="2800" dirty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dirty="0">
                <a:solidFill>
                  <a:srgbClr val="0033CC"/>
                </a:solidFill>
              </a:rPr>
              <a:t>error</a:t>
            </a:r>
            <a:r>
              <a:rPr lang="en-GB" altLang="en-US" sz="2400" dirty="0">
                <a:solidFill>
                  <a:srgbClr val="0033CC"/>
                </a:solidFill>
              </a:rPr>
              <a:t>  -0.1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29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3333CC"/>
                </a:solidFill>
              </a:rPr>
              <a:t>6.4  2.8   1.7         </a:t>
            </a:r>
            <a:r>
              <a:rPr lang="en-GB" altLang="en-US" sz="240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6869" name="Rectangle 5" descr="An animation of the training and decoding processes.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dirty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dirty="0">
                <a:solidFill>
                  <a:srgbClr val="FF0000"/>
                </a:solidFill>
              </a:rPr>
              <a:t>1</a:t>
            </a:r>
            <a:r>
              <a:rPr lang="en-GB" altLang="en-US" sz="2800" dirty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dirty="0">
                <a:solidFill>
                  <a:srgbClr val="0033CC"/>
                </a:solidFill>
              </a:rPr>
              <a:t>error</a:t>
            </a:r>
            <a:r>
              <a:rPr lang="en-GB" altLang="en-US" sz="2400" dirty="0">
                <a:solidFill>
                  <a:srgbClr val="0033CC"/>
                </a:solidFill>
              </a:rPr>
              <a:t>  -0.1</a:t>
            </a:r>
            <a:endParaRPr lang="en-GB" altLang="en-US" sz="2400" dirty="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 descr="An animation of the training and decoding processes.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>
                <a:solidFill>
                  <a:srgbClr val="0D0D0D"/>
                </a:solidFill>
              </a:rPr>
              <a:t>  </a:t>
            </a:r>
            <a:r>
              <a:rPr lang="en-GB" altLang="x-none" b="1" i="1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>
                <a:solidFill>
                  <a:srgbClr val="0D0D0D"/>
                </a:solidFill>
              </a:rPr>
              <a:t>changes that will reduce the error</a:t>
            </a:r>
            <a:endParaRPr lang="en-GB" altLang="x-none" b="1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044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1" name="Freeform 30" descr="An animation depicting how the decision surface varies as a function of the epoch.&#10;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729622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 descr="An animation depicting how the decision surface varies as a function of the epoch.&#10;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 descr="An animation depicting how the decision surface varies as a function of the epoch.&#10;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88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 descr="An animation depicting how the decision surface varies as a function of the epoch.&#10;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41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 descr="An animation depicting how the decision surface varies as a function of the epoch.&#10;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3616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 descr="An animation depicting how the decision surface varies as a function of the epoch.&#10;"/>
          <p:cNvSpPr>
            <a:spLocks noGrp="1"/>
          </p:cNvSpPr>
          <p:nvPr>
            <p:ph type="title" idx="4294967295"/>
          </p:nvPr>
        </p:nvSpPr>
        <p:spPr>
          <a:xfrm>
            <a:off x="350838" y="406400"/>
            <a:ext cx="8793162" cy="75247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 descr="An animation depicting how the decision surface varies as a function of the epoch.&#10;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n animation depicting how the decision surface varies as a function of the epoch.&#10;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n animation depicting how the decision surface varies as a function of the epoch.&#10;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n animation depicting how the decision surface varies as a function of the epoch.&#10;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n animation depicting how the decision surface varies as a function of the epoch.&#10;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n animation depicting how the decision surface varies as a function of the epoch.&#10;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" name="Oval 10" descr="An animation depicting how the decision surface varies as a function of the epoch.&#10;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" name="Oval 11" descr="An animation depicting how the decision surface varies as a function of the epoch.&#10;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3" name="Oval 12" descr="An animation depicting how the decision surface varies as a function of the epoch.&#10;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4" name="Oval 13" descr="An animation depicting how the decision surface varies as a function of the epoch.&#10;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5" name="Oval 14" descr="An animation depicting how the decision surface varies as a function of the epoch.&#10;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6" name="Oval 15" descr="An animation depicting how the decision surface varies as a function of the epoch.&#10;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7" name="Oval 16" descr="An animation depicting how the decision surface varies as a function of the epoch.&#10;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8" name="Oval 17" descr="An animation depicting how the decision surface varies as a function of the epoch.&#10;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9" name="Oval 18" descr="An animation depicting how the decision surface varies as a function of the epoch.&#10;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0" name="Oval 19" descr="An animation depicting how the decision surface varies as a function of the epoch.&#10;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1" name="Oval 20" descr="An animation depicting how the decision surface varies as a function of the epoch.&#10;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2" name="Oval 21" descr="An animation depicting how the decision surface varies as a function of the epoch.&#10;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3" name="Oval 22" descr="An animation depicting how the decision surface varies as a function of the epoch.&#10;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4" name="Oval 23" descr="An animation depicting how the decision surface varies as a function of the epoch.&#10;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n animation depicting how the decision surface varies as a function of the epoch.&#10;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n animation depicting how the decision surface varies as a function of the epoch.&#10;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7" name="Oval 26" descr="An animation depicting how the decision surface varies as a function of the epoch.&#10;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8" name="Oval 27" descr="An animation depicting how the decision surface varies as a function of the epoch.&#10;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9" name="Oval 28" descr="An animation depicting how the decision surface varies as a function of the epoch.&#10;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 descr="An animation depicting how the decision surface varies as a function of the epoch.&#10;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n animation depicting how the decision surface varies as a function of the epoch.&#10;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 descr="An animation depicting how the decision surface varies as a function of the epoch.&#10;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 descr="An animation depicting how the decision surface varies as a function of the epoch.&#10;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01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 idx="4294967295"/>
          </p:nvPr>
        </p:nvSpPr>
        <p:spPr>
          <a:xfrm>
            <a:off x="0" y="314325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74800"/>
            <a:ext cx="8183563" cy="4521200"/>
          </a:xfrm>
          <a:prstGeom prst="rect">
            <a:avLst/>
          </a:prstGeo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 descr="An animation depicting how the decision surface varies as a function of the epoch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67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357642" y="621379"/>
            <a:ext cx="8645525" cy="16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vanishing gradient results in very slow training for the front layers of the network</a:t>
            </a:r>
          </a:p>
          <a:p>
            <a:pPr marL="176213" indent="-176213" algn="just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of the solutions to this issue was proposed by Hinton (2006). He proposed to use a Restricted Boltzmann Machine (RBM) to model each new layer of higher level features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370968" y="2549730"/>
            <a:ext cx="184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3155"/>
              <p:cNvSpPr>
                <a:spLocks noChangeArrowheads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are energy based models, they associate a scalar energy to each configuration of the variables of interest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Energy based probabilistic models define a probability distribution as: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𝒁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An energy-based model can be learned by performing (stochastic) gradient descent on the empirical negative log-likelihood of the training data, where the log-likelihood and the loss function are:</a:t>
                </a:r>
              </a:p>
            </p:txBody>
          </p:sp>
        </mc:Choice>
        <mc:Fallback xmlns="">
          <p:sp>
            <p:nvSpPr>
              <p:cNvPr id="123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066" y="2249228"/>
                <a:ext cx="5719067" cy="3700159"/>
              </a:xfrm>
              <a:prstGeom prst="rect">
                <a:avLst/>
              </a:prstGeom>
              <a:blipFill>
                <a:blip r:embed="rId2"/>
                <a:stretch>
                  <a:fillRect l="-2212" t="-1712" r="-2212" b="-342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3155"/>
          <p:cNvSpPr>
            <a:spLocks noChangeArrowheads="1"/>
          </p:cNvSpPr>
          <p:nvPr/>
        </p:nvSpPr>
        <p:spPr bwMode="auto">
          <a:xfrm>
            <a:off x="4225479" y="6174602"/>
            <a:ext cx="5719067" cy="37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m:rPr>
                                <m:brk m:alnAt="7"/>
                              </m:r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𝝐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  <m:sup/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Brush Script MT" panose="03060802040406070304" pitchFamily="66" charset="0"/>
                  </a:rPr>
                  <a:t>    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  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301" y="5940199"/>
                <a:ext cx="7899722" cy="491096"/>
              </a:xfrm>
              <a:prstGeom prst="rect">
                <a:avLst/>
              </a:prstGeom>
              <a:blipFill>
                <a:blip r:embed="rId3"/>
                <a:stretch>
                  <a:fillRect t="-76543" b="-1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 descr="An overview of a Boltzmann Machine architecture.&#10;"/>
          <p:cNvGrpSpPr/>
          <p:nvPr/>
        </p:nvGrpSpPr>
        <p:grpSpPr>
          <a:xfrm>
            <a:off x="6307400" y="2576619"/>
            <a:ext cx="2675356" cy="2935657"/>
            <a:chOff x="6307400" y="2576619"/>
            <a:chExt cx="2675356" cy="2935657"/>
          </a:xfrm>
        </p:grpSpPr>
        <p:grpSp>
          <p:nvGrpSpPr>
            <p:cNvPr id="103" name="Group 102"/>
            <p:cNvGrpSpPr/>
            <p:nvPr/>
          </p:nvGrpSpPr>
          <p:grpSpPr>
            <a:xfrm>
              <a:off x="6307400" y="2576619"/>
              <a:ext cx="2675356" cy="2935657"/>
              <a:chOff x="391886" y="3347286"/>
              <a:chExt cx="2677883" cy="30104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Oval 103"/>
                  <p:cNvSpPr/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" name="Oval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918814"/>
                    <a:ext cx="653142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Oval 104"/>
                  <p:cNvSpPr/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4" name="Oval 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5704578"/>
                    <a:ext cx="653142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Oval 105"/>
                  <p:cNvSpPr/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5" name="Oval 2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347286"/>
                    <a:ext cx="653142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Oval 106"/>
                  <p:cNvSpPr/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Oval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133050"/>
                    <a:ext cx="653142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Oval 107"/>
                  <p:cNvSpPr/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7" name="Oval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5307658"/>
                    <a:ext cx="653142" cy="65314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Oval 108"/>
                  <p:cNvSpPr/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Oval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509917"/>
                    <a:ext cx="653142" cy="653142"/>
                  </a:xfrm>
                  <a:prstGeom prst="ellipse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Oval 109"/>
                  <p:cNvSpPr/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Oval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3708123"/>
                    <a:ext cx="653142" cy="653142"/>
                  </a:xfrm>
                  <a:prstGeom prst="ellipse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1" name="Straight Connector 110"/>
              <p:cNvCxnSpPr>
                <a:stCxn id="106" idx="6"/>
                <a:endCxn id="110" idx="2"/>
              </p:cNvCxnSpPr>
              <p:nvPr/>
            </p:nvCxnSpPr>
            <p:spPr>
              <a:xfrm>
                <a:off x="1045028" y="3673857"/>
                <a:ext cx="1371599" cy="36083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06" idx="6"/>
                <a:endCxn id="109" idx="2"/>
              </p:cNvCxnSpPr>
              <p:nvPr/>
            </p:nvCxnSpPr>
            <p:spPr>
              <a:xfrm>
                <a:off x="1045028" y="3673857"/>
                <a:ext cx="1371599" cy="116263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06" idx="6"/>
                <a:endCxn id="108" idx="2"/>
              </p:cNvCxnSpPr>
              <p:nvPr/>
            </p:nvCxnSpPr>
            <p:spPr>
              <a:xfrm>
                <a:off x="1045028" y="3673857"/>
                <a:ext cx="1371599" cy="1960372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7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42492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7" idx="6"/>
                <a:endCxn id="109" idx="2"/>
              </p:cNvCxnSpPr>
              <p:nvPr/>
            </p:nvCxnSpPr>
            <p:spPr>
              <a:xfrm>
                <a:off x="1045028" y="4459621"/>
                <a:ext cx="1371599" cy="37686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07" idx="6"/>
                <a:endCxn id="108" idx="2"/>
              </p:cNvCxnSpPr>
              <p:nvPr/>
            </p:nvCxnSpPr>
            <p:spPr>
              <a:xfrm>
                <a:off x="1045028" y="4459621"/>
                <a:ext cx="1371599" cy="1174608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>
                <a:stCxn id="104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21069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04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40889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>
                <a:stCxn id="104" idx="6"/>
                <a:endCxn id="108" idx="2"/>
              </p:cNvCxnSpPr>
              <p:nvPr/>
            </p:nvCxnSpPr>
            <p:spPr>
              <a:xfrm>
                <a:off x="1045028" y="5245385"/>
                <a:ext cx="1371599" cy="388844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>
                <a:stCxn id="105" idx="6"/>
                <a:endCxn id="110" idx="2"/>
              </p:cNvCxnSpPr>
              <p:nvPr/>
            </p:nvCxnSpPr>
            <p:spPr>
              <a:xfrm flipV="1">
                <a:off x="1045028" y="4034694"/>
                <a:ext cx="1371599" cy="1996455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05" idx="6"/>
                <a:endCxn id="109" idx="2"/>
              </p:cNvCxnSpPr>
              <p:nvPr/>
            </p:nvCxnSpPr>
            <p:spPr>
              <a:xfrm flipV="1">
                <a:off x="1045028" y="4836488"/>
                <a:ext cx="1371599" cy="1194661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>
                <a:stCxn id="105" idx="6"/>
                <a:endCxn id="108" idx="2"/>
              </p:cNvCxnSpPr>
              <p:nvPr/>
            </p:nvCxnSpPr>
            <p:spPr>
              <a:xfrm flipV="1">
                <a:off x="1045028" y="5634229"/>
                <a:ext cx="1371599" cy="39692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5" name="Rectangle 3155"/>
            <p:cNvSpPr>
              <a:spLocks noChangeArrowheads="1"/>
            </p:cNvSpPr>
            <p:nvPr/>
          </p:nvSpPr>
          <p:spPr bwMode="auto">
            <a:xfrm>
              <a:off x="7416588" y="2576619"/>
              <a:ext cx="913643" cy="399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algn="just">
                <a:spcAft>
                  <a:spcPct val="50000"/>
                </a:spcAft>
              </a:pPr>
              <a:r>
                <a:rPr lang="en-US" sz="1800" b="1" dirty="0">
                  <a:solidFill>
                    <a:schemeClr val="bg1"/>
                  </a:solidFill>
                </a:rPr>
                <a:t>RBM</a:t>
              </a:r>
            </a:p>
          </p:txBody>
        </p:sp>
      </p:grp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 descr="A diagram of the feature detection process.&#10;"/>
          <p:cNvSpPr>
            <a:spLocks noGrp="1"/>
          </p:cNvSpPr>
          <p:nvPr>
            <p:ph type="title" idx="4294967295"/>
          </p:nvPr>
        </p:nvSpPr>
        <p:spPr>
          <a:xfrm>
            <a:off x="6029325" y="415925"/>
            <a:ext cx="3114675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pic>
        <p:nvPicPr>
          <p:cNvPr id="49155" name="Picture 4" descr="A diagram of the feature detection process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A diagram of the feature detection proces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15262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8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59" name="Rectangle 4" descr="A diagram of the feature detection process.&#10;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0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1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2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3" name="Rectangle 3" descr="A diagram of the feature detection process.&#10;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4" name="Rectangle 4" descr="A diagram of the feature detection process.&#10;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5" name="Rectangle 5" descr="A diagram of the feature detection process.&#10;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6" name="Rectangle 6" descr="A diagram of the feature detection process.&#10;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7" name="Rectangle 7" descr="A diagram of the feature detection process.&#10;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8" name="Rectangle 8" descr="A diagram of the feature detection process.&#10;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69" name="Rectangle 9" descr="A diagram of the feature detection process.&#10;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0" name="Rectangle 10" descr="A diagram of the feature detection process.&#10;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1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2" name="Rectangle 12" descr="A diagram of the feature detection process.&#10;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3" name="Rectangle 13" descr="A diagram of the feature detection process.&#10;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4" name="Rectangle 14" descr="A diagram of the feature detection process.&#10;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5" name="Rectangle 15" descr="A diagram of the feature detection process.&#10;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6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7" name="Rectangle 17" descr="A diagram of the feature detection process.&#10;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8" name="Rectangle 18" descr="A diagram of the feature detection process.&#10;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79" name="Rectangle 19" descr="A diagram of the feature detection process.&#10;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0" name="Rectangle 20" descr="A diagram of the feature detection process.&#10;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1" name="Rectangle 21" descr="A diagram of the feature detection process.&#10;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2" name="Rectangle 22" descr="A diagram of the feature detection process.&#10;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3" name="Rectangle 127" descr="A diagram of the feature detection process.&#10;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4" name="Rectangle 128" descr="A diagram of the feature detection process.&#10;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5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6" name="Rectangle 130" descr="A diagram of the feature detection process.&#10;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7" name="Rectangle 131" descr="A diagram of the feature detection process.&#10;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8" name="Rectangle 132" descr="A diagram of the feature detection process.&#10;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89" name="Rectangle 3" descr="A diagram of the feature detection process.&#10;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0" name="Rectangle 4" descr="A diagram of the feature detection process.&#10;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1" name="Rectangle 6" descr="A diagram of the feature detection process.&#10;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2" name="Rectangle 7" descr="A diagram of the feature detection process.&#10;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3" name="Rectangle 8" descr="A diagram of the feature detection process.&#10;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4" name="Rectangle 10" descr="A diagram of the feature detection process.&#10;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5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6" name="Rectangle 12" descr="A diagram of the feature detection process.&#10;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7" name="Rectangle 14" descr="A diagram of the feature detection process.&#10;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8" name="Rectangle 15" descr="A diagram of the feature detection process.&#10;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199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0" name="Rectangle 18" descr="A diagram of the feature detection process.&#10;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1" name="Rectangle 19" descr="A diagram of the feature detection process.&#10;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2" name="Rectangle 20" descr="A diagram of the feature detection process.&#10;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3" name="Rectangle 22" descr="A diagram of the feature detection process.&#10;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4" name="Rectangle 127" descr="A diagram of the feature detection process.&#10;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5" name="Rectangle 128" descr="A diagram of the feature detection process.&#10;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6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7" name="Rectangle 130" descr="A diagram of the feature detection process.&#10;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8" name="Rectangle 131" descr="A diagram of the feature detection process.&#10;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09" name="Rectangle 132" descr="A diagram of the feature detection process.&#10;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0" name="Rectangle 3" descr="A diagram of the feature detection process.&#10;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1" name="Rectangle 4" descr="A diagram of the feature detection process.&#10;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2" name="Rectangle 5" descr="A diagram of the feature detection process.&#10;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3" name="Rectangle 6" descr="A diagram of the feature detection process.&#10;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4" name="Rectangle 7" descr="A diagram of the feature detection process.&#10;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5" name="Rectangle 8" descr="A diagram of the feature detection process.&#10;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6" name="Rectangle 9" descr="A diagram of the feature detection process.&#10;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7" name="Rectangle 10" descr="A diagram of the feature detection process.&#10;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8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19" name="Rectangle 12" descr="A diagram of the feature detection process.&#10;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0" name="Rectangle 13" descr="A diagram of the feature detection process.&#10;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1" name="Rectangle 14" descr="A diagram of the feature detection process.&#10;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2" name="Rectangle 15" descr="A diagram of the feature detection process.&#10;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3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4" name="Rectangle 17" descr="A diagram of the feature detection process.&#10;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5" name="Rectangle 18" descr="A diagram of the feature detection process.&#10;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6" name="Rectangle 127" descr="A diagram of the feature detection process.&#10;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7" name="Rectangle 128" descr="A diagram of the feature detection process.&#10;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8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29" name="Rectangle 130" descr="A diagram of the feature detection process.&#10;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0" name="Rectangle 131" descr="A diagram of the feature detection process.&#10;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1" name="Rectangle 3" descr="A diagram of the feature detection process.&#10;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2" name="Rectangle 4" descr="A diagram of the feature detection process.&#10;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3" name="Rectangle 6" descr="A diagram of the feature detection process.&#10;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4" name="Rectangle 7" descr="A diagram of the feature detection process.&#10;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5" name="Rectangle 8" descr="A diagram of the feature detection process.&#10;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6" name="Rectangle 10" descr="A diagram of the feature detection process.&#10;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7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8" name="Rectangle 12" descr="A diagram of the feature detection process.&#10;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39" name="Rectangle 14" descr="A diagram of the feature detection process.&#10;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0" name="Rectangle 15" descr="A diagram of the feature detection process.&#10;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1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2" name="Rectangle 18" descr="A diagram of the feature detection process.&#10;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3" name="Rectangle 127" descr="A diagram of the feature detection process.&#10;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4" name="Rectangle 128" descr="A diagram of the feature detection process.&#10;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5" name="Rectangle 129" descr="A diagram of the feature detection process.&#10;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6" name="Rectangle 130" descr="A diagram of the feature detection process.&#10;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7" name="Rectangle 131" descr="A diagram of the feature detection process.&#10;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8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49" name="Rectangle 11" descr="A diagram of the feature detection process.&#10;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0" name="Rectangle 22" descr="A diagram of the feature detection process.&#10;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1" name="Rectangle 21" descr="A diagram of the feature detection process.&#10;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2" name="Rectangle 21" descr="A diagram of the feature detection process.&#10;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3" name="Rectangle 15" descr="A diagram of the feature detection process.&#10;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4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5" name="Rectangle 16" descr="A diagram of the feature detection process.&#10;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9256" name="Rectangle 131" descr="A diagram of the feature detection process.&#10;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08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1371600" y="508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pic>
        <p:nvPicPr>
          <p:cNvPr id="50179" name="Picture 4" descr="A diagram of the feature detection proce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A diagram of the feature detection proce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2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3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4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5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6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7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8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8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0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1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2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3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4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5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6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7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8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199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0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1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2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5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6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7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8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09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0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1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2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4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6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7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8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19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0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1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2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3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4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5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6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7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8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29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0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1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2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3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4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5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7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8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3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0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1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2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3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4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5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6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7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8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49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0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1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2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3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4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6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8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59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0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1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2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5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8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69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0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1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2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3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4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6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7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8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0279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58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4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5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6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7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8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09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0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2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3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4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5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6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7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8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19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0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1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2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3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4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5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6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7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8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29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0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1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2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3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4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6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8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39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0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1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2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3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4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5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6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7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8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49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0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1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2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3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4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5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6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7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8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59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0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1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2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3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4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5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6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7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8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69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0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1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2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3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4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5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6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8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7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0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1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2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3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4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5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6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7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8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8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0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1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2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3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4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5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6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7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8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299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0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1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2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3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4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5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7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8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09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0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1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2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3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4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5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6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8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19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0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1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2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4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6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7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8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29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0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1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2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1333" name="TextBox 7" descr="A diagram of the feature detection process.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1334" name="TextBox 261" descr="A diagram of the feature detection process.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35" name="TextBox 262" descr="A diagram of the feature detection process.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1336" name="TextBox 263" descr="A diagram of the feature detection process.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 descr="A diagram of the feature detection process.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 descr="A diagram of the feature detection process.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 descr="A diagram of the feature detection process.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 descr="A diagram of the feature detection process.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 descr="A diagram of the feature detection process.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 descr="A diagram of the feature detection process.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 descr="A diagram of the feature detection process.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 descr="A diagram of the feature detection process.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 descr="A diagram of the feature detection process.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 descr="A diagram of the feature detection process.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 descr="A diagram of the feature detection process.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 descr="A diagram of the feature detection process.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 descr="A diagram of the feature detection process.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 descr="A diagram of the feature detection process.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 descr="A diagram of the feature detection process.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 descr="A diagram of the feature detection process.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 descr="A diagram of the feature detection process.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 descr="A diagram of the feature detection process.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 descr="A diagram of the feature detection process.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 descr="A diagram of the feature detection process.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 descr="A diagram of the feature detection process.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 descr="A diagram of the feature detection process.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 descr="A diagram of the feature detection process.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1366" name="TextBox 313" descr="A diagram of the feature detection process.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21016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2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3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4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5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6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7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8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5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0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1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2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3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4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5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6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7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8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69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0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1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2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5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6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7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8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79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0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1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2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4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6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7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8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89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0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1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2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3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4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5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6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7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8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299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0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1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2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3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4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5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7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8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0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0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1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2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3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4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5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6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7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8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19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0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1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2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3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4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6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8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29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0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1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2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5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8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39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0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1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2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3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4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5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6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7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8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49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0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1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2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4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5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6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7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8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59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0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1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2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3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4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6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7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8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6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0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2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3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5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6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7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8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79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0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3381" name="TextBox 7" descr="A diagram of the feature detection process.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3382" name="TextBox 261" descr="A diagram of the feature detection process.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3383" name="TextBox 262" descr="A diagram of the feature detection process.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3384" name="TextBox 263" descr="A diagram of the feature detection process.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 descr="A diagram of the feature detection process.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 descr="A diagram of the feature detection process.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 descr="A diagram of the feature detection process.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 descr="A diagram of the feature detection process.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 descr="A diagram of the feature detection process.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 descr="A diagram of the feature detection process.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 descr="A diagram of the feature detection process.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 descr="A diagram of the feature detection process.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 descr="A diagram of the feature detection process.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 descr="A diagram of the feature detection process.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 descr="A diagram of the feature detection process.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 descr="A diagram of the feature detection process.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 descr="A diagram of the feature detection process.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 descr="A diagram of the feature detection process.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 descr="A diagram of the feature detection process.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 descr="A diagram of the feature detection process.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 descr="A diagram of the feature detection process.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 descr="A diagram of the feature detection process.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 descr="A diagram of the feature detection process.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 descr="A diagram of the feature detection process.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 descr="A diagram of the feature detection process.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 descr="A diagram of the feature detection process.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 descr="A diagram of the feature detection process.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3414" name="TextBox 313" descr="A diagram of the feature detection process.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 descr="A diagram of the feature detection process.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1207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0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1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2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3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4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5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6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8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09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0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1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2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3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4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5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6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7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8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19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0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1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2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3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4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5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6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7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8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29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0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2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3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4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5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6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7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8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39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0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1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2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3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4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5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6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7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8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49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0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1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2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3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4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5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6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8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59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0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1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2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3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4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5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6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7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8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69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0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1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2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4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6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7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8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79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0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1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2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3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4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6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7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8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89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0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1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2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3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4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5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6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7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8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399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0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1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2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3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4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5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6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7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8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09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0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1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2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4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5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6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8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1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0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1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2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3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4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5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6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7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8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5429" name="TextBox 7" descr="A diagram of the feature detection process.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5430" name="TextBox 261" descr="A diagram of the feature detection process.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5431" name="TextBox 262" descr="A diagram of the feature detection process.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5432" name="TextBox 263" descr="A diagram of the feature detection process.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 descr="A diagram of the feature detection process.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 descr="A diagram of the feature detection process.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 descr="A diagram of the feature detection process.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 descr="A diagram of the feature detection process.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 descr="A diagram of the feature detection process.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 descr="A diagram of the feature detection process.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 descr="A diagram of the feature detection process.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 descr="A diagram of the feature detection process.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 descr="A diagram of the feature detection process.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 descr="A diagram of the feature detection process.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 descr="A diagram of the feature detection process.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 descr="A diagram of the feature detection process.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 descr="A diagram of the feature detection process.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 descr="A diagram of the feature detection process.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 descr="A diagram of the feature detection process.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 descr="A diagram of the feature detection process.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 descr="A diagram of the feature detection process.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 descr="A diagram of the feature detection process.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 descr="A diagram of the feature detection process.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 descr="A diagram of the feature detection process.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 descr="A diagram of the feature detection process.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 descr="A diagram of the feature detection process.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 descr="A diagram of the feature detection process.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5462" name="TextBox 313" descr="A diagram of the feature detection process.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 descr="A diagram of the feature detection process.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A diagram of the feature detection process.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 descr="A diagram of the feature detection process.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it will send strong signal for a horizontal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1828906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8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49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0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1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2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3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4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6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7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8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59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0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1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2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3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4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5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6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7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8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69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0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1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2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3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4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5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6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7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8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7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0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1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2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3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4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5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6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7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8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89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0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1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2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3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4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5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6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7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8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399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0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1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2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3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4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6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7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8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09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0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1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2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3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4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5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6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7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8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19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0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2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3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4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5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6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7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8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29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0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1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2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4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5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6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7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8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39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0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1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2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3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4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5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6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7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8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49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0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1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2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3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4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5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6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7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8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59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0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2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3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4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5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6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8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6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0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1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2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3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4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5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6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7477" name="TextBox 7" descr="A diagram of the feature detection process.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7478" name="TextBox 261" descr="A diagram of the feature detection process.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7479" name="TextBox 262" descr="A diagram of the feature detection process.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7480" name="TextBox 263" descr="A diagram of the feature detection process.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 descr="A diagram of the feature detection process.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 descr="A diagram of the feature detection process.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 descr="A diagram of the feature detection process.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 descr="A diagram of the feature detection process.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 descr="A diagram of the feature detection process.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 descr="A diagram of the feature detection process.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 descr="A diagram of the feature detection process.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 descr="A diagram of the feature detection process.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 descr="A diagram of the feature detection process.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 descr="A diagram of the feature detection process.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 descr="A diagram of the feature detection process.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 descr="A diagram of the feature detection process.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 descr="A diagram of the feature detection process.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 descr="A diagram of the feature detection process.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 descr="A diagram of the feature detection process.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 descr="A diagram of the feature detection process.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 descr="A diagram of the feature detection process.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7504" name="TextBox 313" descr="A diagram of the feature detection process.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 descr="A diagram of the feature detection process.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A diagram of the feature detection process.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 descr="A diagram of the feature detection process.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 descr="A diagram of the feature detection process.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 descr="A diagram of the feature detection process.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 descr="A diagram of the feature detection process.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 descr="A diagram of the feature detection process.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 descr="A diagram of the feature detection process.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034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 descr="A diagram of the feature detection process.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 descr="A diagram of the feature detection process.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6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7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8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399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0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1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2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3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4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5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6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7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8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09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0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1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2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3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4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5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6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7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8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19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0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1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2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3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4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5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6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7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8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29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0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1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2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3" name="Rectangle 19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4" name="Rectangle 20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5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6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7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8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39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0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1" name="Rectangle 132" descr="A diagram of the feature detection process.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2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3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4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5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6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7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8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49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0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1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2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3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4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5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6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7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8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59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0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1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2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3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4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5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6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7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8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6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0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1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2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3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4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5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6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7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8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79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0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1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2" name="Rectangle 22" descr="A diagram of the feature detection process.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3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4" name="Rectangle 21" descr="A diagram of the feature detection process.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5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6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7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8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89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0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1" name="Rectangle 5" descr="A diagram of the feature detection process.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2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3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4" name="Rectangle 3" descr="A diagram of the feature detection process.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5" name="Rectangle 4" descr="A diagram of the feature detection process.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6" name="Rectangle 6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7" name="Rectangle 129" descr="A diagram of the feature detection process.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8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499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0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1" name="Rectangle 9" descr="A diagram of the feature detection process.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2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3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4" name="Rectangle 128" descr="A diagram of the feature detection process.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5" name="Rectangle 7" descr="A diagram of the feature detection process.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6" name="Rectangle 8" descr="A diagram of the feature detection process.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7" name="Rectangle 10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8" name="Rectangle 127" descr="A diagram of the feature detection process.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09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0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1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2" name="Rectangle 13" descr="A diagram of the feature detection process.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3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5" name="Rectangle 11" descr="A diagram of the feature detection process.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6" name="Rectangle 12" descr="A diagram of the feature detection process.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7" name="Rectangle 14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8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19" name="Rectangle 15" descr="A diagram of the feature detection process.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0" name="Rectangle 16" descr="A diagram of the feature detection process.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1" name="Rectangle 17" descr="A diagram of the feature detection process.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2" name="Rectangle 18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3" name="Rectangle 131" descr="A diagram of the feature detection process.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4" name="Rectangle 130" descr="A diagram of the feature detection process.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59525" name="TextBox 7" descr="A diagram of the feature detection process.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59526" name="TextBox 261" descr="A diagram of the feature detection process.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9527" name="TextBox 262" descr="A diagram of the feature detection process.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sp>
        <p:nvSpPr>
          <p:cNvPr id="59528" name="TextBox 263" descr="A diagram of the feature detection process.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 </a:t>
            </a:r>
            <a:r>
              <a:rPr lang="en-GB" altLang="en-US" sz="2400">
                <a:solidFill>
                  <a:srgbClr val="000000"/>
                </a:solidFill>
              </a:rPr>
              <a:t>1                5                10                 15                20                25 </a:t>
            </a:r>
            <a:r>
              <a:rPr lang="en-GB" altLang="en-US" sz="2400" b="1">
                <a:solidFill>
                  <a:srgbClr val="000000"/>
                </a:solidFill>
              </a:rPr>
              <a:t> …</a:t>
            </a:r>
          </a:p>
        </p:txBody>
      </p:sp>
      <p:cxnSp>
        <p:nvCxnSpPr>
          <p:cNvPr id="41" name="Straight Connector 40" descr="A diagram of the feature detection process.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 descr="A diagram of the feature detection process.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 descr="A diagram of the feature detection process.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 descr="A diagram of the feature detection process.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 descr="A diagram of the feature detection process.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 descr="A diagram of the feature detection process.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 descr="A diagram of the feature detection process.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 descr="A diagram of the feature detection process.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 descr="A diagram of the feature detection process.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 descr="A diagram of the feature detection process.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 descr="A diagram of the feature detection process.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 descr="A diagram of the feature detection process.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 descr="A diagram of the feature detection process.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 descr="A diagram of the feature detection process.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 descr="A diagram of the feature detection process.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 descr="A diagram of the feature detection process.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 descr="A diagram of the feature detection process.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 descr="A diagram of the feature detection process.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 descr="A diagram of the feature detection process.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 descr="A diagram of the feature detection process.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+ve weight</a:t>
            </a:r>
          </a:p>
        </p:txBody>
      </p:sp>
      <p:sp>
        <p:nvSpPr>
          <p:cNvPr id="59552" name="TextBox 313" descr="A diagram of the feature detection process.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low/zero weight</a:t>
            </a:r>
          </a:p>
        </p:txBody>
      </p:sp>
      <p:cxnSp>
        <p:nvCxnSpPr>
          <p:cNvPr id="5" name="Straight Arrow Connector 4" descr="A diagram of the feature detection process.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 descr="A diagram of the feature detection process.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 descr="A diagram of the feature detection process.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Strong signal for a dark area in the top left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corner </a:t>
            </a:r>
          </a:p>
        </p:txBody>
      </p:sp>
      <p:cxnSp>
        <p:nvCxnSpPr>
          <p:cNvPr id="221" name="Straight Connector 220" descr="A diagram of the feature detection process.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 descr="A diagram of the feature detection process.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 descr="A diagram of the feature detection process.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 descr="A diagram of the feature detection process.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 descr="A diagram of the feature detection process.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 descr="A diagram of the feature detection process.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324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 descr="examples of handwritten digits&#10;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 descr="examples of handwritten digits&#10;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features might you expect a good 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to learn, when trained with data like this?</a:t>
            </a:r>
          </a:p>
        </p:txBody>
      </p:sp>
      <p:pic>
        <p:nvPicPr>
          <p:cNvPr id="61443" name="Picture 4" descr="examples of handwritten digits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47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 descr="examples of handwritten digits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 descr="examples of handwritten digits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3491" name="Picture 4" descr="examples of handwritten dig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 descr="examples of handwritten digits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3493" name="TextBox 2" descr="examples of handwritten digits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vertical lines</a:t>
            </a:r>
          </a:p>
        </p:txBody>
      </p:sp>
      <p:cxnSp>
        <p:nvCxnSpPr>
          <p:cNvPr id="5" name="Straight Arrow Connector 4" descr="examples of handwritten digits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 descr="examples of handwritten digits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 descr="examples of handwritten digits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880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 descr="examples of handwritten digits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 descr="examples of handwritten digits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5539" name="Picture 4" descr="examples of handwritten dig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 descr="examples of handwritten digits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541" name="TextBox 2" descr="examples of handwritten digits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Horizontal lines</a:t>
            </a:r>
          </a:p>
        </p:txBody>
      </p:sp>
      <p:cxnSp>
        <p:nvCxnSpPr>
          <p:cNvPr id="5" name="Straight Arrow Connector 4" descr="examples of handwritten digits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 descr="examples of handwritten digits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 descr="examples of handwritten digits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60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Boltzmann Machines (BM)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3155"/>
              <p:cNvSpPr>
                <a:spLocks noChangeArrowheads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consist of a visible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v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and a hidden layer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h,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so 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</m:sub>
                          <m:sup/>
                          <m:e>
                            <m:f>
                              <m:f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p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  <m:d>
                                      <m:d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𝒉</m:t>
                                        </m:r>
                                      </m:e>
                                    </m:d>
                                  </m:sup>
                                </m:sSup>
                              </m:num>
                              <m:den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𝒁</m:t>
                                </m:r>
                              </m:den>
                            </m:f>
                          </m:e>
                        </m:nary>
                      </m:e>
                    </m:nary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Introducing the notation of free energy: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𝒉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we can write: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sup>
                        </m:sSup>
                      </m:num>
                      <m:den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𝐙</m:t>
                        </m:r>
                      </m:den>
                    </m:f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𝒁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d>
                              <m:d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sup>
                        </m:sSup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Then the data negative log-likelihood gradient has the following form: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Usually, samples belonging to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are used to estimate the gradient. The elements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N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sampled according to P: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̃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sub>
                        <m:sup/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𝒅𝑭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6098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/>
          <p:cNvSpPr/>
          <p:nvPr/>
        </p:nvSpPr>
        <p:spPr>
          <a:xfrm rot="5400000">
            <a:off x="4041504" y="3213463"/>
            <a:ext cx="396240" cy="1599474"/>
          </a:xfrm>
          <a:prstGeom prst="leftBrace">
            <a:avLst>
              <a:gd name="adj1" fmla="val 8333"/>
              <a:gd name="adj2" fmla="val 33666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Left Brace 5"/>
          <p:cNvSpPr/>
          <p:nvPr/>
        </p:nvSpPr>
        <p:spPr>
          <a:xfrm rot="5400000">
            <a:off x="6178796" y="2922517"/>
            <a:ext cx="396240" cy="2181366"/>
          </a:xfrm>
          <a:prstGeom prst="leftBrace">
            <a:avLst>
              <a:gd name="adj1" fmla="val 8333"/>
              <a:gd name="adj2" fmla="val 70959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119" y="4013200"/>
            <a:ext cx="225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Negative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b="1" dirty="0">
                <a:solidFill>
                  <a:schemeClr val="accent1"/>
                </a:solidFill>
              </a:rPr>
              <a:t>Phase: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Decrease probability of samples generated by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9887" y="4013200"/>
            <a:ext cx="1657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Positive</a:t>
            </a:r>
            <a:r>
              <a:rPr lang="en-US" sz="1400" dirty="0">
                <a:solidFill>
                  <a:srgbClr val="C00000"/>
                </a:solidFill>
              </a:rPr>
              <a:t> </a:t>
            </a:r>
            <a:r>
              <a:rPr lang="en-US" sz="1400" b="1" dirty="0">
                <a:solidFill>
                  <a:srgbClr val="C00000"/>
                </a:solidFill>
              </a:rPr>
              <a:t>Phase: </a:t>
            </a:r>
            <a:r>
              <a:rPr lang="en-US" sz="1400" b="1" dirty="0">
                <a:solidFill>
                  <a:schemeClr val="bg1"/>
                </a:solidFill>
              </a:rPr>
              <a:t>increase probability of training data</a:t>
            </a:r>
          </a:p>
        </p:txBody>
      </p:sp>
    </p:spTree>
    <p:extLst>
      <p:ext uri="{BB962C8B-B14F-4D97-AF65-F5344CB8AC3E}">
        <p14:creationId xmlns:p14="http://schemas.microsoft.com/office/powerpoint/2010/main" val="253383542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 descr="examples of handwritten digits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 descr="examples of handwritten digits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7587" name="Picture 4" descr="examples of handwritten dig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 descr="examples of handwritten digits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7589" name="TextBox 2" descr="examples of handwritten digits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 descr="examples of handwritten digits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 descr="examples of handwritten digits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 descr="examples of handwritten digits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4172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 descr="examples of handwritten digits"/>
          <p:cNvSpPr>
            <a:spLocks noGrp="1"/>
          </p:cNvSpPr>
          <p:nvPr>
            <p:ph type="title" idx="4294967295"/>
          </p:nvPr>
        </p:nvSpPr>
        <p:spPr>
          <a:xfrm>
            <a:off x="0" y="29686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 descr="examples of handwritten digits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63</a:t>
            </a:r>
          </a:p>
        </p:txBody>
      </p:sp>
      <p:pic>
        <p:nvPicPr>
          <p:cNvPr id="69635" name="Picture 4" descr="examples of handwritten dig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 descr="examples of handwritten digits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9637" name="TextBox 2" descr="examples of handwritten digits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Small circles</a:t>
            </a:r>
          </a:p>
        </p:txBody>
      </p:sp>
      <p:cxnSp>
        <p:nvCxnSpPr>
          <p:cNvPr id="5" name="Straight Arrow Connector 4" descr="examples of handwritten digits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 descr="examples of handwritten digits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 descr="examples of handwritten digits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 descr="examples of handwritten digits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But what about position invariance  ???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our example unit detectors were tied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rgbClr val="000000"/>
                </a:solidFill>
              </a:rPr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2535957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 descr="How successive layers can learn higher-level features.&#10;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 descr="How successive layers can learn higher-level features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 descr="How successive layers can learn higher-level features.&#10;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09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 descr="How successive layers can learn higher-level features.&#10;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 descr="How successive layers can learn higher-level features.&#10;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2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 descr="How successive layers can learn higher-level features.&#10;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 descr="How successive layers can learn higher-level features.&#10;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15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 descr="How successive layers can learn higher-level features.&#10;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 descr="How successive layers can learn higher-level features.&#10;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 descr="How successive layers can learn higher-level features.&#10;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 descr="How successive layers can learn higher-level features.&#10;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 descr="How successive layers can learn higher-level features.&#10;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 descr="How successive layers can learn higher-level features.&#10;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 descr="How successive layers can learn higher-level features.&#10;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 descr="How successive layers can learn higher-level features.&#10;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24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 descr="How successive layers can learn higher-level features.&#10;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 descr="How successive layers can learn higher-level features.&#10;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 descr="How successive layers can learn higher-level features.&#10;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 descr="How successive layers can learn higher-level features.&#10;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 descr="How successive layers can learn higher-level features.&#10;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 descr="How successive layers can learn higher-level features.&#10;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 descr="How successive layers can learn higher-level features.&#10;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 descr="How successive layers can learn higher-level features.&#10;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 descr="How successive layers can learn higher-level features.&#10;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 descr="How successive layers can learn higher-level features.&#10;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 descr="How successive layers can learn higher-level features.&#10;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 descr="How successive layers can learn higher-level features.&#10;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37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 descr="How successive layers can learn higher-level features.&#10;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 descr="How successive layers can learn higher-level features.&#10;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 descr="How successive layers can learn higher-level features.&#10;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7141" name="Picture 61" descr="How successive layers can learn higher-level features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 descr="How successive layers can learn higher-level features.&#10;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 descr="How successive layers can learn higher-level features.&#10;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 descr="How successive layers can learn higher-level features.&#10;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 descr="How successive layers can learn higher-level features.&#10;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1721" name="TextBox 127" descr="How successive layers can learn higher-level features.&#10;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1912937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 descr="How successive layers can learn higher-level features.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72231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 descr="How successive layers can learn higher-level featur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 descr="How successive layers can learn higher-level features.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3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 descr="How successive layers can learn higher-level features.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 descr="How successive layers can learn higher-level features.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6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 descr="How successive layers can learn higher-level features.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 descr="How successive layers can learn higher-level features.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39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 descr="How successive layers can learn higher-level features.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 descr="How successive layers can learn higher-level features.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60" name="Isosceles Triangle 59" descr="How successive layers can learn higher-level features.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 descr="How successive layers can learn higher-level features.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 descr="How successive layers can learn higher-level features.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 descr="How successive layers can learn higher-level features.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 descr="How successive layers can learn higher-level features.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detect lines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Specific positions</a:t>
            </a:r>
          </a:p>
        </p:txBody>
      </p:sp>
      <p:sp>
        <p:nvSpPr>
          <p:cNvPr id="76" name="Oval 75" descr="How successive layers can learn higher-level features.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48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 descr="How successive layers can learn higher-level features.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 descr="How successive layers can learn higher-level features.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 descr="How successive layers can learn higher-level features.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 descr="How successive layers can learn higher-level features.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FFFF"/>
                </a:solidFill>
              </a:rPr>
              <a:t>v</a:t>
            </a:r>
          </a:p>
        </p:txBody>
      </p:sp>
      <p:sp>
        <p:nvSpPr>
          <p:cNvPr id="83" name="Rounded Rectangle 82" descr="How successive layers can learn higher-level features.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 descr="How successive layers can learn higher-level features.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 descr="How successive layers can learn higher-level features.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 descr="How successive layers can learn higher-level features.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 descr="How successive layers can learn higher-level features.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 descr="How successive layers can learn higher-level features.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 descr="How successive layers can learn higher-level features.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 descr="How successive layers can learn higher-level features.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1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 descr="How successive layers can learn higher-level features.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 descr="How successive layers can learn higher-level features.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 descr="How successive layers can learn higher-level features.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48165" name="Picture 61" descr="How successive layers can learn higher-level feature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 descr="How successive layers can learn higher-level features.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 descr="How successive layers can learn higher-level features.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 descr="How successive layers can learn higher-level features.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 descr="How successive layers can learn higher-level features.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Higher level detetors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( horizontal line,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“RHS vertical lune”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600">
                <a:solidFill>
                  <a:srgbClr val="000000"/>
                </a:solidFill>
              </a:rPr>
              <a:t>“upper loop”, etc…</a:t>
            </a:r>
          </a:p>
        </p:txBody>
      </p:sp>
      <p:sp>
        <p:nvSpPr>
          <p:cNvPr id="72745" name="TextBox 127" descr="How successive layers can learn higher-level features.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3600" b="1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44" name="Oval 43" descr="How successive layers can learn higher-level features.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</a:t>
            </a:r>
          </a:p>
          <a:p>
            <a:pPr algn="ctr">
              <a:defRPr/>
            </a:pPr>
            <a:r>
              <a:rPr lang="en-GB" sz="1600" dirty="0">
                <a:solidFill>
                  <a:srgbClr val="FFFFFF"/>
                </a:solidFill>
              </a:rPr>
              <a:t>  </a:t>
            </a:r>
          </a:p>
        </p:txBody>
      </p:sp>
      <p:cxnSp>
        <p:nvCxnSpPr>
          <p:cNvPr id="47" name="Straight Arrow Connector 46" descr="How successive layers can learn higher-level features.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 descr="How successive layers can learn higher-level features.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 descr="How successive layers can learn higher-level features.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 descr="How successive layers can learn higher-level features.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 descr="How successive layers can learn higher-level features.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000000"/>
                </a:solidFill>
              </a:rPr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1213802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 descr="A simple deep network.&#10;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 descr="A simple deep network.&#10;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 descr="A simple deep network.&#10;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 descr="A simple deep network.&#10;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 descr="A simple deep network.&#10;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 descr="A simple deep network.&#10;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 descr="A simple deep network.&#10;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descr="A simple deep network.&#10;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descr="A simple deep network.&#10;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A simple deep network.&#10;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descr="A simple deep network.&#10;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A simple deep network.&#10;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A simple deep network.&#10;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A simple deep network.&#10;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A simple deep network.&#10;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 descr="A simple deep network.&#10;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 descr="A simple deep network.&#10;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descr="A simple deep network.&#10;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descr="A simple deep network.&#10;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 descr="A simple deep network.&#10;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 descr="A simple deep network.&#10;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 descr="A simple deep network.&#10;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 descr="A simple deep network.&#10;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descr="A simple deep network.&#10;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descr="A simple deep network.&#10;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 descr="A simple deep network.&#10;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 descr="A simple deep network.&#10;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 descr="A simple deep network.&#10;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 descr="A simple deep network.&#10;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 descr="A simple deep network.&#10;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 descr="A simple deep network.&#10;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 descr="A simple deep network.&#10;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 descr="A simple deep network.&#10;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 descr="A simple deep network.&#10;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 descr="A simple deep network.&#10;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 descr="A simple deep network.&#10;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 descr="A simple deep network.&#10;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 descr="A simple deep network.&#10;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 descr="A simple deep network.&#10;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 descr="A simple deep network.&#10;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 descr="A simple deep network.&#10;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 descr="A simple deep network.&#10;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 descr="A simple deep network.&#10;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 descr="A simple deep network.&#10;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 descr="A simple deep network.&#10;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 descr="A simple deep network.&#10;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 descr="A simple deep network.&#10;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 descr="A simple deep network.&#10;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 descr="A simple deep network.&#10;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 descr="A simple deep network.&#10;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 descr="A simple deep network.&#10;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 descr="A simple deep network.&#10;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 descr="A simple deep network.&#10;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 descr="A simple deep network.&#10;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 descr="A simple deep network.&#10;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594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 descr="A picture of the brain and the upper nervous system.&#10;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Your brain works that way</a:t>
            </a:r>
          </a:p>
        </p:txBody>
      </p:sp>
      <p:pic>
        <p:nvPicPr>
          <p:cNvPr id="74755" name="Picture 2" descr="A picture of the brain and the upper nervous system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 descr="A picture of the brain and the upper nervous system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7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 descr="A simple deep network.&#10;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7772400" cy="1143000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 descr="A simple deep network.&#10;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0000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725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 descr="A simple deep network.&#10;"/>
          <p:cNvSpPr>
            <a:spLocks noGrp="1"/>
          </p:cNvSpPr>
          <p:nvPr>
            <p:ph type="title" idx="4294967295"/>
          </p:nvPr>
        </p:nvSpPr>
        <p:spPr>
          <a:xfrm>
            <a:off x="0" y="161925"/>
            <a:ext cx="8021638" cy="154463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 descr="A simple deep network.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 descr="A simple deep network.&#10;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pic>
        <p:nvPicPr>
          <p:cNvPr id="76805" name="Picture 4" descr="A simple deep network.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867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</p:spTree>
    <p:extLst>
      <p:ext uri="{BB962C8B-B14F-4D97-AF65-F5344CB8AC3E}">
        <p14:creationId xmlns:p14="http://schemas.microsoft.com/office/powerpoint/2010/main" val="313281889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33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RBMs have energy functions that are linear in their free parameters. Some of the variables are never observed (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hidden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) and restrict BMs to those without interconnections in the same layer</a:t>
                </a:r>
              </a:p>
              <a:p>
                <a:pPr marL="176213" indent="-176213" algn="just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energy function for an RBM with weights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W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is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𝑾𝒗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𝒍𝒐𝒈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𝒆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𝒄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𝑾</m:t>
                                        </m:r>
                                      </m:e>
                                      <m:sub>
                                        <m:r>
                                          <a:rPr lang="en-US" sz="18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  <m:r>
                                      <a:rPr lang="en-US" sz="18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sup>
                            </m:sSup>
                          </m:e>
                        </m:nary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Where b and c are offsets of the visible and hidden layers</a:t>
                </a: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that visible and hidden units are conditionally independent given one another: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using binary units, the free energy and the probabilistic version of the activation function are given by:</a:t>
                </a: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𝒍𝒐𝒈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ctr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7286" y="762203"/>
                <a:ext cx="8645525" cy="5883594"/>
              </a:xfrm>
              <a:prstGeom prst="rect">
                <a:avLst/>
              </a:prstGeom>
              <a:blipFill>
                <a:blip r:embed="rId2"/>
                <a:stretch>
                  <a:fillRect l="-1693" t="-1347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31614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 descr="A simple deep network.&#10;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 descr="A simple deep network.&#10;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 descr="A simple deep network.&#10;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7556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 descr="A simple deep network.&#10;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 descr="A simple deep network.&#10;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6" name="Rounded Rectangle 5" descr="A simple deep network.&#10;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 descr="A simple deep network.&#10;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358977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 descr="  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 descr="  A simple deep network.&#10;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 descr="  A simple deep network.&#10;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6769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50736655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Train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then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00000"/>
                </a:solidFill>
              </a:rPr>
              <a:t>finally </a:t>
            </a:r>
            <a:r>
              <a:rPr lang="en-GB" altLang="en-US" sz="2800" b="1" kern="0" dirty="0">
                <a:solidFill>
                  <a:srgbClr val="000000"/>
                </a:solidFill>
              </a:rPr>
              <a:t>this</a:t>
            </a:r>
            <a:r>
              <a:rPr lang="en-GB" altLang="en-US" sz="2800" kern="0" dirty="0">
                <a:solidFill>
                  <a:srgbClr val="000000"/>
                </a:solidFill>
              </a:rPr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2309009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>
                <a:solidFill>
                  <a:srgbClr val="000000"/>
                </a:solidFill>
              </a:rPr>
              <a:t>EACH of the (non-output) layers is trained to be an </a:t>
            </a:r>
            <a:r>
              <a:rPr lang="en-GB" altLang="en-US" b="1" i="1" kern="0" dirty="0">
                <a:solidFill>
                  <a:srgbClr val="000000"/>
                </a:solidFill>
              </a:rPr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rgbClr val="000000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84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6019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 descr="A simple deep network.&#10;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971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7038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pic>
        <p:nvPicPr>
          <p:cNvPr id="87043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 descr="A simple deep network.&#10;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173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 descr="A simple deep network.&#10;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13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 idx="4294967295"/>
          </p:nvPr>
        </p:nvSpPr>
        <p:spPr>
          <a:xfrm>
            <a:off x="279400" y="304800"/>
            <a:ext cx="8864600" cy="1300163"/>
          </a:xfrm>
          <a:prstGeom prst="rect">
            <a:avLst/>
          </a:prstGeo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Restricted Boltzmann Machines (RBM)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55"/>
              <p:cNvSpPr>
                <a:spLocks noChangeArrowheads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Considering the previous information, the update equations are theoretically given by:</a:t>
                </a: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𝒉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sup>
                      </m:sSubSup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ctr">
                  <a:spcAft>
                    <a:spcPct val="50000"/>
                  </a:spcAft>
                </a:pPr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𝒅𝒍𝒐𝒈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den>
                      </m:f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d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285750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In practice, the log-likelihood gradients are commonly approximated by algorithms such as Contrastive Divergence (CD-k), which does the following: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Since we want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 Markov Chain is initialized with a training example that is close to </a:t>
                </a:r>
                <a:r>
                  <a:rPr lang="en-US" sz="1800" b="1" i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p </a:t>
                </a: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(so chain is close to convergence)</a:t>
                </a:r>
              </a:p>
              <a:p>
                <a:pPr marL="742950" lvl="1" indent="-285750" algn="just">
                  <a:spcAft>
                    <a:spcPct val="500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CD selects samples after only k steps of Gibbs sampling (does not wait for convergence)</a:t>
                </a: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algn="just"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86" y="758400"/>
                <a:ext cx="8645525" cy="5883594"/>
              </a:xfrm>
              <a:prstGeom prst="rect">
                <a:avLst/>
              </a:prstGeom>
              <a:blipFill>
                <a:blip r:embed="rId3"/>
                <a:stretch>
                  <a:fillRect l="-1551" t="-1346" r="-16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735441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7772400" cy="619125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4294967295"/>
          </p:nvPr>
        </p:nvSpPr>
        <p:spPr>
          <a:xfrm>
            <a:off x="0" y="1595438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 descr="A simple deep network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1366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89989" y="92413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7012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Deep learning has gained popularity in the latest years due to hardware advances (GPUs, etc.) and new training methodologies, which helped overcome the issue of the vanishing gradient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RBMs are shallow 2 layer networks (visible and hidden) that can find patterns in data by reconstructing the input in an unsupervised manner.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RBM training can be accomplished through algorithms such as Contrastive Divergence (CD)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To learn more:</a:t>
            </a:r>
          </a:p>
          <a:p>
            <a:pPr marL="581025" indent="-290513" algn="just">
              <a:spcAft>
                <a:spcPct val="50000"/>
              </a:spcAft>
            </a:pPr>
            <a:r>
              <a:rPr lang="en-US" sz="1800" b="1" i="1" dirty="0">
                <a:solidFill>
                  <a:schemeClr val="bg1"/>
                </a:solidFill>
              </a:rPr>
              <a:t>https://deeplearning4j.org/</a:t>
            </a:r>
            <a:r>
              <a:rPr lang="en-US" sz="1800" b="1" i="1" dirty="0" err="1">
                <a:solidFill>
                  <a:schemeClr val="bg1"/>
                </a:solidFill>
              </a:rPr>
              <a:t>restrictedboltzmannmachine</a:t>
            </a:r>
            <a:endParaRPr lang="en-US" sz="1800" b="1" i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ability to train deep networks has disrupted the field of machine learning.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Many practical details obstruct the process of convergence during training.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Strictly layering networks and training one level at a time has also emerged as a powerful training technique for deep networks.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Unsupervised training using autoencoders has also revolutionized how architectures are designed and trained.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u="sng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8549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RBM Training Summary 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7" y="762203"/>
            <a:ext cx="2607470" cy="172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1. Forward Pass: Inputs are combined with an individual weights and a bias. Some hidden nodes are activated.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33" name="Rectangle 3155"/>
          <p:cNvSpPr>
            <a:spLocks noChangeArrowheads="1"/>
          </p:cNvSpPr>
          <p:nvPr/>
        </p:nvSpPr>
        <p:spPr bwMode="auto">
          <a:xfrm>
            <a:off x="3498258" y="762203"/>
            <a:ext cx="2607470" cy="202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2. Backward Pass: Activations are combined with an individual weight and a bias. Results are passed to the visible layer.</a:t>
            </a: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155"/>
              <p:cNvSpPr>
                <a:spLocks noChangeArrowheads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3. Divergence calculation: Input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samples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compared in visible layer. Parameters are updated and steps are repeated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2941" y="762202"/>
                <a:ext cx="2607470" cy="1862385"/>
              </a:xfrm>
              <a:prstGeom prst="rect">
                <a:avLst/>
              </a:prstGeom>
              <a:blipFill>
                <a:blip r:embed="rId3"/>
                <a:stretch>
                  <a:fillRect l="-5374" t="-4248" r="-6075" b="-107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 descr="A diagram depicting the forward pass of training.&#10;"/>
          <p:cNvGrpSpPr/>
          <p:nvPr/>
        </p:nvGrpSpPr>
        <p:grpSpPr>
          <a:xfrm>
            <a:off x="889755" y="4500795"/>
            <a:ext cx="1813203" cy="1630875"/>
            <a:chOff x="706655" y="2442584"/>
            <a:chExt cx="1813203" cy="1630875"/>
          </a:xfrm>
        </p:grpSpPr>
        <p:grpSp>
          <p:nvGrpSpPr>
            <p:cNvPr id="127" name="Group 126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Oval 134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5" name="Oval 13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4"/>
                    <a:stretch>
                      <a:fillRect l="-13158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Oval 135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6" name="Oval 13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 l="-11842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7" name="Oval 136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tx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7" name="Oval 1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6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Oval 137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8" name="Oval 1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7"/>
                    <a:stretch>
                      <a:fillRect l="-16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8" name="Straight Arrow Connector 127"/>
            <p:cNvCxnSpPr>
              <a:stCxn id="135" idx="6"/>
              <a:endCxn id="138" idx="2"/>
            </p:cNvCxnSpPr>
            <p:nvPr/>
          </p:nvCxnSpPr>
          <p:spPr>
            <a:xfrm flipV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135" idx="6"/>
              <a:endCxn id="137" idx="2"/>
            </p:cNvCxnSpPr>
            <p:nvPr/>
          </p:nvCxnSpPr>
          <p:spPr>
            <a:xfrm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36" idx="6"/>
              <a:endCxn id="138" idx="2"/>
            </p:cNvCxnSpPr>
            <p:nvPr/>
          </p:nvCxnSpPr>
          <p:spPr>
            <a:xfrm flipV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36" idx="6"/>
              <a:endCxn id="137" idx="2"/>
            </p:cNvCxnSpPr>
            <p:nvPr/>
          </p:nvCxnSpPr>
          <p:spPr>
            <a:xfrm flipV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Oval 131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2" name="Oval 1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8"/>
                  <a:stretch>
                    <a:fillRect l="-14474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3" name="Straight Arrow Connector 132"/>
            <p:cNvCxnSpPr>
              <a:stCxn id="135" idx="6"/>
              <a:endCxn id="132" idx="2"/>
            </p:cNvCxnSpPr>
            <p:nvPr/>
          </p:nvCxnSpPr>
          <p:spPr>
            <a:xfrm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>
              <a:stCxn id="136" idx="6"/>
              <a:endCxn id="132" idx="2"/>
            </p:cNvCxnSpPr>
            <p:nvPr/>
          </p:nvCxnSpPr>
          <p:spPr>
            <a:xfrm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" name="Group 155" descr="A diagram depicting the forward pass of training.&#10;"/>
          <p:cNvGrpSpPr/>
          <p:nvPr/>
        </p:nvGrpSpPr>
        <p:grpSpPr>
          <a:xfrm>
            <a:off x="834420" y="2394954"/>
            <a:ext cx="1813203" cy="1653166"/>
            <a:chOff x="778767" y="2775597"/>
            <a:chExt cx="1813203" cy="1653166"/>
          </a:xfrm>
        </p:grpSpPr>
        <p:grpSp>
          <p:nvGrpSpPr>
            <p:cNvPr id="125" name="Group 124"/>
            <p:cNvGrpSpPr/>
            <p:nvPr/>
          </p:nvGrpSpPr>
          <p:grpSpPr>
            <a:xfrm>
              <a:off x="778767" y="2797888"/>
              <a:ext cx="1813203" cy="1630875"/>
              <a:chOff x="706655" y="2442584"/>
              <a:chExt cx="1813203" cy="163087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Oval 97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Oval 9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9"/>
                      <a:stretch>
                        <a:fillRect l="-13158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9" name="Oval 98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9" name="Oval 9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0"/>
                      <a:stretch>
                        <a:fillRect l="-11842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Oval 100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1" name="Oval 10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1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Oval 101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02" name="Oval 1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" name="Straight Arrow Connector 5"/>
              <p:cNvCxnSpPr>
                <a:stCxn id="98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98" idx="6"/>
                <a:endCxn id="101" idx="2"/>
              </p:cNvCxnSpPr>
              <p:nvPr/>
            </p:nvCxnSpPr>
            <p:spPr>
              <a:xfrm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99" idx="6"/>
                <a:endCxn id="102" idx="2"/>
              </p:cNvCxnSpPr>
              <p:nvPr/>
            </p:nvCxnSpPr>
            <p:spPr>
              <a:xfrm flipV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Oval 11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8" name="Oval 1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13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3" name="Straight Arrow Connector 122"/>
              <p:cNvCxnSpPr>
                <a:stCxn id="98" idx="6"/>
                <a:endCxn id="118" idx="2"/>
              </p:cNvCxnSpPr>
              <p:nvPr/>
            </p:nvCxnSpPr>
            <p:spPr>
              <a:xfrm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/>
              <p:cNvCxnSpPr>
                <a:stCxn id="99" idx="6"/>
                <a:endCxn id="118" idx="2"/>
              </p:cNvCxnSpPr>
              <p:nvPr/>
            </p:nvCxnSpPr>
            <p:spPr>
              <a:xfrm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9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45770" y="2775597"/>
                  <a:ext cx="381498" cy="3744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3155"/>
                <p:cNvSpPr>
                  <a:spLocks noChangeArrowheads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92579" y="3231736"/>
                  <a:ext cx="381498" cy="3744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5" name="Rectangle 3155" descr="A diagram depicting the forward pass of training.&#10;"/>
          <p:cNvSpPr>
            <a:spLocks noChangeArrowheads="1"/>
          </p:cNvSpPr>
          <p:nvPr/>
        </p:nvSpPr>
        <p:spPr bwMode="auto">
          <a:xfrm>
            <a:off x="746590" y="4109311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Input being passed to first hidden node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7" name="Rectangle 3155" descr="A diagram depicting the forward pass of training.&#10;"/>
              <p:cNvSpPr>
                <a:spLocks noChangeArrowheads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algn="ctr">
                  <a:spcAft>
                    <a:spcPct val="500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400" b="1" dirty="0">
                    <a:solidFill>
                      <a:schemeClr val="bg1"/>
                    </a:solidFill>
                  </a:rPr>
                  <a:t> activates in this example</a:t>
                </a:r>
              </a:p>
              <a:p>
                <a:pPr>
                  <a:spcAft>
                    <a:spcPct val="50000"/>
                  </a:spcAft>
                </a:pP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57" name="Rectangle 3155" descr="A diagram depicting the forward pass of training.&#10;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382" y="6239374"/>
                <a:ext cx="2607470" cy="213602"/>
              </a:xfrm>
              <a:prstGeom prst="rect">
                <a:avLst/>
              </a:prstGeom>
              <a:blipFill>
                <a:blip r:embed="rId16"/>
                <a:stretch>
                  <a:fillRect t="-27778" b="-4444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 descr="A diagram depicting the backward pass of training.&#10;"/>
          <p:cNvGrpSpPr/>
          <p:nvPr/>
        </p:nvGrpSpPr>
        <p:grpSpPr>
          <a:xfrm>
            <a:off x="3881074" y="3164506"/>
            <a:ext cx="1813203" cy="1658052"/>
            <a:chOff x="3811163" y="2706403"/>
            <a:chExt cx="1813203" cy="1658052"/>
          </a:xfrm>
        </p:grpSpPr>
        <p:grpSp>
          <p:nvGrpSpPr>
            <p:cNvPr id="142" name="Group 141"/>
            <p:cNvGrpSpPr/>
            <p:nvPr/>
          </p:nvGrpSpPr>
          <p:grpSpPr>
            <a:xfrm>
              <a:off x="3811163" y="2733580"/>
              <a:ext cx="1813203" cy="1630875"/>
              <a:chOff x="706655" y="2442584"/>
              <a:chExt cx="1813203" cy="1630875"/>
            </a:xfrm>
          </p:grpSpPr>
          <p:grpSp>
            <p:nvGrpSpPr>
              <p:cNvPr id="143" name="Group 142"/>
              <p:cNvGrpSpPr/>
              <p:nvPr/>
            </p:nvGrpSpPr>
            <p:grpSpPr>
              <a:xfrm>
                <a:off x="706655" y="2442584"/>
                <a:ext cx="1813203" cy="1158507"/>
                <a:chOff x="391886" y="3168799"/>
                <a:chExt cx="2708474" cy="190033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dirty="0">
                        <a:solidFill>
                          <a:schemeClr val="accent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1" name="Oval 1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350890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7"/>
                      <a:stretch>
                        <a:fillRect l="-1333"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2" name="Oval 15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886" y="4415987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8"/>
                      <a:stretch>
                        <a:fillRect l="-12000" b="-857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i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3" name="Oval 1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16627" y="4153492"/>
                      <a:ext cx="653143" cy="653142"/>
                    </a:xfrm>
                    <a:prstGeom prst="ellipse">
                      <a:avLst/>
                    </a:prstGeom>
                    <a:blipFill>
                      <a:blip r:embed="rId19"/>
                      <a:stretch>
                        <a:fillRect l="-14474" b="-1014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54" name="Oval 1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47217" y="3168799"/>
                      <a:ext cx="653143" cy="653142"/>
                    </a:xfrm>
                    <a:prstGeom prst="ellipse">
                      <a:avLst/>
                    </a:prstGeom>
                    <a:blipFill>
                      <a:blip r:embed="rId20"/>
                      <a:stretch>
                        <a:fillRect l="-15789" b="-869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44" name="Straight Arrow Connector 143"/>
              <p:cNvCxnSpPr>
                <a:stCxn id="154" idx="2"/>
                <a:endCxn id="151" idx="6"/>
              </p:cNvCxnSpPr>
              <p:nvPr/>
            </p:nvCxnSpPr>
            <p:spPr>
              <a:xfrm flipH="1">
                <a:off x="1143905" y="2641673"/>
                <a:ext cx="938703" cy="2073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Arrow Connector 144"/>
              <p:cNvCxnSpPr>
                <a:stCxn id="153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39296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Arrow Connector 145"/>
              <p:cNvCxnSpPr>
                <a:stCxn id="154" idx="2"/>
                <a:endCxn id="152" idx="6"/>
              </p:cNvCxnSpPr>
              <p:nvPr/>
            </p:nvCxnSpPr>
            <p:spPr>
              <a:xfrm flipH="1">
                <a:off x="1143905" y="2641673"/>
                <a:ext cx="938703" cy="76032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/>
              <p:cNvCxnSpPr>
                <a:stCxn id="153" idx="2"/>
                <a:endCxn id="152" idx="6"/>
              </p:cNvCxnSpPr>
              <p:nvPr/>
            </p:nvCxnSpPr>
            <p:spPr>
              <a:xfrm flipH="1">
                <a:off x="1143905" y="3241976"/>
                <a:ext cx="918224" cy="16002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8" name="Oval 147"/>
                  <p:cNvSpPr/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8" name="Oval 1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62129" y="3675281"/>
                    <a:ext cx="437250" cy="398178"/>
                  </a:xfrm>
                  <a:prstGeom prst="ellipse">
                    <a:avLst/>
                  </a:prstGeom>
                  <a:blipFill>
                    <a:blip r:embed="rId21"/>
                    <a:stretch>
                      <a:fillRect l="-14474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9" name="Straight Arrow Connector 148"/>
              <p:cNvCxnSpPr>
                <a:stCxn id="148" idx="2"/>
                <a:endCxn id="151" idx="6"/>
              </p:cNvCxnSpPr>
              <p:nvPr/>
            </p:nvCxnSpPr>
            <p:spPr>
              <a:xfrm flipH="1" flipV="1">
                <a:off x="1143905" y="2849016"/>
                <a:ext cx="918224" cy="1025354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/>
              <p:cNvCxnSpPr>
                <a:stCxn id="148" idx="2"/>
                <a:endCxn id="152" idx="6"/>
              </p:cNvCxnSpPr>
              <p:nvPr/>
            </p:nvCxnSpPr>
            <p:spPr>
              <a:xfrm flipH="1" flipV="1">
                <a:off x="1143905" y="3402002"/>
                <a:ext cx="918224" cy="472368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88541" y="2706403"/>
                  <a:ext cx="381498" cy="37440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775" y="3120307"/>
                  <a:ext cx="381498" cy="37440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3155"/>
                <p:cNvSpPr>
                  <a:spLocks noChangeArrowheads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>
                    <a:spcAft>
                      <a:spcPct val="50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sz="1800" b="1" dirty="0">
                    <a:solidFill>
                      <a:schemeClr val="bg1"/>
                    </a:solidFill>
                  </a:endParaRPr>
                </a:p>
                <a:p>
                  <a:pPr>
                    <a:spcAft>
                      <a:spcPct val="50000"/>
                    </a:spcAft>
                  </a:pPr>
                  <a:endParaRPr lang="en-US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Rectangle 3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23254" y="3604062"/>
                  <a:ext cx="381498" cy="37440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Rectangle 3155"/>
          <p:cNvSpPr>
            <a:spLocks noChangeArrowheads="1"/>
          </p:cNvSpPr>
          <p:nvPr/>
        </p:nvSpPr>
        <p:spPr bwMode="auto">
          <a:xfrm>
            <a:off x="3606865" y="5069739"/>
            <a:ext cx="2607470" cy="5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400" b="1" dirty="0">
                <a:solidFill>
                  <a:schemeClr val="bg1"/>
                </a:solidFill>
              </a:rPr>
              <a:t>Activations are passed to visible layer for reconstruction</a:t>
            </a: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  <a:p>
            <a:pPr>
              <a:spcAft>
                <a:spcPct val="50000"/>
              </a:spcAft>
            </a:pP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2" name="Group 181" descr="a diagram depicting divergence.&#10;"/>
          <p:cNvGrpSpPr/>
          <p:nvPr/>
        </p:nvGrpSpPr>
        <p:grpSpPr>
          <a:xfrm>
            <a:off x="6648890" y="3613034"/>
            <a:ext cx="1813203" cy="1630875"/>
            <a:chOff x="706655" y="2442584"/>
            <a:chExt cx="1813203" cy="1630875"/>
          </a:xfrm>
        </p:grpSpPr>
        <p:grpSp>
          <p:nvGrpSpPr>
            <p:cNvPr id="186" name="Group 185"/>
            <p:cNvGrpSpPr/>
            <p:nvPr/>
          </p:nvGrpSpPr>
          <p:grpSpPr>
            <a:xfrm>
              <a:off x="706655" y="2442584"/>
              <a:ext cx="1813203" cy="1158507"/>
              <a:chOff x="391886" y="3168799"/>
              <a:chExt cx="2708474" cy="19003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Oval 193"/>
                  <p:cNvSpPr/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Oval 1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3508909"/>
                    <a:ext cx="653143" cy="653142"/>
                  </a:xfrm>
                  <a:prstGeom prst="ellipse">
                    <a:avLst/>
                  </a:prstGeom>
                  <a:blipFill>
                    <a:blip r:embed="rId25"/>
                    <a:stretch>
                      <a:fillRect l="-13333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5" name="Oval 194"/>
                  <p:cNvSpPr/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/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5" name="Oval 1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886" y="4415987"/>
                    <a:ext cx="653143" cy="653142"/>
                  </a:xfrm>
                  <a:prstGeom prst="ellipse">
                    <a:avLst/>
                  </a:prstGeom>
                  <a:blipFill>
                    <a:blip r:embed="rId26"/>
                    <a:stretch>
                      <a:fillRect l="-12000" b="-85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6" name="Oval 195"/>
                  <p:cNvSpPr/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solidFill>
                    <a:schemeClr val="accent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i="1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96" name="Oval 1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16627" y="4153492"/>
                    <a:ext cx="653143" cy="653142"/>
                  </a:xfrm>
                  <a:prstGeom prst="ellipse">
                    <a:avLst/>
                  </a:prstGeom>
                  <a:blipFill>
                    <a:blip r:embed="rId27"/>
                    <a:stretch>
                      <a:fillRect l="-14474" b="-101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7" name="Oval 196"/>
                  <p:cNvSpPr/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20000"/>
                                      <a:lumOff val="8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7" name="Oval 1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7217" y="3168799"/>
                    <a:ext cx="653143" cy="653142"/>
                  </a:xfrm>
                  <a:prstGeom prst="ellipse">
                    <a:avLst/>
                  </a:prstGeom>
                  <a:blipFill>
                    <a:blip r:embed="rId28"/>
                    <a:stretch>
                      <a:fillRect l="-15789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87" name="Straight Arrow Connector 186"/>
            <p:cNvCxnSpPr>
              <a:stCxn id="197" idx="2"/>
              <a:endCxn id="194" idx="6"/>
            </p:cNvCxnSpPr>
            <p:nvPr/>
          </p:nvCxnSpPr>
          <p:spPr>
            <a:xfrm flipH="1">
              <a:off x="1143905" y="2641673"/>
              <a:ext cx="938703" cy="207343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>
              <a:stCxn id="196" idx="2"/>
              <a:endCxn id="194" idx="6"/>
            </p:cNvCxnSpPr>
            <p:nvPr/>
          </p:nvCxnSpPr>
          <p:spPr>
            <a:xfrm flipH="1" flipV="1">
              <a:off x="1143905" y="2849016"/>
              <a:ext cx="918224" cy="392960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97" idx="2"/>
              <a:endCxn id="195" idx="6"/>
            </p:cNvCxnSpPr>
            <p:nvPr/>
          </p:nvCxnSpPr>
          <p:spPr>
            <a:xfrm flipH="1">
              <a:off x="1143905" y="2641673"/>
              <a:ext cx="938703" cy="76032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>
              <a:stCxn id="196" idx="2"/>
              <a:endCxn id="195" idx="6"/>
            </p:cNvCxnSpPr>
            <p:nvPr/>
          </p:nvCxnSpPr>
          <p:spPr>
            <a:xfrm flipH="1">
              <a:off x="1143905" y="3241976"/>
              <a:ext cx="918224" cy="160026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Oval 190"/>
                <p:cNvSpPr/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1" name="Oval 19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2129" y="3675281"/>
                  <a:ext cx="437250" cy="398178"/>
                </a:xfrm>
                <a:prstGeom prst="ellipse">
                  <a:avLst/>
                </a:prstGeom>
                <a:blipFill>
                  <a:blip r:embed="rId29"/>
                  <a:stretch>
                    <a:fillRect l="-14474" b="-101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2" name="Straight Arrow Connector 191"/>
            <p:cNvCxnSpPr>
              <a:stCxn id="191" idx="2"/>
              <a:endCxn id="194" idx="6"/>
            </p:cNvCxnSpPr>
            <p:nvPr/>
          </p:nvCxnSpPr>
          <p:spPr>
            <a:xfrm flipH="1" flipV="1">
              <a:off x="1143905" y="2849016"/>
              <a:ext cx="918224" cy="1025354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/>
            <p:cNvCxnSpPr>
              <a:stCxn id="191" idx="2"/>
              <a:endCxn id="195" idx="6"/>
            </p:cNvCxnSpPr>
            <p:nvPr/>
          </p:nvCxnSpPr>
          <p:spPr>
            <a:xfrm flipH="1" flipV="1">
              <a:off x="1143905" y="3402002"/>
              <a:ext cx="918224" cy="472368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𝒅𝒍𝒐𝒈𝒑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117" y="2915023"/>
                <a:ext cx="1450269" cy="62991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Rectangle 3155"/>
              <p:cNvSpPr>
                <a:spLocks noChangeArrowheads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>
                  <a:spcAft>
                    <a:spcPct val="50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𝑼𝒑𝒅𝒂𝒕𝒆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sz="1800" b="1" dirty="0">
                  <a:solidFill>
                    <a:srgbClr val="C00000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r>
                  <a:rPr lang="en-US" sz="1400" b="1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2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79589" y="5713623"/>
                <a:ext cx="2894174" cy="31006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16725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84886" y="91874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Deep Belief Networks (DBN)</a:t>
            </a:r>
          </a:p>
        </p:txBody>
      </p:sp>
      <p:sp>
        <p:nvSpPr>
          <p:cNvPr id="22" name="Rectangle 3155"/>
          <p:cNvSpPr>
            <a:spLocks noChangeArrowheads="1"/>
          </p:cNvSpPr>
          <p:nvPr/>
        </p:nvSpPr>
        <p:spPr bwMode="auto">
          <a:xfrm>
            <a:off x="284886" y="6098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 algn="just">
              <a:spcAft>
                <a:spcPct val="50000"/>
              </a:spcAft>
              <a:buFontTx/>
              <a:buChar char="•"/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0" name="Rectangle 3155"/>
          <p:cNvSpPr>
            <a:spLocks noChangeArrowheads="1"/>
          </p:cNvSpPr>
          <p:nvPr/>
        </p:nvSpPr>
        <p:spPr bwMode="auto">
          <a:xfrm>
            <a:off x="437286" y="7622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" name="Rectangle 3155"/>
          <p:cNvSpPr>
            <a:spLocks noChangeArrowheads="1"/>
          </p:cNvSpPr>
          <p:nvPr/>
        </p:nvSpPr>
        <p:spPr bwMode="auto">
          <a:xfrm>
            <a:off x="284885" y="686003"/>
            <a:ext cx="8645525" cy="5883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These networks can be seen as a stack of RBMs. The hidden layer of one RBM is the Visible layer of the one above it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pre-training step is done by training the layers one RBM at a time. The output for one set is used as the input for the next one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 this sense, each RBM layer learns the entire input. The DBN fine tunes the entire input in succession as the model improves. </a:t>
            </a:r>
          </a:p>
          <a:p>
            <a:pPr marL="285750" indent="-285750" algn="just"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is called </a:t>
            </a:r>
            <a:r>
              <a:rPr lang="en-US" sz="1800" b="1" dirty="0">
                <a:solidFill>
                  <a:srgbClr val="C00000"/>
                </a:solidFill>
              </a:rPr>
              <a:t>unsupervised, layer-wise, greedy</a:t>
            </a:r>
            <a:r>
              <a:rPr lang="en-US" sz="1800" b="1" dirty="0">
                <a:solidFill>
                  <a:schemeClr val="bg1"/>
                </a:solidFill>
              </a:rPr>
              <a:t> pre-training</a:t>
            </a: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  <a:ea typeface="Cambria Math" panose="02040503050406030204" pitchFamily="18" charset="0"/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  <a:p>
            <a:pPr algn="just">
              <a:spcAft>
                <a:spcPct val="50000"/>
              </a:spcAft>
            </a:pPr>
            <a:endParaRPr lang="en-US" sz="1800" b="1" dirty="0">
              <a:solidFill>
                <a:schemeClr val="bg1"/>
              </a:solidFill>
            </a:endParaRPr>
          </a:p>
        </p:txBody>
      </p:sp>
      <p:grpSp>
        <p:nvGrpSpPr>
          <p:cNvPr id="200" name="Group 199" descr="A diagram of a deep belief network.&#10;"/>
          <p:cNvGrpSpPr/>
          <p:nvPr/>
        </p:nvGrpSpPr>
        <p:grpSpPr>
          <a:xfrm>
            <a:off x="2430943" y="2310879"/>
            <a:ext cx="4353407" cy="2085010"/>
            <a:chOff x="2434965" y="2104050"/>
            <a:chExt cx="4353407" cy="2085010"/>
          </a:xfrm>
        </p:grpSpPr>
        <p:grpSp>
          <p:nvGrpSpPr>
            <p:cNvPr id="169" name="Group 168"/>
            <p:cNvGrpSpPr/>
            <p:nvPr/>
          </p:nvGrpSpPr>
          <p:grpSpPr>
            <a:xfrm>
              <a:off x="2507855" y="2304357"/>
              <a:ext cx="4199583" cy="1650015"/>
              <a:chOff x="1152050" y="1751577"/>
              <a:chExt cx="4199583" cy="165001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52050" y="2045704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52050" y="2598690"/>
                <a:ext cx="437250" cy="39817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028102" y="235188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048581" y="175157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028102" y="298427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6" name="Straight Arrow Connector 15"/>
              <p:cNvCxnSpPr>
                <a:stCxn id="18" idx="6"/>
                <a:endCxn id="14" idx="2"/>
              </p:cNvCxnSpPr>
              <p:nvPr/>
            </p:nvCxnSpPr>
            <p:spPr>
              <a:xfrm>
                <a:off x="1589300" y="2797779"/>
                <a:ext cx="438802" cy="38558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>
                <a:stCxn id="18" idx="6"/>
                <a:endCxn id="19" idx="2"/>
              </p:cNvCxnSpPr>
              <p:nvPr/>
            </p:nvCxnSpPr>
            <p:spPr>
              <a:xfrm flipV="1">
                <a:off x="1589300" y="2550969"/>
                <a:ext cx="438802" cy="24681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/>
              <p:cNvCxnSpPr>
                <a:stCxn id="18" idx="6"/>
                <a:endCxn id="20" idx="2"/>
              </p:cNvCxnSpPr>
              <p:nvPr/>
            </p:nvCxnSpPr>
            <p:spPr>
              <a:xfrm flipV="1">
                <a:off x="1589300" y="1950666"/>
                <a:ext cx="459281" cy="84711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stCxn id="17" idx="6"/>
                <a:endCxn id="19" idx="2"/>
              </p:cNvCxnSpPr>
              <p:nvPr/>
            </p:nvCxnSpPr>
            <p:spPr>
              <a:xfrm>
                <a:off x="1589300" y="2244793"/>
                <a:ext cx="438802" cy="306176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>
                <a:stCxn id="17" idx="6"/>
                <a:endCxn id="14" idx="2"/>
              </p:cNvCxnSpPr>
              <p:nvPr/>
            </p:nvCxnSpPr>
            <p:spPr>
              <a:xfrm>
                <a:off x="1589300" y="2244793"/>
                <a:ext cx="438802" cy="93857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stCxn id="17" idx="6"/>
                <a:endCxn id="20" idx="2"/>
              </p:cNvCxnSpPr>
              <p:nvPr/>
            </p:nvCxnSpPr>
            <p:spPr>
              <a:xfrm flipV="1">
                <a:off x="1589300" y="1950666"/>
                <a:ext cx="459281" cy="29412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018459" y="236013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038938" y="1759831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018459" y="2992528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82" name="Straight Arrow Connector 81"/>
              <p:cNvCxnSpPr>
                <a:stCxn id="20" idx="6"/>
                <a:endCxn id="77" idx="2"/>
              </p:cNvCxnSpPr>
              <p:nvPr/>
            </p:nvCxnSpPr>
            <p:spPr>
              <a:xfrm>
                <a:off x="2485831" y="1950666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>
                <a:stCxn id="20" idx="6"/>
                <a:endCxn id="76" idx="2"/>
              </p:cNvCxnSpPr>
              <p:nvPr/>
            </p:nvCxnSpPr>
            <p:spPr>
              <a:xfrm>
                <a:off x="2485831" y="1950666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20" idx="6"/>
                <a:endCxn id="78" idx="2"/>
              </p:cNvCxnSpPr>
              <p:nvPr/>
            </p:nvCxnSpPr>
            <p:spPr>
              <a:xfrm>
                <a:off x="2485831" y="1950666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19" idx="6"/>
                <a:endCxn id="76" idx="2"/>
              </p:cNvCxnSpPr>
              <p:nvPr/>
            </p:nvCxnSpPr>
            <p:spPr>
              <a:xfrm>
                <a:off x="2465352" y="255096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>
                <a:stCxn id="19" idx="6"/>
                <a:endCxn id="77" idx="2"/>
              </p:cNvCxnSpPr>
              <p:nvPr/>
            </p:nvCxnSpPr>
            <p:spPr>
              <a:xfrm flipV="1">
                <a:off x="2465352" y="1958920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>
                <a:stCxn id="19" idx="6"/>
                <a:endCxn id="78" idx="2"/>
              </p:cNvCxnSpPr>
              <p:nvPr/>
            </p:nvCxnSpPr>
            <p:spPr>
              <a:xfrm>
                <a:off x="2465352" y="2550969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/>
              <p:cNvCxnSpPr>
                <a:stCxn id="14" idx="6"/>
                <a:endCxn id="78" idx="2"/>
              </p:cNvCxnSpPr>
              <p:nvPr/>
            </p:nvCxnSpPr>
            <p:spPr>
              <a:xfrm>
                <a:off x="2465352" y="3183363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/>
              <p:cNvCxnSpPr>
                <a:stCxn id="14" idx="6"/>
                <a:endCxn id="76" idx="2"/>
              </p:cNvCxnSpPr>
              <p:nvPr/>
            </p:nvCxnSpPr>
            <p:spPr>
              <a:xfrm flipV="1">
                <a:off x="2465352" y="2559223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>
                <a:stCxn id="14" idx="6"/>
                <a:endCxn id="77" idx="2"/>
              </p:cNvCxnSpPr>
              <p:nvPr/>
            </p:nvCxnSpPr>
            <p:spPr>
              <a:xfrm flipV="1">
                <a:off x="2465352" y="1958920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/>
              <p:cNvSpPr/>
              <p:nvPr/>
            </p:nvSpPr>
            <p:spPr>
              <a:xfrm>
                <a:off x="3021761" y="2362766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3042240" y="1762463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3021761" y="299516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4012118" y="2371020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597" y="1770717"/>
                <a:ext cx="437250" cy="3981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dirty="0">
                  <a:solidFill>
                    <a:schemeClr val="accent1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12118" y="3003414"/>
                <a:ext cx="437250" cy="398178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i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  <p:cxnSp>
            <p:nvCxnSpPr>
              <p:cNvPr id="127" name="Straight Arrow Connector 126"/>
              <p:cNvCxnSpPr>
                <a:stCxn id="122" idx="6"/>
                <a:endCxn id="125" idx="2"/>
              </p:cNvCxnSpPr>
              <p:nvPr/>
            </p:nvCxnSpPr>
            <p:spPr>
              <a:xfrm>
                <a:off x="3479490" y="1961552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stCxn id="122" idx="6"/>
                <a:endCxn id="124" idx="2"/>
              </p:cNvCxnSpPr>
              <p:nvPr/>
            </p:nvCxnSpPr>
            <p:spPr>
              <a:xfrm>
                <a:off x="3479490" y="1961552"/>
                <a:ext cx="532628" cy="608557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/>
              <p:cNvCxnSpPr>
                <a:stCxn id="122" idx="6"/>
                <a:endCxn id="126" idx="2"/>
              </p:cNvCxnSpPr>
              <p:nvPr/>
            </p:nvCxnSpPr>
            <p:spPr>
              <a:xfrm>
                <a:off x="3479490" y="1961552"/>
                <a:ext cx="532628" cy="1240951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stCxn id="121" idx="6"/>
                <a:endCxn id="124" idx="2"/>
              </p:cNvCxnSpPr>
              <p:nvPr/>
            </p:nvCxnSpPr>
            <p:spPr>
              <a:xfrm>
                <a:off x="3459011" y="2561855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/>
              <p:cNvCxnSpPr>
                <a:stCxn id="121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592049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/>
              <p:cNvCxnSpPr>
                <a:stCxn id="121" idx="6"/>
                <a:endCxn id="126" idx="2"/>
              </p:cNvCxnSpPr>
              <p:nvPr/>
            </p:nvCxnSpPr>
            <p:spPr>
              <a:xfrm>
                <a:off x="3459011" y="2561855"/>
                <a:ext cx="553107" cy="640648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/>
              <p:cNvCxnSpPr>
                <a:stCxn id="123" idx="6"/>
                <a:endCxn id="126" idx="2"/>
              </p:cNvCxnSpPr>
              <p:nvPr/>
            </p:nvCxnSpPr>
            <p:spPr>
              <a:xfrm>
                <a:off x="3459011" y="3194249"/>
                <a:ext cx="553107" cy="8254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>
                <a:stCxn id="123" idx="6"/>
                <a:endCxn id="124" idx="2"/>
              </p:cNvCxnSpPr>
              <p:nvPr/>
            </p:nvCxnSpPr>
            <p:spPr>
              <a:xfrm flipV="1">
                <a:off x="3459011" y="2570109"/>
                <a:ext cx="553107" cy="624140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>
                <a:stCxn id="123" idx="6"/>
                <a:endCxn id="125" idx="2"/>
              </p:cNvCxnSpPr>
              <p:nvPr/>
            </p:nvCxnSpPr>
            <p:spPr>
              <a:xfrm flipV="1">
                <a:off x="3459011" y="1969806"/>
                <a:ext cx="573586" cy="1224443"/>
              </a:xfrm>
              <a:prstGeom prst="straightConnector1">
                <a:avLst/>
              </a:prstGeom>
              <a:ln w="381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3" name="Group 152"/>
              <p:cNvGrpSpPr/>
              <p:nvPr/>
            </p:nvGrpSpPr>
            <p:grpSpPr>
              <a:xfrm rot="10800000">
                <a:off x="4008816" y="1770717"/>
                <a:ext cx="1342817" cy="1630875"/>
                <a:chOff x="4440778" y="3725625"/>
                <a:chExt cx="1342817" cy="1630875"/>
              </a:xfrm>
            </p:grpSpPr>
            <p:sp>
              <p:nvSpPr>
                <p:cNvPr id="136" name="Oval 135"/>
                <p:cNvSpPr/>
                <p:nvPr/>
              </p:nvSpPr>
              <p:spPr>
                <a:xfrm rot="187571">
                  <a:off x="4440778" y="4062706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 rot="187571">
                  <a:off x="4440778" y="4615692"/>
                  <a:ext cx="437250" cy="398178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/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8" name="Oval 137"/>
                <p:cNvSpPr/>
                <p:nvPr/>
              </p:nvSpPr>
              <p:spPr>
                <a:xfrm rot="187571">
                  <a:off x="5336724" y="4358807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sp>
              <p:nvSpPr>
                <p:cNvPr id="139" name="Oval 138"/>
                <p:cNvSpPr/>
                <p:nvPr/>
              </p:nvSpPr>
              <p:spPr>
                <a:xfrm rot="187571">
                  <a:off x="5346345" y="3725625"/>
                  <a:ext cx="437250" cy="39817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  <p:sp>
              <p:nvSpPr>
                <p:cNvPr id="140" name="Oval 139"/>
                <p:cNvSpPr/>
                <p:nvPr/>
              </p:nvSpPr>
              <p:spPr>
                <a:xfrm rot="187571">
                  <a:off x="5325866" y="4958322"/>
                  <a:ext cx="437250" cy="398178"/>
                </a:xfrm>
                <a:prstGeom prst="ellipse">
                  <a:avLst/>
                </a:prstGeom>
                <a:solidFill>
                  <a:schemeClr val="accent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/>
                  <a:endParaRPr lang="en-US" i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Cambria Math" panose="02040503050406030204" pitchFamily="18" charset="0"/>
                  </a:endParaRPr>
                </a:p>
              </p:txBody>
            </p:sp>
            <p:cxnSp>
              <p:nvCxnSpPr>
                <p:cNvPr id="141" name="Straight Arrow Connector 140"/>
                <p:cNvCxnSpPr>
                  <a:stCxn id="137" idx="6"/>
                  <a:endCxn id="140" idx="2"/>
                </p:cNvCxnSpPr>
                <p:nvPr/>
              </p:nvCxnSpPr>
              <p:spPr>
                <a:xfrm rot="10800000" flipH="1" flipV="1">
                  <a:off x="4877703" y="4826704"/>
                  <a:ext cx="448488" cy="318784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Arrow Connector 141"/>
                <p:cNvCxnSpPr>
                  <a:stCxn id="137" idx="6"/>
                  <a:endCxn id="138" idx="2"/>
                </p:cNvCxnSpPr>
                <p:nvPr/>
              </p:nvCxnSpPr>
              <p:spPr>
                <a:xfrm rot="10800000" flipH="1">
                  <a:off x="4877703" y="4545973"/>
                  <a:ext cx="459346" cy="280731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Arrow Connector 142"/>
                <p:cNvCxnSpPr>
                  <a:stCxn id="137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913913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Arrow Connector 143"/>
                <p:cNvCxnSpPr>
                  <a:stCxn id="136" idx="6"/>
                  <a:endCxn id="138" idx="2"/>
                </p:cNvCxnSpPr>
                <p:nvPr/>
              </p:nvCxnSpPr>
              <p:spPr>
                <a:xfrm rot="10800000" flipH="1" flipV="1">
                  <a:off x="4877703" y="4273718"/>
                  <a:ext cx="459346" cy="272255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Arrow Connector 144"/>
                <p:cNvCxnSpPr>
                  <a:stCxn id="136" idx="6"/>
                  <a:endCxn id="140" idx="2"/>
                </p:cNvCxnSpPr>
                <p:nvPr/>
              </p:nvCxnSpPr>
              <p:spPr>
                <a:xfrm rot="10800000" flipH="1" flipV="1">
                  <a:off x="4877703" y="4273718"/>
                  <a:ext cx="448488" cy="871770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Arrow Connector 145"/>
                <p:cNvCxnSpPr>
                  <a:stCxn id="136" idx="6"/>
                  <a:endCxn id="139" idx="2"/>
                </p:cNvCxnSpPr>
                <p:nvPr/>
              </p:nvCxnSpPr>
              <p:spPr>
                <a:xfrm rot="10800000" flipH="1">
                  <a:off x="4877703" y="3912791"/>
                  <a:ext cx="468967" cy="360927"/>
                </a:xfrm>
                <a:prstGeom prst="straightConnector1">
                  <a:avLst/>
                </a:prstGeom>
                <a:ln w="381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4" name="Rectangle 183"/>
            <p:cNvSpPr/>
            <p:nvPr/>
          </p:nvSpPr>
          <p:spPr>
            <a:xfrm>
              <a:off x="2434965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335003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4327702" y="2104050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5252066" y="2245296"/>
              <a:ext cx="1536306" cy="19437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2" name="Straight Arrow Connector 201"/>
          <p:cNvCxnSpPr>
            <a:stCxn id="184" idx="2"/>
            <a:endCxn id="203" idx="0"/>
          </p:cNvCxnSpPr>
          <p:nvPr/>
        </p:nvCxnSpPr>
        <p:spPr>
          <a:xfrm>
            <a:off x="3199096" y="4254643"/>
            <a:ext cx="0" cy="494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91" y="4749077"/>
                <a:ext cx="1130809" cy="461665"/>
              </a:xfrm>
              <a:prstGeom prst="rect">
                <a:avLst/>
              </a:prstGeom>
              <a:blipFill>
                <a:blip r:embed="rId3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762" y="4749076"/>
                <a:ext cx="1130809" cy="461665"/>
              </a:xfrm>
              <a:prstGeom prst="rect">
                <a:avLst/>
              </a:prstGeom>
              <a:blipFill>
                <a:blip r:embed="rId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/>
          <p:cNvCxnSpPr>
            <a:stCxn id="196" idx="2"/>
            <a:endCxn id="204" idx="0"/>
          </p:cNvCxnSpPr>
          <p:nvPr/>
        </p:nvCxnSpPr>
        <p:spPr>
          <a:xfrm>
            <a:off x="4114167" y="4395889"/>
            <a:ext cx="0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>
            <a:stCxn id="197" idx="2"/>
            <a:endCxn id="213" idx="0"/>
          </p:cNvCxnSpPr>
          <p:nvPr/>
        </p:nvCxnSpPr>
        <p:spPr>
          <a:xfrm>
            <a:off x="5091833" y="4254643"/>
            <a:ext cx="5754" cy="52806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/>
              <p:cNvSpPr txBox="1"/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3" name="TextBox 2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182" y="4782709"/>
                <a:ext cx="1130809" cy="461665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6" name="TextBox 215"/>
              <p:cNvSpPr txBox="1"/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6" name="TextBox 2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173" y="4749076"/>
                <a:ext cx="113080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7" name="Straight Arrow Connector 216"/>
          <p:cNvCxnSpPr>
            <a:stCxn id="198" idx="2"/>
            <a:endCxn id="216" idx="0"/>
          </p:cNvCxnSpPr>
          <p:nvPr/>
        </p:nvCxnSpPr>
        <p:spPr>
          <a:xfrm>
            <a:off x="6016197" y="4395889"/>
            <a:ext cx="14381" cy="3531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0959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9862</TotalTime>
  <Words>3628</Words>
  <Application>Microsoft Macintosh PowerPoint</Application>
  <PresentationFormat>Letter Paper (8.5x11 in)</PresentationFormat>
  <Paragraphs>639</Paragraphs>
  <Slides>71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Brush Script MT</vt:lpstr>
      <vt:lpstr>Arial</vt:lpstr>
      <vt:lpstr>Cambria Math</vt:lpstr>
      <vt:lpstr>Times New Roman</vt:lpstr>
      <vt:lpstr>lecture_title</vt:lpstr>
      <vt:lpstr>1_isip_default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601</cp:revision>
  <dcterms:created xsi:type="dcterms:W3CDTF">2002-09-12T17:13:32Z</dcterms:created>
  <dcterms:modified xsi:type="dcterms:W3CDTF">2026-04-01T12:53:19Z</dcterms:modified>
</cp:coreProperties>
</file>