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2" r:id="rId1"/>
    <p:sldMasterId id="2147483694" r:id="rId2"/>
    <p:sldMasterId id="2147483699" r:id="rId3"/>
  </p:sldMasterIdLst>
  <p:notesMasterIdLst>
    <p:notesMasterId r:id="rId7"/>
  </p:notesMasterIdLst>
  <p:handoutMasterIdLst>
    <p:handoutMasterId r:id="rId8"/>
  </p:handoutMasterIdLst>
  <p:sldIdLst>
    <p:sldId id="356" r:id="rId4"/>
    <p:sldId id="431" r:id="rId5"/>
    <p:sldId id="429" r:id="rId6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 userDrawn="1">
          <p15:clr>
            <a:srgbClr val="A4A3A4"/>
          </p15:clr>
        </p15:guide>
        <p15:guide id="2" pos="5490">
          <p15:clr>
            <a:srgbClr val="A4A3A4"/>
          </p15:clr>
        </p15:guide>
        <p15:guide id="3" orient="horz" pos="3216" userDrawn="1">
          <p15:clr>
            <a:srgbClr val="A4A3A4"/>
          </p15:clr>
        </p15:guide>
        <p15:guide id="4" pos="2880" userDrawn="1">
          <p15:clr>
            <a:srgbClr val="A4A3A4"/>
          </p15:clr>
        </p15:guide>
        <p15:guide id="5" pos="41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444" autoAdjust="0"/>
    <p:restoredTop sz="95102" autoAdjust="0"/>
  </p:normalViewPr>
  <p:slideViewPr>
    <p:cSldViewPr snapToGrid="0">
      <p:cViewPr varScale="1">
        <p:scale>
          <a:sx n="117" d="100"/>
          <a:sy n="117" d="100"/>
        </p:scale>
        <p:origin x="544" y="176"/>
      </p:cViewPr>
      <p:guideLst>
        <p:guide orient="horz" pos="4032"/>
        <p:guide pos="5490"/>
        <p:guide orient="horz" pos="3216"/>
        <p:guide pos="2880"/>
        <p:guide pos="41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8" d="100"/>
          <a:sy n="68" d="100"/>
        </p:scale>
        <p:origin x="2568" y="224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7666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9080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46634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60672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ECE 8527: Lecture 30,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892034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892034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479425" y="110332"/>
            <a:ext cx="7935886" cy="36933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spAutoFit/>
          </a:bodyPr>
          <a:lstStyle>
            <a:defPPr>
              <a:defRPr lang="en-US"/>
            </a:defPPr>
            <a:lvl1pPr>
              <a:spcBef>
                <a:spcPts val="0"/>
              </a:spcBef>
              <a:defRPr sz="1800" b="1">
                <a:solidFill>
                  <a:srgbClr val="333399"/>
                </a:solidFill>
              </a:defRPr>
            </a:lvl1pPr>
          </a:lstStyle>
          <a:p>
            <a:r>
              <a:rPr lang="en-US" dirty="0"/>
              <a:t>ECE 8527 – Introduction to Machine Learning and Pattern Recognition</a:t>
            </a:r>
          </a:p>
        </p:txBody>
      </p:sp>
    </p:spTree>
    <p:extLst>
      <p:ext uri="{BB962C8B-B14F-4D97-AF65-F5344CB8AC3E}">
        <p14:creationId xmlns:p14="http://schemas.microsoft.com/office/powerpoint/2010/main" val="918934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ECE 8527: Lecture 33,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9632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https://en.wikipedia.org/wiki/Simple_linear_regression" TargetMode="External"/><Relationship Id="rId7" Type="http://schemas.openxmlformats.org/officeDocument/2006/relationships/hyperlink" Target="https://towardsdatascience.com/understanding-regularization-in-machine-learning-d7dd0729dde5" TargetMode="External"/><Relationship Id="rId2" Type="http://schemas.openxmlformats.org/officeDocument/2006/relationships/hyperlink" Target="https://realpython.com/linear-regression-in-python/" TargetMode="Externa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.jpeg"/><Relationship Id="rId5" Type="http://schemas.openxmlformats.org/officeDocument/2006/relationships/hyperlink" Target="https://analyticsbuddhu.wordpress.com/2016/07/02/introduction-about-logistic-regression-model/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smlbook.org/book/sml-book-draft-latest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 Box 29"/>
          <p:cNvSpPr txBox="1">
            <a:spLocks noChangeArrowheads="1"/>
          </p:cNvSpPr>
          <p:nvPr/>
        </p:nvSpPr>
        <p:spPr bwMode="auto">
          <a:xfrm>
            <a:off x="409575" y="552450"/>
            <a:ext cx="84677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accent1"/>
                </a:solidFill>
              </a:rPr>
              <a:t>Lecture 30: Linear and Logistic Regression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44" name="Rectangle 3"/>
          <p:cNvSpPr txBox="1">
            <a:spLocks noChangeArrowheads="1"/>
          </p:cNvSpPr>
          <p:nvPr/>
        </p:nvSpPr>
        <p:spPr bwMode="auto">
          <a:xfrm>
            <a:off x="574792" y="1390475"/>
            <a:ext cx="5978408" cy="447506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marR="0" lvl="0" indent="-176213" defTabSz="914400" rtl="0" eaLnBrk="1" fontAlgn="auto" latinLnBrk="0" hangingPunct="1">
              <a:spcBef>
                <a:spcPct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Objectives:</a:t>
            </a:r>
          </a:p>
          <a:p>
            <a:pPr marL="179388" marR="0" lvl="0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The Linear Regression Model</a:t>
            </a:r>
            <a:br>
              <a:rPr lang="en-US" sz="1800" b="1" dirty="0">
                <a:solidFill>
                  <a:schemeClr val="tx2"/>
                </a:solidFill>
                <a:latin typeface="+mn-lt"/>
              </a:rPr>
            </a:br>
            <a:r>
              <a:rPr lang="en-US" sz="1800" b="1" dirty="0">
                <a:solidFill>
                  <a:schemeClr val="tx2"/>
                </a:solidFill>
                <a:latin typeface="+mn-lt"/>
              </a:rPr>
              <a:t>Least Squares Solution</a:t>
            </a:r>
            <a:br>
              <a:rPr lang="en-US" sz="1800" b="1" dirty="0">
                <a:solidFill>
                  <a:schemeClr val="tx2"/>
                </a:solidFill>
                <a:latin typeface="+mn-lt"/>
              </a:rPr>
            </a:br>
            <a:r>
              <a:rPr lang="en-US" sz="1800" b="1" dirty="0">
                <a:solidFill>
                  <a:schemeClr val="tx2"/>
                </a:solidFill>
                <a:latin typeface="+mn-lt"/>
              </a:rPr>
              <a:t>The Logistic Regression Model</a:t>
            </a:r>
            <a:br>
              <a:rPr lang="en-US" sz="1800" b="1" dirty="0">
                <a:solidFill>
                  <a:schemeClr val="tx2"/>
                </a:solidFill>
                <a:latin typeface="+mn-lt"/>
              </a:rPr>
            </a:br>
            <a:r>
              <a:rPr lang="en-US" sz="1800" b="1" dirty="0">
                <a:solidFill>
                  <a:schemeClr val="tx2"/>
                </a:solidFill>
                <a:latin typeface="+mn-lt"/>
              </a:rPr>
              <a:t>Multiclass Logistic Regression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30188" indent="-230188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b="1" dirty="0">
                <a:solidFill>
                  <a:schemeClr val="accent1"/>
                </a:solidFill>
                <a:latin typeface="+mn-lt"/>
              </a:rPr>
              <a:t>Resources:</a:t>
            </a:r>
          </a:p>
          <a:p>
            <a:pPr marL="179388">
              <a:spcBef>
                <a:spcPts val="0"/>
              </a:spcBef>
              <a:spcAft>
                <a:spcPts val="600"/>
              </a:spcAft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Textbook (Sections 3.1 – 3.A)</a:t>
            </a:r>
            <a:br>
              <a:rPr lang="en-US" sz="1800" b="1" dirty="0">
                <a:solidFill>
                  <a:schemeClr val="tx2"/>
                </a:solidFill>
                <a:latin typeface="+mn-lt"/>
              </a:rPr>
            </a:br>
            <a:r>
              <a:rPr lang="en-US" sz="1800" b="1" dirty="0" err="1">
                <a:solidFill>
                  <a:schemeClr val="tx2"/>
                </a:solidFill>
                <a:latin typeface="+mn-lt"/>
              </a:rPr>
              <a:t>RealPython</a:t>
            </a:r>
            <a:r>
              <a:rPr lang="en-US" sz="1800" b="1" dirty="0">
                <a:solidFill>
                  <a:schemeClr val="tx2"/>
                </a:solidFill>
                <a:latin typeface="+mn-lt"/>
              </a:rPr>
              <a:t>: </a:t>
            </a:r>
            <a:r>
              <a:rPr lang="en-US" sz="1800" b="1" dirty="0">
                <a:solidFill>
                  <a:schemeClr val="tx2"/>
                </a:solidFill>
                <a:latin typeface="+mn-l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Linear Regression in Python</a:t>
            </a:r>
            <a:br>
              <a:rPr lang="en-US" sz="1800" b="1" dirty="0">
                <a:solidFill>
                  <a:schemeClr val="tx2"/>
                </a:solidFill>
                <a:latin typeface="+mn-lt"/>
              </a:rPr>
            </a:br>
            <a:r>
              <a:rPr lang="en-US" sz="1800" b="1" dirty="0" err="1">
                <a:solidFill>
                  <a:schemeClr val="tx2"/>
                </a:solidFill>
                <a:latin typeface="+mn-lt"/>
              </a:rPr>
              <a:t>RealPython</a:t>
            </a:r>
            <a:r>
              <a:rPr lang="en-US" sz="1800" b="1" dirty="0">
                <a:solidFill>
                  <a:schemeClr val="tx2"/>
                </a:solidFill>
                <a:latin typeface="+mn-lt"/>
              </a:rPr>
              <a:t>: </a:t>
            </a:r>
            <a:r>
              <a:rPr lang="en-US" sz="1800" b="1" dirty="0">
                <a:solidFill>
                  <a:schemeClr val="tx2"/>
                </a:solidFill>
                <a:latin typeface="+mn-l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Logistic Regression in Python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</p:txBody>
      </p:sp>
      <p:pic>
        <p:nvPicPr>
          <p:cNvPr id="3" name="Picture 2" descr="A simple graphic demonstrating a linear regression fit to some data. The regression model is a line.">
            <a:hlinkClick r:id="rId3"/>
            <a:extLst>
              <a:ext uri="{FF2B5EF4-FFF2-40B4-BE49-F238E27FC236}">
                <a16:creationId xmlns:a16="http://schemas.microsoft.com/office/drawing/2014/main" id="{BA20C5A4-7672-6278-4B1C-41C6CEBFFC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1324" y="1306090"/>
            <a:ext cx="1894050" cy="1256688"/>
          </a:xfrm>
          <a:prstGeom prst="rect">
            <a:avLst/>
          </a:prstGeom>
          <a:noFill/>
          <a:ln w="38100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ntroduction about Logistic Regression Model – Analytics Buddhu&#10;&#10;A more complex example demonstrating classification using binary logistic regression.&#10;">
            <a:hlinkClick r:id="rId5"/>
            <a:extLst>
              <a:ext uri="{FF2B5EF4-FFF2-40B4-BE49-F238E27FC236}">
                <a16:creationId xmlns:a16="http://schemas.microsoft.com/office/drawing/2014/main" id="{F03BAE4E-525F-3E8B-68A0-60896B83E5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1322" y="4880111"/>
            <a:ext cx="1894051" cy="1429546"/>
          </a:xfrm>
          <a:prstGeom prst="rect">
            <a:avLst/>
          </a:prstGeom>
          <a:noFill/>
          <a:ln w="38100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A simple graphic demonstrating polynomial regression.">
            <a:hlinkClick r:id="rId7"/>
            <a:extLst>
              <a:ext uri="{FF2B5EF4-FFF2-40B4-BE49-F238E27FC236}">
                <a16:creationId xmlns:a16="http://schemas.microsoft.com/office/drawing/2014/main" id="{8FAD0556-F2D1-EA95-737E-406BB796372B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47" t="15661" r="5951" b="4615"/>
          <a:stretch/>
        </p:blipFill>
        <p:spPr>
          <a:xfrm>
            <a:off x="6821323" y="2590920"/>
            <a:ext cx="1894051" cy="2255738"/>
          </a:xfrm>
          <a:prstGeom prst="rect">
            <a:avLst/>
          </a:prstGeom>
          <a:noFill/>
          <a:ln w="38100">
            <a:solidFill>
              <a:schemeClr val="accent2"/>
            </a:solidFill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582767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>
            <a:extLst>
              <a:ext uri="{FF2B5EF4-FFF2-40B4-BE49-F238E27FC236}">
                <a16:creationId xmlns:a16="http://schemas.microsoft.com/office/drawing/2014/main" id="{EA70F545-906B-2EC0-242F-ABA10AF78A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013" y="57150"/>
            <a:ext cx="6858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accent2"/>
                </a:solidFill>
              </a:rPr>
              <a:t>Notes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FD597CD-5C85-715A-BA0C-8FDF1C7DA91F}"/>
              </a:ext>
            </a:extLst>
          </p:cNvPr>
          <p:cNvSpPr txBox="1"/>
          <p:nvPr/>
        </p:nvSpPr>
        <p:spPr>
          <a:xfrm>
            <a:off x="337930" y="954157"/>
            <a:ext cx="67470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/>
              <a:t>See Sections 3.1- 3.A in the </a:t>
            </a:r>
            <a:r>
              <a:rPr lang="en-US" sz="1800" b="1" dirty="0">
                <a:hlinkClick r:id="rId2"/>
              </a:rPr>
              <a:t>textbook</a:t>
            </a:r>
            <a:r>
              <a:rPr lang="en-US" sz="18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333439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3"/>
          <p:cNvSpPr txBox="1">
            <a:spLocks noChangeArrowheads="1"/>
          </p:cNvSpPr>
          <p:nvPr/>
        </p:nvSpPr>
        <p:spPr bwMode="auto">
          <a:xfrm>
            <a:off x="227013" y="57150"/>
            <a:ext cx="6858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accent2"/>
                </a:solidFill>
              </a:rPr>
              <a:t>Summary</a:t>
            </a:r>
          </a:p>
        </p:txBody>
      </p:sp>
      <p:sp>
        <p:nvSpPr>
          <p:cNvPr id="2" name="Text Box 4">
            <a:extLst>
              <a:ext uri="{FF2B5EF4-FFF2-40B4-BE49-F238E27FC236}">
                <a16:creationId xmlns:a16="http://schemas.microsoft.com/office/drawing/2014/main" id="{734842E3-D865-8F64-A121-51BC42C938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013" y="638191"/>
            <a:ext cx="8488362" cy="5581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noAutofit/>
          </a:bodyPr>
          <a:lstStyle/>
          <a:p>
            <a:pPr marL="165100" marR="0" lvl="0" indent="-1651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Linear regression using </a:t>
            </a:r>
            <a:r>
              <a:rPr kumimoji="0" lang="en-US" alt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simpl</a:t>
            </a:r>
            <a:r>
              <a:rPr lang="en-US" altLang="en-US" sz="1800" b="1" dirty="0">
                <a:solidFill>
                  <a:srgbClr val="000000"/>
                </a:solidFill>
              </a:rPr>
              <a:t>e metrics like mean square error often results in closed-form solutions for optimal parameters.</a:t>
            </a:r>
          </a:p>
          <a:p>
            <a:pPr marL="165100" marR="0" lvl="0" indent="-1651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altLang="en-US" sz="1800" b="1" dirty="0">
                <a:solidFill>
                  <a:srgbClr val="000000"/>
                </a:solidFill>
              </a:rPr>
              <a:t>Many alternate forms of linear regression exist including linear prediction and least mean-square error analysis.</a:t>
            </a:r>
          </a:p>
          <a:p>
            <a:pPr marL="165100" marR="0" lvl="0" indent="-1651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altLang="en-US" sz="1800" b="1" dirty="0">
                <a:solidFill>
                  <a:srgbClr val="000000"/>
                </a:solidFill>
              </a:rPr>
              <a:t>It is closely related to maximum likelihood parameter estimation if we assume </a:t>
            </a:r>
            <a:r>
              <a:rPr lang="en-US" altLang="en-US" sz="1800" b="1">
                <a:solidFill>
                  <a:srgbClr val="000000"/>
                </a:solidFill>
              </a:rPr>
              <a:t>Gaussian statistics.</a:t>
            </a:r>
            <a:endParaRPr lang="en-US" altLang="en-US" sz="1800" b="1" dirty="0">
              <a:solidFill>
                <a:srgbClr val="000000"/>
              </a:solidFill>
            </a:endParaRPr>
          </a:p>
          <a:p>
            <a:pPr marL="165100" marR="0" lvl="0" indent="-1651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altLang="en-US" sz="1800" b="1" dirty="0">
                <a:solidFill>
                  <a:srgbClr val="000000"/>
                </a:solidFill>
              </a:rPr>
              <a:t>Logistic regression is used to convert binary data, or categorical data, to a form that enables application of regression techniques.</a:t>
            </a:r>
          </a:p>
        </p:txBody>
      </p:sp>
    </p:spTree>
    <p:extLst>
      <p:ext uri="{BB962C8B-B14F-4D97-AF65-F5344CB8AC3E}">
        <p14:creationId xmlns:p14="http://schemas.microsoft.com/office/powerpoint/2010/main" val="2158438385"/>
      </p:ext>
    </p:extLst>
  </p:cSld>
  <p:clrMapOvr>
    <a:masterClrMapping/>
  </p:clrMapOvr>
</p:sld>
</file>

<file path=ppt/theme/theme1.xml><?xml version="1.0" encoding="utf-8"?>
<a:theme xmlns:a="http://schemas.openxmlformats.org/drawingml/2006/main" name="1_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lecture_title</Template>
  <TotalTime>8034</TotalTime>
  <Words>135</Words>
  <Application>Microsoft Macintosh PowerPoint</Application>
  <PresentationFormat>Letter Paper (8.5x11 in)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Times New Roman</vt:lpstr>
      <vt:lpstr>1_isip_default</vt:lpstr>
      <vt:lpstr>1_lecture_title</vt:lpstr>
      <vt:lpstr>isip_default</vt:lpstr>
      <vt:lpstr>PowerPoint Presentation</vt:lpstr>
      <vt:lpstr>PowerPoint Presentation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439</cp:revision>
  <dcterms:created xsi:type="dcterms:W3CDTF">2002-09-12T17:13:32Z</dcterms:created>
  <dcterms:modified xsi:type="dcterms:W3CDTF">2026-03-30T11:02:57Z</dcterms:modified>
</cp:coreProperties>
</file>