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5" r:id="rId1"/>
    <p:sldMasterId id="2147483694" r:id="rId2"/>
  </p:sldMasterIdLst>
  <p:notesMasterIdLst>
    <p:notesMasterId r:id="rId17"/>
  </p:notesMasterIdLst>
  <p:handoutMasterIdLst>
    <p:handoutMasterId r:id="rId18"/>
  </p:handoutMasterIdLst>
  <p:sldIdLst>
    <p:sldId id="356" r:id="rId3"/>
    <p:sldId id="518" r:id="rId4"/>
    <p:sldId id="519" r:id="rId5"/>
    <p:sldId id="520" r:id="rId6"/>
    <p:sldId id="521" r:id="rId7"/>
    <p:sldId id="522" r:id="rId8"/>
    <p:sldId id="523" r:id="rId9"/>
    <p:sldId id="524" r:id="rId10"/>
    <p:sldId id="525" r:id="rId11"/>
    <p:sldId id="526" r:id="rId12"/>
    <p:sldId id="527" r:id="rId13"/>
    <p:sldId id="528" r:id="rId14"/>
    <p:sldId id="529" r:id="rId15"/>
    <p:sldId id="531" r:id="rId16"/>
  </p:sldIdLst>
  <p:sldSz cx="9144000" cy="6858000" type="letter"/>
  <p:notesSz cx="7302500" cy="95885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46">
          <p15:clr>
            <a:srgbClr val="A4A3A4"/>
          </p15:clr>
        </p15:guide>
        <p15:guide id="2" pos="256">
          <p15:clr>
            <a:srgbClr val="A4A3A4"/>
          </p15:clr>
        </p15:guide>
      </p15:sldGuideLst>
    </p:ext>
    <p:ext uri="{2D200454-40CA-4A62-9FC3-DE9A4176ACB9}">
      <p15:notesGuideLst xmlns:p15="http://schemas.microsoft.com/office/powerpoint/2012/main">
        <p15:guide id="1" orient="horz" pos="3019">
          <p15:clr>
            <a:srgbClr val="A4A3A4"/>
          </p15:clr>
        </p15:guide>
        <p15:guide id="2" pos="23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F755"/>
    <a:srgbClr val="CC6600"/>
    <a:srgbClr val="6666FF"/>
    <a:srgbClr val="008000"/>
    <a:srgbClr val="000080"/>
    <a:srgbClr val="004000"/>
    <a:srgbClr val="9966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98" autoAdjust="0"/>
    <p:restoredTop sz="94898" autoAdjust="0"/>
  </p:normalViewPr>
  <p:slideViewPr>
    <p:cSldViewPr snapToGrid="0">
      <p:cViewPr varScale="1">
        <p:scale>
          <a:sx n="117" d="100"/>
          <a:sy n="117" d="100"/>
        </p:scale>
        <p:origin x="1680" y="168"/>
      </p:cViewPr>
      <p:guideLst>
        <p:guide orient="horz" pos="146"/>
        <p:guide pos="25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1" d="100"/>
          <a:sy n="51" d="100"/>
        </p:scale>
        <p:origin x="-1818" y="-102"/>
      </p:cViewPr>
      <p:guideLst>
        <p:guide orient="horz" pos="3019"/>
        <p:guide pos="23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hdr" sz="quarter"/>
          </p:nvPr>
        </p:nvSpPr>
        <p:spPr bwMode="auto">
          <a:xfrm>
            <a:off x="0"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77827" name="Rectangle 3"/>
          <p:cNvSpPr>
            <a:spLocks noGrp="1" noChangeArrowheads="1"/>
          </p:cNvSpPr>
          <p:nvPr>
            <p:ph type="dt" sz="quarter" idx="1"/>
          </p:nvPr>
        </p:nvSpPr>
        <p:spPr bwMode="auto">
          <a:xfrm>
            <a:off x="4137025"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algn="r" defTabSz="962025">
              <a:defRPr sz="1200" smtClean="0">
                <a:latin typeface="Times New Roman" pitchFamily="18" charset="0"/>
              </a:defRPr>
            </a:lvl1pPr>
          </a:lstStyle>
          <a:p>
            <a:pPr>
              <a:defRPr/>
            </a:pPr>
            <a:endParaRPr lang="en-US"/>
          </a:p>
        </p:txBody>
      </p:sp>
      <p:sp>
        <p:nvSpPr>
          <p:cNvPr id="77828" name="Rectangle 4"/>
          <p:cNvSpPr>
            <a:spLocks noGrp="1" noChangeArrowheads="1"/>
          </p:cNvSpPr>
          <p:nvPr>
            <p:ph type="ftr" sz="quarter" idx="2"/>
          </p:nvPr>
        </p:nvSpPr>
        <p:spPr bwMode="auto">
          <a:xfrm>
            <a:off x="0"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77829" name="Rectangle 5"/>
          <p:cNvSpPr>
            <a:spLocks noGrp="1" noChangeArrowheads="1"/>
          </p:cNvSpPr>
          <p:nvPr>
            <p:ph type="sldNum" sz="quarter" idx="3"/>
          </p:nvPr>
        </p:nvSpPr>
        <p:spPr bwMode="auto">
          <a:xfrm>
            <a:off x="4137025"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algn="r" defTabSz="962025">
              <a:defRPr sz="1200" smtClean="0">
                <a:latin typeface="Times New Roman" pitchFamily="18" charset="0"/>
              </a:defRPr>
            </a:lvl1pPr>
          </a:lstStyle>
          <a:p>
            <a:pPr>
              <a:defRPr/>
            </a:pPr>
            <a:fld id="{66158826-EADE-4792-AB13-43381F09BFE3}" type="slidenum">
              <a:rPr lang="en-US"/>
              <a:pPr>
                <a:defRPr/>
              </a:pPr>
              <a:t>‹#›</a:t>
            </a:fld>
            <a:endParaRPr lang="en-US"/>
          </a:p>
        </p:txBody>
      </p:sp>
    </p:spTree>
    <p:extLst>
      <p:ext uri="{BB962C8B-B14F-4D97-AF65-F5344CB8AC3E}">
        <p14:creationId xmlns:p14="http://schemas.microsoft.com/office/powerpoint/2010/main" val="33167666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30723" name="Rectangle 3"/>
          <p:cNvSpPr>
            <a:spLocks noGrp="1" noChangeArrowheads="1"/>
          </p:cNvSpPr>
          <p:nvPr>
            <p:ph type="dt" idx="1"/>
          </p:nvPr>
        </p:nvSpPr>
        <p:spPr bwMode="auto">
          <a:xfrm>
            <a:off x="4137025"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algn="r" defTabSz="962025">
              <a:defRPr sz="1200" smtClean="0">
                <a:latin typeface="Times New Roman" pitchFamily="18" charset="0"/>
              </a:defRPr>
            </a:lvl1pPr>
          </a:lstStyle>
          <a:p>
            <a:pPr>
              <a:defRPr/>
            </a:pPr>
            <a:endParaRPr lang="en-US"/>
          </a:p>
        </p:txBody>
      </p:sp>
      <p:sp>
        <p:nvSpPr>
          <p:cNvPr id="22532" name="Rectangle 4"/>
          <p:cNvSpPr>
            <a:spLocks noGrp="1" noRot="1" noChangeAspect="1" noChangeArrowheads="1" noTextEdit="1"/>
          </p:cNvSpPr>
          <p:nvPr>
            <p:ph type="sldImg" idx="2"/>
          </p:nvPr>
        </p:nvSpPr>
        <p:spPr bwMode="auto">
          <a:xfrm>
            <a:off x="1254125" y="719138"/>
            <a:ext cx="4794250" cy="3595687"/>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974725" y="4554538"/>
            <a:ext cx="5353050" cy="43148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26" name="Rectangle 6"/>
          <p:cNvSpPr>
            <a:spLocks noGrp="1" noChangeArrowheads="1"/>
          </p:cNvSpPr>
          <p:nvPr>
            <p:ph type="ftr" sz="quarter" idx="4"/>
          </p:nvPr>
        </p:nvSpPr>
        <p:spPr bwMode="auto">
          <a:xfrm>
            <a:off x="0"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30727" name="Rectangle 7"/>
          <p:cNvSpPr>
            <a:spLocks noGrp="1" noChangeArrowheads="1"/>
          </p:cNvSpPr>
          <p:nvPr>
            <p:ph type="sldNum" sz="quarter" idx="5"/>
          </p:nvPr>
        </p:nvSpPr>
        <p:spPr bwMode="auto">
          <a:xfrm>
            <a:off x="4137025"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algn="r" defTabSz="962025">
              <a:defRPr sz="1200" smtClean="0">
                <a:latin typeface="Times New Roman" pitchFamily="18" charset="0"/>
              </a:defRPr>
            </a:lvl1pPr>
          </a:lstStyle>
          <a:p>
            <a:pPr>
              <a:defRPr/>
            </a:pPr>
            <a:fld id="{ECC53042-5A96-4DBC-B738-B843823BA6D7}" type="slidenum">
              <a:rPr lang="en-US"/>
              <a:pPr>
                <a:defRPr/>
              </a:pPr>
              <a:t>‹#›</a:t>
            </a:fld>
            <a:endParaRPr lang="en-US"/>
          </a:p>
        </p:txBody>
      </p:sp>
    </p:spTree>
    <p:extLst>
      <p:ext uri="{BB962C8B-B14F-4D97-AF65-F5344CB8AC3E}">
        <p14:creationId xmlns:p14="http://schemas.microsoft.com/office/powerpoint/2010/main" val="13969080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466344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63639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7222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36" name="Rectangle 12"/>
          <p:cNvSpPr>
            <a:spLocks noChangeArrowheads="1"/>
          </p:cNvSpPr>
          <p:nvPr/>
        </p:nvSpPr>
        <p:spPr bwMode="auto">
          <a:xfrm>
            <a:off x="227013" y="455613"/>
            <a:ext cx="8683625" cy="42862"/>
          </a:xfrm>
          <a:prstGeom prst="rect">
            <a:avLst/>
          </a:prstGeom>
          <a:gradFill rotWithShape="0">
            <a:gsLst>
              <a:gs pos="0">
                <a:srgbClr val="892034"/>
              </a:gs>
              <a:gs pos="100000">
                <a:srgbClr val="95CAFF"/>
              </a:gs>
            </a:gsLst>
            <a:lin ang="0" scaled="1"/>
          </a:gradFill>
          <a:ln w="9525">
            <a:noFill/>
            <a:miter lim="800000"/>
            <a:headEnd/>
            <a:tailEnd/>
          </a:ln>
          <a:effectLst/>
        </p:spPr>
        <p:txBody>
          <a:bodyPr wrap="none" anchor="ctr"/>
          <a:lstStyle/>
          <a:p>
            <a:pPr>
              <a:defRPr/>
            </a:pPr>
            <a:endParaRPr lang="en-US"/>
          </a:p>
        </p:txBody>
      </p:sp>
      <p:pic>
        <p:nvPicPr>
          <p:cNvPr id="1027" name="Picture 37" descr="isip_logo_plain"/>
          <p:cNvPicPr>
            <a:picLocks noChangeAspect="1" noChangeArrowheads="1"/>
          </p:cNvPicPr>
          <p:nvPr/>
        </p:nvPicPr>
        <p:blipFill>
          <a:blip r:embed="rId13"/>
          <a:srcRect/>
          <a:stretch>
            <a:fillRect/>
          </a:stretch>
        </p:blipFill>
        <p:spPr bwMode="auto">
          <a:xfrm>
            <a:off x="8772525" y="6492875"/>
            <a:ext cx="333375" cy="327025"/>
          </a:xfrm>
          <a:prstGeom prst="rect">
            <a:avLst/>
          </a:prstGeom>
          <a:noFill/>
          <a:ln w="9525">
            <a:noFill/>
            <a:miter lim="800000"/>
            <a:headEnd/>
            <a:tailEnd/>
          </a:ln>
        </p:spPr>
      </p:pic>
      <p:sp>
        <p:nvSpPr>
          <p:cNvPr id="1069" name="Text Box 45"/>
          <p:cNvSpPr txBox="1">
            <a:spLocks noChangeArrowheads="1"/>
          </p:cNvSpPr>
          <p:nvPr/>
        </p:nvSpPr>
        <p:spPr bwMode="auto">
          <a:xfrm>
            <a:off x="252413" y="6648450"/>
            <a:ext cx="8158162" cy="184666"/>
          </a:xfrm>
          <a:prstGeom prst="rect">
            <a:avLst/>
          </a:prstGeom>
          <a:noFill/>
          <a:ln w="9525">
            <a:noFill/>
            <a:miter lim="800000"/>
            <a:headEnd/>
            <a:tailEnd/>
          </a:ln>
          <a:effectLst/>
        </p:spPr>
        <p:txBody>
          <a:bodyPr lIns="0" tIns="0" rIns="0" bIns="0">
            <a:spAutoFit/>
          </a:bodyPr>
          <a:lstStyle/>
          <a:p>
            <a:pPr>
              <a:spcBef>
                <a:spcPct val="50000"/>
              </a:spcBef>
              <a:defRPr/>
            </a:pPr>
            <a:r>
              <a:rPr lang="en-US" sz="1200" b="1" dirty="0">
                <a:solidFill>
                  <a:srgbClr val="892034"/>
                </a:solidFill>
              </a:rPr>
              <a:t>ECE 8527: Lecture 24, Slide </a:t>
            </a:r>
            <a:fld id="{56D32A91-0AE1-4806-AC33-D8959F4B7E0D}" type="slidenum">
              <a:rPr lang="en-US" sz="1200" b="1">
                <a:solidFill>
                  <a:srgbClr val="892034"/>
                </a:solidFill>
              </a:rPr>
              <a:pPr>
                <a:spcBef>
                  <a:spcPct val="50000"/>
                </a:spcBef>
                <a:defRPr/>
              </a:pPr>
              <a:t>‹#›</a:t>
            </a:fld>
            <a:endParaRPr lang="en-US" sz="1200" b="1" dirty="0">
              <a:solidFill>
                <a:srgbClr val="892034"/>
              </a:solidFill>
            </a:endParaRPr>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ctr" rtl="0" eaLnBrk="1" fontAlgn="base" hangingPunct="1">
        <a:spcBef>
          <a:spcPct val="0"/>
        </a:spcBef>
        <a:spcAft>
          <a:spcPct val="0"/>
        </a:spcAft>
        <a:defRPr sz="2400" b="1">
          <a:solidFill>
            <a:schemeClr val="tx1"/>
          </a:solidFill>
          <a:latin typeface="+mj-lt"/>
          <a:ea typeface="+mj-ea"/>
          <a:cs typeface="+mj-cs"/>
        </a:defRPr>
      </a:lvl1pPr>
      <a:lvl2pPr algn="ctr" rtl="0" eaLnBrk="1" fontAlgn="base" hangingPunct="1">
        <a:spcBef>
          <a:spcPct val="0"/>
        </a:spcBef>
        <a:spcAft>
          <a:spcPct val="0"/>
        </a:spcAft>
        <a:defRPr sz="2400" b="1">
          <a:solidFill>
            <a:schemeClr val="tx1"/>
          </a:solidFill>
          <a:latin typeface="Arial" charset="0"/>
        </a:defRPr>
      </a:lvl2pPr>
      <a:lvl3pPr algn="ctr" rtl="0" eaLnBrk="1" fontAlgn="base" hangingPunct="1">
        <a:spcBef>
          <a:spcPct val="0"/>
        </a:spcBef>
        <a:spcAft>
          <a:spcPct val="0"/>
        </a:spcAft>
        <a:defRPr sz="2400" b="1">
          <a:solidFill>
            <a:schemeClr val="tx1"/>
          </a:solidFill>
          <a:latin typeface="Arial" charset="0"/>
        </a:defRPr>
      </a:lvl3pPr>
      <a:lvl4pPr algn="ctr" rtl="0" eaLnBrk="1" fontAlgn="base" hangingPunct="1">
        <a:spcBef>
          <a:spcPct val="0"/>
        </a:spcBef>
        <a:spcAft>
          <a:spcPct val="0"/>
        </a:spcAft>
        <a:defRPr sz="2400" b="1">
          <a:solidFill>
            <a:schemeClr val="tx1"/>
          </a:solidFill>
          <a:latin typeface="Arial" charset="0"/>
        </a:defRPr>
      </a:lvl4pPr>
      <a:lvl5pPr algn="ctr" rtl="0" eaLnBrk="1" fontAlgn="base" hangingPunct="1">
        <a:spcBef>
          <a:spcPct val="0"/>
        </a:spcBef>
        <a:spcAft>
          <a:spcPct val="0"/>
        </a:spcAft>
        <a:defRPr sz="2400" b="1">
          <a:solidFill>
            <a:schemeClr val="tx1"/>
          </a:solidFill>
          <a:latin typeface="Arial" charset="0"/>
        </a:defRPr>
      </a:lvl5pPr>
      <a:lvl6pPr marL="457200" algn="ctr" rtl="0" eaLnBrk="1" fontAlgn="base" hangingPunct="1">
        <a:spcBef>
          <a:spcPct val="0"/>
        </a:spcBef>
        <a:spcAft>
          <a:spcPct val="0"/>
        </a:spcAft>
        <a:defRPr sz="2400" b="1">
          <a:solidFill>
            <a:schemeClr val="tx1"/>
          </a:solidFill>
          <a:latin typeface="Arial" charset="0"/>
        </a:defRPr>
      </a:lvl6pPr>
      <a:lvl7pPr marL="914400" algn="ctr" rtl="0" eaLnBrk="1" fontAlgn="base" hangingPunct="1">
        <a:spcBef>
          <a:spcPct val="0"/>
        </a:spcBef>
        <a:spcAft>
          <a:spcPct val="0"/>
        </a:spcAft>
        <a:defRPr sz="2400" b="1">
          <a:solidFill>
            <a:schemeClr val="tx1"/>
          </a:solidFill>
          <a:latin typeface="Arial" charset="0"/>
        </a:defRPr>
      </a:lvl7pPr>
      <a:lvl8pPr marL="1371600" algn="ctr" rtl="0" eaLnBrk="1" fontAlgn="base" hangingPunct="1">
        <a:spcBef>
          <a:spcPct val="0"/>
        </a:spcBef>
        <a:spcAft>
          <a:spcPct val="0"/>
        </a:spcAft>
        <a:defRPr sz="2400" b="1">
          <a:solidFill>
            <a:schemeClr val="tx1"/>
          </a:solidFill>
          <a:latin typeface="Arial" charset="0"/>
        </a:defRPr>
      </a:lvl8pPr>
      <a:lvl9pPr marL="1828800" algn="ctr" rtl="0" eaLnBrk="1" fontAlgn="base" hangingPunct="1">
        <a:spcBef>
          <a:spcPct val="0"/>
        </a:spcBef>
        <a:spcAft>
          <a:spcPct val="0"/>
        </a:spcAft>
        <a:defRPr sz="2400" b="1">
          <a:solidFill>
            <a:schemeClr val="tx1"/>
          </a:solidFill>
          <a:latin typeface="Arial" charset="0"/>
        </a:defRPr>
      </a:lvl9pPr>
    </p:titleStyle>
    <p:bodyStyle>
      <a:lvl1pPr marL="342900" indent="-342900" algn="l" rtl="0" eaLnBrk="1" fontAlgn="base" hangingPunct="1">
        <a:spcBef>
          <a:spcPct val="20000"/>
        </a:spcBef>
        <a:spcAft>
          <a:spcPct val="0"/>
        </a:spcAft>
        <a:buChar char="•"/>
        <a:defRPr>
          <a:solidFill>
            <a:schemeClr val="tx1"/>
          </a:solidFill>
          <a:latin typeface="+mn-lt"/>
          <a:ea typeface="+mn-ea"/>
          <a:cs typeface="+mn-cs"/>
        </a:defRPr>
      </a:lvl1pPr>
      <a:lvl2pPr marL="742950" indent="-285750" algn="l" rtl="0" eaLnBrk="1" fontAlgn="base" hangingPunct="1">
        <a:spcBef>
          <a:spcPct val="20000"/>
        </a:spcBef>
        <a:spcAft>
          <a:spcPct val="0"/>
        </a:spcAft>
        <a:buChar char="–"/>
        <a:defRPr>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a:solidFill>
            <a:schemeClr val="tx1"/>
          </a:solidFill>
          <a:latin typeface="+mn-lt"/>
        </a:defRPr>
      </a:lvl4pPr>
      <a:lvl5pPr marL="2057400" indent="-228600" algn="l" rtl="0" eaLnBrk="1" fontAlgn="base" hangingPunct="1">
        <a:spcBef>
          <a:spcPct val="20000"/>
        </a:spcBef>
        <a:spcAft>
          <a:spcPct val="0"/>
        </a:spcAft>
        <a:buChar char="»"/>
        <a:defRPr>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Rectangle 5"/>
          <p:cNvSpPr>
            <a:spLocks noChangeArrowheads="1"/>
          </p:cNvSpPr>
          <p:nvPr/>
        </p:nvSpPr>
        <p:spPr bwMode="auto">
          <a:xfrm>
            <a:off x="304800" y="277813"/>
            <a:ext cx="8605838" cy="6254750"/>
          </a:xfrm>
          <a:prstGeom prst="rect">
            <a:avLst/>
          </a:prstGeom>
          <a:noFill/>
          <a:ln w="38100">
            <a:solidFill>
              <a:srgbClr val="333399"/>
            </a:solidFill>
            <a:miter lim="800000"/>
            <a:headEnd/>
            <a:tailEnd/>
          </a:ln>
          <a:effectLst>
            <a:outerShdw dist="107763" dir="2700000" algn="ctr" rotWithShape="0">
              <a:srgbClr val="892034"/>
            </a:outerShdw>
          </a:effectLst>
        </p:spPr>
        <p:txBody>
          <a:bodyPr wrap="none" anchor="ctr"/>
          <a:lstStyle/>
          <a:p>
            <a:pPr algn="ctr">
              <a:defRPr/>
            </a:pPr>
            <a:endParaRPr lang="en-US">
              <a:solidFill>
                <a:srgbClr val="892034"/>
              </a:solidFill>
              <a:latin typeface="Times New Roman" pitchFamily="18" charset="0"/>
            </a:endParaRPr>
          </a:p>
        </p:txBody>
      </p:sp>
      <p:sp>
        <p:nvSpPr>
          <p:cNvPr id="8" name="Text Box 8"/>
          <p:cNvSpPr txBox="1">
            <a:spLocks noChangeArrowheads="1"/>
          </p:cNvSpPr>
          <p:nvPr/>
        </p:nvSpPr>
        <p:spPr bwMode="auto">
          <a:xfrm>
            <a:off x="479425" y="130175"/>
            <a:ext cx="3821113" cy="366713"/>
          </a:xfrm>
          <a:prstGeom prst="rect">
            <a:avLst/>
          </a:prstGeom>
          <a:solidFill>
            <a:srgbClr val="FFFFFF"/>
          </a:solidFill>
          <a:ln w="9525">
            <a:noFill/>
            <a:miter lim="800000"/>
            <a:headEnd/>
            <a:tailEnd/>
          </a:ln>
        </p:spPr>
        <p:txBody>
          <a:bodyPr anchor="ctr" anchorCtr="1">
            <a:spAutoFit/>
          </a:bodyPr>
          <a:lstStyle/>
          <a:p>
            <a:pPr>
              <a:spcBef>
                <a:spcPct val="50000"/>
              </a:spcBef>
            </a:pPr>
            <a:r>
              <a:rPr lang="en-US" sz="1800" b="1" dirty="0">
                <a:solidFill>
                  <a:srgbClr val="333399"/>
                </a:solidFill>
              </a:rPr>
              <a:t>ECE 8443 – Pattern Recognition</a:t>
            </a:r>
          </a:p>
        </p:txBody>
      </p:sp>
      <p:sp>
        <p:nvSpPr>
          <p:cNvPr id="4" name="Rectangle 5"/>
          <p:cNvSpPr>
            <a:spLocks noChangeArrowheads="1"/>
          </p:cNvSpPr>
          <p:nvPr userDrawn="1"/>
        </p:nvSpPr>
        <p:spPr bwMode="auto">
          <a:xfrm>
            <a:off x="304800" y="277813"/>
            <a:ext cx="8605838" cy="6254750"/>
          </a:xfrm>
          <a:prstGeom prst="rect">
            <a:avLst/>
          </a:prstGeom>
          <a:noFill/>
          <a:ln w="38100">
            <a:solidFill>
              <a:srgbClr val="333399"/>
            </a:solidFill>
            <a:miter lim="800000"/>
            <a:headEnd/>
            <a:tailEnd/>
          </a:ln>
          <a:effectLst>
            <a:outerShdw dist="107763" dir="2700000" algn="ctr" rotWithShape="0">
              <a:srgbClr val="892034"/>
            </a:outerShdw>
          </a:effectLst>
        </p:spPr>
        <p:txBody>
          <a:bodyPr wrap="none" anchor="ctr"/>
          <a:lstStyle/>
          <a:p>
            <a:pPr algn="ctr">
              <a:defRPr/>
            </a:pPr>
            <a:endParaRPr lang="en-US">
              <a:solidFill>
                <a:srgbClr val="892034"/>
              </a:solidFill>
              <a:latin typeface="Times New Roman" pitchFamily="18" charset="0"/>
            </a:endParaRPr>
          </a:p>
        </p:txBody>
      </p:sp>
      <p:sp>
        <p:nvSpPr>
          <p:cNvPr id="5" name="Text Box 8"/>
          <p:cNvSpPr txBox="1">
            <a:spLocks noChangeArrowheads="1"/>
          </p:cNvSpPr>
          <p:nvPr userDrawn="1"/>
        </p:nvSpPr>
        <p:spPr bwMode="auto">
          <a:xfrm>
            <a:off x="479425" y="110332"/>
            <a:ext cx="7935886" cy="369332"/>
          </a:xfrm>
          <a:prstGeom prst="rect">
            <a:avLst/>
          </a:prstGeom>
          <a:solidFill>
            <a:srgbClr val="FFFFFF"/>
          </a:solidFill>
          <a:ln w="9525">
            <a:noFill/>
            <a:miter lim="800000"/>
            <a:headEnd/>
            <a:tailEnd/>
          </a:ln>
        </p:spPr>
        <p:txBody>
          <a:bodyPr wrap="square" anchor="ctr" anchorCtr="1">
            <a:spAutoFit/>
          </a:bodyPr>
          <a:lstStyle>
            <a:defPPr>
              <a:defRPr lang="en-US"/>
            </a:defPPr>
            <a:lvl1pPr>
              <a:spcBef>
                <a:spcPts val="0"/>
              </a:spcBef>
              <a:defRPr sz="1800" b="1">
                <a:solidFill>
                  <a:srgbClr val="333399"/>
                </a:solidFill>
              </a:defRPr>
            </a:lvl1pPr>
          </a:lstStyle>
          <a:p>
            <a:r>
              <a:rPr lang="en-US" dirty="0"/>
              <a:t>ECE 8527 – Introduction to Machine Learning and Pattern Recognition</a:t>
            </a:r>
          </a:p>
        </p:txBody>
      </p:sp>
    </p:spTree>
    <p:extLst>
      <p:ext uri="{BB962C8B-B14F-4D97-AF65-F5344CB8AC3E}">
        <p14:creationId xmlns:p14="http://schemas.microsoft.com/office/powerpoint/2010/main" val="918934203"/>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people.csail.mit.edu/mcollins/6864/slides/wordsim.4up.pdf" TargetMode="External"/><Relationship Id="rId7" Type="http://schemas.openxmlformats.org/officeDocument/2006/relationships/hyperlink" Target="http://www.ece.msstate.edu/research/isip/projects/speech/software/demonstrations/applets/util/pattern_recognition/current/index.html" TargetMode="External"/><Relationship Id="rId2" Type="http://schemas.openxmlformats.org/officeDocument/2006/relationships/hyperlink" Target="http://www.cogs.indiana.edu/socmathpsych/smp03/zoubin.pdf" TargetMode="External"/><Relationship Id="rId1" Type="http://schemas.openxmlformats.org/officeDocument/2006/relationships/slideLayout" Target="../slideLayouts/slideLayout12.xml"/><Relationship Id="rId6" Type="http://schemas.openxmlformats.org/officeDocument/2006/relationships/hyperlink" Target="https://www.ucl.ac.uk/oncology/MicroCore/HTML_resource/Hier_Clust.htm" TargetMode="External"/><Relationship Id="rId5" Type="http://schemas.openxmlformats.org/officeDocument/2006/relationships/hyperlink" Target="http://www.cs.cmu.edu/afs/cs/project/jair/pub/volume4/fisher96a-html/node6.html" TargetMode="External"/><Relationship Id="rId10" Type="http://schemas.openxmlformats.org/officeDocument/2006/relationships/image" Target="../media/image4.png"/><Relationship Id="rId4" Type="http://schemas.openxmlformats.org/officeDocument/2006/relationships/hyperlink" Target="http://gseni.minedata2learn.com/my_pr/PR-7-Clustering.pdf" TargetMode="External"/><Relationship Id="rId9"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8" Type="http://schemas.openxmlformats.org/officeDocument/2006/relationships/image" Target="../media/image32.jpeg"/><Relationship Id="rId3" Type="http://schemas.openxmlformats.org/officeDocument/2006/relationships/image" Target="../media/image33.wmf"/><Relationship Id="rId7" Type="http://schemas.openxmlformats.org/officeDocument/2006/relationships/image" Target="../media/image35.wmf"/><Relationship Id="rId2" Type="http://schemas.openxmlformats.org/officeDocument/2006/relationships/oleObject" Target="../embeddings/oleObject30.bin"/><Relationship Id="rId1" Type="http://schemas.openxmlformats.org/officeDocument/2006/relationships/slideLayout" Target="../slideLayouts/slideLayout1.xml"/><Relationship Id="rId6" Type="http://schemas.openxmlformats.org/officeDocument/2006/relationships/oleObject" Target="../embeddings/oleObject32.bin"/><Relationship Id="rId5" Type="http://schemas.openxmlformats.org/officeDocument/2006/relationships/image" Target="../media/image34.wmf"/><Relationship Id="rId4" Type="http://schemas.openxmlformats.org/officeDocument/2006/relationships/oleObject" Target="../embeddings/oleObject31.bin"/></Relationships>
</file>

<file path=ppt/slides/_rels/slide12.x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oleObject" Target="../embeddings/oleObject33.bin"/><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3.wmf"/><Relationship Id="rId7" Type="http://schemas.openxmlformats.org/officeDocument/2006/relationships/image" Target="../media/image35.wmf"/><Relationship Id="rId2" Type="http://schemas.openxmlformats.org/officeDocument/2006/relationships/oleObject" Target="../embeddings/oleObject34.bin"/><Relationship Id="rId1" Type="http://schemas.openxmlformats.org/officeDocument/2006/relationships/slideLayout" Target="../slideLayouts/slideLayout1.xml"/><Relationship Id="rId6" Type="http://schemas.openxmlformats.org/officeDocument/2006/relationships/oleObject" Target="../embeddings/oleObject36.bin"/><Relationship Id="rId5" Type="http://schemas.openxmlformats.org/officeDocument/2006/relationships/image" Target="../media/image34.wmf"/><Relationship Id="rId4" Type="http://schemas.openxmlformats.org/officeDocument/2006/relationships/oleObject" Target="../embeddings/oleObject35.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slideLayout" Target="../slideLayouts/slideLayout1.xml"/><Relationship Id="rId5" Type="http://schemas.openxmlformats.org/officeDocument/2006/relationships/image" Target="../media/image6.wmf"/><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12.wmf"/><Relationship Id="rId18" Type="http://schemas.openxmlformats.org/officeDocument/2006/relationships/oleObject" Target="../embeddings/oleObject11.bin"/><Relationship Id="rId3" Type="http://schemas.openxmlformats.org/officeDocument/2006/relationships/image" Target="../media/image7.wmf"/><Relationship Id="rId7" Type="http://schemas.openxmlformats.org/officeDocument/2006/relationships/image" Target="../media/image9.wmf"/><Relationship Id="rId12" Type="http://schemas.openxmlformats.org/officeDocument/2006/relationships/oleObject" Target="../embeddings/oleObject8.bin"/><Relationship Id="rId17" Type="http://schemas.openxmlformats.org/officeDocument/2006/relationships/image" Target="../media/image14.wmf"/><Relationship Id="rId2" Type="http://schemas.openxmlformats.org/officeDocument/2006/relationships/oleObject" Target="../embeddings/oleObject3.bin"/><Relationship Id="rId16" Type="http://schemas.openxmlformats.org/officeDocument/2006/relationships/oleObject" Target="../embeddings/oleObject10.bin"/><Relationship Id="rId1" Type="http://schemas.openxmlformats.org/officeDocument/2006/relationships/slideLayout" Target="../slideLayouts/slideLayout1.xml"/><Relationship Id="rId6" Type="http://schemas.openxmlformats.org/officeDocument/2006/relationships/oleObject" Target="../embeddings/oleObject5.bin"/><Relationship Id="rId11" Type="http://schemas.openxmlformats.org/officeDocument/2006/relationships/image" Target="../media/image11.wmf"/><Relationship Id="rId5" Type="http://schemas.openxmlformats.org/officeDocument/2006/relationships/image" Target="../media/image8.wmf"/><Relationship Id="rId15" Type="http://schemas.openxmlformats.org/officeDocument/2006/relationships/image" Target="../media/image13.wmf"/><Relationship Id="rId10" Type="http://schemas.openxmlformats.org/officeDocument/2006/relationships/oleObject" Target="../embeddings/oleObject7.bin"/><Relationship Id="rId19" Type="http://schemas.openxmlformats.org/officeDocument/2006/relationships/image" Target="../media/image15.wmf"/><Relationship Id="rId4" Type="http://schemas.openxmlformats.org/officeDocument/2006/relationships/oleObject" Target="../embeddings/oleObject4.bin"/><Relationship Id="rId9" Type="http://schemas.openxmlformats.org/officeDocument/2006/relationships/image" Target="../media/image10.wmf"/><Relationship Id="rId14" Type="http://schemas.openxmlformats.org/officeDocument/2006/relationships/oleObject" Target="../embeddings/oleObject9.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5.bin"/><Relationship Id="rId13" Type="http://schemas.openxmlformats.org/officeDocument/2006/relationships/image" Target="../media/image20.wmf"/><Relationship Id="rId18" Type="http://schemas.openxmlformats.org/officeDocument/2006/relationships/image" Target="../media/image22.wmf"/><Relationship Id="rId3" Type="http://schemas.openxmlformats.org/officeDocument/2006/relationships/image" Target="../media/image16.wmf"/><Relationship Id="rId21" Type="http://schemas.openxmlformats.org/officeDocument/2006/relationships/oleObject" Target="../embeddings/oleObject22.bin"/><Relationship Id="rId7" Type="http://schemas.openxmlformats.org/officeDocument/2006/relationships/image" Target="../media/image15.wmf"/><Relationship Id="rId12" Type="http://schemas.openxmlformats.org/officeDocument/2006/relationships/oleObject" Target="../embeddings/oleObject17.bin"/><Relationship Id="rId17" Type="http://schemas.openxmlformats.org/officeDocument/2006/relationships/oleObject" Target="../embeddings/oleObject20.bin"/><Relationship Id="rId2" Type="http://schemas.openxmlformats.org/officeDocument/2006/relationships/oleObject" Target="../embeddings/oleObject12.bin"/><Relationship Id="rId16" Type="http://schemas.openxmlformats.org/officeDocument/2006/relationships/image" Target="../media/image21.wmf"/><Relationship Id="rId20" Type="http://schemas.openxmlformats.org/officeDocument/2006/relationships/image" Target="../media/image23.wmf"/><Relationship Id="rId1" Type="http://schemas.openxmlformats.org/officeDocument/2006/relationships/slideLayout" Target="../slideLayouts/slideLayout1.xml"/><Relationship Id="rId6" Type="http://schemas.openxmlformats.org/officeDocument/2006/relationships/oleObject" Target="../embeddings/oleObject14.bin"/><Relationship Id="rId11" Type="http://schemas.openxmlformats.org/officeDocument/2006/relationships/image" Target="../media/image19.wmf"/><Relationship Id="rId5" Type="http://schemas.openxmlformats.org/officeDocument/2006/relationships/image" Target="../media/image17.wmf"/><Relationship Id="rId15" Type="http://schemas.openxmlformats.org/officeDocument/2006/relationships/oleObject" Target="../embeddings/oleObject19.bin"/><Relationship Id="rId10" Type="http://schemas.openxmlformats.org/officeDocument/2006/relationships/oleObject" Target="../embeddings/oleObject16.bin"/><Relationship Id="rId19" Type="http://schemas.openxmlformats.org/officeDocument/2006/relationships/oleObject" Target="../embeddings/oleObject21.bin"/><Relationship Id="rId4" Type="http://schemas.openxmlformats.org/officeDocument/2006/relationships/oleObject" Target="../embeddings/oleObject13.bin"/><Relationship Id="rId9" Type="http://schemas.openxmlformats.org/officeDocument/2006/relationships/image" Target="../media/image18.wmf"/><Relationship Id="rId14" Type="http://schemas.openxmlformats.org/officeDocument/2006/relationships/oleObject" Target="../embeddings/oleObject18.bin"/><Relationship Id="rId22" Type="http://schemas.openxmlformats.org/officeDocument/2006/relationships/image" Target="../media/image24.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oleObject" Target="../embeddings/oleObject23.bin"/><Relationship Id="rId1" Type="http://schemas.openxmlformats.org/officeDocument/2006/relationships/slideLayout" Target="../slideLayouts/slideLayout1.xml"/><Relationship Id="rId5" Type="http://schemas.openxmlformats.org/officeDocument/2006/relationships/image" Target="../media/image26.wmf"/><Relationship Id="rId4" Type="http://schemas.openxmlformats.org/officeDocument/2006/relationships/oleObject" Target="../embeddings/oleObject24.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8.bin"/><Relationship Id="rId3" Type="http://schemas.openxmlformats.org/officeDocument/2006/relationships/image" Target="../media/image27.wmf"/><Relationship Id="rId7" Type="http://schemas.openxmlformats.org/officeDocument/2006/relationships/image" Target="../media/image29.wmf"/><Relationship Id="rId2" Type="http://schemas.openxmlformats.org/officeDocument/2006/relationships/oleObject" Target="../embeddings/oleObject25.bin"/><Relationship Id="rId1" Type="http://schemas.openxmlformats.org/officeDocument/2006/relationships/slideLayout" Target="../slideLayouts/slideLayout1.xml"/><Relationship Id="rId6" Type="http://schemas.openxmlformats.org/officeDocument/2006/relationships/oleObject" Target="../embeddings/oleObject27.bin"/><Relationship Id="rId11" Type="http://schemas.openxmlformats.org/officeDocument/2006/relationships/image" Target="../media/image31.wmf"/><Relationship Id="rId5" Type="http://schemas.openxmlformats.org/officeDocument/2006/relationships/image" Target="../media/image28.wmf"/><Relationship Id="rId10" Type="http://schemas.openxmlformats.org/officeDocument/2006/relationships/oleObject" Target="../embeddings/oleObject29.bin"/><Relationship Id="rId4" Type="http://schemas.openxmlformats.org/officeDocument/2006/relationships/oleObject" Target="../embeddings/oleObject26.bin"/><Relationship Id="rId9" Type="http://schemas.openxmlformats.org/officeDocument/2006/relationships/image" Target="../media/image30.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Box 29"/>
          <p:cNvSpPr txBox="1">
            <a:spLocks noChangeArrowheads="1"/>
          </p:cNvSpPr>
          <p:nvPr/>
        </p:nvSpPr>
        <p:spPr bwMode="auto">
          <a:xfrm>
            <a:off x="409575" y="552450"/>
            <a:ext cx="8467725" cy="461665"/>
          </a:xfrm>
          <a:prstGeom prst="rect">
            <a:avLst/>
          </a:prstGeom>
          <a:noFill/>
          <a:ln w="9525">
            <a:noFill/>
            <a:miter lim="800000"/>
            <a:headEnd/>
            <a:tailEnd/>
          </a:ln>
        </p:spPr>
        <p:txBody>
          <a:bodyPr>
            <a:spAutoFit/>
          </a:bodyPr>
          <a:lstStyle/>
          <a:p>
            <a:pPr algn="ctr">
              <a:spcBef>
                <a:spcPct val="50000"/>
              </a:spcBef>
            </a:pPr>
            <a:r>
              <a:rPr lang="en-US" b="1" dirty="0">
                <a:solidFill>
                  <a:schemeClr val="accent1"/>
                </a:solidFill>
              </a:rPr>
              <a:t>Lecture 24: Hierarchical Clustering</a:t>
            </a:r>
            <a:endParaRPr lang="en-US" b="1" dirty="0">
              <a:solidFill>
                <a:schemeClr val="accent2"/>
              </a:solidFill>
            </a:endParaRPr>
          </a:p>
        </p:txBody>
      </p:sp>
      <p:sp>
        <p:nvSpPr>
          <p:cNvPr id="8" name="Rectangle 3"/>
          <p:cNvSpPr txBox="1">
            <a:spLocks noChangeArrowheads="1"/>
          </p:cNvSpPr>
          <p:nvPr/>
        </p:nvSpPr>
        <p:spPr bwMode="auto">
          <a:xfrm>
            <a:off x="541338" y="1358900"/>
            <a:ext cx="4721225" cy="4548188"/>
          </a:xfrm>
          <a:prstGeom prst="rect">
            <a:avLst/>
          </a:prstGeom>
          <a:noFill/>
          <a:ln>
            <a:miter lim="800000"/>
            <a:headEnd/>
            <a:tailEnd/>
          </a:ln>
        </p:spPr>
        <p:txBody>
          <a:bodyPr vert="horz" wrap="none" lIns="0" tIns="0" rIns="0" bIns="0" numCol="1" anchor="t" anchorCtr="0" compatLnSpc="1">
            <a:prstTxWarp prst="textNoShape">
              <a:avLst/>
            </a:prstTxWarp>
          </a:bodyPr>
          <a:lstStyle/>
          <a:p>
            <a:pPr marL="176213" marR="0" lvl="0" indent="-176213" defTabSz="914400" rtl="0" eaLnBrk="1" fontAlgn="auto" latinLnBrk="0" hangingPunct="1">
              <a:spcBef>
                <a:spcPct val="0"/>
              </a:spcBef>
              <a:spcAft>
                <a:spcPts val="0"/>
              </a:spcAft>
              <a:buClrTx/>
              <a:buSzTx/>
              <a:buFont typeface="Arial" pitchFamily="34" charset="0"/>
              <a:buChar char="•"/>
              <a:tabLst/>
              <a:defRPr/>
            </a:pPr>
            <a:r>
              <a:rPr kumimoji="0" lang="en-US" sz="2400" b="1" i="0" u="none" strike="noStrike" kern="1200" cap="none" spc="0" normalizeH="0" baseline="0" noProof="0" dirty="0">
                <a:ln>
                  <a:noFill/>
                </a:ln>
                <a:solidFill>
                  <a:schemeClr val="accent1"/>
                </a:solidFill>
                <a:effectLst/>
                <a:uLnTx/>
                <a:uFillTx/>
                <a:latin typeface="+mn-lt"/>
                <a:ea typeface="+mn-ea"/>
                <a:cs typeface="+mn-cs"/>
              </a:rPr>
              <a:t>Objectives:</a:t>
            </a:r>
            <a:br>
              <a:rPr kumimoji="0" lang="en-US" sz="2400" b="1" i="0" u="none" strike="noStrike" kern="1200" cap="none" spc="0" normalizeH="0" baseline="0" noProof="0" dirty="0">
                <a:ln>
                  <a:noFill/>
                </a:ln>
                <a:solidFill>
                  <a:schemeClr val="accent1"/>
                </a:solidFill>
                <a:effectLst/>
                <a:uLnTx/>
                <a:uFillTx/>
                <a:latin typeface="+mn-lt"/>
                <a:ea typeface="+mn-ea"/>
                <a:cs typeface="+mn-cs"/>
              </a:rPr>
            </a:br>
            <a:r>
              <a:rPr lang="en-US" sz="1800" b="1" dirty="0">
                <a:solidFill>
                  <a:schemeClr val="tx2"/>
                </a:solidFill>
                <a:latin typeface="+mn-lt"/>
              </a:rPr>
              <a:t>Unsupervised Bayesian Learning</a:t>
            </a:r>
            <a:br>
              <a:rPr lang="en-US" sz="1800" b="1" dirty="0">
                <a:solidFill>
                  <a:schemeClr val="tx2"/>
                </a:solidFill>
                <a:latin typeface="+mn-lt"/>
              </a:rPr>
            </a:br>
            <a:r>
              <a:rPr lang="en-US" sz="1800" b="1" dirty="0">
                <a:solidFill>
                  <a:schemeClr val="tx2"/>
                </a:solidFill>
                <a:latin typeface="+mn-lt"/>
              </a:rPr>
              <a:t>Similarity Measures</a:t>
            </a:r>
            <a:br>
              <a:rPr lang="en-US" sz="1800" b="1" noProof="0" dirty="0">
                <a:solidFill>
                  <a:schemeClr val="tx2"/>
                </a:solidFill>
                <a:latin typeface="+mn-lt"/>
              </a:rPr>
            </a:br>
            <a:r>
              <a:rPr lang="en-US" sz="1800" b="1" noProof="0" dirty="0">
                <a:solidFill>
                  <a:schemeClr val="tx2"/>
                </a:solidFill>
                <a:latin typeface="+mn-lt"/>
              </a:rPr>
              <a:t>Criterion Functions</a:t>
            </a:r>
            <a:br>
              <a:rPr lang="en-US" sz="1800" b="1" noProof="0" dirty="0">
                <a:solidFill>
                  <a:schemeClr val="tx2"/>
                </a:solidFill>
                <a:latin typeface="+mn-lt"/>
              </a:rPr>
            </a:br>
            <a:r>
              <a:rPr lang="en-US" sz="1800" b="1" noProof="0" dirty="0">
                <a:solidFill>
                  <a:schemeClr val="tx2"/>
                </a:solidFill>
                <a:latin typeface="+mn-lt"/>
              </a:rPr>
              <a:t>Iterative Optimization</a:t>
            </a:r>
            <a:br>
              <a:rPr lang="en-US" sz="1800" b="1" noProof="0" dirty="0">
                <a:solidFill>
                  <a:schemeClr val="tx2"/>
                </a:solidFill>
                <a:latin typeface="+mn-lt"/>
              </a:rPr>
            </a:br>
            <a:r>
              <a:rPr lang="en-US" sz="1800" b="1" noProof="0" dirty="0">
                <a:solidFill>
                  <a:schemeClr val="tx2"/>
                </a:solidFill>
                <a:latin typeface="+mn-lt"/>
              </a:rPr>
              <a:t>Agglomerative Clustering</a:t>
            </a:r>
            <a:endParaRPr kumimoji="0" lang="en-US" sz="1800" b="1" i="0" u="none" strike="noStrike" kern="1200" cap="none" spc="0" normalizeH="0" baseline="0" noProof="0" dirty="0">
              <a:ln>
                <a:noFill/>
              </a:ln>
              <a:solidFill>
                <a:schemeClr val="tx2"/>
              </a:solidFill>
              <a:effectLst/>
              <a:uLnTx/>
              <a:uFillTx/>
              <a:latin typeface="+mn-lt"/>
              <a:ea typeface="+mn-ea"/>
              <a:cs typeface="+mn-cs"/>
            </a:endParaRPr>
          </a:p>
          <a:p>
            <a:pPr marL="230188" indent="-230188">
              <a:spcBef>
                <a:spcPts val="1400"/>
              </a:spcBef>
              <a:buFont typeface="Arial" pitchFamily="34" charset="0"/>
              <a:buChar char="•"/>
            </a:pPr>
            <a:r>
              <a:rPr kumimoji="0" lang="en-US" sz="2400" b="1" i="0" u="none" strike="noStrike" kern="1200" cap="none" spc="0" normalizeH="0" baseline="0" noProof="0" dirty="0">
                <a:ln>
                  <a:noFill/>
                </a:ln>
                <a:solidFill>
                  <a:schemeClr val="accent1"/>
                </a:solidFill>
                <a:effectLst/>
                <a:uLnTx/>
                <a:uFillTx/>
                <a:latin typeface="+mn-lt"/>
                <a:ea typeface="+mn-ea"/>
                <a:cs typeface="+mn-cs"/>
              </a:rPr>
              <a:t>Resources:</a:t>
            </a:r>
            <a:br>
              <a:rPr kumimoji="0" lang="en-US" sz="2400" b="1" i="0" u="none" strike="noStrike" kern="1200" cap="none" spc="0" normalizeH="0" baseline="0" noProof="0" dirty="0">
                <a:ln>
                  <a:noFill/>
                </a:ln>
                <a:solidFill>
                  <a:schemeClr val="accent1"/>
                </a:solidFill>
                <a:effectLst/>
                <a:uLnTx/>
                <a:uFillTx/>
                <a:latin typeface="+mn-lt"/>
                <a:ea typeface="+mn-ea"/>
                <a:cs typeface="+mn-cs"/>
              </a:rPr>
            </a:br>
            <a:r>
              <a:rPr kumimoji="0" lang="en-US" sz="1800" b="1" i="0" u="none" strike="noStrike" kern="1200" cap="none" spc="0" normalizeH="0" baseline="0" noProof="0" dirty="0">
                <a:ln>
                  <a:noFill/>
                </a:ln>
                <a:solidFill>
                  <a:srgbClr val="892034"/>
                </a:solidFill>
                <a:effectLst/>
                <a:uLnTx/>
                <a:uFillTx/>
                <a:latin typeface="Arial" panose="020B0604020202020204" pitchFamily="34" charset="0"/>
                <a:ea typeface="+mn-ea"/>
                <a:cs typeface="Arial" panose="020B0604020202020204" pitchFamily="34" charset="0"/>
              </a:rPr>
              <a:t>Textbook </a:t>
            </a:r>
            <a:r>
              <a:rPr kumimoji="0" lang="en-US" sz="1800" b="1" i="0" u="none" strike="noStrike" kern="1200" cap="none" spc="0" normalizeH="0" baseline="0" noProof="0">
                <a:ln>
                  <a:noFill/>
                </a:ln>
                <a:solidFill>
                  <a:srgbClr val="892034"/>
                </a:solidFill>
                <a:effectLst/>
                <a:uLnTx/>
                <a:uFillTx/>
                <a:latin typeface="Arial" panose="020B0604020202020204" pitchFamily="34" charset="0"/>
                <a:ea typeface="+mn-ea"/>
                <a:cs typeface="Arial" panose="020B0604020202020204" pitchFamily="34" charset="0"/>
              </a:rPr>
              <a:t>(Sections </a:t>
            </a:r>
            <a:r>
              <a:rPr kumimoji="0" lang="en-US" sz="1800" b="1" i="0" u="none" strike="noStrike" kern="1200" cap="none" spc="0" normalizeH="0" baseline="0" noProof="0" dirty="0">
                <a:ln>
                  <a:noFill/>
                </a:ln>
                <a:solidFill>
                  <a:srgbClr val="892034"/>
                </a:solidFill>
                <a:effectLst/>
                <a:uLnTx/>
                <a:uFillTx/>
                <a:latin typeface="Arial" panose="020B0604020202020204" pitchFamily="34" charset="0"/>
                <a:ea typeface="+mn-ea"/>
                <a:cs typeface="Arial" panose="020B0604020202020204" pitchFamily="34" charset="0"/>
              </a:rPr>
              <a:t>10.3 – 10.5)</a:t>
            </a:r>
            <a:br>
              <a:rPr lang="en-US" sz="1800" b="1" dirty="0">
                <a:solidFill>
                  <a:schemeClr val="accent2"/>
                </a:solidFill>
              </a:rPr>
            </a:br>
            <a:r>
              <a:rPr lang="en-US" sz="1800" b="1" dirty="0">
                <a:solidFill>
                  <a:schemeClr val="bg1"/>
                </a:solidFill>
                <a:hlinkClick r:id="rId2"/>
              </a:rPr>
              <a:t>Z.G.: Unsupervised Learning</a:t>
            </a:r>
            <a:br>
              <a:rPr lang="en-US" sz="1800" b="1" dirty="0">
                <a:solidFill>
                  <a:srgbClr val="004000"/>
                </a:solidFill>
              </a:rPr>
            </a:br>
            <a:r>
              <a:rPr lang="en-US" sz="1800" b="1" dirty="0">
                <a:solidFill>
                  <a:srgbClr val="004000"/>
                </a:solidFill>
                <a:hlinkClick r:id="rId3"/>
              </a:rPr>
              <a:t>M.C.: Lexical Semantics</a:t>
            </a:r>
            <a:br>
              <a:rPr lang="en-US" sz="1800" b="1" dirty="0">
                <a:solidFill>
                  <a:srgbClr val="004000"/>
                </a:solidFill>
              </a:rPr>
            </a:br>
            <a:r>
              <a:rPr lang="en-US" sz="1800" b="1" dirty="0">
                <a:solidFill>
                  <a:srgbClr val="004000"/>
                </a:solidFill>
                <a:hlinkClick r:id="rId4"/>
              </a:rPr>
              <a:t>G.S.: Clustering</a:t>
            </a:r>
            <a:br>
              <a:rPr lang="en-US" sz="1800" b="1" dirty="0">
                <a:solidFill>
                  <a:srgbClr val="004000"/>
                </a:solidFill>
              </a:rPr>
            </a:br>
            <a:r>
              <a:rPr lang="en-US" sz="1800" b="1" dirty="0">
                <a:solidFill>
                  <a:srgbClr val="004000"/>
                </a:solidFill>
                <a:hlinkClick r:id="rId5"/>
              </a:rPr>
              <a:t>D.F.: Iterative Optimization</a:t>
            </a:r>
            <a:br>
              <a:rPr lang="en-US" sz="1800" b="1" dirty="0">
                <a:solidFill>
                  <a:srgbClr val="004000"/>
                </a:solidFill>
              </a:rPr>
            </a:br>
            <a:r>
              <a:rPr lang="en-US" sz="1800" b="1" dirty="0">
                <a:solidFill>
                  <a:srgbClr val="004000"/>
                </a:solidFill>
                <a:hlinkClick r:id="rId6"/>
              </a:rPr>
              <a:t>SCIP: Agglomerative Clustering</a:t>
            </a:r>
            <a:br>
              <a:rPr lang="en-US" sz="1800" b="1" dirty="0">
                <a:solidFill>
                  <a:srgbClr val="004000"/>
                </a:solidFill>
              </a:rPr>
            </a:br>
            <a:r>
              <a:rPr lang="en-US" sz="1800" b="1" dirty="0">
                <a:solidFill>
                  <a:schemeClr val="accent2"/>
                </a:solidFill>
                <a:hlinkClick r:id="rId7"/>
              </a:rPr>
              <a:t>Java PR Applet </a:t>
            </a:r>
            <a:br>
              <a:rPr lang="en-US" sz="1800" b="1" dirty="0">
                <a:solidFill>
                  <a:schemeClr val="accent2"/>
                </a:solidFill>
              </a:rPr>
            </a:br>
            <a:endParaRPr lang="en-US" sz="1800" b="1" dirty="0">
              <a:solidFill>
                <a:schemeClr val="accent2"/>
              </a:solidFill>
              <a:latin typeface="+mn-lt"/>
            </a:endParaRPr>
          </a:p>
        </p:txBody>
      </p:sp>
      <p:pic>
        <p:nvPicPr>
          <p:cNvPr id="9" name="Picture 8"/>
          <p:cNvPicPr>
            <a:picLocks noChangeAspect="1" noChangeArrowheads="1"/>
          </p:cNvPicPr>
          <p:nvPr/>
        </p:nvPicPr>
        <p:blipFill>
          <a:blip r:embed="rId8"/>
          <a:srcRect/>
          <a:stretch>
            <a:fillRect/>
          </a:stretch>
        </p:blipFill>
        <p:spPr bwMode="auto">
          <a:xfrm>
            <a:off x="6510578" y="3732551"/>
            <a:ext cx="2184160" cy="1600200"/>
          </a:xfrm>
          <a:prstGeom prst="rect">
            <a:avLst/>
          </a:prstGeom>
          <a:noFill/>
          <a:ln w="38100">
            <a:solidFill>
              <a:schemeClr val="accent2"/>
            </a:solidFill>
            <a:miter lim="800000"/>
            <a:headEnd/>
            <a:tailEnd/>
          </a:ln>
          <a:effectLst/>
        </p:spPr>
      </p:pic>
      <p:pic>
        <p:nvPicPr>
          <p:cNvPr id="10" name="Picture 9"/>
          <p:cNvPicPr>
            <a:picLocks noChangeAspect="1" noChangeArrowheads="1"/>
          </p:cNvPicPr>
          <p:nvPr/>
        </p:nvPicPr>
        <p:blipFill>
          <a:blip r:embed="rId9"/>
          <a:srcRect/>
          <a:stretch>
            <a:fillRect/>
          </a:stretch>
        </p:blipFill>
        <p:spPr bwMode="auto">
          <a:xfrm>
            <a:off x="6555309" y="1438431"/>
            <a:ext cx="2133600" cy="1600200"/>
          </a:xfrm>
          <a:prstGeom prst="rect">
            <a:avLst/>
          </a:prstGeom>
          <a:noFill/>
          <a:ln w="38100">
            <a:solidFill>
              <a:schemeClr val="accent2"/>
            </a:solidFill>
            <a:miter lim="800000"/>
            <a:headEnd/>
            <a:tailEnd/>
          </a:ln>
          <a:effectLst/>
        </p:spPr>
      </p:pic>
      <p:pic>
        <p:nvPicPr>
          <p:cNvPr id="11" name="Picture 3"/>
          <p:cNvPicPr>
            <a:picLocks noChangeAspect="1" noChangeArrowheads="1"/>
          </p:cNvPicPr>
          <p:nvPr/>
        </p:nvPicPr>
        <p:blipFill>
          <a:blip r:embed="rId10"/>
          <a:srcRect/>
          <a:stretch>
            <a:fillRect/>
          </a:stretch>
        </p:blipFill>
        <p:spPr bwMode="auto">
          <a:xfrm>
            <a:off x="5261547" y="2281238"/>
            <a:ext cx="1903177" cy="2286000"/>
          </a:xfrm>
          <a:prstGeom prst="rect">
            <a:avLst/>
          </a:prstGeom>
          <a:noFill/>
          <a:ln w="38100">
            <a:solidFill>
              <a:schemeClr val="accent2"/>
            </a:solidFill>
            <a:miter lim="800000"/>
            <a:headEnd/>
            <a:tailEnd/>
          </a:ln>
          <a:effectLst/>
        </p:spPr>
      </p:pic>
    </p:spTree>
    <p:extLst>
      <p:ext uri="{BB962C8B-B14F-4D97-AF65-F5344CB8AC3E}">
        <p14:creationId xmlns:p14="http://schemas.microsoft.com/office/powerpoint/2010/main" val="15827671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0050" name="Picture 2" descr="C:\Users\picone\Documents\Scanned Documents\h01.JPG"/>
          <p:cNvPicPr>
            <a:picLocks noChangeAspect="1" noChangeArrowheads="1"/>
          </p:cNvPicPr>
          <p:nvPr/>
        </p:nvPicPr>
        <p:blipFill>
          <a:blip r:embed="rId2"/>
          <a:srcRect/>
          <a:stretch>
            <a:fillRect/>
          </a:stretch>
        </p:blipFill>
        <p:spPr bwMode="auto">
          <a:xfrm>
            <a:off x="4164065" y="3253002"/>
            <a:ext cx="4740223" cy="2565376"/>
          </a:xfrm>
          <a:prstGeom prst="rect">
            <a:avLst/>
          </a:prstGeom>
          <a:noFill/>
        </p:spPr>
      </p:pic>
      <p:sp>
        <p:nvSpPr>
          <p:cNvPr id="4" name="Rectangle 20"/>
          <p:cNvSpPr txBox="1">
            <a:spLocks noChangeArrowheads="1"/>
          </p:cNvSpPr>
          <p:nvPr/>
        </p:nvSpPr>
        <p:spPr>
          <a:xfrm>
            <a:off x="178868" y="674557"/>
            <a:ext cx="8738120" cy="6063523"/>
          </a:xfrm>
          <a:prstGeom prst="rect">
            <a:avLst/>
          </a:prstGeom>
        </p:spPr>
        <p:txBody>
          <a:bodyPr lIns="0" tIns="0" rIns="0" bIns="0"/>
          <a:lstStyle/>
          <a:p>
            <a:pPr marL="165100" lvl="0" indent="-165100">
              <a:spcBef>
                <a:spcPts val="0"/>
              </a:spcBef>
              <a:spcAft>
                <a:spcPts val="900"/>
              </a:spcAft>
              <a:buFontTx/>
              <a:buChar char="•"/>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We seek a clustering technique that imposes a hierarchical</a:t>
            </a:r>
            <a:r>
              <a:rPr kumimoji="0" lang="en-US" altLang="en-US" sz="1800" b="1" i="0" u="none" strike="noStrike" kern="0" cap="none" spc="0" normalizeH="0" noProof="0" dirty="0">
                <a:ln>
                  <a:noFill/>
                </a:ln>
                <a:solidFill>
                  <a:schemeClr val="tx1"/>
                </a:solidFill>
                <a:effectLst/>
                <a:uLnTx/>
                <a:uFillTx/>
                <a:latin typeface="+mn-lt"/>
                <a:ea typeface="+mn-ea"/>
                <a:cs typeface="+mn-cs"/>
              </a:rPr>
              <a:t> structure on the data, much like a decision tree.</a:t>
            </a:r>
          </a:p>
          <a:p>
            <a:pPr marL="165100" lvl="0" indent="-165100">
              <a:spcBef>
                <a:spcPts val="0"/>
              </a:spcBef>
              <a:spcAft>
                <a:spcPts val="900"/>
              </a:spcAft>
              <a:buFontTx/>
              <a:buChar char="•"/>
              <a:defRPr/>
            </a:pPr>
            <a:r>
              <a:rPr lang="en-US" altLang="en-US" sz="1800" b="1" kern="0" baseline="0" dirty="0">
                <a:latin typeface="+mn-lt"/>
              </a:rPr>
              <a:t>Let</a:t>
            </a:r>
            <a:r>
              <a:rPr lang="en-US" altLang="en-US" sz="1800" b="1" kern="0" dirty="0">
                <a:latin typeface="+mn-lt"/>
              </a:rPr>
              <a:t> us consider a sequence of partitions of </a:t>
            </a:r>
            <a:r>
              <a:rPr lang="en-US" altLang="en-US" sz="1800" i="1" kern="0" dirty="0">
                <a:latin typeface="+mn-lt"/>
              </a:rPr>
              <a:t>n</a:t>
            </a:r>
            <a:r>
              <a:rPr lang="en-US" altLang="en-US" sz="1800" b="1" kern="0" dirty="0">
                <a:latin typeface="+mn-lt"/>
              </a:rPr>
              <a:t> samples into </a:t>
            </a:r>
            <a:r>
              <a:rPr lang="en-US" altLang="en-US" sz="1800" i="1" kern="0" dirty="0">
                <a:latin typeface="+mn-lt"/>
              </a:rPr>
              <a:t>c</a:t>
            </a:r>
            <a:r>
              <a:rPr lang="en-US" altLang="en-US" sz="1800" b="1" kern="0" dirty="0">
                <a:latin typeface="+mn-lt"/>
              </a:rPr>
              <a:t> clusters.</a:t>
            </a:r>
          </a:p>
          <a:p>
            <a:pPr marL="165100" lvl="0" indent="-165100">
              <a:spcBef>
                <a:spcPts val="0"/>
              </a:spcBef>
              <a:spcAft>
                <a:spcPts val="900"/>
              </a:spcAft>
              <a:buFontTx/>
              <a:buChar char="•"/>
              <a:defRPr/>
            </a:pPr>
            <a:r>
              <a:rPr lang="en-US" altLang="en-US" sz="1800" b="1" kern="0" dirty="0">
                <a:latin typeface="+mn-lt"/>
              </a:rPr>
              <a:t>In the first partition, there are </a:t>
            </a:r>
            <a:r>
              <a:rPr lang="en-US" altLang="en-US" sz="1800" i="1" kern="0" dirty="0"/>
              <a:t>n</a:t>
            </a:r>
            <a:r>
              <a:rPr lang="en-US" altLang="en-US" sz="1800" b="1" kern="0" dirty="0">
                <a:latin typeface="+mn-lt"/>
              </a:rPr>
              <a:t> clusters, each with one sample.</a:t>
            </a:r>
          </a:p>
          <a:p>
            <a:pPr marL="165100" lvl="0" indent="-165100">
              <a:spcBef>
                <a:spcPts val="0"/>
              </a:spcBef>
              <a:spcAft>
                <a:spcPts val="900"/>
              </a:spcAft>
              <a:buFontTx/>
              <a:buChar char="•"/>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In</a:t>
            </a:r>
            <a:r>
              <a:rPr kumimoji="0" lang="en-US" altLang="en-US" sz="1800" b="1" i="0" u="none" strike="noStrike" kern="0" cap="none" spc="0" normalizeH="0" noProof="0" dirty="0">
                <a:ln>
                  <a:noFill/>
                </a:ln>
                <a:solidFill>
                  <a:schemeClr val="tx1"/>
                </a:solidFill>
                <a:effectLst/>
                <a:uLnTx/>
                <a:uFillTx/>
                <a:latin typeface="+mn-lt"/>
                <a:ea typeface="+mn-ea"/>
                <a:cs typeface="+mn-cs"/>
              </a:rPr>
              <a:t> the next partition, there are </a:t>
            </a:r>
            <a:r>
              <a:rPr kumimoji="0" lang="en-US" altLang="en-US" sz="1800" i="1" u="none" strike="noStrike" kern="0" cap="none" spc="0" normalizeH="0" noProof="0" dirty="0">
                <a:ln>
                  <a:noFill/>
                </a:ln>
                <a:solidFill>
                  <a:schemeClr val="tx1"/>
                </a:solidFill>
                <a:effectLst/>
                <a:uLnTx/>
                <a:uFillTx/>
                <a:latin typeface="+mn-lt"/>
                <a:ea typeface="+mn-ea"/>
                <a:cs typeface="+mn-cs"/>
              </a:rPr>
              <a:t>n-1</a:t>
            </a:r>
            <a:r>
              <a:rPr kumimoji="0" lang="en-US" altLang="en-US" sz="1800" b="1" i="0" u="none" strike="noStrike" kern="0" cap="none" spc="0" normalizeH="0" noProof="0" dirty="0">
                <a:ln>
                  <a:noFill/>
                </a:ln>
                <a:solidFill>
                  <a:schemeClr val="tx1"/>
                </a:solidFill>
                <a:effectLst/>
                <a:uLnTx/>
                <a:uFillTx/>
                <a:latin typeface="+mn-lt"/>
                <a:ea typeface="+mn-ea"/>
                <a:cs typeface="+mn-cs"/>
              </a:rPr>
              <a:t> clusters. At level </a:t>
            </a:r>
            <a:r>
              <a:rPr kumimoji="0" lang="en-US" altLang="en-US" sz="1800" i="1" u="none" strike="noStrike" kern="0" cap="none" spc="0" normalizeH="0" noProof="0" dirty="0">
                <a:ln>
                  <a:noFill/>
                </a:ln>
                <a:solidFill>
                  <a:schemeClr val="tx1"/>
                </a:solidFill>
                <a:effectLst/>
                <a:uLnTx/>
                <a:uFillTx/>
                <a:latin typeface="+mn-lt"/>
                <a:ea typeface="+mn-ea"/>
                <a:cs typeface="+mn-cs"/>
              </a:rPr>
              <a:t>k</a:t>
            </a:r>
            <a:r>
              <a:rPr kumimoji="0" lang="en-US" altLang="en-US" sz="1800" b="1" i="0" u="none" strike="noStrike" kern="0" cap="none" spc="0" normalizeH="0" noProof="0" dirty="0">
                <a:ln>
                  <a:noFill/>
                </a:ln>
                <a:solidFill>
                  <a:schemeClr val="tx1"/>
                </a:solidFill>
                <a:effectLst/>
                <a:uLnTx/>
                <a:uFillTx/>
                <a:latin typeface="+mn-lt"/>
                <a:ea typeface="+mn-ea"/>
                <a:cs typeface="+mn-cs"/>
              </a:rPr>
              <a:t>, there are </a:t>
            </a:r>
            <a:r>
              <a:rPr kumimoji="0" lang="en-US" altLang="en-US" sz="1800" i="1" u="none" strike="noStrike" kern="0" cap="none" spc="0" normalizeH="0" noProof="0" dirty="0">
                <a:ln>
                  <a:noFill/>
                </a:ln>
                <a:solidFill>
                  <a:schemeClr val="tx1"/>
                </a:solidFill>
                <a:effectLst/>
                <a:uLnTx/>
                <a:uFillTx/>
                <a:latin typeface="+mn-lt"/>
                <a:ea typeface="+mn-ea"/>
                <a:cs typeface="+mn-cs"/>
              </a:rPr>
              <a:t>n-k+1</a:t>
            </a:r>
            <a:r>
              <a:rPr kumimoji="0" lang="en-US" altLang="en-US" sz="1800" b="1" i="0" u="none" strike="noStrike" kern="0" cap="none" spc="0" normalizeH="0" noProof="0" dirty="0">
                <a:ln>
                  <a:noFill/>
                </a:ln>
                <a:solidFill>
                  <a:schemeClr val="tx1"/>
                </a:solidFill>
                <a:effectLst/>
                <a:uLnTx/>
                <a:uFillTx/>
                <a:latin typeface="+mn-lt"/>
                <a:ea typeface="+mn-ea"/>
                <a:cs typeface="+mn-cs"/>
              </a:rPr>
              <a:t> clusters.</a:t>
            </a:r>
          </a:p>
          <a:p>
            <a:pPr marL="165100" lvl="0" indent="-165100">
              <a:spcBef>
                <a:spcPts val="0"/>
              </a:spcBef>
              <a:spcAft>
                <a:spcPts val="900"/>
              </a:spcAft>
              <a:buFontTx/>
              <a:buChar char="•"/>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If two</a:t>
            </a:r>
            <a:r>
              <a:rPr kumimoji="0" lang="en-US" altLang="en-US" sz="1800" b="1" i="0" u="none" strike="noStrike" kern="0" cap="none" spc="0" normalizeH="0" noProof="0" dirty="0">
                <a:ln>
                  <a:noFill/>
                </a:ln>
                <a:solidFill>
                  <a:schemeClr val="tx1"/>
                </a:solidFill>
                <a:effectLst/>
                <a:uLnTx/>
                <a:uFillTx/>
                <a:latin typeface="+mn-lt"/>
                <a:ea typeface="+mn-ea"/>
                <a:cs typeface="+mn-cs"/>
              </a:rPr>
              <a:t> samples in a cluster at level k remain in the same cluster for higher levels, the clustering technique is referred to as </a:t>
            </a:r>
            <a:r>
              <a:rPr kumimoji="0" lang="en-US" altLang="en-US" sz="1800" b="1" i="0" u="none" strike="noStrike" kern="0" cap="none" spc="0" normalizeH="0" noProof="0" dirty="0">
                <a:ln>
                  <a:noFill/>
                </a:ln>
                <a:solidFill>
                  <a:schemeClr val="accent1"/>
                </a:solidFill>
                <a:effectLst/>
                <a:uLnTx/>
                <a:uFillTx/>
                <a:latin typeface="+mn-lt"/>
                <a:ea typeface="+mn-ea"/>
                <a:cs typeface="+mn-cs"/>
              </a:rPr>
              <a:t>hierarchical clustering</a:t>
            </a:r>
            <a:r>
              <a:rPr kumimoji="0" lang="en-US" altLang="en-US" sz="1800" b="1" i="0" u="none" strike="noStrike" kern="0" cap="none" spc="0" normalizeH="0" noProof="0" dirty="0">
                <a:ln>
                  <a:noFill/>
                </a:ln>
                <a:solidFill>
                  <a:schemeClr val="tx1"/>
                </a:solidFill>
                <a:effectLst/>
                <a:uLnTx/>
                <a:uFillTx/>
                <a:latin typeface="+mn-lt"/>
                <a:ea typeface="+mn-ea"/>
                <a:cs typeface="+mn-cs"/>
              </a:rPr>
              <a:t>.</a:t>
            </a:r>
          </a:p>
          <a:p>
            <a:pPr marL="165100" lvl="0" indent="-165100">
              <a:spcBef>
                <a:spcPts val="0"/>
              </a:spcBef>
              <a:spcAft>
                <a:spcPts val="900"/>
              </a:spcAft>
              <a:buFontTx/>
              <a:buChar char="•"/>
              <a:defRPr/>
            </a:pPr>
            <a:r>
              <a:rPr lang="en-US" altLang="en-US" sz="1800" b="1" kern="0" dirty="0">
                <a:latin typeface="+mn-lt"/>
                <a:sym typeface="Symbol"/>
              </a:rPr>
              <a:t>This graphical representation of</a:t>
            </a:r>
            <a:br>
              <a:rPr lang="en-US" altLang="en-US" sz="1800" b="1" kern="0" dirty="0">
                <a:latin typeface="+mn-lt"/>
                <a:sym typeface="Symbol"/>
              </a:rPr>
            </a:br>
            <a:r>
              <a:rPr lang="en-US" altLang="en-US" sz="1800" b="1" kern="0" dirty="0">
                <a:latin typeface="+mn-lt"/>
                <a:sym typeface="Symbol"/>
              </a:rPr>
              <a:t>this process shown to the right</a:t>
            </a:r>
            <a:br>
              <a:rPr lang="en-US" altLang="en-US" sz="1800" b="1" kern="0" dirty="0">
                <a:latin typeface="+mn-lt"/>
                <a:sym typeface="Symbol"/>
              </a:rPr>
            </a:br>
            <a:r>
              <a:rPr lang="en-US" altLang="en-US" sz="1800" b="1" kern="0" dirty="0">
                <a:latin typeface="+mn-lt"/>
                <a:sym typeface="Symbol"/>
              </a:rPr>
              <a:t>is referred to as a </a:t>
            </a:r>
            <a:r>
              <a:rPr lang="en-US" altLang="en-US" sz="1800" b="1" kern="0" dirty="0" err="1">
                <a:latin typeface="+mn-lt"/>
                <a:sym typeface="Symbol"/>
              </a:rPr>
              <a:t>dendrogram</a:t>
            </a:r>
            <a:r>
              <a:rPr lang="en-US" altLang="en-US" sz="1800" b="1" kern="0" dirty="0">
                <a:latin typeface="+mn-lt"/>
                <a:sym typeface="Symbol"/>
              </a:rPr>
              <a:t>.</a:t>
            </a:r>
          </a:p>
          <a:p>
            <a:pPr marL="165100" lvl="0" indent="-165100">
              <a:spcBef>
                <a:spcPts val="0"/>
              </a:spcBef>
              <a:spcAft>
                <a:spcPts val="900"/>
              </a:spcAft>
              <a:buFontTx/>
              <a:buChar char="•"/>
              <a:defRPr/>
            </a:pPr>
            <a:r>
              <a:rPr lang="en-US" altLang="en-US" sz="1800" b="1" kern="0" dirty="0">
                <a:latin typeface="+mn-lt"/>
                <a:sym typeface="Symbol"/>
              </a:rPr>
              <a:t>Similarity values can be used to</a:t>
            </a:r>
            <a:br>
              <a:rPr lang="en-US" altLang="en-US" sz="1800" b="1" kern="0" dirty="0">
                <a:latin typeface="+mn-lt"/>
                <a:sym typeface="Symbol"/>
              </a:rPr>
            </a:br>
            <a:r>
              <a:rPr lang="en-US" altLang="en-US" sz="1800" b="1" kern="0" dirty="0">
                <a:latin typeface="+mn-lt"/>
                <a:sym typeface="Symbol"/>
              </a:rPr>
              <a:t>help determine whether groupings</a:t>
            </a:r>
            <a:br>
              <a:rPr lang="en-US" altLang="en-US" sz="1800" b="1" kern="0" dirty="0">
                <a:latin typeface="+mn-lt"/>
                <a:sym typeface="Symbol"/>
              </a:rPr>
            </a:br>
            <a:r>
              <a:rPr lang="en-US" altLang="en-US" sz="1800" b="1" kern="0" dirty="0">
                <a:latin typeface="+mn-lt"/>
                <a:sym typeface="Symbol"/>
              </a:rPr>
              <a:t>are natural or forced (e.g., if the</a:t>
            </a:r>
            <a:br>
              <a:rPr lang="en-US" altLang="en-US" sz="1800" b="1" kern="0" dirty="0">
                <a:latin typeface="+mn-lt"/>
                <a:sym typeface="Symbol"/>
              </a:rPr>
            </a:br>
            <a:r>
              <a:rPr lang="en-US" altLang="en-US" sz="1800" b="1" kern="0" dirty="0">
                <a:latin typeface="+mn-lt"/>
                <a:sym typeface="Symbol"/>
              </a:rPr>
              <a:t>values are comparable across</a:t>
            </a:r>
            <a:br>
              <a:rPr lang="en-US" altLang="en-US" sz="1800" b="1" kern="0" dirty="0">
                <a:latin typeface="+mn-lt"/>
                <a:sym typeface="Symbol"/>
              </a:rPr>
            </a:br>
            <a:r>
              <a:rPr lang="en-US" altLang="en-US" sz="1800" b="1" kern="0" dirty="0">
                <a:latin typeface="+mn-lt"/>
                <a:sym typeface="Symbol"/>
              </a:rPr>
              <a:t>a level, then there is probably</a:t>
            </a:r>
            <a:br>
              <a:rPr lang="en-US" altLang="en-US" sz="1800" b="1" kern="0" dirty="0">
                <a:latin typeface="+mn-lt"/>
                <a:sym typeface="Symbol"/>
              </a:rPr>
            </a:br>
            <a:r>
              <a:rPr lang="en-US" altLang="en-US" sz="1800" b="1" kern="0" dirty="0">
                <a:latin typeface="+mn-lt"/>
                <a:sym typeface="Symbol"/>
              </a:rPr>
              <a:t>no strong argument for any particular</a:t>
            </a:r>
            <a:br>
              <a:rPr lang="en-US" altLang="en-US" sz="1800" b="1" kern="0" dirty="0">
                <a:latin typeface="+mn-lt"/>
                <a:sym typeface="Symbol"/>
              </a:rPr>
            </a:br>
            <a:r>
              <a:rPr lang="en-US" altLang="en-US" sz="1800" b="1" kern="0" dirty="0">
                <a:latin typeface="+mn-lt"/>
                <a:sym typeface="Symbol"/>
              </a:rPr>
              <a:t>clustering of the data.</a:t>
            </a:r>
          </a:p>
          <a:p>
            <a:pPr marL="165100" lvl="0" indent="-165100">
              <a:spcBef>
                <a:spcPts val="0"/>
              </a:spcBef>
              <a:spcAft>
                <a:spcPts val="900"/>
              </a:spcAft>
              <a:buFontTx/>
              <a:buChar char="•"/>
              <a:defRPr/>
            </a:pPr>
            <a:r>
              <a:rPr lang="en-US" altLang="en-US" sz="1800" b="1" kern="0" dirty="0">
                <a:latin typeface="+mn-lt"/>
                <a:sym typeface="Symbol"/>
              </a:rPr>
              <a:t>Venn diagrams can also be used to depict relationships between clusters.</a:t>
            </a:r>
          </a:p>
        </p:txBody>
      </p:sp>
      <p:sp>
        <p:nvSpPr>
          <p:cNvPr id="7"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b="1" dirty="0">
                <a:solidFill>
                  <a:schemeClr val="accent2"/>
                </a:solidFill>
              </a:rPr>
              <a:t>Hierarchical Clustering</a:t>
            </a:r>
          </a:p>
        </p:txBody>
      </p:sp>
    </p:spTree>
    <p:extLst>
      <p:ext uri="{BB962C8B-B14F-4D97-AF65-F5344CB8AC3E}">
        <p14:creationId xmlns:p14="http://schemas.microsoft.com/office/powerpoint/2010/main" val="15817286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0"/>
          <p:cNvSpPr txBox="1">
            <a:spLocks noChangeArrowheads="1"/>
          </p:cNvSpPr>
          <p:nvPr/>
        </p:nvSpPr>
        <p:spPr>
          <a:xfrm>
            <a:off x="178868" y="674557"/>
            <a:ext cx="8738120" cy="6063523"/>
          </a:xfrm>
          <a:prstGeom prst="rect">
            <a:avLst/>
          </a:prstGeom>
        </p:spPr>
        <p:txBody>
          <a:bodyPr lIns="0" tIns="0" rIns="0" bIns="0"/>
          <a:lstStyle/>
          <a:p>
            <a:pPr marL="165100" lvl="0" indent="-165100">
              <a:spcBef>
                <a:spcPts val="0"/>
              </a:spcBef>
              <a:spcAft>
                <a:spcPts val="1200"/>
              </a:spcAft>
              <a:buFontTx/>
              <a:buChar char="•"/>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Hierarchical clustering is very </a:t>
            </a:r>
            <a:r>
              <a:rPr lang="en-US" altLang="en-US" sz="1800" b="1" kern="0" dirty="0">
                <a:latin typeface="+mn-lt"/>
              </a:rPr>
              <a:t>popular as an unsupervised clustering method.</a:t>
            </a:r>
          </a:p>
          <a:p>
            <a:pPr marL="165100" lvl="0" indent="-165100">
              <a:spcBef>
                <a:spcPts val="0"/>
              </a:spcBef>
              <a:spcAft>
                <a:spcPts val="1200"/>
              </a:spcAft>
              <a:buFontTx/>
              <a:buChar char="•"/>
              <a:defRPr/>
            </a:pPr>
            <a:r>
              <a:rPr lang="en-US" altLang="en-US" sz="1800" b="1" kern="0" dirty="0">
                <a:latin typeface="+mn-lt"/>
              </a:rPr>
              <a:t>Two distinct approaches: (1) </a:t>
            </a:r>
            <a:r>
              <a:rPr lang="en-US" altLang="en-US" sz="1800" b="1" kern="0" dirty="0">
                <a:solidFill>
                  <a:schemeClr val="accent1"/>
                </a:solidFill>
                <a:latin typeface="+mn-lt"/>
              </a:rPr>
              <a:t>agglomerative</a:t>
            </a:r>
            <a:r>
              <a:rPr lang="en-US" altLang="en-US" sz="1800" b="1" kern="0" dirty="0">
                <a:latin typeface="+mn-lt"/>
              </a:rPr>
              <a:t> – bottom up, and (2) </a:t>
            </a:r>
            <a:r>
              <a:rPr lang="en-US" altLang="en-US" sz="1800" b="1" kern="0" dirty="0">
                <a:solidFill>
                  <a:schemeClr val="accent1"/>
                </a:solidFill>
                <a:latin typeface="+mn-lt"/>
              </a:rPr>
              <a:t>divisive</a:t>
            </a:r>
            <a:r>
              <a:rPr lang="en-US" altLang="en-US" sz="1800" b="1" kern="0" dirty="0">
                <a:latin typeface="+mn-lt"/>
              </a:rPr>
              <a:t> (top down). The well-known </a:t>
            </a:r>
            <a:r>
              <a:rPr lang="en-US" altLang="en-US" sz="1800" b="1" kern="0" dirty="0" err="1">
                <a:latin typeface="+mn-lt"/>
              </a:rPr>
              <a:t>Linde</a:t>
            </a:r>
            <a:r>
              <a:rPr lang="en-US" altLang="en-US" sz="1800" b="1" kern="0" dirty="0">
                <a:latin typeface="+mn-lt"/>
              </a:rPr>
              <a:t>-</a:t>
            </a:r>
            <a:r>
              <a:rPr lang="en-US" altLang="en-US" sz="1800" b="1" kern="0" dirty="0" err="1">
                <a:latin typeface="+mn-lt"/>
              </a:rPr>
              <a:t>Buzo</a:t>
            </a:r>
            <a:r>
              <a:rPr lang="en-US" altLang="en-US" sz="1800" b="1" kern="0" dirty="0">
                <a:latin typeface="+mn-lt"/>
              </a:rPr>
              <a:t>-Gray (LBG) algorithm is divisive.</a:t>
            </a:r>
          </a:p>
          <a:p>
            <a:pPr marL="344488" lvl="0" indent="-179388">
              <a:spcBef>
                <a:spcPts val="0"/>
              </a:spcBef>
              <a:spcAft>
                <a:spcPts val="1200"/>
              </a:spcAft>
              <a:buFont typeface="Wingdings" pitchFamily="2" charset="2"/>
              <a:buChar char="§"/>
              <a:defRPr/>
            </a:pPr>
            <a:r>
              <a:rPr lang="en-US" altLang="en-US" sz="1800" b="1" kern="0" dirty="0">
                <a:latin typeface="+mn-lt"/>
              </a:rPr>
              <a:t>Agglomerative clustering typically requires less computation to go from one level to the next.</a:t>
            </a:r>
          </a:p>
          <a:p>
            <a:pPr marL="344488" lvl="0" indent="-179388">
              <a:spcBef>
                <a:spcPts val="0"/>
              </a:spcBef>
              <a:spcAft>
                <a:spcPts val="1200"/>
              </a:spcAft>
              <a:buFont typeface="Wingdings" pitchFamily="2" charset="2"/>
              <a:buChar char="§"/>
              <a:defRPr/>
            </a:pPr>
            <a:r>
              <a:rPr lang="en-US" altLang="en-US" sz="1800" b="1" kern="0" dirty="0">
                <a:latin typeface="+mn-lt"/>
              </a:rPr>
              <a:t>Divisive clustering requires less computation if the goal is a small number of clusters (e.g., </a:t>
            </a:r>
            <a:r>
              <a:rPr lang="en-US" altLang="en-US" sz="1800" b="1" kern="0" dirty="0" err="1">
                <a:latin typeface="+mn-lt"/>
              </a:rPr>
              <a:t>c/n</a:t>
            </a:r>
            <a:r>
              <a:rPr lang="en-US" altLang="en-US" sz="1800" b="1" kern="0" dirty="0">
                <a:latin typeface="+mn-lt"/>
              </a:rPr>
              <a:t> &lt;&lt; 1).</a:t>
            </a:r>
          </a:p>
          <a:p>
            <a:pPr marL="165100" lvl="0" indent="-165100">
              <a:spcBef>
                <a:spcPts val="0"/>
              </a:spcBef>
              <a:spcAft>
                <a:spcPts val="1200"/>
              </a:spcAft>
              <a:buFontTx/>
              <a:buChar char="•"/>
              <a:defRPr/>
            </a:pPr>
            <a:r>
              <a:rPr lang="en-US" altLang="en-US" sz="1800" b="1" kern="0" dirty="0">
                <a:latin typeface="+mn-lt"/>
              </a:rPr>
              <a:t>Agglomerative hierarchical clustering:</a:t>
            </a:r>
          </a:p>
          <a:p>
            <a:pPr marL="344488" lvl="0" indent="-179388">
              <a:spcBef>
                <a:spcPts val="0"/>
              </a:spcBef>
              <a:spcAft>
                <a:spcPts val="600"/>
              </a:spcAft>
              <a:buFont typeface="Wingdings" pitchFamily="2" charset="2"/>
              <a:buChar char="§"/>
              <a:defRPr/>
            </a:pPr>
            <a:r>
              <a:rPr lang="en-US" altLang="en-US" sz="1400" b="1" kern="0" dirty="0">
                <a:latin typeface="+mn-lt"/>
                <a:sym typeface="Symbol"/>
              </a:rPr>
              <a:t>Begin: initialize</a:t>
            </a:r>
          </a:p>
          <a:p>
            <a:pPr marL="509588" lvl="0" indent="-225425">
              <a:spcBef>
                <a:spcPts val="0"/>
              </a:spcBef>
              <a:spcAft>
                <a:spcPts val="600"/>
              </a:spcAft>
              <a:buFont typeface="Courier New" pitchFamily="49" charset="0"/>
              <a:buChar char="o"/>
              <a:defRPr/>
            </a:pPr>
            <a:r>
              <a:rPr lang="en-US" altLang="en-US" sz="1400" b="1" kern="0" dirty="0">
                <a:latin typeface="+mn-lt"/>
                <a:sym typeface="Symbol"/>
              </a:rPr>
              <a:t>Do</a:t>
            </a:r>
          </a:p>
          <a:p>
            <a:pPr marL="688975" lvl="0" indent="-179388">
              <a:spcBef>
                <a:spcPts val="0"/>
              </a:spcBef>
              <a:spcAft>
                <a:spcPts val="600"/>
              </a:spcAft>
              <a:buFont typeface="Wingdings" pitchFamily="2" charset="2"/>
              <a:buChar char="Ø"/>
              <a:defRPr/>
            </a:pPr>
            <a:r>
              <a:rPr lang="en-US" altLang="en-US" sz="1400" b="1" kern="0" dirty="0">
                <a:latin typeface="+mn-lt"/>
                <a:sym typeface="Symbol"/>
              </a:rPr>
              <a:t>Find nearest clusters, </a:t>
            </a:r>
            <a:r>
              <a:rPr lang="en-US" altLang="en-US" sz="1400" i="1" kern="0" dirty="0">
                <a:latin typeface="+mn-lt"/>
                <a:sym typeface="Symbol"/>
              </a:rPr>
              <a:t>D</a:t>
            </a:r>
            <a:r>
              <a:rPr lang="en-US" altLang="en-US" sz="1400" kern="0" baseline="-25000" dirty="0">
                <a:latin typeface="+mn-lt"/>
                <a:sym typeface="Symbol"/>
              </a:rPr>
              <a:t>i</a:t>
            </a:r>
            <a:r>
              <a:rPr lang="en-US" altLang="en-US" sz="1400" b="1" kern="0" dirty="0">
                <a:latin typeface="+mn-lt"/>
                <a:sym typeface="Symbol"/>
              </a:rPr>
              <a:t> and </a:t>
            </a:r>
            <a:r>
              <a:rPr lang="en-US" altLang="en-US" sz="1400" i="1" kern="0" dirty="0" err="1">
                <a:latin typeface="+mn-lt"/>
                <a:sym typeface="Symbol"/>
              </a:rPr>
              <a:t>D</a:t>
            </a:r>
            <a:r>
              <a:rPr lang="en-US" altLang="en-US" sz="1400" kern="0" baseline="-25000" dirty="0" err="1">
                <a:latin typeface="+mn-lt"/>
                <a:sym typeface="Symbol"/>
              </a:rPr>
              <a:t>j</a:t>
            </a:r>
            <a:endParaRPr lang="en-US" altLang="en-US" sz="1400" kern="0" baseline="-25000" dirty="0">
              <a:latin typeface="+mn-lt"/>
              <a:sym typeface="Symbol"/>
            </a:endParaRPr>
          </a:p>
          <a:p>
            <a:pPr marL="688975" lvl="0" indent="-179388">
              <a:spcBef>
                <a:spcPts val="0"/>
              </a:spcBef>
              <a:spcAft>
                <a:spcPts val="600"/>
              </a:spcAft>
              <a:buFont typeface="Wingdings" pitchFamily="2" charset="2"/>
              <a:buChar char="Ø"/>
              <a:defRPr/>
            </a:pPr>
            <a:r>
              <a:rPr lang="en-US" altLang="en-US" sz="1400" b="1" kern="0" dirty="0">
                <a:latin typeface="+mn-lt"/>
                <a:sym typeface="Symbol"/>
              </a:rPr>
              <a:t>Merge </a:t>
            </a:r>
            <a:r>
              <a:rPr lang="en-US" altLang="en-US" sz="1400" i="1" kern="0" dirty="0">
                <a:sym typeface="Symbol"/>
              </a:rPr>
              <a:t>D</a:t>
            </a:r>
            <a:r>
              <a:rPr lang="en-US" altLang="en-US" sz="1400" kern="0" baseline="-25000" dirty="0">
                <a:sym typeface="Symbol"/>
              </a:rPr>
              <a:t>i</a:t>
            </a:r>
            <a:r>
              <a:rPr lang="en-US" altLang="en-US" sz="1400" b="1" kern="0" dirty="0">
                <a:sym typeface="Symbol"/>
              </a:rPr>
              <a:t> and </a:t>
            </a:r>
            <a:r>
              <a:rPr lang="en-US" altLang="en-US" sz="1400" i="1" kern="0" dirty="0" err="1">
                <a:sym typeface="Symbol"/>
              </a:rPr>
              <a:t>D</a:t>
            </a:r>
            <a:r>
              <a:rPr lang="en-US" altLang="en-US" sz="1400" kern="0" baseline="-25000" dirty="0" err="1">
                <a:sym typeface="Symbol"/>
              </a:rPr>
              <a:t>j</a:t>
            </a:r>
            <a:endParaRPr lang="en-US" altLang="en-US" sz="1400" b="1" kern="0" dirty="0">
              <a:latin typeface="+mn-lt"/>
              <a:sym typeface="Symbol"/>
            </a:endParaRPr>
          </a:p>
          <a:p>
            <a:pPr marL="509588" lvl="0" indent="-225425">
              <a:spcBef>
                <a:spcPts val="0"/>
              </a:spcBef>
              <a:spcAft>
                <a:spcPts val="600"/>
              </a:spcAft>
              <a:buFont typeface="Courier New" pitchFamily="49" charset="0"/>
              <a:buChar char="o"/>
              <a:defRPr/>
            </a:pPr>
            <a:r>
              <a:rPr lang="en-US" altLang="en-US" sz="1400" b="1" kern="0" dirty="0">
                <a:latin typeface="+mn-lt"/>
                <a:sym typeface="Symbol"/>
              </a:rPr>
              <a:t>Until </a:t>
            </a:r>
          </a:p>
          <a:p>
            <a:pPr marL="344488" lvl="0" indent="-179388">
              <a:spcBef>
                <a:spcPts val="0"/>
              </a:spcBef>
              <a:spcAft>
                <a:spcPts val="600"/>
              </a:spcAft>
              <a:buFont typeface="Wingdings" pitchFamily="2" charset="2"/>
              <a:buChar char="§"/>
              <a:defRPr/>
            </a:pPr>
            <a:r>
              <a:rPr lang="en-US" altLang="en-US" sz="1400" b="1" kern="0" dirty="0">
                <a:latin typeface="+mn-lt"/>
                <a:sym typeface="Symbol"/>
              </a:rPr>
              <a:t>Return </a:t>
            </a:r>
            <a:r>
              <a:rPr lang="en-US" altLang="en-US" sz="1400" i="1" kern="0" dirty="0">
                <a:latin typeface="+mn-lt"/>
                <a:sym typeface="Symbol"/>
              </a:rPr>
              <a:t>c</a:t>
            </a:r>
            <a:r>
              <a:rPr lang="en-US" altLang="en-US" sz="1400" b="1" kern="0" dirty="0">
                <a:latin typeface="+mn-lt"/>
                <a:sym typeface="Symbol"/>
              </a:rPr>
              <a:t> clusters</a:t>
            </a:r>
          </a:p>
          <a:p>
            <a:pPr marL="344488" lvl="0" indent="-179388">
              <a:spcBef>
                <a:spcPts val="0"/>
              </a:spcBef>
              <a:spcAft>
                <a:spcPts val="1200"/>
              </a:spcAft>
              <a:buFont typeface="Wingdings" pitchFamily="2" charset="2"/>
              <a:buChar char="§"/>
              <a:defRPr/>
            </a:pPr>
            <a:r>
              <a:rPr lang="en-US" altLang="en-US" sz="1400" b="1" kern="0" dirty="0">
                <a:latin typeface="+mn-lt"/>
                <a:sym typeface="Symbol"/>
              </a:rPr>
              <a:t>End</a:t>
            </a:r>
          </a:p>
          <a:p>
            <a:pPr marL="165100" lvl="0" indent="-165100">
              <a:spcBef>
                <a:spcPts val="0"/>
              </a:spcBef>
              <a:spcAft>
                <a:spcPts val="600"/>
              </a:spcAft>
              <a:buFont typeface="Wingdings" pitchFamily="2" charset="2"/>
              <a:buChar char="§"/>
              <a:defRPr/>
            </a:pPr>
            <a:r>
              <a:rPr lang="en-US" altLang="en-US" sz="1800" b="1" kern="0" dirty="0">
                <a:latin typeface="+mn-lt"/>
                <a:sym typeface="Symbol"/>
              </a:rPr>
              <a:t>If we continue this process until </a:t>
            </a:r>
            <a:r>
              <a:rPr lang="en-US" altLang="en-US" sz="1800" i="1" kern="0" dirty="0">
                <a:latin typeface="+mn-lt"/>
                <a:sym typeface="Symbol"/>
              </a:rPr>
              <a:t>c = 1</a:t>
            </a:r>
            <a:r>
              <a:rPr lang="en-US" altLang="en-US" sz="1800" b="1" kern="0" dirty="0">
                <a:latin typeface="+mn-lt"/>
                <a:sym typeface="Symbol"/>
              </a:rPr>
              <a:t>, we produce the </a:t>
            </a:r>
            <a:r>
              <a:rPr lang="en-US" altLang="en-US" sz="1800" b="1" kern="0" dirty="0" err="1">
                <a:latin typeface="+mn-lt"/>
                <a:sym typeface="Symbol"/>
              </a:rPr>
              <a:t>dendrogram</a:t>
            </a:r>
            <a:r>
              <a:rPr lang="en-US" altLang="en-US" sz="1800" b="1" kern="0" dirty="0">
                <a:latin typeface="+mn-lt"/>
                <a:sym typeface="Symbol"/>
              </a:rPr>
              <a:t> shown above.</a:t>
            </a:r>
          </a:p>
        </p:txBody>
      </p:sp>
      <p:sp>
        <p:nvSpPr>
          <p:cNvPr id="7"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b="1" dirty="0">
                <a:solidFill>
                  <a:schemeClr val="accent2"/>
                </a:solidFill>
              </a:rPr>
              <a:t>Agglomerative Clustering</a:t>
            </a:r>
          </a:p>
        </p:txBody>
      </p:sp>
      <p:graphicFrame>
        <p:nvGraphicFramePr>
          <p:cNvPr id="5" name="Object 4"/>
          <p:cNvGraphicFramePr>
            <a:graphicFrameLocks noChangeAspect="1"/>
          </p:cNvGraphicFramePr>
          <p:nvPr/>
        </p:nvGraphicFramePr>
        <p:xfrm>
          <a:off x="1908437" y="3612733"/>
          <a:ext cx="2628900" cy="292100"/>
        </p:xfrm>
        <a:graphic>
          <a:graphicData uri="http://schemas.openxmlformats.org/presentationml/2006/ole">
            <mc:AlternateContent xmlns:mc="http://schemas.openxmlformats.org/markup-compatibility/2006">
              <mc:Choice xmlns:v="urn:schemas-microsoft-com:vml" Requires="v">
                <p:oleObj name="Equation" r:id="rId2" imgW="2628720" imgH="291960" progId="Equation.3">
                  <p:embed/>
                </p:oleObj>
              </mc:Choice>
              <mc:Fallback>
                <p:oleObj name="Equation" r:id="rId2" imgW="2628720" imgH="29196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8437" y="3612733"/>
                        <a:ext cx="2628900" cy="2921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30052" name="Object 4"/>
          <p:cNvGraphicFramePr>
            <a:graphicFrameLocks noChangeAspect="1"/>
          </p:cNvGraphicFramePr>
          <p:nvPr/>
        </p:nvGraphicFramePr>
        <p:xfrm>
          <a:off x="1023886" y="3916389"/>
          <a:ext cx="863600" cy="228600"/>
        </p:xfrm>
        <a:graphic>
          <a:graphicData uri="http://schemas.openxmlformats.org/presentationml/2006/ole">
            <mc:AlternateContent xmlns:mc="http://schemas.openxmlformats.org/markup-compatibility/2006">
              <mc:Choice xmlns:v="urn:schemas-microsoft-com:vml" Requires="v">
                <p:oleObj name="Equation" r:id="rId4" imgW="863280" imgH="228600" progId="Equation.3">
                  <p:embed/>
                </p:oleObj>
              </mc:Choice>
              <mc:Fallback>
                <p:oleObj name="Equation" r:id="rId4" imgW="863280" imgH="2286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23886" y="3916389"/>
                        <a:ext cx="863600" cy="2286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30053" name="Object 5"/>
          <p:cNvGraphicFramePr>
            <a:graphicFrameLocks noChangeAspect="1"/>
          </p:cNvGraphicFramePr>
          <p:nvPr/>
        </p:nvGraphicFramePr>
        <p:xfrm>
          <a:off x="1156950" y="4758388"/>
          <a:ext cx="482600" cy="228600"/>
        </p:xfrm>
        <a:graphic>
          <a:graphicData uri="http://schemas.openxmlformats.org/presentationml/2006/ole">
            <mc:AlternateContent xmlns:mc="http://schemas.openxmlformats.org/markup-compatibility/2006">
              <mc:Choice xmlns:v="urn:schemas-microsoft-com:vml" Requires="v">
                <p:oleObj name="Equation" r:id="rId6" imgW="482400" imgH="228600" progId="Equation.DSMT4">
                  <p:embed/>
                </p:oleObj>
              </mc:Choice>
              <mc:Fallback>
                <p:oleObj name="Equation" r:id="rId6" imgW="482400" imgH="22860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56950" y="4758388"/>
                        <a:ext cx="482600" cy="2286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pic>
        <p:nvPicPr>
          <p:cNvPr id="8" name="Picture 2" descr="C:\Users\picone\Documents\Scanned Documents\h01.JPG"/>
          <p:cNvPicPr>
            <a:picLocks noChangeAspect="1" noChangeArrowheads="1"/>
          </p:cNvPicPr>
          <p:nvPr/>
        </p:nvPicPr>
        <p:blipFill>
          <a:blip r:embed="rId8"/>
          <a:srcRect/>
          <a:stretch>
            <a:fillRect/>
          </a:stretch>
        </p:blipFill>
        <p:spPr bwMode="auto">
          <a:xfrm>
            <a:off x="5126636" y="3489123"/>
            <a:ext cx="3777652" cy="2044439"/>
          </a:xfrm>
          <a:prstGeom prst="rect">
            <a:avLst/>
          </a:prstGeom>
          <a:noFill/>
        </p:spPr>
      </p:pic>
    </p:spTree>
    <p:extLst>
      <p:ext uri="{BB962C8B-B14F-4D97-AF65-F5344CB8AC3E}">
        <p14:creationId xmlns:p14="http://schemas.microsoft.com/office/powerpoint/2010/main" val="69396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0"/>
          <p:cNvSpPr txBox="1">
            <a:spLocks noChangeArrowheads="1"/>
          </p:cNvSpPr>
          <p:nvPr/>
        </p:nvSpPr>
        <p:spPr>
          <a:xfrm>
            <a:off x="178868" y="674557"/>
            <a:ext cx="8738120" cy="6063523"/>
          </a:xfrm>
          <a:prstGeom prst="rect">
            <a:avLst/>
          </a:prstGeom>
        </p:spPr>
        <p:txBody>
          <a:bodyPr lIns="0" tIns="0" rIns="0" bIns="0"/>
          <a:lstStyle/>
          <a:p>
            <a:pPr marL="165100" lvl="0" indent="-165100">
              <a:spcBef>
                <a:spcPts val="0"/>
              </a:spcBef>
              <a:spcAft>
                <a:spcPts val="1200"/>
              </a:spcAft>
              <a:buFontTx/>
              <a:buChar char="•"/>
              <a:defRPr/>
            </a:pPr>
            <a:r>
              <a:rPr lang="en-US" altLang="en-US" sz="1800" b="1" kern="0" noProof="0" dirty="0">
                <a:latin typeface="+mn-lt"/>
              </a:rPr>
              <a:t>It is common to use minimum variance type distance measures:</a:t>
            </a:r>
          </a:p>
          <a:p>
            <a:pPr marL="165100" lvl="0" indent="-165100">
              <a:spcBef>
                <a:spcPts val="19600"/>
              </a:spcBef>
              <a:spcAft>
                <a:spcPts val="1200"/>
              </a:spcAft>
              <a:buFont typeface="Arial" pitchFamily="34" charset="0"/>
              <a:buChar char="•"/>
              <a:defRPr/>
            </a:pPr>
            <a:r>
              <a:rPr lang="en-US" altLang="en-US" sz="1800" b="1" kern="0" dirty="0">
                <a:latin typeface="+mn-lt"/>
                <a:sym typeface="Symbol"/>
              </a:rPr>
              <a:t>When </a:t>
            </a:r>
            <a:r>
              <a:rPr lang="en-US" altLang="en-US" sz="1800" kern="0" dirty="0" err="1">
                <a:latin typeface="+mn-lt"/>
                <a:sym typeface="Symbol"/>
              </a:rPr>
              <a:t>d</a:t>
            </a:r>
            <a:r>
              <a:rPr lang="en-US" altLang="en-US" sz="1800" i="1" kern="0" baseline="-25000" dirty="0" err="1">
                <a:latin typeface="+mn-lt"/>
                <a:sym typeface="Symbol"/>
              </a:rPr>
              <a:t>min</a:t>
            </a:r>
            <a:r>
              <a:rPr lang="en-US" altLang="en-US" sz="1800" b="1" kern="0" dirty="0">
                <a:latin typeface="+mn-lt"/>
                <a:sym typeface="Symbol"/>
              </a:rPr>
              <a:t> is used, this is referred to as a </a:t>
            </a:r>
            <a:r>
              <a:rPr lang="en-US" altLang="en-US" sz="1800" b="1" kern="0" dirty="0">
                <a:solidFill>
                  <a:schemeClr val="accent1"/>
                </a:solidFill>
                <a:latin typeface="+mn-lt"/>
                <a:sym typeface="Symbol"/>
              </a:rPr>
              <a:t>nearest-neighbor</a:t>
            </a:r>
            <a:r>
              <a:rPr lang="en-US" altLang="en-US" sz="1800" b="1" kern="0" dirty="0">
                <a:latin typeface="+mn-lt"/>
                <a:sym typeface="Symbol"/>
              </a:rPr>
              <a:t> cluster algorithm.</a:t>
            </a:r>
          </a:p>
          <a:p>
            <a:pPr marL="165100" lvl="0" indent="-165100">
              <a:spcBef>
                <a:spcPts val="0"/>
              </a:spcBef>
              <a:spcAft>
                <a:spcPts val="1200"/>
              </a:spcAft>
              <a:buFontTx/>
              <a:buChar char="•"/>
              <a:defRPr/>
            </a:pPr>
            <a:r>
              <a:rPr lang="en-US" altLang="en-US" sz="1800" b="1" kern="0" dirty="0">
                <a:latin typeface="+mn-lt"/>
                <a:sym typeface="Symbol"/>
              </a:rPr>
              <a:t>Computational complexity:</a:t>
            </a:r>
          </a:p>
          <a:p>
            <a:pPr marL="344488" lvl="0" indent="-179388">
              <a:spcBef>
                <a:spcPts val="0"/>
              </a:spcBef>
              <a:spcAft>
                <a:spcPts val="1200"/>
              </a:spcAft>
              <a:buFont typeface="Wingdings" pitchFamily="2" charset="2"/>
              <a:buChar char="§"/>
              <a:defRPr/>
            </a:pPr>
            <a:r>
              <a:rPr lang="en-US" altLang="en-US" sz="1800" b="1" kern="0" dirty="0">
                <a:latin typeface="+mn-lt"/>
                <a:sym typeface="Symbol"/>
              </a:rPr>
              <a:t>Need to calculate </a:t>
            </a:r>
            <a:r>
              <a:rPr lang="en-US" altLang="en-US" sz="1800" i="1" kern="0" dirty="0">
                <a:latin typeface="+mn-lt"/>
                <a:sym typeface="Symbol"/>
              </a:rPr>
              <a:t>n</a:t>
            </a:r>
            <a:r>
              <a:rPr lang="en-US" altLang="en-US" sz="1800" kern="0" dirty="0">
                <a:latin typeface="+mn-lt"/>
                <a:sym typeface="Symbol"/>
              </a:rPr>
              <a:t>(</a:t>
            </a:r>
            <a:r>
              <a:rPr lang="en-US" altLang="en-US" sz="1800" i="1" kern="0" dirty="0">
                <a:sym typeface="Symbol"/>
              </a:rPr>
              <a:t>n</a:t>
            </a:r>
            <a:r>
              <a:rPr lang="en-US" altLang="en-US" sz="1800" kern="0" dirty="0">
                <a:latin typeface="+mn-lt"/>
                <a:sym typeface="Symbol"/>
              </a:rPr>
              <a:t>-1)</a:t>
            </a:r>
            <a:r>
              <a:rPr lang="en-US" altLang="en-US" sz="1800" b="1" kern="0" dirty="0">
                <a:latin typeface="+mn-lt"/>
                <a:sym typeface="Symbol"/>
              </a:rPr>
              <a:t> </a:t>
            </a:r>
            <a:r>
              <a:rPr lang="en-US" altLang="en-US" sz="1800" b="1" kern="0" dirty="0" err="1">
                <a:latin typeface="+mn-lt"/>
                <a:sym typeface="Symbol"/>
              </a:rPr>
              <a:t>interpoint</a:t>
            </a:r>
            <a:r>
              <a:rPr lang="en-US" altLang="en-US" sz="1800" b="1" kern="0" dirty="0">
                <a:latin typeface="+mn-lt"/>
                <a:sym typeface="Symbol"/>
              </a:rPr>
              <a:t> distances, each is </a:t>
            </a:r>
            <a:r>
              <a:rPr lang="en-US" altLang="en-US" sz="1800" i="1" kern="0" dirty="0">
                <a:latin typeface="+mn-lt"/>
                <a:sym typeface="Symbol"/>
              </a:rPr>
              <a:t>O</a:t>
            </a:r>
            <a:r>
              <a:rPr lang="en-US" altLang="en-US" sz="1800" kern="0" dirty="0">
                <a:latin typeface="+mn-lt"/>
                <a:sym typeface="Symbol"/>
              </a:rPr>
              <a:t>(</a:t>
            </a:r>
            <a:r>
              <a:rPr lang="en-US" altLang="en-US" sz="1800" i="1" kern="0" dirty="0">
                <a:latin typeface="+mn-lt"/>
                <a:sym typeface="Symbol"/>
              </a:rPr>
              <a:t>d</a:t>
            </a:r>
            <a:r>
              <a:rPr lang="en-US" altLang="en-US" sz="1800" kern="0" dirty="0">
                <a:latin typeface="+mn-lt"/>
                <a:sym typeface="Symbol"/>
              </a:rPr>
              <a:t>)</a:t>
            </a:r>
            <a:r>
              <a:rPr lang="en-US" altLang="en-US" sz="1800" b="1" kern="0" dirty="0">
                <a:latin typeface="+mn-lt"/>
                <a:sym typeface="Symbol"/>
              </a:rPr>
              <a:t>, and store them in a table, which is </a:t>
            </a:r>
            <a:r>
              <a:rPr lang="en-US" altLang="en-US" sz="1800" i="1" kern="0" dirty="0">
                <a:latin typeface="+mn-lt"/>
                <a:sym typeface="Symbol"/>
              </a:rPr>
              <a:t>O</a:t>
            </a:r>
            <a:r>
              <a:rPr lang="en-US" altLang="en-US" sz="1800" kern="0" dirty="0">
                <a:latin typeface="+mn-lt"/>
                <a:sym typeface="Symbol"/>
              </a:rPr>
              <a:t>(</a:t>
            </a:r>
            <a:r>
              <a:rPr lang="en-US" altLang="en-US" sz="1800" i="1" kern="0" dirty="0">
                <a:latin typeface="+mn-lt"/>
                <a:sym typeface="Symbol"/>
              </a:rPr>
              <a:t>n</a:t>
            </a:r>
            <a:r>
              <a:rPr lang="en-US" altLang="en-US" sz="1800" kern="0" baseline="30000" dirty="0">
                <a:latin typeface="+mn-lt"/>
                <a:sym typeface="Symbol"/>
              </a:rPr>
              <a:t>2</a:t>
            </a:r>
            <a:r>
              <a:rPr lang="en-US" altLang="en-US" sz="1800" kern="0" dirty="0">
                <a:latin typeface="+mn-lt"/>
                <a:sym typeface="Symbol"/>
              </a:rPr>
              <a:t>)</a:t>
            </a:r>
            <a:r>
              <a:rPr lang="en-US" altLang="en-US" sz="1800" b="1" kern="0" dirty="0">
                <a:latin typeface="+mn-lt"/>
                <a:sym typeface="Symbol"/>
              </a:rPr>
              <a:t> in memory.</a:t>
            </a:r>
          </a:p>
          <a:p>
            <a:pPr marL="344488" lvl="0" indent="-179388">
              <a:spcBef>
                <a:spcPts val="0"/>
              </a:spcBef>
              <a:spcAft>
                <a:spcPts val="1200"/>
              </a:spcAft>
              <a:buFont typeface="Wingdings" pitchFamily="2" charset="2"/>
              <a:buChar char="§"/>
              <a:defRPr/>
            </a:pPr>
            <a:r>
              <a:rPr lang="en-US" altLang="en-US" sz="1800" b="1" kern="0" dirty="0">
                <a:latin typeface="+mn-lt"/>
                <a:sym typeface="Symbol"/>
              </a:rPr>
              <a:t>Finding the minimum distance pair requires stepping through the entire list.</a:t>
            </a:r>
          </a:p>
          <a:p>
            <a:pPr marL="344488" lvl="0" indent="-179388">
              <a:spcBef>
                <a:spcPts val="0"/>
              </a:spcBef>
              <a:spcAft>
                <a:spcPts val="1200"/>
              </a:spcAft>
              <a:buFont typeface="Wingdings" pitchFamily="2" charset="2"/>
              <a:buChar char="§"/>
              <a:defRPr/>
            </a:pPr>
            <a:r>
              <a:rPr lang="en-US" altLang="en-US" sz="1800" b="1" kern="0" dirty="0">
                <a:latin typeface="+mn-lt"/>
                <a:sym typeface="Symbol"/>
              </a:rPr>
              <a:t>Overall complexity: </a:t>
            </a:r>
            <a:r>
              <a:rPr lang="en-US" altLang="en-US" sz="1800" i="1" kern="0" dirty="0">
                <a:latin typeface="+mn-lt"/>
                <a:sym typeface="Symbol"/>
              </a:rPr>
              <a:t>O</a:t>
            </a:r>
            <a:r>
              <a:rPr lang="en-US" altLang="en-US" sz="1800" kern="0" dirty="0">
                <a:latin typeface="+mn-lt"/>
                <a:sym typeface="Symbol"/>
              </a:rPr>
              <a:t>(</a:t>
            </a:r>
            <a:r>
              <a:rPr lang="en-US" altLang="en-US" sz="1800" i="1" kern="0" dirty="0">
                <a:sym typeface="Symbol"/>
              </a:rPr>
              <a:t>n</a:t>
            </a:r>
            <a:r>
              <a:rPr lang="en-US" altLang="en-US" sz="1800" kern="0" dirty="0">
                <a:latin typeface="+mn-lt"/>
                <a:sym typeface="Symbol"/>
              </a:rPr>
              <a:t>(</a:t>
            </a:r>
            <a:r>
              <a:rPr lang="en-US" altLang="en-US" sz="1800" i="1" kern="0" dirty="0">
                <a:sym typeface="Symbol"/>
              </a:rPr>
              <a:t>n</a:t>
            </a:r>
            <a:r>
              <a:rPr lang="en-US" altLang="en-US" sz="1800" kern="0" dirty="0">
                <a:latin typeface="+mn-lt"/>
                <a:sym typeface="Symbol"/>
              </a:rPr>
              <a:t>-1)(</a:t>
            </a:r>
            <a:r>
              <a:rPr lang="en-US" altLang="en-US" sz="1800" i="1" kern="0" dirty="0">
                <a:latin typeface="+mn-lt"/>
                <a:sym typeface="Symbol"/>
              </a:rPr>
              <a:t>d</a:t>
            </a:r>
            <a:r>
              <a:rPr lang="en-US" altLang="en-US" sz="1800" kern="0" dirty="0">
                <a:latin typeface="+mn-lt"/>
                <a:sym typeface="Symbol"/>
              </a:rPr>
              <a:t>+1)) = </a:t>
            </a:r>
            <a:r>
              <a:rPr lang="en-US" altLang="en-US" sz="1800" i="1" kern="0" dirty="0">
                <a:latin typeface="+mn-lt"/>
                <a:sym typeface="Symbol"/>
              </a:rPr>
              <a:t>O</a:t>
            </a:r>
            <a:r>
              <a:rPr lang="en-US" altLang="en-US" sz="1800" kern="0" dirty="0">
                <a:latin typeface="+mn-lt"/>
                <a:sym typeface="Symbol"/>
              </a:rPr>
              <a:t>(</a:t>
            </a:r>
            <a:r>
              <a:rPr lang="en-US" altLang="en-US" sz="1800" i="1" kern="0" dirty="0">
                <a:latin typeface="+mn-lt"/>
                <a:sym typeface="Symbol"/>
              </a:rPr>
              <a:t>n</a:t>
            </a:r>
            <a:r>
              <a:rPr lang="en-US" altLang="en-US" sz="1800" kern="0" baseline="30000" dirty="0">
                <a:latin typeface="+mn-lt"/>
                <a:sym typeface="Symbol"/>
              </a:rPr>
              <a:t>2</a:t>
            </a:r>
            <a:r>
              <a:rPr lang="en-US" altLang="en-US" sz="1800" i="1" kern="0" dirty="0">
                <a:latin typeface="+mn-lt"/>
                <a:sym typeface="Symbol"/>
              </a:rPr>
              <a:t>d</a:t>
            </a:r>
            <a:r>
              <a:rPr lang="en-US" altLang="en-US" sz="1800" kern="0" dirty="0">
                <a:latin typeface="+mn-lt"/>
                <a:sym typeface="Symbol"/>
              </a:rPr>
              <a:t>)</a:t>
            </a:r>
            <a:r>
              <a:rPr lang="en-US" altLang="en-US" sz="1800" b="1" kern="0" dirty="0">
                <a:latin typeface="+mn-lt"/>
                <a:sym typeface="Symbol"/>
              </a:rPr>
              <a:t>. In general, </a:t>
            </a:r>
            <a:r>
              <a:rPr lang="en-US" altLang="en-US" sz="1800" i="1" kern="0" dirty="0">
                <a:sym typeface="Symbol"/>
              </a:rPr>
              <a:t>O</a:t>
            </a:r>
            <a:r>
              <a:rPr lang="en-US" altLang="en-US" sz="1800" kern="0" dirty="0">
                <a:sym typeface="Symbol"/>
              </a:rPr>
              <a:t>(</a:t>
            </a:r>
            <a:r>
              <a:rPr lang="en-US" altLang="en-US" sz="1800" i="1" kern="0" dirty="0">
                <a:sym typeface="Symbol"/>
              </a:rPr>
              <a:t>cn</a:t>
            </a:r>
            <a:r>
              <a:rPr lang="en-US" altLang="en-US" sz="1800" kern="0" baseline="30000" dirty="0">
                <a:sym typeface="Symbol"/>
              </a:rPr>
              <a:t>2</a:t>
            </a:r>
            <a:r>
              <a:rPr lang="en-US" altLang="en-US" sz="1800" i="1" kern="0" dirty="0">
                <a:sym typeface="Symbol"/>
              </a:rPr>
              <a:t>d</a:t>
            </a:r>
            <a:r>
              <a:rPr lang="en-US" altLang="en-US" sz="1800" kern="0" dirty="0">
                <a:sym typeface="Symbol"/>
              </a:rPr>
              <a:t>)</a:t>
            </a:r>
            <a:r>
              <a:rPr lang="en-US" altLang="en-US" sz="1800" b="1" kern="0" dirty="0">
                <a:latin typeface="+mn-lt"/>
                <a:sym typeface="Symbol"/>
              </a:rPr>
              <a:t> where </a:t>
            </a:r>
            <a:r>
              <a:rPr lang="en-US" altLang="en-US" sz="1800" i="1" kern="0" dirty="0">
                <a:latin typeface="+mn-lt"/>
                <a:sym typeface="Symbol"/>
              </a:rPr>
              <a:t>n</a:t>
            </a:r>
            <a:r>
              <a:rPr lang="en-US" altLang="en-US" sz="1800" kern="0" dirty="0">
                <a:latin typeface="+mn-lt"/>
                <a:sym typeface="Symbol"/>
              </a:rPr>
              <a:t> &gt;&gt; </a:t>
            </a:r>
            <a:r>
              <a:rPr lang="en-US" altLang="en-US" sz="1800" i="1" kern="0" dirty="0">
                <a:latin typeface="+mn-lt"/>
                <a:sym typeface="Symbol"/>
              </a:rPr>
              <a:t>c</a:t>
            </a:r>
            <a:r>
              <a:rPr lang="en-US" altLang="en-US" sz="1800" b="1" kern="0" dirty="0">
                <a:latin typeface="+mn-lt"/>
                <a:sym typeface="Symbol"/>
              </a:rPr>
              <a:t>.</a:t>
            </a:r>
          </a:p>
          <a:p>
            <a:pPr marL="165100" lvl="0" indent="-165100">
              <a:spcBef>
                <a:spcPts val="0"/>
              </a:spcBef>
              <a:spcAft>
                <a:spcPts val="1200"/>
              </a:spcAft>
              <a:buFontTx/>
              <a:buChar char="•"/>
              <a:defRPr/>
            </a:pPr>
            <a:r>
              <a:rPr lang="en-US" altLang="en-US" sz="1800" b="1" kern="0" dirty="0">
                <a:latin typeface="+mn-lt"/>
                <a:sym typeface="Symbol"/>
              </a:rPr>
              <a:t>But there are faster implementations of these approaches. Memory becomes a major bottleneck for large data sets. Disk caching becomes important.</a:t>
            </a:r>
          </a:p>
        </p:txBody>
      </p:sp>
      <p:sp>
        <p:nvSpPr>
          <p:cNvPr id="7"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b="1" dirty="0">
                <a:solidFill>
                  <a:schemeClr val="accent2"/>
                </a:solidFill>
              </a:rPr>
              <a:t>Agglomerative Clustering (cont.)</a:t>
            </a:r>
          </a:p>
        </p:txBody>
      </p:sp>
      <p:graphicFrame>
        <p:nvGraphicFramePr>
          <p:cNvPr id="9" name="Object 8"/>
          <p:cNvGraphicFramePr>
            <a:graphicFrameLocks noChangeAspect="1"/>
          </p:cNvGraphicFramePr>
          <p:nvPr/>
        </p:nvGraphicFramePr>
        <p:xfrm>
          <a:off x="450850" y="1057327"/>
          <a:ext cx="3149600" cy="2374900"/>
        </p:xfrm>
        <a:graphic>
          <a:graphicData uri="http://schemas.openxmlformats.org/presentationml/2006/ole">
            <mc:AlternateContent xmlns:mc="http://schemas.openxmlformats.org/markup-compatibility/2006">
              <mc:Choice xmlns:v="urn:schemas-microsoft-com:vml" Requires="v">
                <p:oleObj name="Equation" r:id="rId2" imgW="3149280" imgH="2374560" progId="Equation.DSMT4">
                  <p:embed/>
                </p:oleObj>
              </mc:Choice>
              <mc:Fallback>
                <p:oleObj name="Equation" r:id="rId2" imgW="3149280" imgH="2374560" progId="Equation.DSMT4">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0850" y="1057327"/>
                        <a:ext cx="3149600" cy="23749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7561783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0"/>
          <p:cNvSpPr txBox="1">
            <a:spLocks noChangeArrowheads="1"/>
          </p:cNvSpPr>
          <p:nvPr/>
        </p:nvSpPr>
        <p:spPr>
          <a:xfrm>
            <a:off x="178868" y="674557"/>
            <a:ext cx="8738120" cy="6063523"/>
          </a:xfrm>
          <a:prstGeom prst="rect">
            <a:avLst/>
          </a:prstGeom>
        </p:spPr>
        <p:txBody>
          <a:bodyPr lIns="0" tIns="0" rIns="0" bIns="0"/>
          <a:lstStyle/>
          <a:p>
            <a:pPr marL="165100" lvl="0" indent="-165100">
              <a:spcBef>
                <a:spcPts val="0"/>
              </a:spcBef>
              <a:spcAft>
                <a:spcPts val="1200"/>
              </a:spcAft>
              <a:buFontTx/>
              <a:buChar char="•"/>
              <a:defRPr/>
            </a:pPr>
            <a:r>
              <a:rPr lang="en-US" altLang="en-US" sz="1800" b="1" kern="0" noProof="0" dirty="0">
                <a:solidFill>
                  <a:schemeClr val="accent1"/>
                </a:solidFill>
                <a:latin typeface="+mn-lt"/>
              </a:rPr>
              <a:t>Single-linkage algorithm</a:t>
            </a:r>
            <a:r>
              <a:rPr lang="en-US" altLang="en-US" sz="1800" b="1" kern="0" noProof="0" dirty="0">
                <a:latin typeface="+mn-lt"/>
              </a:rPr>
              <a:t>: The clustering algorithm is terminated when the distance between </a:t>
            </a:r>
            <a:r>
              <a:rPr lang="en-US" altLang="en-US" sz="1800" b="1" kern="0" dirty="0">
                <a:latin typeface="+mn-lt"/>
              </a:rPr>
              <a:t>the nearest clusters exceeds an arbitrary threshold.</a:t>
            </a:r>
          </a:p>
          <a:p>
            <a:pPr marL="165100" lvl="0" indent="-165100">
              <a:spcBef>
                <a:spcPts val="0"/>
              </a:spcBef>
              <a:spcAft>
                <a:spcPts val="1200"/>
              </a:spcAft>
              <a:buFontTx/>
              <a:buChar char="•"/>
              <a:defRPr/>
            </a:pPr>
            <a:r>
              <a:rPr lang="en-US" altLang="en-US" sz="1800" b="1" kern="0" dirty="0">
                <a:solidFill>
                  <a:schemeClr val="accent1"/>
                </a:solidFill>
                <a:latin typeface="+mn-lt"/>
              </a:rPr>
              <a:t>Spanning Tree: </a:t>
            </a:r>
            <a:r>
              <a:rPr lang="en-US" altLang="en-US" sz="1800" b="1" kern="0" dirty="0">
                <a:latin typeface="+mn-lt"/>
              </a:rPr>
              <a:t>A tree with any path from one node to any other node, but no cycles or closed loops.</a:t>
            </a:r>
          </a:p>
          <a:p>
            <a:pPr marL="165100" lvl="0" indent="-165100">
              <a:spcBef>
                <a:spcPts val="0"/>
              </a:spcBef>
              <a:spcAft>
                <a:spcPts val="1200"/>
              </a:spcAft>
              <a:buFontTx/>
              <a:buChar char="•"/>
              <a:defRPr/>
            </a:pPr>
            <a:r>
              <a:rPr lang="en-US" altLang="en-US" sz="1800" b="1" kern="0" dirty="0">
                <a:solidFill>
                  <a:schemeClr val="accent1"/>
                </a:solidFill>
                <a:latin typeface="+mn-lt"/>
              </a:rPr>
              <a:t>Minimum Spanning Tree: </a:t>
            </a:r>
            <a:r>
              <a:rPr lang="en-US" altLang="en-US" sz="1800" b="1" kern="0" dirty="0">
                <a:latin typeface="+mn-lt"/>
              </a:rPr>
              <a:t>A spanning tree with a minimal number of edges, which you can obtain by using a minimum distance criterion.</a:t>
            </a:r>
          </a:p>
          <a:p>
            <a:pPr marL="165100" lvl="0" indent="-165100">
              <a:spcBef>
                <a:spcPts val="0"/>
              </a:spcBef>
              <a:spcAft>
                <a:spcPts val="1200"/>
              </a:spcAft>
              <a:buFontTx/>
              <a:buChar char="•"/>
              <a:defRPr/>
            </a:pPr>
            <a:r>
              <a:rPr lang="en-US" altLang="en-US" sz="1800" b="1" kern="0" dirty="0">
                <a:latin typeface="+mn-lt"/>
              </a:rPr>
              <a:t>Stepwise Optimal Hierarchical Clustering:</a:t>
            </a:r>
          </a:p>
          <a:p>
            <a:pPr marL="344488" lvl="0" indent="-179388">
              <a:spcBef>
                <a:spcPts val="0"/>
              </a:spcBef>
              <a:spcAft>
                <a:spcPts val="600"/>
              </a:spcAft>
              <a:buFont typeface="Wingdings" pitchFamily="2" charset="2"/>
              <a:buChar char="§"/>
              <a:defRPr/>
            </a:pPr>
            <a:r>
              <a:rPr lang="en-US" altLang="en-US" sz="1400" b="1" kern="0" dirty="0">
                <a:sym typeface="Symbol"/>
              </a:rPr>
              <a:t>Begin: initialize</a:t>
            </a:r>
          </a:p>
          <a:p>
            <a:pPr marL="509588" lvl="0" indent="-225425">
              <a:spcBef>
                <a:spcPts val="0"/>
              </a:spcBef>
              <a:spcAft>
                <a:spcPts val="600"/>
              </a:spcAft>
              <a:buFont typeface="Courier New" pitchFamily="49" charset="0"/>
              <a:buChar char="o"/>
              <a:defRPr/>
            </a:pPr>
            <a:r>
              <a:rPr lang="en-US" altLang="en-US" sz="1400" b="1" kern="0" dirty="0">
                <a:sym typeface="Symbol"/>
              </a:rPr>
              <a:t>Do</a:t>
            </a:r>
          </a:p>
          <a:p>
            <a:pPr marL="688975" lvl="0" indent="-179388">
              <a:spcBef>
                <a:spcPts val="0"/>
              </a:spcBef>
              <a:spcAft>
                <a:spcPts val="600"/>
              </a:spcAft>
              <a:buFont typeface="Wingdings" pitchFamily="2" charset="2"/>
              <a:buChar char="Ø"/>
              <a:defRPr/>
            </a:pPr>
            <a:r>
              <a:rPr lang="en-US" altLang="en-US" sz="1400" b="1" kern="0" dirty="0">
                <a:sym typeface="Symbol"/>
              </a:rPr>
              <a:t>Find clusters whose merger changes the criterion least, say </a:t>
            </a:r>
            <a:r>
              <a:rPr lang="en-US" altLang="en-US" sz="1400" i="1" kern="0" dirty="0">
                <a:sym typeface="Symbol"/>
              </a:rPr>
              <a:t>D</a:t>
            </a:r>
            <a:r>
              <a:rPr lang="en-US" altLang="en-US" sz="1400" kern="0" baseline="-25000" dirty="0">
                <a:sym typeface="Symbol"/>
              </a:rPr>
              <a:t>i</a:t>
            </a:r>
            <a:r>
              <a:rPr lang="en-US" altLang="en-US" sz="1400" b="1" kern="0" dirty="0">
                <a:sym typeface="Symbol"/>
              </a:rPr>
              <a:t> and </a:t>
            </a:r>
            <a:r>
              <a:rPr lang="en-US" altLang="en-US" sz="1400" i="1" kern="0" dirty="0" err="1">
                <a:sym typeface="Symbol"/>
              </a:rPr>
              <a:t>D</a:t>
            </a:r>
            <a:r>
              <a:rPr lang="en-US" altLang="en-US" sz="1400" kern="0" baseline="-25000" dirty="0" err="1">
                <a:sym typeface="Symbol"/>
              </a:rPr>
              <a:t>j</a:t>
            </a:r>
            <a:endParaRPr lang="en-US" altLang="en-US" sz="1400" kern="0" baseline="-25000" dirty="0">
              <a:sym typeface="Symbol"/>
            </a:endParaRPr>
          </a:p>
          <a:p>
            <a:pPr marL="688975" lvl="0" indent="-179388">
              <a:spcBef>
                <a:spcPts val="0"/>
              </a:spcBef>
              <a:spcAft>
                <a:spcPts val="600"/>
              </a:spcAft>
              <a:buFont typeface="Wingdings" pitchFamily="2" charset="2"/>
              <a:buChar char="Ø"/>
              <a:defRPr/>
            </a:pPr>
            <a:r>
              <a:rPr lang="en-US" altLang="en-US" sz="1400" b="1" kern="0" dirty="0">
                <a:sym typeface="Symbol"/>
              </a:rPr>
              <a:t>Merge </a:t>
            </a:r>
            <a:r>
              <a:rPr lang="en-US" altLang="en-US" sz="1400" i="1" kern="0" dirty="0">
                <a:sym typeface="Symbol"/>
              </a:rPr>
              <a:t>D</a:t>
            </a:r>
            <a:r>
              <a:rPr lang="en-US" altLang="en-US" sz="1400" kern="0" baseline="-25000" dirty="0">
                <a:sym typeface="Symbol"/>
              </a:rPr>
              <a:t>i</a:t>
            </a:r>
            <a:r>
              <a:rPr lang="en-US" altLang="en-US" sz="1400" b="1" kern="0" dirty="0">
                <a:sym typeface="Symbol"/>
              </a:rPr>
              <a:t> and </a:t>
            </a:r>
            <a:r>
              <a:rPr lang="en-US" altLang="en-US" sz="1400" i="1" kern="0" dirty="0" err="1">
                <a:sym typeface="Symbol"/>
              </a:rPr>
              <a:t>D</a:t>
            </a:r>
            <a:r>
              <a:rPr lang="en-US" altLang="en-US" sz="1400" kern="0" baseline="-25000" dirty="0" err="1">
                <a:sym typeface="Symbol"/>
              </a:rPr>
              <a:t>j</a:t>
            </a:r>
            <a:endParaRPr lang="en-US" altLang="en-US" sz="1400" b="1" kern="0" dirty="0">
              <a:sym typeface="Symbol"/>
            </a:endParaRPr>
          </a:p>
          <a:p>
            <a:pPr marL="509588" lvl="0" indent="-225425">
              <a:spcBef>
                <a:spcPts val="0"/>
              </a:spcBef>
              <a:spcAft>
                <a:spcPts val="600"/>
              </a:spcAft>
              <a:buFont typeface="Courier New" pitchFamily="49" charset="0"/>
              <a:buChar char="o"/>
              <a:defRPr/>
            </a:pPr>
            <a:r>
              <a:rPr lang="en-US" altLang="en-US" sz="1400" b="1" kern="0" dirty="0">
                <a:sym typeface="Symbol"/>
              </a:rPr>
              <a:t>Until </a:t>
            </a:r>
          </a:p>
          <a:p>
            <a:pPr marL="344488" lvl="0" indent="-179388">
              <a:spcBef>
                <a:spcPts val="0"/>
              </a:spcBef>
              <a:spcAft>
                <a:spcPts val="1200"/>
              </a:spcAft>
              <a:buFont typeface="Wingdings" pitchFamily="2" charset="2"/>
              <a:buChar char="§"/>
              <a:defRPr/>
            </a:pPr>
            <a:r>
              <a:rPr lang="en-US" altLang="en-US" sz="1400" b="1" kern="0" dirty="0">
                <a:sym typeface="Symbol"/>
              </a:rPr>
              <a:t>Return </a:t>
            </a:r>
            <a:r>
              <a:rPr lang="en-US" altLang="en-US" sz="1400" i="1" kern="0" dirty="0">
                <a:sym typeface="Symbol"/>
              </a:rPr>
              <a:t>c</a:t>
            </a:r>
            <a:r>
              <a:rPr lang="en-US" altLang="en-US" sz="1400" b="1" kern="0" dirty="0">
                <a:sym typeface="Symbol"/>
              </a:rPr>
              <a:t> clusters</a:t>
            </a:r>
          </a:p>
          <a:p>
            <a:pPr marL="165100" lvl="0" indent="-165100">
              <a:spcBef>
                <a:spcPts val="0"/>
              </a:spcBef>
              <a:spcAft>
                <a:spcPts val="600"/>
              </a:spcAft>
              <a:buFont typeface="Arial" pitchFamily="34" charset="0"/>
              <a:buChar char="•"/>
              <a:defRPr/>
            </a:pPr>
            <a:r>
              <a:rPr lang="en-US" altLang="en-US" sz="1800" b="1" kern="0" dirty="0">
                <a:sym typeface="Symbol"/>
              </a:rPr>
              <a:t>Clustering algorithms often use a confusion matrix measuring the dissimilarity of the data (induced metrics).</a:t>
            </a:r>
          </a:p>
          <a:p>
            <a:pPr marL="165100" lvl="0" indent="-165100">
              <a:spcBef>
                <a:spcPts val="0"/>
              </a:spcBef>
              <a:spcAft>
                <a:spcPts val="1200"/>
              </a:spcAft>
              <a:buFontTx/>
              <a:buChar char="•"/>
              <a:defRPr/>
            </a:pPr>
            <a:endParaRPr lang="en-US" altLang="en-US" sz="1400" b="1" kern="0" dirty="0">
              <a:latin typeface="+mn-lt"/>
            </a:endParaRPr>
          </a:p>
        </p:txBody>
      </p:sp>
      <p:sp>
        <p:nvSpPr>
          <p:cNvPr id="7"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b="1" dirty="0">
                <a:solidFill>
                  <a:schemeClr val="accent2"/>
                </a:solidFill>
              </a:rPr>
              <a:t>Spanning Trees</a:t>
            </a:r>
          </a:p>
        </p:txBody>
      </p:sp>
      <p:graphicFrame>
        <p:nvGraphicFramePr>
          <p:cNvPr id="132099" name="Object 3"/>
          <p:cNvGraphicFramePr>
            <a:graphicFrameLocks noChangeAspect="1"/>
          </p:cNvGraphicFramePr>
          <p:nvPr/>
        </p:nvGraphicFramePr>
        <p:xfrm>
          <a:off x="1953145" y="3193430"/>
          <a:ext cx="2628900" cy="292100"/>
        </p:xfrm>
        <a:graphic>
          <a:graphicData uri="http://schemas.openxmlformats.org/presentationml/2006/ole">
            <mc:AlternateContent xmlns:mc="http://schemas.openxmlformats.org/markup-compatibility/2006">
              <mc:Choice xmlns:v="urn:schemas-microsoft-com:vml" Requires="v">
                <p:oleObj name="Equation" r:id="rId2" imgW="2628720" imgH="291960" progId="Equation.3">
                  <p:embed/>
                </p:oleObj>
              </mc:Choice>
              <mc:Fallback>
                <p:oleObj name="Equation" r:id="rId2" imgW="2628720" imgH="29196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3145" y="3193430"/>
                        <a:ext cx="2628900" cy="2921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32100" name="Object 4"/>
          <p:cNvGraphicFramePr>
            <a:graphicFrameLocks noChangeAspect="1"/>
          </p:cNvGraphicFramePr>
          <p:nvPr/>
        </p:nvGraphicFramePr>
        <p:xfrm>
          <a:off x="1068908" y="3496643"/>
          <a:ext cx="863600" cy="228600"/>
        </p:xfrm>
        <a:graphic>
          <a:graphicData uri="http://schemas.openxmlformats.org/presentationml/2006/ole">
            <mc:AlternateContent xmlns:mc="http://schemas.openxmlformats.org/markup-compatibility/2006">
              <mc:Choice xmlns:v="urn:schemas-microsoft-com:vml" Requires="v">
                <p:oleObj name="Equation" r:id="rId4" imgW="863280" imgH="228600" progId="Equation.3">
                  <p:embed/>
                </p:oleObj>
              </mc:Choice>
              <mc:Fallback>
                <p:oleObj name="Equation" r:id="rId4" imgW="863280" imgH="2286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8908" y="3496643"/>
                        <a:ext cx="863600" cy="2286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32101" name="Object 5"/>
          <p:cNvGraphicFramePr>
            <a:graphicFrameLocks noChangeAspect="1"/>
          </p:cNvGraphicFramePr>
          <p:nvPr/>
        </p:nvGraphicFramePr>
        <p:xfrm>
          <a:off x="1202258" y="4338018"/>
          <a:ext cx="482600" cy="228600"/>
        </p:xfrm>
        <a:graphic>
          <a:graphicData uri="http://schemas.openxmlformats.org/presentationml/2006/ole">
            <mc:AlternateContent xmlns:mc="http://schemas.openxmlformats.org/markup-compatibility/2006">
              <mc:Choice xmlns:v="urn:schemas-microsoft-com:vml" Requires="v">
                <p:oleObj name="Equation" r:id="rId6" imgW="482400" imgH="228600" progId="Equation.DSMT4">
                  <p:embed/>
                </p:oleObj>
              </mc:Choice>
              <mc:Fallback>
                <p:oleObj name="Equation" r:id="rId6" imgW="482400" imgH="22860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02258" y="4338018"/>
                        <a:ext cx="482600" cy="2286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0319330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b="1" dirty="0">
                <a:solidFill>
                  <a:schemeClr val="accent2"/>
                </a:solidFill>
              </a:rPr>
              <a:t>Summary</a:t>
            </a:r>
          </a:p>
        </p:txBody>
      </p:sp>
      <p:sp>
        <p:nvSpPr>
          <p:cNvPr id="21507" name="Text Box 4"/>
          <p:cNvSpPr txBox="1">
            <a:spLocks noChangeArrowheads="1"/>
          </p:cNvSpPr>
          <p:nvPr/>
        </p:nvSpPr>
        <p:spPr bwMode="auto">
          <a:xfrm>
            <a:off x="187531" y="562705"/>
            <a:ext cx="8688388" cy="4555093"/>
          </a:xfrm>
          <a:prstGeom prst="rect">
            <a:avLst/>
          </a:prstGeom>
          <a:noFill/>
          <a:ln w="9525">
            <a:noFill/>
            <a:miter lim="800000"/>
            <a:headEnd/>
            <a:tailEnd/>
          </a:ln>
        </p:spPr>
        <p:txBody>
          <a:bodyPr lIns="0" tIns="0" rIns="0" bIns="0">
            <a:spAutoFit/>
          </a:bodyPr>
          <a:lstStyle/>
          <a:p>
            <a:pPr marL="165100" indent="-165100">
              <a:spcAft>
                <a:spcPts val="600"/>
              </a:spcAft>
              <a:buFont typeface="Arial" pitchFamily="34" charset="0"/>
              <a:buChar char="•"/>
            </a:pPr>
            <a:r>
              <a:rPr lang="en-US" altLang="en-US" sz="1800" b="1" dirty="0"/>
              <a:t>Reviewed the Bayes classifier.</a:t>
            </a:r>
          </a:p>
          <a:p>
            <a:pPr marL="165100" indent="-165100">
              <a:spcAft>
                <a:spcPts val="600"/>
              </a:spcAft>
              <a:buFont typeface="Arial" pitchFamily="34" charset="0"/>
              <a:buChar char="•"/>
            </a:pPr>
            <a:r>
              <a:rPr lang="en-US" altLang="en-US" sz="1800" b="1" dirty="0"/>
              <a:t>Revisited unsupervised Bayesian learning using a recursive approach.</a:t>
            </a:r>
          </a:p>
          <a:p>
            <a:pPr marL="165100" indent="-165100">
              <a:spcAft>
                <a:spcPts val="600"/>
              </a:spcAft>
              <a:buFont typeface="Arial" pitchFamily="34" charset="0"/>
              <a:buChar char="•"/>
            </a:pPr>
            <a:r>
              <a:rPr lang="en-US" altLang="en-US" sz="1800" b="1" dirty="0"/>
              <a:t>Compared ML and Bayes estimates.</a:t>
            </a:r>
          </a:p>
          <a:p>
            <a:pPr marL="165100" indent="-165100">
              <a:spcAft>
                <a:spcPts val="600"/>
              </a:spcAft>
              <a:buFont typeface="Arial" pitchFamily="34" charset="0"/>
              <a:buChar char="•"/>
            </a:pPr>
            <a:r>
              <a:rPr lang="en-US" altLang="en-US" sz="1800" b="1" dirty="0"/>
              <a:t>Compared supervised vs. unsupervised learning.</a:t>
            </a:r>
          </a:p>
          <a:p>
            <a:pPr marL="165100" indent="-165100">
              <a:spcAft>
                <a:spcPts val="600"/>
              </a:spcAft>
              <a:buFont typeface="Arial" pitchFamily="34" charset="0"/>
              <a:buChar char="•"/>
            </a:pPr>
            <a:r>
              <a:rPr lang="en-US" altLang="en-US" sz="1800" b="1" dirty="0"/>
              <a:t>Discussed computational considerations.</a:t>
            </a:r>
          </a:p>
          <a:p>
            <a:pPr marL="165100" indent="-165100">
              <a:spcAft>
                <a:spcPts val="600"/>
              </a:spcAft>
              <a:buFont typeface="Arial" pitchFamily="34" charset="0"/>
              <a:buChar char="•"/>
            </a:pPr>
            <a:r>
              <a:rPr lang="en-US" altLang="en-US" sz="1800" b="1" dirty="0"/>
              <a:t>Discussed hybrid methods (decision-directed) approaches to learning.</a:t>
            </a:r>
          </a:p>
          <a:p>
            <a:pPr marL="165100" indent="-165100">
              <a:spcAft>
                <a:spcPts val="600"/>
              </a:spcAft>
              <a:buFont typeface="Arial" pitchFamily="34" charset="0"/>
              <a:buChar char="•"/>
            </a:pPr>
            <a:r>
              <a:rPr lang="en-US" altLang="en-US" sz="1800" b="1" dirty="0"/>
              <a:t>Reviewed similarity measures and criterion functions.</a:t>
            </a:r>
          </a:p>
          <a:p>
            <a:pPr marL="165100" indent="-165100">
              <a:spcAft>
                <a:spcPts val="600"/>
              </a:spcAft>
              <a:buFont typeface="Arial" pitchFamily="34" charset="0"/>
              <a:buChar char="•"/>
            </a:pPr>
            <a:r>
              <a:rPr lang="en-US" altLang="en-US" sz="1800" b="1" dirty="0"/>
              <a:t>Discussed iterative optimization techniques.</a:t>
            </a:r>
          </a:p>
          <a:p>
            <a:pPr marL="165100" indent="-165100">
              <a:spcAft>
                <a:spcPts val="600"/>
              </a:spcAft>
              <a:buFont typeface="Arial" pitchFamily="34" charset="0"/>
              <a:buChar char="•"/>
            </a:pPr>
            <a:r>
              <a:rPr lang="en-US" altLang="en-US" sz="1800" b="1" dirty="0"/>
              <a:t>Introduced hierarchical clustering methods (agglomerative vs. divisive).</a:t>
            </a:r>
          </a:p>
          <a:p>
            <a:pPr marL="165100" indent="-165100">
              <a:spcAft>
                <a:spcPts val="600"/>
              </a:spcAft>
              <a:buFont typeface="Arial" pitchFamily="34" charset="0"/>
              <a:buChar char="•"/>
            </a:pPr>
            <a:r>
              <a:rPr lang="en-US" altLang="en-US" sz="1800" b="1" dirty="0"/>
              <a:t>Introduce the concept of </a:t>
            </a:r>
            <a:r>
              <a:rPr lang="en-US" altLang="en-US" sz="1800" b="1"/>
              <a:t>spanning trees.</a:t>
            </a:r>
            <a:endParaRPr lang="en-US" altLang="en-US" sz="1800" b="1" dirty="0"/>
          </a:p>
          <a:p>
            <a:pPr marL="165100" indent="-165100">
              <a:spcAft>
                <a:spcPts val="600"/>
              </a:spcAft>
              <a:buFont typeface="Arial" pitchFamily="34" charset="0"/>
              <a:buChar char="•"/>
            </a:pPr>
            <a:endParaRPr lang="en-US" altLang="en-US" sz="1800" b="1" dirty="0"/>
          </a:p>
          <a:p>
            <a:pPr marL="165100" indent="-165100">
              <a:spcAft>
                <a:spcPts val="600"/>
              </a:spcAft>
              <a:buFont typeface="Arial" pitchFamily="34" charset="0"/>
              <a:buChar char="•"/>
            </a:pPr>
            <a:endParaRPr lang="en-US" altLang="en-US" sz="1800" b="1" dirty="0"/>
          </a:p>
          <a:p>
            <a:pPr marL="165100" indent="-165100">
              <a:spcAft>
                <a:spcPts val="600"/>
              </a:spcAft>
              <a:buFont typeface="Arial" pitchFamily="34" charset="0"/>
              <a:buChar char="•"/>
            </a:pPr>
            <a:endParaRPr lang="en-US" altLang="en-US" sz="2000" dirty="0"/>
          </a:p>
        </p:txBody>
      </p:sp>
    </p:spTree>
    <p:extLst>
      <p:ext uri="{BB962C8B-B14F-4D97-AF65-F5344CB8AC3E}">
        <p14:creationId xmlns:p14="http://schemas.microsoft.com/office/powerpoint/2010/main" val="2429101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b="1" dirty="0">
                <a:solidFill>
                  <a:schemeClr val="accent2"/>
                </a:solidFill>
              </a:rPr>
              <a:t>The Bayes Classifier</a:t>
            </a:r>
          </a:p>
        </p:txBody>
      </p:sp>
      <p:sp>
        <p:nvSpPr>
          <p:cNvPr id="9" name="Text Box 4"/>
          <p:cNvSpPr txBox="1">
            <a:spLocks noChangeArrowheads="1"/>
          </p:cNvSpPr>
          <p:nvPr/>
        </p:nvSpPr>
        <p:spPr bwMode="auto">
          <a:xfrm>
            <a:off x="187531" y="562705"/>
            <a:ext cx="8688388" cy="5740034"/>
          </a:xfrm>
          <a:prstGeom prst="rect">
            <a:avLst/>
          </a:prstGeom>
          <a:noFill/>
          <a:ln w="9525">
            <a:noFill/>
            <a:miter lim="800000"/>
            <a:headEnd/>
            <a:tailEnd/>
          </a:ln>
        </p:spPr>
        <p:txBody>
          <a:bodyPr lIns="0" tIns="0" rIns="0" bIns="0">
            <a:spAutoFit/>
          </a:bodyPr>
          <a:lstStyle/>
          <a:p>
            <a:pPr marL="165100" indent="-165100">
              <a:spcAft>
                <a:spcPts val="1200"/>
              </a:spcAft>
              <a:buFont typeface="Arial" pitchFamily="34" charset="0"/>
              <a:buChar char="•"/>
            </a:pPr>
            <a:r>
              <a:rPr lang="en-US" altLang="en-US" sz="1800" b="1" dirty="0">
                <a:solidFill>
                  <a:schemeClr val="bg1"/>
                </a:solidFill>
              </a:rPr>
              <a:t>Maximum likelihood methods assume the parameter vector is unknown but do not assume its values are random. Prior knowledge of possible parameter values can be used to initialize iterative learning procedures.</a:t>
            </a:r>
          </a:p>
          <a:p>
            <a:pPr marL="165100" indent="-165100">
              <a:spcAft>
                <a:spcPts val="1200"/>
              </a:spcAft>
              <a:buFont typeface="Arial" pitchFamily="34" charset="0"/>
              <a:buChar char="•"/>
            </a:pPr>
            <a:r>
              <a:rPr lang="en-US" altLang="en-US" sz="1800" b="1" dirty="0">
                <a:solidFill>
                  <a:schemeClr val="bg1"/>
                </a:solidFill>
              </a:rPr>
              <a:t>The Bayesian approach to unsupervised learning assumes </a:t>
            </a:r>
            <a:r>
              <a:rPr lang="en-US" altLang="en-US" sz="1800" b="1" i="1" kern="0" dirty="0" err="1">
                <a:sym typeface="Symbol"/>
              </a:rPr>
              <a:t>θ</a:t>
            </a:r>
            <a:r>
              <a:rPr lang="en-US" altLang="en-US" sz="1800" b="1" i="1" kern="0" dirty="0">
                <a:sym typeface="Symbol"/>
              </a:rPr>
              <a:t> </a:t>
            </a:r>
            <a:r>
              <a:rPr lang="en-US" altLang="en-US" sz="1800" b="1" dirty="0">
                <a:solidFill>
                  <a:schemeClr val="bg1"/>
                </a:solidFill>
              </a:rPr>
              <a:t> is a random variable with known prior distribution </a:t>
            </a:r>
            <a:r>
              <a:rPr lang="en-US" altLang="en-US" sz="1800" i="1" dirty="0">
                <a:solidFill>
                  <a:schemeClr val="bg1"/>
                </a:solidFill>
              </a:rPr>
              <a:t>p</a:t>
            </a:r>
            <a:r>
              <a:rPr lang="en-US" altLang="en-US" sz="1800" dirty="0">
                <a:solidFill>
                  <a:schemeClr val="bg1"/>
                </a:solidFill>
              </a:rPr>
              <a:t>(</a:t>
            </a:r>
            <a:r>
              <a:rPr lang="en-US" altLang="en-US" sz="1800" b="1" i="1" kern="0" dirty="0" err="1">
                <a:sym typeface="Symbol"/>
              </a:rPr>
              <a:t>θ</a:t>
            </a:r>
            <a:r>
              <a:rPr lang="en-US" altLang="en-US" sz="1800" kern="0" dirty="0">
                <a:sym typeface="Symbol"/>
              </a:rPr>
              <a:t>) </a:t>
            </a:r>
            <a:r>
              <a:rPr lang="en-US" altLang="en-US" sz="1800" b="1" dirty="0">
                <a:solidFill>
                  <a:schemeClr val="bg1"/>
                </a:solidFill>
                <a:sym typeface="Symbol"/>
              </a:rPr>
              <a:t>and uses the training s</a:t>
            </a:r>
            <a:r>
              <a:rPr lang="en-US" altLang="en-US" sz="1800" b="1" kern="0" dirty="0">
                <a:sym typeface="Symbol"/>
              </a:rPr>
              <a:t>amples to compute the posterior density </a:t>
            </a:r>
            <a:r>
              <a:rPr lang="en-US" altLang="en-US" sz="1800" i="1" dirty="0">
                <a:solidFill>
                  <a:schemeClr val="bg1"/>
                </a:solidFill>
              </a:rPr>
              <a:t>p</a:t>
            </a:r>
            <a:r>
              <a:rPr lang="en-US" altLang="en-US" sz="1800" dirty="0">
                <a:solidFill>
                  <a:schemeClr val="bg1"/>
                </a:solidFill>
              </a:rPr>
              <a:t>(</a:t>
            </a:r>
            <a:r>
              <a:rPr lang="en-US" altLang="en-US" sz="1800" b="1" i="1" kern="0" dirty="0" err="1">
                <a:sym typeface="Symbol"/>
              </a:rPr>
              <a:t>θ</a:t>
            </a:r>
            <a:r>
              <a:rPr lang="en-US" altLang="en-US" sz="1800" kern="0" dirty="0" err="1">
                <a:sym typeface="Symbol"/>
              </a:rPr>
              <a:t>|</a:t>
            </a:r>
            <a:r>
              <a:rPr lang="en-US" altLang="en-US" sz="1800" i="1" kern="0" dirty="0" err="1">
                <a:sym typeface="Symbol"/>
              </a:rPr>
              <a:t>D</a:t>
            </a:r>
            <a:r>
              <a:rPr lang="en-US" altLang="en-US" sz="1800" kern="0" dirty="0">
                <a:sym typeface="Symbol"/>
              </a:rPr>
              <a:t>)</a:t>
            </a:r>
            <a:r>
              <a:rPr lang="en-US" altLang="en-US" sz="1800" b="1" kern="0" dirty="0">
                <a:sym typeface="Symbol"/>
              </a:rPr>
              <a:t>.</a:t>
            </a:r>
          </a:p>
          <a:p>
            <a:pPr marL="165100" indent="-165100">
              <a:spcBef>
                <a:spcPts val="0"/>
              </a:spcBef>
              <a:spcAft>
                <a:spcPts val="600"/>
              </a:spcAft>
              <a:buFont typeface="Arial" pitchFamily="34" charset="0"/>
              <a:buChar char="•"/>
            </a:pPr>
            <a:r>
              <a:rPr lang="en-US" altLang="en-US" sz="1800" b="1" kern="0" dirty="0">
                <a:solidFill>
                  <a:schemeClr val="bg1"/>
                </a:solidFill>
                <a:sym typeface="Symbol"/>
              </a:rPr>
              <a:t>We assume:</a:t>
            </a:r>
          </a:p>
          <a:p>
            <a:pPr marL="350838" lvl="0" indent="-182563">
              <a:spcBef>
                <a:spcPts val="0"/>
              </a:spcBef>
              <a:spcAft>
                <a:spcPts val="600"/>
              </a:spcAft>
              <a:buFont typeface="Wingdings" pitchFamily="2" charset="2"/>
              <a:buChar char="§"/>
            </a:pPr>
            <a:r>
              <a:rPr lang="en-US" altLang="en-US" sz="1800" b="1" kern="0" dirty="0"/>
              <a:t>The number of classes, </a:t>
            </a:r>
            <a:r>
              <a:rPr lang="en-US" altLang="en-US" sz="1800" i="1" kern="0" dirty="0"/>
              <a:t>c</a:t>
            </a:r>
            <a:r>
              <a:rPr lang="en-US" altLang="en-US" sz="1800" b="1" kern="0" dirty="0"/>
              <a:t>, is known.</a:t>
            </a:r>
          </a:p>
          <a:p>
            <a:pPr marL="350838" lvl="0" indent="-182563">
              <a:spcBef>
                <a:spcPts val="0"/>
              </a:spcBef>
              <a:spcAft>
                <a:spcPts val="600"/>
              </a:spcAft>
              <a:buFont typeface="Wingdings" pitchFamily="2" charset="2"/>
              <a:buChar char="§"/>
            </a:pPr>
            <a:r>
              <a:rPr lang="en-US" altLang="en-US" sz="1800" b="1" kern="0" dirty="0"/>
              <a:t>The prior probabilities, </a:t>
            </a:r>
            <a:r>
              <a:rPr lang="en-US" altLang="en-US" sz="1800" i="1" kern="0" dirty="0"/>
              <a:t>P</a:t>
            </a:r>
            <a:r>
              <a:rPr lang="en-US" altLang="en-US" sz="1800" kern="0" dirty="0"/>
              <a:t>(</a:t>
            </a:r>
            <a:r>
              <a:rPr lang="en-US" altLang="en-US" sz="1800" kern="0" dirty="0" err="1">
                <a:sym typeface="Symbol"/>
              </a:rPr>
              <a:t>ω</a:t>
            </a:r>
            <a:r>
              <a:rPr lang="en-US" altLang="en-US" sz="1800" i="1" kern="0" baseline="-25000" dirty="0" err="1">
                <a:sym typeface="Symbol"/>
              </a:rPr>
              <a:t>j</a:t>
            </a:r>
            <a:r>
              <a:rPr lang="en-US" altLang="en-US" sz="1800" kern="0" dirty="0">
                <a:sym typeface="Symbol"/>
              </a:rPr>
              <a:t>), </a:t>
            </a:r>
            <a:r>
              <a:rPr lang="en-US" altLang="en-US" sz="1800" b="1" kern="0" dirty="0">
                <a:sym typeface="Symbol"/>
              </a:rPr>
              <a:t>for each class are known, </a:t>
            </a:r>
            <a:r>
              <a:rPr lang="en-US" altLang="en-US" sz="1800" i="1" kern="0" dirty="0">
                <a:sym typeface="Symbol"/>
              </a:rPr>
              <a:t>j = 1, …, c</a:t>
            </a:r>
            <a:r>
              <a:rPr lang="en-US" altLang="en-US" sz="1800" b="1" kern="0" dirty="0">
                <a:sym typeface="Symbol"/>
              </a:rPr>
              <a:t>.</a:t>
            </a:r>
          </a:p>
          <a:p>
            <a:pPr marL="350838" lvl="0" indent="-182563">
              <a:spcBef>
                <a:spcPts val="0"/>
              </a:spcBef>
              <a:spcAft>
                <a:spcPts val="600"/>
              </a:spcAft>
              <a:buFont typeface="Wingdings" pitchFamily="2" charset="2"/>
              <a:buChar char="§"/>
            </a:pPr>
            <a:r>
              <a:rPr lang="en-US" altLang="en-US" sz="1800" b="1" kern="0" dirty="0">
                <a:sym typeface="Symbol"/>
              </a:rPr>
              <a:t>The forms of the class-conditional probability densities, </a:t>
            </a:r>
            <a:r>
              <a:rPr lang="en-US" altLang="en-US" sz="1800" i="1" kern="0" dirty="0">
                <a:sym typeface="Symbol"/>
              </a:rPr>
              <a:t>p</a:t>
            </a:r>
            <a:r>
              <a:rPr lang="en-US" altLang="en-US" sz="1800" kern="0" dirty="0">
                <a:sym typeface="Symbol"/>
              </a:rPr>
              <a:t>(</a:t>
            </a:r>
            <a:r>
              <a:rPr lang="en-US" altLang="en-US" sz="1800" b="1" kern="0" dirty="0" err="1">
                <a:sym typeface="Symbol"/>
              </a:rPr>
              <a:t>x|</a:t>
            </a:r>
            <a:r>
              <a:rPr lang="en-US" altLang="en-US" sz="1800" kern="0" dirty="0" err="1">
                <a:sym typeface="Symbol"/>
              </a:rPr>
              <a:t>ω</a:t>
            </a:r>
            <a:r>
              <a:rPr lang="en-US" altLang="en-US" sz="1800" i="1" kern="0" baseline="-25000" dirty="0" err="1">
                <a:sym typeface="Symbol"/>
              </a:rPr>
              <a:t>j</a:t>
            </a:r>
            <a:r>
              <a:rPr lang="en-US" altLang="en-US" sz="1800" i="1" kern="0" dirty="0" err="1">
                <a:sym typeface="Symbol"/>
              </a:rPr>
              <a:t>,</a:t>
            </a:r>
            <a:r>
              <a:rPr lang="en-US" altLang="en-US" sz="1800" b="1" i="1" kern="0" dirty="0" err="1">
                <a:sym typeface="Symbol"/>
              </a:rPr>
              <a:t>θ</a:t>
            </a:r>
            <a:r>
              <a:rPr lang="en-US" altLang="en-US" sz="1800" i="1" kern="0" baseline="-25000" dirty="0" err="1">
                <a:sym typeface="Symbol"/>
              </a:rPr>
              <a:t>j</a:t>
            </a:r>
            <a:r>
              <a:rPr lang="en-US" altLang="en-US" sz="1800" i="1" kern="0" dirty="0">
                <a:sym typeface="Symbol"/>
              </a:rPr>
              <a:t>) </a:t>
            </a:r>
            <a:r>
              <a:rPr lang="en-US" altLang="en-US" sz="1800" b="1" i="1" kern="0" dirty="0">
                <a:sym typeface="Symbol"/>
              </a:rPr>
              <a:t>are known</a:t>
            </a:r>
            <a:r>
              <a:rPr lang="en-US" altLang="en-US" sz="1800" b="1" kern="0" dirty="0">
                <a:sym typeface="Symbol"/>
              </a:rPr>
              <a:t>, </a:t>
            </a:r>
            <a:r>
              <a:rPr lang="en-US" altLang="en-US" sz="1800" i="1" kern="0" dirty="0">
                <a:sym typeface="Symbol"/>
              </a:rPr>
              <a:t>j = 1, …, c</a:t>
            </a:r>
            <a:r>
              <a:rPr lang="en-US" altLang="en-US" sz="1800" b="1" kern="0" dirty="0">
                <a:sym typeface="Symbol"/>
              </a:rPr>
              <a:t>, but the full parameter vector </a:t>
            </a:r>
            <a:r>
              <a:rPr lang="en-US" altLang="en-US" sz="1800" b="1" i="1" kern="0" dirty="0" err="1">
                <a:sym typeface="Symbol"/>
              </a:rPr>
              <a:t>θ</a:t>
            </a:r>
            <a:r>
              <a:rPr lang="en-US" altLang="en-US" sz="1800" b="1" i="1" kern="0" dirty="0">
                <a:sym typeface="Symbol"/>
              </a:rPr>
              <a:t> </a:t>
            </a:r>
            <a:r>
              <a:rPr lang="en-US" altLang="en-US" sz="1800" kern="0" dirty="0">
                <a:sym typeface="Symbol"/>
              </a:rPr>
              <a:t> = (</a:t>
            </a:r>
            <a:r>
              <a:rPr lang="en-US" altLang="en-US" sz="1800" b="1" i="1" kern="0" dirty="0">
                <a:sym typeface="Symbol"/>
              </a:rPr>
              <a:t>θ</a:t>
            </a:r>
            <a:r>
              <a:rPr lang="en-US" altLang="en-US" sz="1800" i="1" kern="0" baseline="-25000" dirty="0">
                <a:sym typeface="Symbol"/>
              </a:rPr>
              <a:t>1</a:t>
            </a:r>
            <a:r>
              <a:rPr lang="en-US" altLang="en-US" sz="1800" b="1" kern="0" dirty="0"/>
              <a:t>,</a:t>
            </a:r>
            <a:r>
              <a:rPr lang="en-US" altLang="en-US" sz="1800" b="1" i="1" kern="0" dirty="0">
                <a:sym typeface="Symbol"/>
              </a:rPr>
              <a:t> …,</a:t>
            </a:r>
            <a:r>
              <a:rPr lang="en-US" altLang="en-US" sz="1800" b="1" i="1" kern="0" dirty="0" err="1">
                <a:sym typeface="Symbol"/>
              </a:rPr>
              <a:t>θ</a:t>
            </a:r>
            <a:r>
              <a:rPr lang="en-US" altLang="en-US" sz="1800" i="1" kern="0" baseline="-25000" dirty="0" err="1">
                <a:sym typeface="Symbol"/>
              </a:rPr>
              <a:t>c</a:t>
            </a:r>
            <a:r>
              <a:rPr lang="en-US" altLang="en-US" sz="1800" i="1" kern="0" dirty="0">
                <a:sym typeface="Symbol"/>
              </a:rPr>
              <a:t>)</a:t>
            </a:r>
            <a:r>
              <a:rPr lang="en-US" altLang="en-US" sz="1800" kern="0" baseline="30000" dirty="0">
                <a:sym typeface="Symbol"/>
              </a:rPr>
              <a:t>t</a:t>
            </a:r>
            <a:r>
              <a:rPr lang="en-US" altLang="en-US" sz="1800" b="1" kern="0" dirty="0">
                <a:sym typeface="Symbol"/>
              </a:rPr>
              <a:t> is unknown.</a:t>
            </a:r>
          </a:p>
          <a:p>
            <a:pPr marL="350838" lvl="0" indent="-182563">
              <a:spcBef>
                <a:spcPts val="0"/>
              </a:spcBef>
              <a:spcAft>
                <a:spcPts val="600"/>
              </a:spcAft>
              <a:buFont typeface="Wingdings" pitchFamily="2" charset="2"/>
              <a:buChar char="§"/>
            </a:pPr>
            <a:r>
              <a:rPr lang="en-US" altLang="en-US" sz="1800" b="1" kern="0" dirty="0">
                <a:sym typeface="Symbol"/>
              </a:rPr>
              <a:t>Part of our knowledge about </a:t>
            </a:r>
            <a:r>
              <a:rPr lang="en-US" altLang="en-US" sz="1800" b="1" i="1" kern="0" dirty="0" err="1">
                <a:sym typeface="Symbol"/>
              </a:rPr>
              <a:t>θ</a:t>
            </a:r>
            <a:r>
              <a:rPr lang="en-US" altLang="en-US" sz="1800" b="1" i="1" kern="0" dirty="0">
                <a:sym typeface="Symbol"/>
              </a:rPr>
              <a:t> </a:t>
            </a:r>
            <a:r>
              <a:rPr lang="en-US" altLang="en-US" sz="1800" b="1" kern="0" dirty="0">
                <a:sym typeface="Symbol"/>
              </a:rPr>
              <a:t> </a:t>
            </a:r>
            <a:r>
              <a:rPr lang="en-US" altLang="en-US" sz="1800" b="1" kern="0" dirty="0"/>
              <a:t>is contained in a set </a:t>
            </a:r>
            <a:r>
              <a:rPr lang="en-US" altLang="en-US" sz="1800" i="1" kern="0" dirty="0"/>
              <a:t>D</a:t>
            </a:r>
            <a:r>
              <a:rPr lang="en-US" altLang="en-US" sz="1800" b="1" kern="0" dirty="0"/>
              <a:t> of </a:t>
            </a:r>
            <a:r>
              <a:rPr lang="en-US" altLang="en-US" sz="1800" i="1" kern="0" dirty="0"/>
              <a:t>n</a:t>
            </a:r>
            <a:r>
              <a:rPr lang="en-US" altLang="en-US" sz="1800" b="1" kern="0" dirty="0"/>
              <a:t> samples x</a:t>
            </a:r>
            <a:r>
              <a:rPr lang="en-US" altLang="en-US" sz="1800" kern="0" baseline="-25000" dirty="0"/>
              <a:t>1</a:t>
            </a:r>
            <a:r>
              <a:rPr lang="en-US" altLang="en-US" sz="1800" b="1" kern="0" dirty="0"/>
              <a:t>, …, </a:t>
            </a:r>
            <a:r>
              <a:rPr lang="en-US" altLang="en-US" sz="1800" b="1" kern="0" dirty="0" err="1"/>
              <a:t>x</a:t>
            </a:r>
            <a:r>
              <a:rPr lang="en-US" altLang="en-US" sz="1800" kern="0" baseline="-25000" dirty="0" err="1"/>
              <a:t>n</a:t>
            </a:r>
            <a:r>
              <a:rPr lang="en-US" altLang="en-US" sz="1800" b="1" kern="0" dirty="0"/>
              <a:t> drawn independently from:</a:t>
            </a:r>
          </a:p>
          <a:p>
            <a:pPr marL="165100" lvl="0" indent="-165100">
              <a:spcBef>
                <a:spcPts val="4800"/>
              </a:spcBef>
              <a:spcAft>
                <a:spcPts val="600"/>
              </a:spcAft>
              <a:buFont typeface="Arial" pitchFamily="34" charset="0"/>
              <a:buChar char="•"/>
            </a:pPr>
            <a:r>
              <a:rPr lang="en-US" altLang="en-US" sz="1800" b="1" dirty="0"/>
              <a:t>We can write the posterior for the class</a:t>
            </a:r>
            <a:br>
              <a:rPr lang="en-US" altLang="en-US" sz="1800" b="1" dirty="0"/>
            </a:br>
            <a:r>
              <a:rPr lang="en-US" altLang="en-US" sz="1800" b="1" dirty="0"/>
              <a:t>assignment as a function of the feature</a:t>
            </a:r>
            <a:br>
              <a:rPr lang="en-US" altLang="en-US" sz="1800" b="1" dirty="0"/>
            </a:br>
            <a:r>
              <a:rPr lang="en-US" altLang="en-US" sz="1800" b="1" dirty="0"/>
              <a:t>vector and samples:</a:t>
            </a:r>
          </a:p>
        </p:txBody>
      </p:sp>
      <p:graphicFrame>
        <p:nvGraphicFramePr>
          <p:cNvPr id="93185" name="Object 1"/>
          <p:cNvGraphicFramePr>
            <a:graphicFrameLocks noChangeAspect="1"/>
          </p:cNvGraphicFramePr>
          <p:nvPr/>
        </p:nvGraphicFramePr>
        <p:xfrm>
          <a:off x="450850" y="4825714"/>
          <a:ext cx="2857500" cy="596900"/>
        </p:xfrm>
        <a:graphic>
          <a:graphicData uri="http://schemas.openxmlformats.org/presentationml/2006/ole">
            <mc:AlternateContent xmlns:mc="http://schemas.openxmlformats.org/markup-compatibility/2006">
              <mc:Choice xmlns:v="urn:schemas-microsoft-com:vml" Requires="v">
                <p:oleObj name="Equation" r:id="rId2" imgW="2857320" imgH="596880" progId="Equation.3">
                  <p:embed/>
                </p:oleObj>
              </mc:Choice>
              <mc:Fallback>
                <p:oleObj name="Equation" r:id="rId2" imgW="2857320" imgH="59688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0850" y="4825714"/>
                        <a:ext cx="2857500" cy="5969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93186" name="Object 2"/>
          <p:cNvGraphicFramePr>
            <a:graphicFrameLocks noChangeAspect="1"/>
          </p:cNvGraphicFramePr>
          <p:nvPr/>
        </p:nvGraphicFramePr>
        <p:xfrm>
          <a:off x="4918075" y="5511800"/>
          <a:ext cx="3441700" cy="876300"/>
        </p:xfrm>
        <a:graphic>
          <a:graphicData uri="http://schemas.openxmlformats.org/presentationml/2006/ole">
            <mc:AlternateContent xmlns:mc="http://schemas.openxmlformats.org/markup-compatibility/2006">
              <mc:Choice xmlns:v="urn:schemas-microsoft-com:vml" Requires="v">
                <p:oleObj name="Equation" r:id="rId4" imgW="3441600" imgH="876240" progId="Equation.DSMT4">
                  <p:embed/>
                </p:oleObj>
              </mc:Choice>
              <mc:Fallback>
                <p:oleObj name="Equation" r:id="rId4" imgW="3441600" imgH="87624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18075" y="5511800"/>
                        <a:ext cx="3441700" cy="8763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368049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b="1" dirty="0">
                <a:solidFill>
                  <a:schemeClr val="accent2"/>
                </a:solidFill>
              </a:rPr>
              <a:t>The Bayes Classifier (cont.)</a:t>
            </a:r>
          </a:p>
        </p:txBody>
      </p:sp>
      <p:sp>
        <p:nvSpPr>
          <p:cNvPr id="42" name="Rectangle 20"/>
          <p:cNvSpPr txBox="1">
            <a:spLocks noChangeArrowheads="1"/>
          </p:cNvSpPr>
          <p:nvPr/>
        </p:nvSpPr>
        <p:spPr>
          <a:xfrm>
            <a:off x="178868" y="667886"/>
            <a:ext cx="8738120" cy="5418120"/>
          </a:xfrm>
          <a:prstGeom prst="rect">
            <a:avLst/>
          </a:prstGeom>
        </p:spPr>
        <p:txBody>
          <a:bodyPr lIns="0" tIns="0" rIns="0" bIns="0"/>
          <a:lstStyle/>
          <a:p>
            <a:pPr marL="165100" lvl="0" indent="-165100">
              <a:spcBef>
                <a:spcPts val="0"/>
              </a:spcBef>
              <a:spcAft>
                <a:spcPts val="600"/>
              </a:spcAft>
              <a:buFontTx/>
              <a:buChar char="•"/>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Because the state of nature, </a:t>
            </a:r>
            <a:r>
              <a:rPr lang="en-US" altLang="en-US" sz="1800" kern="0" dirty="0" err="1">
                <a:sym typeface="Symbol"/>
              </a:rPr>
              <a:t>ω</a:t>
            </a:r>
            <a:r>
              <a:rPr lang="en-US" altLang="en-US" sz="1800" i="1" kern="0" baseline="-25000" dirty="0" err="1">
                <a:sym typeface="Symbol"/>
              </a:rPr>
              <a:t>i</a:t>
            </a:r>
            <a:r>
              <a:rPr lang="en-US" altLang="en-US" sz="1800" i="1" kern="0" baseline="-25000" dirty="0">
                <a:sym typeface="Symbol"/>
              </a:rPr>
              <a:t> </a:t>
            </a:r>
            <a:r>
              <a:rPr kumimoji="0" lang="en-US" altLang="en-US" sz="1800" b="1" i="0" u="none" strike="noStrike" kern="0" cap="none" spc="0" normalizeH="0" baseline="0" noProof="0" dirty="0">
                <a:ln>
                  <a:noFill/>
                </a:ln>
                <a:solidFill>
                  <a:schemeClr val="tx1"/>
                </a:solidFill>
                <a:effectLst/>
                <a:uLnTx/>
                <a:uFillTx/>
                <a:latin typeface="+mn-lt"/>
                <a:ea typeface="+mn-ea"/>
                <a:cs typeface="+mn-cs"/>
              </a:rPr>
              <a:t> , is independent of the previously drawn samples, </a:t>
            </a:r>
            <a:r>
              <a:rPr lang="en-US" altLang="en-US" sz="1800" i="1" kern="0" dirty="0"/>
              <a:t>P</a:t>
            </a:r>
            <a:r>
              <a:rPr lang="en-US" altLang="en-US" sz="1800" kern="0" dirty="0"/>
              <a:t>(</a:t>
            </a:r>
            <a:r>
              <a:rPr lang="en-US" altLang="en-US" sz="1800" kern="0" dirty="0" err="1">
                <a:sym typeface="Symbol"/>
              </a:rPr>
              <a:t>ω</a:t>
            </a:r>
            <a:r>
              <a:rPr lang="en-US" altLang="en-US" sz="1800" i="1" kern="0" baseline="-25000" dirty="0" err="1">
                <a:sym typeface="Symbol"/>
              </a:rPr>
              <a:t>i</a:t>
            </a:r>
            <a:r>
              <a:rPr lang="en-US" altLang="en-US" sz="1800" kern="0" dirty="0" err="1">
                <a:sym typeface="Symbol"/>
              </a:rPr>
              <a:t>|</a:t>
            </a:r>
            <a:r>
              <a:rPr lang="en-US" altLang="en-US" sz="1800" i="1" kern="0" dirty="0" err="1">
                <a:sym typeface="Symbol"/>
              </a:rPr>
              <a:t>D</a:t>
            </a:r>
            <a:r>
              <a:rPr lang="en-US" altLang="en-US" sz="1800" kern="0" dirty="0">
                <a:sym typeface="Symbol"/>
              </a:rPr>
              <a:t>) = </a:t>
            </a:r>
            <a:r>
              <a:rPr lang="en-US" altLang="en-US" sz="1800" i="1" kern="0" dirty="0"/>
              <a:t>P</a:t>
            </a:r>
            <a:r>
              <a:rPr lang="en-US" altLang="en-US" sz="1800" kern="0" dirty="0"/>
              <a:t>(</a:t>
            </a:r>
            <a:r>
              <a:rPr lang="en-US" altLang="en-US" sz="1800" kern="0" dirty="0" err="1">
                <a:sym typeface="Symbol"/>
              </a:rPr>
              <a:t>ω</a:t>
            </a:r>
            <a:r>
              <a:rPr lang="en-US" altLang="en-US" sz="1800" i="1" kern="0" baseline="-25000" dirty="0" err="1">
                <a:sym typeface="Symbol"/>
              </a:rPr>
              <a:t>i</a:t>
            </a:r>
            <a:r>
              <a:rPr lang="en-US" altLang="en-US" sz="1800" kern="0" dirty="0">
                <a:sym typeface="Symbol"/>
              </a:rPr>
              <a:t>)</a:t>
            </a:r>
            <a:r>
              <a:rPr lang="en-US" altLang="en-US" sz="1800" b="1" kern="0" dirty="0">
                <a:sym typeface="Symbol"/>
              </a:rPr>
              <a:t>, we obtain:</a:t>
            </a:r>
          </a:p>
          <a:p>
            <a:pPr marL="165100" lvl="0" indent="-165100">
              <a:spcBef>
                <a:spcPts val="7200"/>
              </a:spcBef>
              <a:spcAft>
                <a:spcPts val="600"/>
              </a:spcAft>
              <a:buFontTx/>
              <a:buChar char="•"/>
              <a:defRPr/>
            </a:pPr>
            <a:r>
              <a:rPr lang="en-US" altLang="en-US" sz="1800" b="1" kern="0" dirty="0">
                <a:latin typeface="+mn-lt"/>
                <a:sym typeface="Symbol"/>
              </a:rPr>
              <a:t>We can introduce a dependence on the parameter vector, </a:t>
            </a:r>
            <a:r>
              <a:rPr lang="en-US" altLang="en-US" sz="1800" b="1" i="1" kern="0" dirty="0" err="1">
                <a:sym typeface="Symbol"/>
              </a:rPr>
              <a:t>θ</a:t>
            </a:r>
            <a:r>
              <a:rPr lang="en-US" altLang="en-US" sz="1800" b="1" i="1" kern="0" dirty="0">
                <a:sym typeface="Symbol"/>
              </a:rPr>
              <a:t> </a:t>
            </a:r>
            <a:r>
              <a:rPr lang="en-US" altLang="en-US" sz="1800" b="1" kern="0" dirty="0">
                <a:sym typeface="Symbol"/>
              </a:rPr>
              <a:t>:</a:t>
            </a:r>
          </a:p>
          <a:p>
            <a:pPr marL="165100" lvl="0" indent="-165100">
              <a:spcBef>
                <a:spcPts val="7200"/>
              </a:spcBef>
              <a:spcAft>
                <a:spcPts val="1200"/>
              </a:spcAft>
              <a:buFontTx/>
              <a:buChar char="•"/>
              <a:defRPr/>
            </a:pPr>
            <a:r>
              <a:rPr lang="en-US" altLang="en-US" sz="1800" b="1" kern="0" dirty="0">
                <a:latin typeface="+mn-lt"/>
                <a:sym typeface="Symbol"/>
              </a:rPr>
              <a:t> Selection of x is independent of the samples:</a:t>
            </a:r>
          </a:p>
          <a:p>
            <a:pPr marL="165100" lvl="0" indent="-165100">
              <a:spcBef>
                <a:spcPts val="0"/>
              </a:spcBef>
              <a:spcAft>
                <a:spcPts val="1200"/>
              </a:spcAft>
              <a:buFontTx/>
              <a:buChar char="•"/>
              <a:defRPr/>
            </a:pPr>
            <a:r>
              <a:rPr lang="en-US" altLang="en-US" sz="1800" b="1" kern="0" dirty="0">
                <a:latin typeface="+mn-lt"/>
              </a:rPr>
              <a:t>Because the class assignment when x is selected tells us nothing about the distribution of </a:t>
            </a:r>
            <a:r>
              <a:rPr lang="en-US" altLang="en-US" sz="1800" b="1" i="1" kern="0" dirty="0" err="1">
                <a:sym typeface="Symbol"/>
              </a:rPr>
              <a:t>θ</a:t>
            </a:r>
            <a:r>
              <a:rPr lang="en-US" altLang="en-US" sz="1800" b="1" kern="0" dirty="0"/>
              <a:t> :</a:t>
            </a:r>
          </a:p>
          <a:p>
            <a:pPr marL="165100" lvl="0" indent="-165100">
              <a:spcBef>
                <a:spcPts val="0"/>
              </a:spcBef>
              <a:spcAft>
                <a:spcPts val="1200"/>
              </a:spcAft>
              <a:buFontTx/>
              <a:buChar char="•"/>
              <a:defRPr/>
            </a:pPr>
            <a:r>
              <a:rPr lang="en-US" altLang="en-US" sz="1800" b="1" kern="0" dirty="0">
                <a:latin typeface="+mn-lt"/>
              </a:rPr>
              <a:t>We can now write a simplified expression for                  :</a:t>
            </a:r>
          </a:p>
          <a:p>
            <a:pPr marL="165100" lvl="0" indent="-165100">
              <a:spcBef>
                <a:spcPts val="3600"/>
              </a:spcBef>
              <a:spcAft>
                <a:spcPts val="1200"/>
              </a:spcAft>
              <a:buFontTx/>
              <a:buChar char="•"/>
              <a:defRPr/>
            </a:pPr>
            <a:r>
              <a:rPr lang="en-US" altLang="en-US" sz="1800" b="1" kern="0" dirty="0">
                <a:latin typeface="+mn-lt"/>
              </a:rPr>
              <a:t>Our best estimate of                is obtained by averaging                   over </a:t>
            </a:r>
            <a:r>
              <a:rPr lang="en-US" altLang="en-US" sz="1800" b="1" i="1" kern="0" dirty="0" err="1">
                <a:sym typeface="Symbol"/>
              </a:rPr>
              <a:t>θ</a:t>
            </a:r>
            <a:r>
              <a:rPr lang="en-US" altLang="en-US" sz="1800" kern="0" baseline="-25000" dirty="0" err="1">
                <a:sym typeface="Symbol"/>
              </a:rPr>
              <a:t>i</a:t>
            </a:r>
            <a:r>
              <a:rPr lang="en-US" altLang="en-US" sz="1800" b="1" kern="0" dirty="0">
                <a:sym typeface="Symbol"/>
              </a:rPr>
              <a:t>. The accuracy of this estimate depends on our ability to estimate            . </a:t>
            </a:r>
            <a:endParaRPr lang="en-US" altLang="en-US" sz="1800" b="1" dirty="0"/>
          </a:p>
        </p:txBody>
      </p:sp>
      <p:graphicFrame>
        <p:nvGraphicFramePr>
          <p:cNvPr id="92164" name="Object 4"/>
          <p:cNvGraphicFramePr>
            <a:graphicFrameLocks noChangeAspect="1"/>
          </p:cNvGraphicFramePr>
          <p:nvPr/>
        </p:nvGraphicFramePr>
        <p:xfrm>
          <a:off x="450850" y="1315307"/>
          <a:ext cx="3124200" cy="876300"/>
        </p:xfrm>
        <a:graphic>
          <a:graphicData uri="http://schemas.openxmlformats.org/presentationml/2006/ole">
            <mc:AlternateContent xmlns:mc="http://schemas.openxmlformats.org/markup-compatibility/2006">
              <mc:Choice xmlns:v="urn:schemas-microsoft-com:vml" Requires="v">
                <p:oleObj name="Equation" r:id="rId2" imgW="3124080" imgH="876240" progId="Equation.3">
                  <p:embed/>
                </p:oleObj>
              </mc:Choice>
              <mc:Fallback>
                <p:oleObj name="Equation" r:id="rId2" imgW="3124080" imgH="87624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0850" y="1315307"/>
                        <a:ext cx="3124200" cy="8763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92165" name="Object 5"/>
          <p:cNvGraphicFramePr>
            <a:graphicFrameLocks noChangeAspect="1"/>
          </p:cNvGraphicFramePr>
          <p:nvPr/>
        </p:nvGraphicFramePr>
        <p:xfrm>
          <a:off x="450850" y="2657760"/>
          <a:ext cx="3848100" cy="647700"/>
        </p:xfrm>
        <a:graphic>
          <a:graphicData uri="http://schemas.openxmlformats.org/presentationml/2006/ole">
            <mc:AlternateContent xmlns:mc="http://schemas.openxmlformats.org/markup-compatibility/2006">
              <mc:Choice xmlns:v="urn:schemas-microsoft-com:vml" Requires="v">
                <p:oleObj name="Equation" r:id="rId4" imgW="3848040" imgH="647640" progId="Equation.3">
                  <p:embed/>
                </p:oleObj>
              </mc:Choice>
              <mc:Fallback>
                <p:oleObj name="Equation" r:id="rId4" imgW="3848040" imgH="64764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850" y="2657760"/>
                        <a:ext cx="3848100" cy="6477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92166" name="Object 6"/>
          <p:cNvGraphicFramePr>
            <a:graphicFrameLocks noChangeAspect="1"/>
          </p:cNvGraphicFramePr>
          <p:nvPr/>
        </p:nvGraphicFramePr>
        <p:xfrm>
          <a:off x="5329238" y="3483833"/>
          <a:ext cx="2552700" cy="292100"/>
        </p:xfrm>
        <a:graphic>
          <a:graphicData uri="http://schemas.openxmlformats.org/presentationml/2006/ole">
            <mc:AlternateContent xmlns:mc="http://schemas.openxmlformats.org/markup-compatibility/2006">
              <mc:Choice xmlns:v="urn:schemas-microsoft-com:vml" Requires="v">
                <p:oleObj name="Equation" r:id="rId6" imgW="2552400" imgH="291960" progId="Equation.3">
                  <p:embed/>
                </p:oleObj>
              </mc:Choice>
              <mc:Fallback>
                <p:oleObj name="Equation" r:id="rId6" imgW="2552400" imgH="29196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29238" y="3483833"/>
                        <a:ext cx="2552700" cy="2921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92167" name="Object 7"/>
          <p:cNvGraphicFramePr>
            <a:graphicFrameLocks noChangeAspect="1"/>
          </p:cNvGraphicFramePr>
          <p:nvPr/>
        </p:nvGraphicFramePr>
        <p:xfrm>
          <a:off x="2284988" y="4205598"/>
          <a:ext cx="2019300" cy="292100"/>
        </p:xfrm>
        <a:graphic>
          <a:graphicData uri="http://schemas.openxmlformats.org/presentationml/2006/ole">
            <mc:AlternateContent xmlns:mc="http://schemas.openxmlformats.org/markup-compatibility/2006">
              <mc:Choice xmlns:v="urn:schemas-microsoft-com:vml" Requires="v">
                <p:oleObj name="Equation" r:id="rId8" imgW="2019240" imgH="291960" progId="Equation.3">
                  <p:embed/>
                </p:oleObj>
              </mc:Choice>
              <mc:Fallback>
                <p:oleObj name="Equation" r:id="rId8" imgW="2019240" imgH="29196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84988" y="4205598"/>
                        <a:ext cx="2019300" cy="2921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92168" name="Object 8"/>
          <p:cNvGraphicFramePr>
            <a:graphicFrameLocks noChangeAspect="1"/>
          </p:cNvGraphicFramePr>
          <p:nvPr/>
        </p:nvGraphicFramePr>
        <p:xfrm>
          <a:off x="5261236" y="4607339"/>
          <a:ext cx="1066800" cy="292100"/>
        </p:xfrm>
        <a:graphic>
          <a:graphicData uri="http://schemas.openxmlformats.org/presentationml/2006/ole">
            <mc:AlternateContent xmlns:mc="http://schemas.openxmlformats.org/markup-compatibility/2006">
              <mc:Choice xmlns:v="urn:schemas-microsoft-com:vml" Requires="v">
                <p:oleObj name="Equation" r:id="rId10" imgW="1066680" imgH="291960" progId="Equation.3">
                  <p:embed/>
                </p:oleObj>
              </mc:Choice>
              <mc:Fallback>
                <p:oleObj name="Equation" r:id="rId10" imgW="1066680" imgH="291960"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61236" y="4607339"/>
                        <a:ext cx="1066800" cy="2921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92169" name="Object 9"/>
          <p:cNvGraphicFramePr>
            <a:graphicFrameLocks noChangeAspect="1"/>
          </p:cNvGraphicFramePr>
          <p:nvPr/>
        </p:nvGraphicFramePr>
        <p:xfrm>
          <a:off x="450850" y="5009783"/>
          <a:ext cx="3429000" cy="292100"/>
        </p:xfrm>
        <a:graphic>
          <a:graphicData uri="http://schemas.openxmlformats.org/presentationml/2006/ole">
            <mc:AlternateContent xmlns:mc="http://schemas.openxmlformats.org/markup-compatibility/2006">
              <mc:Choice xmlns:v="urn:schemas-microsoft-com:vml" Requires="v">
                <p:oleObj name="Equation" r:id="rId12" imgW="3429000" imgH="291960" progId="Equation.3">
                  <p:embed/>
                </p:oleObj>
              </mc:Choice>
              <mc:Fallback>
                <p:oleObj name="Equation" r:id="rId12" imgW="3429000" imgH="291960" progId="Equation.3">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50850" y="5009783"/>
                        <a:ext cx="3429000" cy="2921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92170" name="Object 10"/>
          <p:cNvGraphicFramePr>
            <a:graphicFrameLocks noChangeAspect="1"/>
          </p:cNvGraphicFramePr>
          <p:nvPr/>
        </p:nvGraphicFramePr>
        <p:xfrm>
          <a:off x="2612817" y="5510185"/>
          <a:ext cx="825500" cy="292100"/>
        </p:xfrm>
        <a:graphic>
          <a:graphicData uri="http://schemas.openxmlformats.org/presentationml/2006/ole">
            <mc:AlternateContent xmlns:mc="http://schemas.openxmlformats.org/markup-compatibility/2006">
              <mc:Choice xmlns:v="urn:schemas-microsoft-com:vml" Requires="v">
                <p:oleObj name="Equation" r:id="rId14" imgW="825480" imgH="291960" progId="Equation.3">
                  <p:embed/>
                </p:oleObj>
              </mc:Choice>
              <mc:Fallback>
                <p:oleObj name="Equation" r:id="rId14" imgW="825480" imgH="291960" progId="Equation.3">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12817" y="5510185"/>
                        <a:ext cx="825500" cy="2921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92171" name="Object 11"/>
          <p:cNvGraphicFramePr>
            <a:graphicFrameLocks noChangeAspect="1"/>
          </p:cNvGraphicFramePr>
          <p:nvPr/>
        </p:nvGraphicFramePr>
        <p:xfrm>
          <a:off x="6262480" y="5495195"/>
          <a:ext cx="1079500" cy="292100"/>
        </p:xfrm>
        <a:graphic>
          <a:graphicData uri="http://schemas.openxmlformats.org/presentationml/2006/ole">
            <mc:AlternateContent xmlns:mc="http://schemas.openxmlformats.org/markup-compatibility/2006">
              <mc:Choice xmlns:v="urn:schemas-microsoft-com:vml" Requires="v">
                <p:oleObj name="Equation" r:id="rId16" imgW="1079280" imgH="291960" progId="Equation.3">
                  <p:embed/>
                </p:oleObj>
              </mc:Choice>
              <mc:Fallback>
                <p:oleObj name="Equation" r:id="rId16" imgW="1079280" imgH="291960" progId="Equation.3">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262480" y="5495195"/>
                        <a:ext cx="1079500" cy="2921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92172" name="Object 12"/>
          <p:cNvGraphicFramePr>
            <a:graphicFrameLocks noChangeAspect="1"/>
          </p:cNvGraphicFramePr>
          <p:nvPr/>
        </p:nvGraphicFramePr>
        <p:xfrm>
          <a:off x="6823230" y="5761635"/>
          <a:ext cx="762000" cy="279400"/>
        </p:xfrm>
        <a:graphic>
          <a:graphicData uri="http://schemas.openxmlformats.org/presentationml/2006/ole">
            <mc:AlternateContent xmlns:mc="http://schemas.openxmlformats.org/markup-compatibility/2006">
              <mc:Choice xmlns:v="urn:schemas-microsoft-com:vml" Requires="v">
                <p:oleObj name="Equation" r:id="rId18" imgW="761760" imgH="279360" progId="Equation.DSMT4">
                  <p:embed/>
                </p:oleObj>
              </mc:Choice>
              <mc:Fallback>
                <p:oleObj name="Equation" r:id="rId18" imgW="761760" imgH="279360" progId="Equation.DSMT4">
                  <p:embed/>
                  <p:pic>
                    <p:nvPicPr>
                      <p:cNvPr id="0" name=""/>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823230" y="5761635"/>
                        <a:ext cx="762000" cy="2794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784087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b="1" dirty="0">
                <a:solidFill>
                  <a:schemeClr val="accent2"/>
                </a:solidFill>
              </a:rPr>
              <a:t>Learning The Parameter Vector</a:t>
            </a:r>
          </a:p>
        </p:txBody>
      </p:sp>
      <p:sp>
        <p:nvSpPr>
          <p:cNvPr id="42" name="Rectangle 20"/>
          <p:cNvSpPr txBox="1">
            <a:spLocks noChangeArrowheads="1"/>
          </p:cNvSpPr>
          <p:nvPr/>
        </p:nvSpPr>
        <p:spPr>
          <a:xfrm>
            <a:off x="178868" y="599607"/>
            <a:ext cx="8738120" cy="5985955"/>
          </a:xfrm>
          <a:prstGeom prst="rect">
            <a:avLst/>
          </a:prstGeom>
        </p:spPr>
        <p:txBody>
          <a:bodyPr lIns="0" tIns="0" rIns="0" bIns="0"/>
          <a:lstStyle/>
          <a:p>
            <a:pPr marL="165100" lvl="0" indent="-165100">
              <a:spcBef>
                <a:spcPts val="0"/>
              </a:spcBef>
              <a:spcAft>
                <a:spcPts val="600"/>
              </a:spcAft>
              <a:buFontTx/>
              <a:buChar char="•"/>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Using Bayes formula</a:t>
            </a:r>
            <a:r>
              <a:rPr kumimoji="0" lang="en-US" altLang="en-US" sz="1800" b="1" i="0" u="none" strike="noStrike" kern="0" cap="none" spc="0" normalizeH="0" noProof="0" dirty="0">
                <a:ln>
                  <a:noFill/>
                </a:ln>
                <a:solidFill>
                  <a:schemeClr val="tx1"/>
                </a:solidFill>
                <a:effectLst/>
                <a:uLnTx/>
                <a:uFillTx/>
                <a:latin typeface="+mn-lt"/>
                <a:ea typeface="+mn-ea"/>
                <a:cs typeface="+mn-cs"/>
              </a:rPr>
              <a:t> we can write an expression for             :</a:t>
            </a:r>
          </a:p>
          <a:p>
            <a:pPr marL="165100" lvl="0" indent="-165100">
              <a:spcBef>
                <a:spcPts val="4800"/>
              </a:spcBef>
              <a:spcAft>
                <a:spcPts val="600"/>
              </a:spcAft>
              <a:buFontTx/>
              <a:buChar char="•"/>
              <a:defRPr/>
            </a:pPr>
            <a:r>
              <a:rPr lang="en-US" altLang="en-US" sz="1800" b="1" kern="0" dirty="0">
                <a:latin typeface="+mn-lt"/>
              </a:rPr>
              <a:t>We can write an expression for              using our independence assumption (see slide 11, lecture no. 7):</a:t>
            </a:r>
          </a:p>
          <a:p>
            <a:pPr marL="165100" lvl="0" indent="-165100">
              <a:spcBef>
                <a:spcPts val="5400"/>
              </a:spcBef>
              <a:spcAft>
                <a:spcPts val="600"/>
              </a:spcAft>
              <a:buFontTx/>
              <a:buChar char="•"/>
              <a:defRPr/>
            </a:pPr>
            <a:r>
              <a:rPr lang="en-US" altLang="en-US" sz="1800" b="1" kern="0" dirty="0">
                <a:latin typeface="+mn-lt"/>
              </a:rPr>
              <a:t>If         is uniform over the region where              peaks, then (from Bayes rule),</a:t>
            </a:r>
            <a:br>
              <a:rPr lang="en-US" altLang="en-US" sz="1800" b="1" kern="0" dirty="0">
                <a:latin typeface="+mn-lt"/>
              </a:rPr>
            </a:br>
            <a:r>
              <a:rPr lang="en-US" altLang="en-US" sz="1800" b="1" kern="0" dirty="0">
                <a:latin typeface="+mn-lt"/>
              </a:rPr>
              <a:t>             peaks at the same location. If the only significant peak occurs at</a:t>
            </a:r>
            <a:br>
              <a:rPr lang="en-US" altLang="en-US" sz="1800" b="1" kern="0" dirty="0">
                <a:latin typeface="+mn-lt"/>
              </a:rPr>
            </a:br>
            <a:r>
              <a:rPr lang="en-US" altLang="en-US" sz="1800" b="1" kern="0" dirty="0">
                <a:latin typeface="+mn-lt"/>
              </a:rPr>
              <a:t>and if the peak is very sharp, then:</a:t>
            </a:r>
          </a:p>
          <a:p>
            <a:pPr marL="165100" lvl="0" indent="-165100">
              <a:spcBef>
                <a:spcPts val="3600"/>
              </a:spcBef>
              <a:spcAft>
                <a:spcPts val="600"/>
              </a:spcAft>
              <a:defRPr/>
            </a:pPr>
            <a:r>
              <a:rPr lang="en-US" altLang="en-US" sz="1800" b="1" kern="0" dirty="0">
                <a:latin typeface="+mn-lt"/>
              </a:rPr>
              <a:t>	and</a:t>
            </a:r>
          </a:p>
          <a:p>
            <a:pPr marL="165100" lvl="0" indent="-165100">
              <a:spcBef>
                <a:spcPts val="6000"/>
              </a:spcBef>
              <a:spcAft>
                <a:spcPts val="600"/>
              </a:spcAft>
              <a:buFont typeface="Arial" pitchFamily="34" charset="0"/>
              <a:buChar char="•"/>
              <a:defRPr/>
            </a:pPr>
            <a:r>
              <a:rPr lang="en-US" altLang="en-US" sz="1800" b="1" kern="0" dirty="0">
                <a:latin typeface="+mn-lt"/>
              </a:rPr>
              <a:t>This is our justification for using the maximum likelihood estimate,   , as if it were the true value of </a:t>
            </a:r>
            <a:r>
              <a:rPr lang="en-US" altLang="en-US" sz="1800" b="1" i="1" kern="0" dirty="0" err="1">
                <a:latin typeface="+mn-lt"/>
                <a:sym typeface="Symbol"/>
              </a:rPr>
              <a:t>θ</a:t>
            </a:r>
            <a:r>
              <a:rPr lang="en-US" altLang="en-US" sz="1800" b="1" kern="0" dirty="0">
                <a:latin typeface="+mn-lt"/>
              </a:rPr>
              <a:t> </a:t>
            </a:r>
            <a:r>
              <a:rPr lang="en-US" altLang="en-US" sz="1800" b="1" i="1" kern="0" dirty="0">
                <a:latin typeface="+mn-lt"/>
              </a:rPr>
              <a:t> </a:t>
            </a:r>
            <a:r>
              <a:rPr lang="en-US" altLang="en-US" sz="1800" b="1" kern="0" dirty="0">
                <a:latin typeface="+mn-lt"/>
              </a:rPr>
              <a:t>in designing the Bayes classifier.</a:t>
            </a:r>
          </a:p>
          <a:p>
            <a:pPr marL="165100" lvl="0" indent="-165100">
              <a:spcBef>
                <a:spcPts val="0"/>
              </a:spcBef>
              <a:spcAft>
                <a:spcPts val="600"/>
              </a:spcAft>
              <a:buFont typeface="Arial" pitchFamily="34" charset="0"/>
              <a:buChar char="•"/>
              <a:defRPr/>
            </a:pPr>
            <a:r>
              <a:rPr lang="en-US" altLang="en-US" sz="1800" b="1" kern="0" dirty="0">
                <a:latin typeface="+mn-lt"/>
              </a:rPr>
              <a:t>In the limit of large amounts of data, the Bayes and ML estimates will be very close.</a:t>
            </a:r>
            <a:endParaRPr lang="en-US" altLang="en-US" sz="1800" b="1" dirty="0"/>
          </a:p>
        </p:txBody>
      </p:sp>
      <p:graphicFrame>
        <p:nvGraphicFramePr>
          <p:cNvPr id="92164" name="Object 4"/>
          <p:cNvGraphicFramePr>
            <a:graphicFrameLocks noChangeAspect="1"/>
          </p:cNvGraphicFramePr>
          <p:nvPr/>
        </p:nvGraphicFramePr>
        <p:xfrm>
          <a:off x="450850" y="923432"/>
          <a:ext cx="2501900" cy="609600"/>
        </p:xfrm>
        <a:graphic>
          <a:graphicData uri="http://schemas.openxmlformats.org/presentationml/2006/ole">
            <mc:AlternateContent xmlns:mc="http://schemas.openxmlformats.org/markup-compatibility/2006">
              <mc:Choice xmlns:v="urn:schemas-microsoft-com:vml" Requires="v">
                <p:oleObj name="Equation" r:id="rId2" imgW="2501640" imgH="609480" progId="Equation.3">
                  <p:embed/>
                </p:oleObj>
              </mc:Choice>
              <mc:Fallback>
                <p:oleObj name="Equation" r:id="rId2" imgW="2501640" imgH="60948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0850" y="923432"/>
                        <a:ext cx="2501900" cy="6096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92165" name="Object 5"/>
          <p:cNvGraphicFramePr>
            <a:graphicFrameLocks noChangeAspect="1"/>
          </p:cNvGraphicFramePr>
          <p:nvPr/>
        </p:nvGraphicFramePr>
        <p:xfrm>
          <a:off x="450850" y="2149292"/>
          <a:ext cx="3225800" cy="673100"/>
        </p:xfrm>
        <a:graphic>
          <a:graphicData uri="http://schemas.openxmlformats.org/presentationml/2006/ole">
            <mc:AlternateContent xmlns:mc="http://schemas.openxmlformats.org/markup-compatibility/2006">
              <mc:Choice xmlns:v="urn:schemas-microsoft-com:vml" Requires="v">
                <p:oleObj name="Equation" r:id="rId4" imgW="3225600" imgH="672840" progId="Equation.3">
                  <p:embed/>
                </p:oleObj>
              </mc:Choice>
              <mc:Fallback>
                <p:oleObj name="Equation" r:id="rId4" imgW="3225600" imgH="67284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850" y="2149292"/>
                        <a:ext cx="3225800" cy="6731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24939" name="Object 11"/>
          <p:cNvGraphicFramePr>
            <a:graphicFrameLocks noChangeAspect="1"/>
          </p:cNvGraphicFramePr>
          <p:nvPr/>
        </p:nvGraphicFramePr>
        <p:xfrm>
          <a:off x="6076065" y="599373"/>
          <a:ext cx="762000" cy="279400"/>
        </p:xfrm>
        <a:graphic>
          <a:graphicData uri="http://schemas.openxmlformats.org/presentationml/2006/ole">
            <mc:AlternateContent xmlns:mc="http://schemas.openxmlformats.org/markup-compatibility/2006">
              <mc:Choice xmlns:v="urn:schemas-microsoft-com:vml" Requires="v">
                <p:oleObj name="Equation" r:id="rId6" imgW="761760" imgH="279360" progId="Equation.3">
                  <p:embed/>
                </p:oleObj>
              </mc:Choice>
              <mc:Fallback>
                <p:oleObj name="Equation" r:id="rId6" imgW="761760" imgH="27936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76065" y="599373"/>
                        <a:ext cx="762000" cy="2794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24940" name="Object 12"/>
          <p:cNvGraphicFramePr>
            <a:graphicFrameLocks noChangeAspect="1"/>
          </p:cNvGraphicFramePr>
          <p:nvPr/>
        </p:nvGraphicFramePr>
        <p:xfrm>
          <a:off x="3760788" y="1576625"/>
          <a:ext cx="774700" cy="266700"/>
        </p:xfrm>
        <a:graphic>
          <a:graphicData uri="http://schemas.openxmlformats.org/presentationml/2006/ole">
            <mc:AlternateContent xmlns:mc="http://schemas.openxmlformats.org/markup-compatibility/2006">
              <mc:Choice xmlns:v="urn:schemas-microsoft-com:vml" Requires="v">
                <p:oleObj name="Equation" r:id="rId8" imgW="774360" imgH="266400" progId="Equation.3">
                  <p:embed/>
                </p:oleObj>
              </mc:Choice>
              <mc:Fallback>
                <p:oleObj name="Equation" r:id="rId8" imgW="774360" imgH="26640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60788" y="1576625"/>
                        <a:ext cx="774700" cy="2667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24941" name="Object 13"/>
          <p:cNvGraphicFramePr>
            <a:graphicFrameLocks noChangeAspect="1"/>
          </p:cNvGraphicFramePr>
          <p:nvPr/>
        </p:nvGraphicFramePr>
        <p:xfrm>
          <a:off x="518283" y="2865438"/>
          <a:ext cx="457200" cy="279400"/>
        </p:xfrm>
        <a:graphic>
          <a:graphicData uri="http://schemas.openxmlformats.org/presentationml/2006/ole">
            <mc:AlternateContent xmlns:mc="http://schemas.openxmlformats.org/markup-compatibility/2006">
              <mc:Choice xmlns:v="urn:schemas-microsoft-com:vml" Requires="v">
                <p:oleObj name="Equation" r:id="rId10" imgW="457200" imgH="279360" progId="Equation.3">
                  <p:embed/>
                </p:oleObj>
              </mc:Choice>
              <mc:Fallback>
                <p:oleObj name="Equation" r:id="rId10" imgW="457200" imgH="279360"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8283" y="2865438"/>
                        <a:ext cx="457200" cy="2794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24942" name="Object 14"/>
          <p:cNvGraphicFramePr>
            <a:graphicFrameLocks noChangeAspect="1"/>
          </p:cNvGraphicFramePr>
          <p:nvPr/>
        </p:nvGraphicFramePr>
        <p:xfrm>
          <a:off x="4653796" y="2866088"/>
          <a:ext cx="762000" cy="279400"/>
        </p:xfrm>
        <a:graphic>
          <a:graphicData uri="http://schemas.openxmlformats.org/presentationml/2006/ole">
            <mc:AlternateContent xmlns:mc="http://schemas.openxmlformats.org/markup-compatibility/2006">
              <mc:Choice xmlns:v="urn:schemas-microsoft-com:vml" Requires="v">
                <p:oleObj name="Equation" r:id="rId12" imgW="761760" imgH="279360" progId="Equation.3">
                  <p:embed/>
                </p:oleObj>
              </mc:Choice>
              <mc:Fallback>
                <p:oleObj name="Equation" r:id="rId12" imgW="761760" imgH="279360" progId="Equation.3">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53796" y="2866088"/>
                        <a:ext cx="762000" cy="2794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24944" name="Object 16"/>
          <p:cNvGraphicFramePr>
            <a:graphicFrameLocks noChangeAspect="1"/>
          </p:cNvGraphicFramePr>
          <p:nvPr/>
        </p:nvGraphicFramePr>
        <p:xfrm>
          <a:off x="336628" y="3165891"/>
          <a:ext cx="762000" cy="279400"/>
        </p:xfrm>
        <a:graphic>
          <a:graphicData uri="http://schemas.openxmlformats.org/presentationml/2006/ole">
            <mc:AlternateContent xmlns:mc="http://schemas.openxmlformats.org/markup-compatibility/2006">
              <mc:Choice xmlns:v="urn:schemas-microsoft-com:vml" Requires="v">
                <p:oleObj name="Equation" r:id="rId14" imgW="761760" imgH="279360" progId="Equation.3">
                  <p:embed/>
                </p:oleObj>
              </mc:Choice>
              <mc:Fallback>
                <p:oleObj name="Equation" r:id="rId14" imgW="761760" imgH="27936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6628" y="3165891"/>
                        <a:ext cx="762000" cy="2794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24945" name="Object 17"/>
          <p:cNvGraphicFramePr>
            <a:graphicFrameLocks noChangeAspect="1"/>
          </p:cNvGraphicFramePr>
          <p:nvPr/>
        </p:nvGraphicFramePr>
        <p:xfrm>
          <a:off x="8167844" y="3135860"/>
          <a:ext cx="508000" cy="279400"/>
        </p:xfrm>
        <a:graphic>
          <a:graphicData uri="http://schemas.openxmlformats.org/presentationml/2006/ole">
            <mc:AlternateContent xmlns:mc="http://schemas.openxmlformats.org/markup-compatibility/2006">
              <mc:Choice xmlns:v="urn:schemas-microsoft-com:vml" Requires="v">
                <p:oleObj name="Equation" r:id="rId15" imgW="507960" imgH="279360" progId="Equation.3">
                  <p:embed/>
                </p:oleObj>
              </mc:Choice>
              <mc:Fallback>
                <p:oleObj name="Equation" r:id="rId15" imgW="507960" imgH="279360" progId="Equation.3">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167844" y="3135860"/>
                        <a:ext cx="508000" cy="2794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24946" name="Object 18"/>
          <p:cNvGraphicFramePr>
            <a:graphicFrameLocks noChangeAspect="1"/>
          </p:cNvGraphicFramePr>
          <p:nvPr/>
        </p:nvGraphicFramePr>
        <p:xfrm>
          <a:off x="450850" y="3792043"/>
          <a:ext cx="2311400" cy="330200"/>
        </p:xfrm>
        <a:graphic>
          <a:graphicData uri="http://schemas.openxmlformats.org/presentationml/2006/ole">
            <mc:AlternateContent xmlns:mc="http://schemas.openxmlformats.org/markup-compatibility/2006">
              <mc:Choice xmlns:v="urn:schemas-microsoft-com:vml" Requires="v">
                <p:oleObj name="Equation" r:id="rId17" imgW="2311200" imgH="330120" progId="Equation.3">
                  <p:embed/>
                </p:oleObj>
              </mc:Choice>
              <mc:Fallback>
                <p:oleObj name="Equation" r:id="rId17" imgW="2311200" imgH="330120" progId="Equation.3">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50850" y="3792043"/>
                        <a:ext cx="2311400" cy="330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24947" name="Object 19"/>
          <p:cNvGraphicFramePr>
            <a:graphicFrameLocks noChangeAspect="1"/>
          </p:cNvGraphicFramePr>
          <p:nvPr/>
        </p:nvGraphicFramePr>
        <p:xfrm>
          <a:off x="425450" y="4407813"/>
          <a:ext cx="3175000" cy="927100"/>
        </p:xfrm>
        <a:graphic>
          <a:graphicData uri="http://schemas.openxmlformats.org/presentationml/2006/ole">
            <mc:AlternateContent xmlns:mc="http://schemas.openxmlformats.org/markup-compatibility/2006">
              <mc:Choice xmlns:v="urn:schemas-microsoft-com:vml" Requires="v">
                <p:oleObj name="Equation" r:id="rId19" imgW="3174840" imgH="927000" progId="Equation.3">
                  <p:embed/>
                </p:oleObj>
              </mc:Choice>
              <mc:Fallback>
                <p:oleObj name="Equation" r:id="rId19" imgW="3174840" imgH="927000" progId="Equation.3">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25450" y="4407813"/>
                        <a:ext cx="3175000" cy="9271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24948" name="Object 20"/>
          <p:cNvGraphicFramePr>
            <a:graphicFrameLocks noChangeAspect="1"/>
          </p:cNvGraphicFramePr>
          <p:nvPr/>
        </p:nvGraphicFramePr>
        <p:xfrm>
          <a:off x="7636786" y="5311775"/>
          <a:ext cx="165100" cy="279400"/>
        </p:xfrm>
        <a:graphic>
          <a:graphicData uri="http://schemas.openxmlformats.org/presentationml/2006/ole">
            <mc:AlternateContent xmlns:mc="http://schemas.openxmlformats.org/markup-compatibility/2006">
              <mc:Choice xmlns:v="urn:schemas-microsoft-com:vml" Requires="v">
                <p:oleObj name="Equation" r:id="rId21" imgW="164880" imgH="279360" progId="Equation.DSMT4">
                  <p:embed/>
                </p:oleObj>
              </mc:Choice>
              <mc:Fallback>
                <p:oleObj name="Equation" r:id="rId21" imgW="164880" imgH="279360" progId="Equation.DSMT4">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636786" y="5311775"/>
                        <a:ext cx="165100" cy="2794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977453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b="1" dirty="0">
                <a:solidFill>
                  <a:schemeClr val="accent2"/>
                </a:solidFill>
              </a:rPr>
              <a:t>Additional Considerations</a:t>
            </a:r>
          </a:p>
        </p:txBody>
      </p:sp>
      <p:sp>
        <p:nvSpPr>
          <p:cNvPr id="4" name="Rectangle 20"/>
          <p:cNvSpPr txBox="1">
            <a:spLocks noChangeArrowheads="1"/>
          </p:cNvSpPr>
          <p:nvPr/>
        </p:nvSpPr>
        <p:spPr>
          <a:xfrm>
            <a:off x="178868" y="674557"/>
            <a:ext cx="8738120" cy="6063523"/>
          </a:xfrm>
          <a:prstGeom prst="rect">
            <a:avLst/>
          </a:prstGeom>
        </p:spPr>
        <p:txBody>
          <a:bodyPr lIns="0" tIns="0" rIns="0" bIns="0"/>
          <a:lstStyle/>
          <a:p>
            <a:pPr marL="165100" lvl="0" indent="-165100">
              <a:spcBef>
                <a:spcPts val="0"/>
              </a:spcBef>
              <a:spcAft>
                <a:spcPts val="1200"/>
              </a:spcAft>
              <a:buFontTx/>
              <a:buChar char="•"/>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If </a:t>
            </a:r>
            <a:r>
              <a:rPr lang="en-US" altLang="en-US" sz="1800" i="1" kern="0" dirty="0">
                <a:sym typeface="Symbol"/>
              </a:rPr>
              <a:t>p</a:t>
            </a:r>
            <a:r>
              <a:rPr lang="en-US" altLang="en-US" sz="1800" kern="0" dirty="0">
                <a:sym typeface="Symbol"/>
              </a:rPr>
              <a:t>(</a:t>
            </a:r>
            <a:r>
              <a:rPr lang="en-US" altLang="en-US" sz="1800" b="1" i="1" kern="0" dirty="0" err="1">
                <a:sym typeface="Symbol"/>
              </a:rPr>
              <a:t>θ</a:t>
            </a:r>
            <a:r>
              <a:rPr lang="en-US" altLang="en-US" sz="1800" kern="0" dirty="0">
                <a:sym typeface="Symbol"/>
              </a:rPr>
              <a:t>)</a:t>
            </a:r>
            <a:r>
              <a:rPr lang="en-US" altLang="en-US" sz="1800" b="1" i="1" kern="0" dirty="0">
                <a:sym typeface="Symbol"/>
              </a:rPr>
              <a:t> </a:t>
            </a:r>
            <a:r>
              <a:rPr lang="en-US" altLang="en-US" sz="1800" b="1" kern="0" dirty="0">
                <a:sym typeface="Symbol"/>
              </a:rPr>
              <a:t>has been obtained by supervised learning from a large set of labeled samples, it will be far from uniform and it will have a dominant influence on </a:t>
            </a:r>
            <a:r>
              <a:rPr lang="en-US" altLang="en-US" sz="1800" i="1" kern="0" dirty="0">
                <a:sym typeface="Symbol"/>
              </a:rPr>
              <a:t>p</a:t>
            </a:r>
            <a:r>
              <a:rPr lang="en-US" altLang="en-US" sz="1800" kern="0" dirty="0">
                <a:sym typeface="Symbol"/>
              </a:rPr>
              <a:t>(</a:t>
            </a:r>
            <a:r>
              <a:rPr lang="en-US" altLang="en-US" sz="1800" b="1" i="1" kern="0" dirty="0" err="1">
                <a:sym typeface="Symbol"/>
              </a:rPr>
              <a:t>θ</a:t>
            </a:r>
            <a:r>
              <a:rPr lang="en-US" altLang="en-US" sz="1800" kern="0" dirty="0" err="1">
                <a:sym typeface="Symbol"/>
              </a:rPr>
              <a:t>|</a:t>
            </a:r>
            <a:r>
              <a:rPr lang="en-US" altLang="en-US" sz="1800" i="1" kern="0" dirty="0" err="1">
                <a:sym typeface="Symbol"/>
              </a:rPr>
              <a:t>D</a:t>
            </a:r>
            <a:r>
              <a:rPr lang="en-US" altLang="en-US" sz="1800" i="1" kern="0" baseline="30000" dirty="0" err="1">
                <a:sym typeface="Symbol"/>
              </a:rPr>
              <a:t>n</a:t>
            </a:r>
            <a:r>
              <a:rPr lang="en-US" altLang="en-US" sz="1800" kern="0" dirty="0">
                <a:sym typeface="Symbol"/>
              </a:rPr>
              <a:t>) </a:t>
            </a:r>
            <a:r>
              <a:rPr lang="en-US" altLang="en-US" sz="1800" b="1" kern="0" dirty="0">
                <a:sym typeface="Symbol"/>
              </a:rPr>
              <a:t>when </a:t>
            </a:r>
            <a:r>
              <a:rPr lang="en-US" altLang="en-US" sz="1800" i="1" kern="0" dirty="0">
                <a:sym typeface="Symbol"/>
              </a:rPr>
              <a:t>n</a:t>
            </a:r>
            <a:r>
              <a:rPr lang="en-US" altLang="en-US" sz="1800" b="1" kern="0" dirty="0">
                <a:sym typeface="Symbol"/>
              </a:rPr>
              <a:t> is small.</a:t>
            </a:r>
          </a:p>
          <a:p>
            <a:pPr marL="165100" lvl="0" indent="-165100">
              <a:spcBef>
                <a:spcPts val="0"/>
              </a:spcBef>
              <a:spcAft>
                <a:spcPts val="1200"/>
              </a:spcAft>
              <a:buFontTx/>
              <a:buChar char="•"/>
              <a:defRPr/>
            </a:pPr>
            <a:r>
              <a:rPr lang="en-US" altLang="en-US" sz="1800" b="1" kern="0" dirty="0">
                <a:sym typeface="Symbol"/>
              </a:rPr>
              <a:t>Each sample sharpens </a:t>
            </a:r>
            <a:r>
              <a:rPr lang="en-US" altLang="en-US" sz="1800" i="1" kern="0" dirty="0">
                <a:sym typeface="Symbol"/>
              </a:rPr>
              <a:t>p</a:t>
            </a:r>
            <a:r>
              <a:rPr lang="en-US" altLang="en-US" sz="1800" kern="0" dirty="0">
                <a:sym typeface="Symbol"/>
              </a:rPr>
              <a:t>(</a:t>
            </a:r>
            <a:r>
              <a:rPr lang="en-US" altLang="en-US" sz="1800" b="1" i="1" kern="0" dirty="0" err="1">
                <a:sym typeface="Symbol"/>
              </a:rPr>
              <a:t>θ</a:t>
            </a:r>
            <a:r>
              <a:rPr lang="en-US" altLang="en-US" sz="1800" kern="0" dirty="0" err="1">
                <a:sym typeface="Symbol"/>
              </a:rPr>
              <a:t>|</a:t>
            </a:r>
            <a:r>
              <a:rPr lang="en-US" altLang="en-US" sz="1800" i="1" kern="0" dirty="0" err="1">
                <a:sym typeface="Symbol"/>
              </a:rPr>
              <a:t>D</a:t>
            </a:r>
            <a:r>
              <a:rPr lang="en-US" altLang="en-US" sz="1800" i="1" kern="0" baseline="30000" dirty="0" err="1">
                <a:sym typeface="Symbol"/>
              </a:rPr>
              <a:t>n</a:t>
            </a:r>
            <a:r>
              <a:rPr lang="en-US" altLang="en-US" sz="1800" kern="0" dirty="0">
                <a:sym typeface="Symbol"/>
              </a:rPr>
              <a:t>)</a:t>
            </a:r>
            <a:r>
              <a:rPr lang="en-US" altLang="en-US" sz="1800" b="1" kern="0" dirty="0">
                <a:sym typeface="Symbol"/>
              </a:rPr>
              <a:t>. In the limit it will converge to a Dirac delta function centered at the true value of </a:t>
            </a:r>
            <a:r>
              <a:rPr lang="en-US" altLang="en-US" sz="1800" b="1" i="1" kern="0" dirty="0" err="1">
                <a:sym typeface="Symbol"/>
              </a:rPr>
              <a:t>θ</a:t>
            </a:r>
            <a:r>
              <a:rPr lang="en-US" altLang="en-US" sz="1800" b="1" i="1" kern="0" dirty="0">
                <a:sym typeface="Symbol"/>
              </a:rPr>
              <a:t> </a:t>
            </a:r>
            <a:r>
              <a:rPr kumimoji="0" lang="en-US" altLang="en-US" sz="1800" b="1" i="0" u="none" strike="noStrike" kern="0" cap="none" spc="0" normalizeH="0" baseline="0" noProof="0" dirty="0">
                <a:ln>
                  <a:noFill/>
                </a:ln>
                <a:solidFill>
                  <a:schemeClr val="tx1"/>
                </a:solidFill>
                <a:effectLst/>
                <a:uLnTx/>
                <a:uFillTx/>
                <a:latin typeface="+mn-lt"/>
                <a:ea typeface="+mn-ea"/>
                <a:cs typeface="+mn-cs"/>
              </a:rPr>
              <a:t>.</a:t>
            </a:r>
          </a:p>
          <a:p>
            <a:pPr marL="165100" lvl="0" indent="-165100">
              <a:spcBef>
                <a:spcPts val="0"/>
              </a:spcBef>
              <a:spcAft>
                <a:spcPts val="1200"/>
              </a:spcAft>
              <a:buFontTx/>
              <a:buChar char="•"/>
              <a:defRPr/>
            </a:pPr>
            <a:r>
              <a:rPr lang="en-US" altLang="en-US" sz="1800" b="1" kern="0" dirty="0">
                <a:latin typeface="+mn-lt"/>
              </a:rPr>
              <a:t>Thus, even though we don’t know the categories of the samples, </a:t>
            </a:r>
            <a:r>
              <a:rPr lang="en-US" altLang="en-US" sz="1800" b="1" kern="0" dirty="0" err="1">
                <a:latin typeface="+mn-lt"/>
              </a:rPr>
              <a:t>identifiabiliy</a:t>
            </a:r>
            <a:r>
              <a:rPr lang="en-US" altLang="en-US" sz="1800" b="1" kern="0" dirty="0">
                <a:latin typeface="+mn-lt"/>
              </a:rPr>
              <a:t> assures us that we can learn the unknown parameter </a:t>
            </a:r>
            <a:r>
              <a:rPr lang="en-US" altLang="en-US" sz="1800" b="1" i="1" kern="0" dirty="0" err="1">
                <a:sym typeface="Symbol"/>
              </a:rPr>
              <a:t>θ</a:t>
            </a:r>
            <a:r>
              <a:rPr lang="en-US" altLang="en-US" sz="1800" b="1" i="1" kern="0" dirty="0">
                <a:sym typeface="Symbol"/>
              </a:rPr>
              <a:t>.</a:t>
            </a:r>
          </a:p>
          <a:p>
            <a:pPr marL="165100" lvl="0" indent="-165100">
              <a:spcBef>
                <a:spcPts val="0"/>
              </a:spcBef>
              <a:spcAft>
                <a:spcPts val="1200"/>
              </a:spcAft>
              <a:buFontTx/>
              <a:buChar char="•"/>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Unsupervised learning of parameters is very similar to supervised learning.</a:t>
            </a:r>
          </a:p>
          <a:p>
            <a:pPr marL="165100" lvl="0" indent="-165100">
              <a:spcBef>
                <a:spcPts val="0"/>
              </a:spcBef>
              <a:spcAft>
                <a:spcPts val="1200"/>
              </a:spcAft>
              <a:buFontTx/>
              <a:buChar char="•"/>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One</a:t>
            </a:r>
            <a:r>
              <a:rPr kumimoji="0" lang="en-US" altLang="en-US" sz="1800" b="1" i="0" u="none" strike="noStrike" kern="0" cap="none" spc="0" normalizeH="0" noProof="0" dirty="0">
                <a:ln>
                  <a:noFill/>
                </a:ln>
                <a:solidFill>
                  <a:schemeClr val="tx1"/>
                </a:solidFill>
                <a:effectLst/>
                <a:uLnTx/>
                <a:uFillTx/>
                <a:latin typeface="+mn-lt"/>
                <a:ea typeface="+mn-ea"/>
                <a:cs typeface="+mn-cs"/>
              </a:rPr>
              <a:t> significant difference: with supervised learning the lack of </a:t>
            </a:r>
            <a:r>
              <a:rPr kumimoji="0" lang="en-US" altLang="en-US" sz="1800" b="1" i="0" u="none" strike="noStrike" kern="0" cap="none" spc="0" normalizeH="0" noProof="0" dirty="0" err="1">
                <a:ln>
                  <a:noFill/>
                </a:ln>
                <a:solidFill>
                  <a:schemeClr val="tx1"/>
                </a:solidFill>
                <a:effectLst/>
                <a:uLnTx/>
                <a:uFillTx/>
                <a:latin typeface="+mn-lt"/>
                <a:ea typeface="+mn-ea"/>
                <a:cs typeface="+mn-cs"/>
              </a:rPr>
              <a:t>identifiability</a:t>
            </a:r>
            <a:r>
              <a:rPr kumimoji="0" lang="en-US" altLang="en-US" sz="1800" b="1" i="0" u="none" strike="noStrike" kern="0" cap="none" spc="0" normalizeH="0" noProof="0" dirty="0">
                <a:ln>
                  <a:noFill/>
                </a:ln>
                <a:solidFill>
                  <a:schemeClr val="tx1"/>
                </a:solidFill>
                <a:effectLst/>
                <a:uLnTx/>
                <a:uFillTx/>
                <a:latin typeface="+mn-lt"/>
                <a:ea typeface="+mn-ea"/>
                <a:cs typeface="+mn-cs"/>
              </a:rPr>
              <a:t> means that instead of obtaining a unique parameter vector, we obtain an equivalent class of parameter vectors.</a:t>
            </a:r>
          </a:p>
          <a:p>
            <a:pPr marL="165100" lvl="0" indent="-165100">
              <a:spcBef>
                <a:spcPts val="0"/>
              </a:spcBef>
              <a:spcAft>
                <a:spcPts val="1200"/>
              </a:spcAft>
              <a:buFontTx/>
              <a:buChar char="•"/>
              <a:defRPr/>
            </a:pPr>
            <a:r>
              <a:rPr kumimoji="0" lang="en-US" altLang="en-US" sz="1800" b="1" i="0" u="none" strike="noStrike" kern="0" cap="none" spc="0" normalizeH="0" noProof="0" dirty="0">
                <a:ln>
                  <a:noFill/>
                </a:ln>
                <a:solidFill>
                  <a:schemeClr val="tx1"/>
                </a:solidFill>
                <a:effectLst/>
                <a:uLnTx/>
                <a:uFillTx/>
                <a:latin typeface="+mn-lt"/>
                <a:ea typeface="+mn-ea"/>
                <a:cs typeface="+mn-cs"/>
              </a:rPr>
              <a:t>For unsupervised training, a lack of </a:t>
            </a:r>
            <a:r>
              <a:rPr kumimoji="0" lang="en-US" altLang="en-US" sz="1800" b="1" i="0" u="none" strike="noStrike" kern="0" cap="none" spc="0" normalizeH="0" noProof="0" dirty="0" err="1">
                <a:ln>
                  <a:noFill/>
                </a:ln>
                <a:solidFill>
                  <a:schemeClr val="tx1"/>
                </a:solidFill>
                <a:effectLst/>
                <a:uLnTx/>
                <a:uFillTx/>
                <a:latin typeface="+mn-lt"/>
                <a:ea typeface="+mn-ea"/>
                <a:cs typeface="+mn-cs"/>
              </a:rPr>
              <a:t>identifiability</a:t>
            </a:r>
            <a:r>
              <a:rPr kumimoji="0" lang="en-US" altLang="en-US" sz="1800" b="1" i="0" u="none" strike="noStrike" kern="0" cap="none" spc="0" normalizeH="0" noProof="0" dirty="0">
                <a:ln>
                  <a:noFill/>
                </a:ln>
                <a:solidFill>
                  <a:schemeClr val="tx1"/>
                </a:solidFill>
                <a:effectLst/>
                <a:uLnTx/>
                <a:uFillTx/>
                <a:latin typeface="+mn-lt"/>
                <a:ea typeface="+mn-ea"/>
                <a:cs typeface="+mn-cs"/>
              </a:rPr>
              <a:t> means that even though</a:t>
            </a:r>
            <a:br>
              <a:rPr kumimoji="0" lang="en-US" altLang="en-US" sz="1800" b="1" i="0" u="none" strike="noStrike" kern="0" cap="none" spc="0" normalizeH="0" noProof="0" dirty="0">
                <a:ln>
                  <a:noFill/>
                </a:ln>
                <a:solidFill>
                  <a:schemeClr val="tx1"/>
                </a:solidFill>
                <a:effectLst/>
                <a:uLnTx/>
                <a:uFillTx/>
                <a:latin typeface="+mn-lt"/>
                <a:ea typeface="+mn-ea"/>
                <a:cs typeface="+mn-cs"/>
              </a:rPr>
            </a:br>
            <a:r>
              <a:rPr lang="en-US" altLang="en-US" sz="1800" i="1" kern="0" dirty="0">
                <a:sym typeface="Symbol"/>
              </a:rPr>
              <a:t>p</a:t>
            </a:r>
            <a:r>
              <a:rPr lang="en-US" altLang="en-US" sz="1800" kern="0" dirty="0">
                <a:sym typeface="Symbol"/>
              </a:rPr>
              <a:t>(</a:t>
            </a:r>
            <a:r>
              <a:rPr lang="en-US" altLang="en-US" sz="1800" b="1" i="1" kern="0" dirty="0" err="1">
                <a:sym typeface="Symbol"/>
              </a:rPr>
              <a:t>θ</a:t>
            </a:r>
            <a:r>
              <a:rPr lang="en-US" altLang="en-US" sz="1800" kern="0" dirty="0" err="1">
                <a:sym typeface="Symbol"/>
              </a:rPr>
              <a:t>|</a:t>
            </a:r>
            <a:r>
              <a:rPr lang="en-US" altLang="en-US" sz="1800" i="1" kern="0" dirty="0" err="1">
                <a:sym typeface="Symbol"/>
              </a:rPr>
              <a:t>D</a:t>
            </a:r>
            <a:r>
              <a:rPr lang="en-US" altLang="en-US" sz="1800" i="1" kern="0" baseline="30000" dirty="0" err="1">
                <a:sym typeface="Symbol"/>
              </a:rPr>
              <a:t>n</a:t>
            </a:r>
            <a:r>
              <a:rPr lang="en-US" altLang="en-US" sz="1800" kern="0" dirty="0">
                <a:sym typeface="Symbol"/>
              </a:rPr>
              <a:t>)</a:t>
            </a:r>
            <a:r>
              <a:rPr lang="en-US" altLang="en-US" sz="1800" b="1" kern="0" dirty="0">
                <a:sym typeface="Symbol"/>
              </a:rPr>
              <a:t> might converge to </a:t>
            </a:r>
            <a:r>
              <a:rPr lang="en-US" altLang="en-US" sz="1800" i="1" kern="0" dirty="0">
                <a:sym typeface="Symbol"/>
              </a:rPr>
              <a:t>p</a:t>
            </a:r>
            <a:r>
              <a:rPr lang="en-US" altLang="en-US" sz="1800" kern="0" dirty="0">
                <a:sym typeface="Symbol"/>
              </a:rPr>
              <a:t>(</a:t>
            </a:r>
            <a:r>
              <a:rPr lang="en-US" altLang="en-US" sz="1800" b="1" i="1" kern="0" dirty="0" err="1">
                <a:sym typeface="Symbol"/>
              </a:rPr>
              <a:t>θ</a:t>
            </a:r>
            <a:r>
              <a:rPr lang="en-US" altLang="en-US" sz="1800" kern="0" dirty="0">
                <a:sym typeface="Symbol"/>
              </a:rPr>
              <a:t>)</a:t>
            </a:r>
            <a:r>
              <a:rPr lang="en-US" altLang="en-US" sz="1800" b="1" kern="0" dirty="0">
                <a:sym typeface="Symbol"/>
              </a:rPr>
              <a:t>, </a:t>
            </a:r>
            <a:r>
              <a:rPr lang="en-US" altLang="en-US" sz="1800" i="1" kern="0" dirty="0">
                <a:sym typeface="Symbol"/>
              </a:rPr>
              <a:t>p</a:t>
            </a:r>
            <a:r>
              <a:rPr lang="en-US" altLang="en-US" sz="1800" kern="0" dirty="0">
                <a:sym typeface="Symbol"/>
              </a:rPr>
              <a:t>(</a:t>
            </a:r>
            <a:r>
              <a:rPr lang="en-US" altLang="en-US" sz="1800" b="1" kern="0" dirty="0" err="1">
                <a:sym typeface="Symbol"/>
              </a:rPr>
              <a:t>x</a:t>
            </a:r>
            <a:r>
              <a:rPr lang="en-US" altLang="en-US" sz="1800" kern="0" dirty="0" err="1">
                <a:sym typeface="Symbol"/>
              </a:rPr>
              <a:t>|θ</a:t>
            </a:r>
            <a:r>
              <a:rPr lang="en-US" altLang="en-US" sz="1800" kern="0" baseline="-25000" dirty="0" err="1">
                <a:sym typeface="Symbol"/>
              </a:rPr>
              <a:t>i</a:t>
            </a:r>
            <a:r>
              <a:rPr lang="en-US" altLang="en-US" sz="1800" kern="0" dirty="0" err="1">
                <a:sym typeface="Symbol"/>
              </a:rPr>
              <a:t>,</a:t>
            </a:r>
            <a:r>
              <a:rPr lang="en-US" altLang="en-US" sz="1800" i="1" kern="0" dirty="0" err="1">
                <a:sym typeface="Symbol"/>
              </a:rPr>
              <a:t>D</a:t>
            </a:r>
            <a:r>
              <a:rPr lang="en-US" altLang="en-US" sz="1800" kern="0" baseline="30000" dirty="0" err="1">
                <a:sym typeface="Symbol"/>
              </a:rPr>
              <a:t>n</a:t>
            </a:r>
            <a:r>
              <a:rPr lang="en-US" altLang="en-US" sz="1800" kern="0" dirty="0">
                <a:sym typeface="Symbol"/>
              </a:rPr>
              <a:t>)</a:t>
            </a:r>
            <a:r>
              <a:rPr lang="en-US" altLang="en-US" sz="1800" b="1" kern="0" dirty="0">
                <a:sym typeface="Symbol"/>
              </a:rPr>
              <a:t> will not in general converge to </a:t>
            </a:r>
            <a:r>
              <a:rPr lang="en-US" altLang="en-US" sz="1800" i="1" kern="0" dirty="0">
                <a:sym typeface="Symbol"/>
              </a:rPr>
              <a:t>p</a:t>
            </a:r>
            <a:r>
              <a:rPr lang="en-US" altLang="en-US" sz="1800" kern="0" dirty="0">
                <a:sym typeface="Symbol"/>
              </a:rPr>
              <a:t>(</a:t>
            </a:r>
            <a:r>
              <a:rPr lang="en-US" altLang="en-US" sz="1800" b="1" kern="0" dirty="0" err="1">
                <a:sym typeface="Symbol"/>
              </a:rPr>
              <a:t>x</a:t>
            </a:r>
            <a:r>
              <a:rPr lang="en-US" altLang="en-US" sz="1800" kern="0" dirty="0" err="1">
                <a:sym typeface="Symbol"/>
              </a:rPr>
              <a:t>|θ</a:t>
            </a:r>
            <a:r>
              <a:rPr lang="en-US" altLang="en-US" sz="1800" kern="0" baseline="-25000" dirty="0" err="1">
                <a:sym typeface="Symbol"/>
              </a:rPr>
              <a:t>i</a:t>
            </a:r>
            <a:r>
              <a:rPr lang="en-US" altLang="en-US" sz="1800" kern="0" dirty="0">
                <a:sym typeface="Symbol"/>
              </a:rPr>
              <a:t>)</a:t>
            </a:r>
            <a:r>
              <a:rPr lang="en-US" altLang="en-US" sz="1800" b="1" kern="0" dirty="0">
                <a:sym typeface="Symbol"/>
              </a:rPr>
              <a:t>. In such cases a few labeled training samples can have a big impact on your ability to decompose the mixture distribution into its components.</a:t>
            </a:r>
            <a:endParaRPr lang="en-US" altLang="en-US" sz="1800" b="1" kern="0" dirty="0">
              <a:latin typeface="+mn-lt"/>
              <a:sym typeface="Symbol"/>
            </a:endParaRPr>
          </a:p>
        </p:txBody>
      </p:sp>
    </p:spTree>
    <p:extLst>
      <p:ext uri="{BB962C8B-B14F-4D97-AF65-F5344CB8AC3E}">
        <p14:creationId xmlns:p14="http://schemas.microsoft.com/office/powerpoint/2010/main" val="3562699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b="1" dirty="0">
                <a:solidFill>
                  <a:schemeClr val="accent2"/>
                </a:solidFill>
              </a:rPr>
              <a:t>Decision-Directed Approximation</a:t>
            </a:r>
          </a:p>
        </p:txBody>
      </p:sp>
      <p:sp>
        <p:nvSpPr>
          <p:cNvPr id="4" name="Rectangle 20"/>
          <p:cNvSpPr txBox="1">
            <a:spLocks noChangeArrowheads="1"/>
          </p:cNvSpPr>
          <p:nvPr/>
        </p:nvSpPr>
        <p:spPr>
          <a:xfrm>
            <a:off x="178868" y="674557"/>
            <a:ext cx="8738120" cy="6063523"/>
          </a:xfrm>
          <a:prstGeom prst="rect">
            <a:avLst/>
          </a:prstGeom>
        </p:spPr>
        <p:txBody>
          <a:bodyPr lIns="0" tIns="0" rIns="0" bIns="0"/>
          <a:lstStyle/>
          <a:p>
            <a:pPr marL="165100" lvl="0" indent="-165100">
              <a:spcBef>
                <a:spcPts val="0"/>
              </a:spcBef>
              <a:spcAft>
                <a:spcPts val="1200"/>
              </a:spcAft>
              <a:buFontTx/>
              <a:buChar char="•"/>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Because the difference</a:t>
            </a:r>
            <a:r>
              <a:rPr kumimoji="0" lang="en-US" altLang="en-US" sz="1800" b="1" i="0" u="none" strike="noStrike" kern="0" cap="none" spc="0" normalizeH="0" noProof="0" dirty="0">
                <a:ln>
                  <a:noFill/>
                </a:ln>
                <a:solidFill>
                  <a:schemeClr val="tx1"/>
                </a:solidFill>
                <a:effectLst/>
                <a:uLnTx/>
                <a:uFillTx/>
                <a:latin typeface="+mn-lt"/>
                <a:ea typeface="+mn-ea"/>
                <a:cs typeface="+mn-cs"/>
              </a:rPr>
              <a:t> between supervised and unsupervised learning is the presence of labels, it is natural to propose the following:</a:t>
            </a:r>
          </a:p>
          <a:p>
            <a:pPr marL="344488" lvl="0" indent="-179388">
              <a:spcBef>
                <a:spcPts val="0"/>
              </a:spcBef>
              <a:spcAft>
                <a:spcPts val="1200"/>
              </a:spcAft>
              <a:buFont typeface="Wingdings" pitchFamily="2" charset="2"/>
              <a:buChar char="§"/>
              <a:defRPr/>
            </a:pPr>
            <a:r>
              <a:rPr lang="en-US" altLang="en-US" sz="1800" b="1" kern="0" baseline="0" dirty="0">
                <a:latin typeface="+mn-lt"/>
              </a:rPr>
              <a:t>Use</a:t>
            </a:r>
            <a:r>
              <a:rPr lang="en-US" altLang="en-US" sz="1800" b="1" kern="0" dirty="0">
                <a:latin typeface="+mn-lt"/>
              </a:rPr>
              <a:t> prior information to train a classifier.</a:t>
            </a:r>
          </a:p>
          <a:p>
            <a:pPr marL="344488" lvl="0" indent="-179388">
              <a:spcBef>
                <a:spcPts val="0"/>
              </a:spcBef>
              <a:spcAft>
                <a:spcPts val="1200"/>
              </a:spcAft>
              <a:buFont typeface="Wingdings" pitchFamily="2" charset="2"/>
              <a:buChar char="§"/>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Label</a:t>
            </a:r>
            <a:r>
              <a:rPr kumimoji="0" lang="en-US" altLang="en-US" sz="1800" b="1" i="0" u="none" strike="noStrike" kern="0" cap="none" spc="0" normalizeH="0" noProof="0" dirty="0">
                <a:ln>
                  <a:noFill/>
                </a:ln>
                <a:solidFill>
                  <a:schemeClr val="tx1"/>
                </a:solidFill>
                <a:effectLst/>
                <a:uLnTx/>
                <a:uFillTx/>
                <a:latin typeface="+mn-lt"/>
                <a:ea typeface="+mn-ea"/>
                <a:cs typeface="+mn-cs"/>
              </a:rPr>
              <a:t> </a:t>
            </a:r>
            <a:r>
              <a:rPr lang="en-US" altLang="en-US" sz="1800" b="1" kern="0" dirty="0">
                <a:latin typeface="+mn-lt"/>
              </a:rPr>
              <a:t>new data with this classifier.</a:t>
            </a:r>
          </a:p>
          <a:p>
            <a:pPr marL="344488" lvl="0" indent="-179388">
              <a:spcBef>
                <a:spcPts val="0"/>
              </a:spcBef>
              <a:spcAft>
                <a:spcPts val="1200"/>
              </a:spcAft>
              <a:buFont typeface="Wingdings" pitchFamily="2" charset="2"/>
              <a:buChar char="§"/>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Use</a:t>
            </a:r>
            <a:r>
              <a:rPr kumimoji="0" lang="en-US" altLang="en-US" sz="1800" b="1" i="0" u="none" strike="noStrike" kern="0" cap="none" spc="0" normalizeH="0" noProof="0" dirty="0">
                <a:ln>
                  <a:noFill/>
                </a:ln>
                <a:solidFill>
                  <a:schemeClr val="tx1"/>
                </a:solidFill>
                <a:effectLst/>
                <a:uLnTx/>
                <a:uFillTx/>
                <a:latin typeface="+mn-lt"/>
                <a:ea typeface="+mn-ea"/>
                <a:cs typeface="+mn-cs"/>
              </a:rPr>
              <a:t> the new labeled samples to train a new (supervised) classifier.</a:t>
            </a:r>
          </a:p>
          <a:p>
            <a:pPr marL="165100" lvl="0" indent="-165100">
              <a:spcBef>
                <a:spcPts val="0"/>
              </a:spcBef>
              <a:spcAft>
                <a:spcPts val="1200"/>
              </a:spcAft>
              <a:buFont typeface="Arial" pitchFamily="34" charset="0"/>
              <a:buChar char="•"/>
              <a:defRPr/>
            </a:pPr>
            <a:r>
              <a:rPr lang="en-US" altLang="en-US" sz="1800" b="1" kern="0" baseline="0" dirty="0">
                <a:latin typeface="+mn-lt"/>
              </a:rPr>
              <a:t>This</a:t>
            </a:r>
            <a:r>
              <a:rPr lang="en-US" altLang="en-US" sz="1800" b="1" kern="0" dirty="0">
                <a:latin typeface="+mn-lt"/>
              </a:rPr>
              <a:t> approach is known as the </a:t>
            </a:r>
            <a:r>
              <a:rPr lang="en-US" altLang="en-US" sz="1800" b="1" kern="0" dirty="0">
                <a:solidFill>
                  <a:schemeClr val="accent1"/>
                </a:solidFill>
                <a:latin typeface="+mn-lt"/>
              </a:rPr>
              <a:t>decision-directed</a:t>
            </a:r>
            <a:r>
              <a:rPr lang="en-US" altLang="en-US" sz="1800" b="1" kern="0" dirty="0">
                <a:latin typeface="+mn-lt"/>
              </a:rPr>
              <a:t> approach to unsupervised learning.</a:t>
            </a:r>
          </a:p>
          <a:p>
            <a:pPr marL="165100" lvl="0" indent="-165100">
              <a:spcBef>
                <a:spcPts val="0"/>
              </a:spcBef>
              <a:spcAft>
                <a:spcPts val="1200"/>
              </a:spcAft>
              <a:buFontTx/>
              <a:buChar char="•"/>
              <a:defRPr/>
            </a:pPr>
            <a:r>
              <a:rPr lang="en-US" altLang="en-US" sz="1800" b="1" kern="0" dirty="0">
                <a:sym typeface="Symbol"/>
              </a:rPr>
              <a:t>Obvious dangers include:</a:t>
            </a:r>
          </a:p>
          <a:p>
            <a:pPr marL="344488" lvl="0" indent="-179388">
              <a:spcBef>
                <a:spcPts val="0"/>
              </a:spcBef>
              <a:spcAft>
                <a:spcPts val="1200"/>
              </a:spcAft>
              <a:buFont typeface="Wingdings" pitchFamily="2" charset="2"/>
              <a:buChar char="§"/>
              <a:defRPr/>
            </a:pPr>
            <a:r>
              <a:rPr lang="en-US" altLang="en-US" sz="1800" b="1" kern="0" dirty="0">
                <a:sym typeface="Symbol"/>
              </a:rPr>
              <a:t>If the initial classifier is not reasonably good, the process can diverge.</a:t>
            </a:r>
          </a:p>
          <a:p>
            <a:pPr marL="344488" lvl="0" indent="-179388">
              <a:spcBef>
                <a:spcPts val="0"/>
              </a:spcBef>
              <a:spcAft>
                <a:spcPts val="1200"/>
              </a:spcAft>
              <a:buFont typeface="Wingdings" pitchFamily="2" charset="2"/>
              <a:buChar char="§"/>
              <a:defRPr/>
            </a:pPr>
            <a:r>
              <a:rPr lang="en-US" altLang="en-US" sz="1800" b="1" kern="0" dirty="0">
                <a:sym typeface="Symbol"/>
              </a:rPr>
              <a:t>The tails of the distribution tend not to be modeled well this way, which results in significant overlap between the component densities.</a:t>
            </a:r>
          </a:p>
          <a:p>
            <a:pPr marL="165100" lvl="0" indent="-165100">
              <a:spcBef>
                <a:spcPts val="0"/>
              </a:spcBef>
              <a:spcAft>
                <a:spcPts val="1200"/>
              </a:spcAft>
              <a:buFontTx/>
              <a:buChar char="•"/>
              <a:defRPr/>
            </a:pPr>
            <a:r>
              <a:rPr lang="en-US" altLang="en-US" sz="1800" b="1" kern="0" dirty="0">
                <a:sym typeface="Symbol"/>
              </a:rPr>
              <a:t>In practice, this approach works well because it is easy to leverage previous work for the initial classifier.</a:t>
            </a:r>
          </a:p>
          <a:p>
            <a:pPr marL="165100" lvl="0" indent="-165100">
              <a:spcBef>
                <a:spcPts val="0"/>
              </a:spcBef>
              <a:spcAft>
                <a:spcPts val="1200"/>
              </a:spcAft>
              <a:buFontTx/>
              <a:buChar char="•"/>
              <a:defRPr/>
            </a:pPr>
            <a:r>
              <a:rPr lang="en-US" altLang="en-US" sz="1800" b="1" kern="0" dirty="0">
                <a:sym typeface="Symbol"/>
              </a:rPr>
              <a:t>Also, it is less computationally expensive than the pure Bayesian unsupervised learning approach.</a:t>
            </a:r>
            <a:endParaRPr lang="en-US" altLang="en-US" sz="1800" b="1" kern="0" dirty="0">
              <a:latin typeface="+mn-lt"/>
              <a:sym typeface="Symbol"/>
            </a:endParaRPr>
          </a:p>
        </p:txBody>
      </p:sp>
    </p:spTree>
    <p:extLst>
      <p:ext uri="{BB962C8B-B14F-4D97-AF65-F5344CB8AC3E}">
        <p14:creationId xmlns:p14="http://schemas.microsoft.com/office/powerpoint/2010/main" val="3833911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b="1" dirty="0">
                <a:solidFill>
                  <a:schemeClr val="accent2"/>
                </a:solidFill>
              </a:rPr>
              <a:t>Similarity Measures</a:t>
            </a:r>
          </a:p>
        </p:txBody>
      </p:sp>
      <p:sp>
        <p:nvSpPr>
          <p:cNvPr id="4" name="Rectangle 20"/>
          <p:cNvSpPr txBox="1">
            <a:spLocks noChangeArrowheads="1"/>
          </p:cNvSpPr>
          <p:nvPr/>
        </p:nvSpPr>
        <p:spPr>
          <a:xfrm>
            <a:off x="178868" y="674557"/>
            <a:ext cx="8738120" cy="6063523"/>
          </a:xfrm>
          <a:prstGeom prst="rect">
            <a:avLst/>
          </a:prstGeom>
        </p:spPr>
        <p:txBody>
          <a:bodyPr lIns="0" tIns="0" rIns="0" bIns="0"/>
          <a:lstStyle/>
          <a:p>
            <a:pPr marL="165100" lvl="0" indent="-165100">
              <a:spcBef>
                <a:spcPts val="0"/>
              </a:spcBef>
              <a:spcAft>
                <a:spcPts val="1200"/>
              </a:spcAft>
              <a:buFontTx/>
              <a:buChar char="•"/>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How should</a:t>
            </a:r>
            <a:r>
              <a:rPr kumimoji="0" lang="en-US" altLang="en-US" sz="1800" b="1" i="0" u="none" strike="noStrike" kern="0" cap="none" spc="0" normalizeH="0" noProof="0" dirty="0">
                <a:ln>
                  <a:noFill/>
                </a:ln>
                <a:solidFill>
                  <a:schemeClr val="tx1"/>
                </a:solidFill>
                <a:effectLst/>
                <a:uLnTx/>
                <a:uFillTx/>
                <a:latin typeface="+mn-lt"/>
                <a:ea typeface="+mn-ea"/>
                <a:cs typeface="+mn-cs"/>
              </a:rPr>
              <a:t> we measure similarity between samples?</a:t>
            </a:r>
          </a:p>
          <a:p>
            <a:pPr marL="165100" lvl="0" indent="-165100">
              <a:spcBef>
                <a:spcPts val="0"/>
              </a:spcBef>
              <a:spcAft>
                <a:spcPts val="1200"/>
              </a:spcAft>
              <a:buFontTx/>
              <a:buChar char="•"/>
              <a:defRPr/>
            </a:pPr>
            <a:r>
              <a:rPr lang="en-US" altLang="en-US" sz="1800" b="1" kern="0" baseline="0" dirty="0">
                <a:latin typeface="+mn-lt"/>
              </a:rPr>
              <a:t>How</a:t>
            </a:r>
            <a:r>
              <a:rPr lang="en-US" altLang="en-US" sz="1800" b="1" kern="0" dirty="0">
                <a:latin typeface="+mn-lt"/>
              </a:rPr>
              <a:t> should we evaluate a partitioning of a set of samples into clusters?</a:t>
            </a:r>
          </a:p>
          <a:p>
            <a:pPr marL="165100" lvl="0" indent="-165100">
              <a:spcBef>
                <a:spcPts val="0"/>
              </a:spcBef>
              <a:spcAft>
                <a:spcPts val="1200"/>
              </a:spcAft>
              <a:buFontTx/>
              <a:buChar char="•"/>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The</a:t>
            </a:r>
            <a:r>
              <a:rPr kumimoji="0" lang="en-US" altLang="en-US" sz="1800" b="1" i="0" u="none" strike="noStrike" kern="0" cap="none" spc="0" normalizeH="0" noProof="0" dirty="0">
                <a:ln>
                  <a:noFill/>
                </a:ln>
                <a:solidFill>
                  <a:schemeClr val="tx1"/>
                </a:solidFill>
                <a:effectLst/>
                <a:uLnTx/>
                <a:uFillTx/>
                <a:latin typeface="+mn-lt"/>
                <a:ea typeface="+mn-ea"/>
                <a:cs typeface="+mn-cs"/>
              </a:rPr>
              <a:t> </a:t>
            </a:r>
            <a:r>
              <a:rPr lang="en-US" altLang="en-US" sz="1800" b="1" kern="0" dirty="0">
                <a:latin typeface="+mn-lt"/>
              </a:rPr>
              <a:t>answer to both requires an ability to measure similarity in a way that is meaningful to the problem. For example, in comparing two spectra of a signal for an audio application, we would hope a spectral distance measure compares closely to human perception. We often refer to this as a “perceptually-meaningful” distance measure, and this concept is more general than audio.</a:t>
            </a:r>
          </a:p>
          <a:p>
            <a:pPr marL="165100" lvl="0" indent="-165100">
              <a:spcBef>
                <a:spcPts val="0"/>
              </a:spcBef>
              <a:spcAft>
                <a:spcPts val="1200"/>
              </a:spcAft>
              <a:buFontTx/>
              <a:buChar char="•"/>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Principal</a:t>
            </a:r>
            <a:r>
              <a:rPr kumimoji="0" lang="en-US" altLang="en-US" sz="1800" b="1" i="0" u="none" strike="noStrike" kern="0" cap="none" spc="0" normalizeH="0" noProof="0" dirty="0">
                <a:ln>
                  <a:noFill/>
                </a:ln>
                <a:solidFill>
                  <a:schemeClr val="tx1"/>
                </a:solidFill>
                <a:effectLst/>
                <a:uLnTx/>
                <a:uFillTx/>
                <a:latin typeface="+mn-lt"/>
                <a:ea typeface="+mn-ea"/>
                <a:cs typeface="+mn-cs"/>
              </a:rPr>
              <a:t> components can also be used to achieve invariance prior to clustering through normalization.</a:t>
            </a:r>
          </a:p>
          <a:p>
            <a:pPr marL="165100" lvl="0" indent="-165100">
              <a:spcBef>
                <a:spcPts val="0"/>
              </a:spcBef>
              <a:spcAft>
                <a:spcPts val="1200"/>
              </a:spcAft>
              <a:buFontTx/>
              <a:buChar char="•"/>
              <a:defRPr/>
            </a:pPr>
            <a:r>
              <a:rPr lang="en-US" altLang="en-US" sz="1800" b="1" kern="0" baseline="0" dirty="0">
                <a:latin typeface="+mn-lt"/>
              </a:rPr>
              <a:t>One</a:t>
            </a:r>
            <a:r>
              <a:rPr lang="en-US" altLang="en-US" sz="1800" b="1" kern="0" dirty="0">
                <a:latin typeface="+mn-lt"/>
              </a:rPr>
              <a:t> broad class of metrics is the </a:t>
            </a:r>
            <a:r>
              <a:rPr lang="en-US" altLang="en-US" sz="1800" b="1" kern="0" dirty="0" err="1">
                <a:latin typeface="+mn-lt"/>
              </a:rPr>
              <a:t>Minkowski</a:t>
            </a:r>
            <a:r>
              <a:rPr lang="en-US" altLang="en-US" sz="1800" b="1" kern="0" dirty="0">
                <a:latin typeface="+mn-lt"/>
              </a:rPr>
              <a:t> metric:</a:t>
            </a:r>
          </a:p>
          <a:p>
            <a:pPr marL="344488" lvl="0" indent="-179388">
              <a:spcBef>
                <a:spcPts val="4800"/>
              </a:spcBef>
              <a:spcAft>
                <a:spcPts val="1200"/>
              </a:spcAft>
              <a:buFont typeface="Wingdings" pitchFamily="2" charset="2"/>
              <a:buChar char="§"/>
              <a:defRPr/>
            </a:pPr>
            <a:r>
              <a:rPr lang="en-US" altLang="en-US" sz="1800" b="1" kern="0" baseline="0" dirty="0">
                <a:latin typeface="+mn-lt"/>
              </a:rPr>
              <a:t>Another </a:t>
            </a:r>
            <a:r>
              <a:rPr lang="en-US" altLang="en-US" sz="1800" b="1" kern="0" baseline="0" dirty="0" err="1">
                <a:latin typeface="+mn-lt"/>
              </a:rPr>
              <a:t>nonmetric</a:t>
            </a:r>
            <a:r>
              <a:rPr lang="en-US" altLang="en-US" sz="1800" b="1" kern="0" baseline="0" dirty="0">
                <a:latin typeface="+mn-lt"/>
              </a:rPr>
              <a:t> approac</a:t>
            </a:r>
            <a:r>
              <a:rPr lang="en-US" altLang="en-US" sz="1800" b="1" kern="0" dirty="0">
                <a:latin typeface="+mn-lt"/>
              </a:rPr>
              <a:t>h measures the angle between two vectors:</a:t>
            </a:r>
            <a:endParaRPr lang="en-US" altLang="en-US" sz="1800" b="1" kern="0" dirty="0">
              <a:latin typeface="+mn-lt"/>
              <a:sym typeface="Symbol"/>
            </a:endParaRPr>
          </a:p>
        </p:txBody>
      </p:sp>
      <p:graphicFrame>
        <p:nvGraphicFramePr>
          <p:cNvPr id="5" name="Object 4"/>
          <p:cNvGraphicFramePr>
            <a:graphicFrameLocks noChangeAspect="1"/>
          </p:cNvGraphicFramePr>
          <p:nvPr/>
        </p:nvGraphicFramePr>
        <p:xfrm>
          <a:off x="431800" y="4364038"/>
          <a:ext cx="2451100" cy="647700"/>
        </p:xfrm>
        <a:graphic>
          <a:graphicData uri="http://schemas.openxmlformats.org/presentationml/2006/ole">
            <mc:AlternateContent xmlns:mc="http://schemas.openxmlformats.org/markup-compatibility/2006">
              <mc:Choice xmlns:v="urn:schemas-microsoft-com:vml" Requires="v">
                <p:oleObj name="Equation" r:id="rId2" imgW="2450880" imgH="647640" progId="Equation.3">
                  <p:embed/>
                </p:oleObj>
              </mc:Choice>
              <mc:Fallback>
                <p:oleObj name="Equation" r:id="rId2" imgW="2450880" imgH="64764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800" y="4364038"/>
                        <a:ext cx="2451100" cy="6477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25955" name="Object 3"/>
          <p:cNvGraphicFramePr>
            <a:graphicFrameLocks noChangeAspect="1"/>
          </p:cNvGraphicFramePr>
          <p:nvPr/>
        </p:nvGraphicFramePr>
        <p:xfrm>
          <a:off x="450850" y="5448300"/>
          <a:ext cx="1549400" cy="673100"/>
        </p:xfrm>
        <a:graphic>
          <a:graphicData uri="http://schemas.openxmlformats.org/presentationml/2006/ole">
            <mc:AlternateContent xmlns:mc="http://schemas.openxmlformats.org/markup-compatibility/2006">
              <mc:Choice xmlns:v="urn:schemas-microsoft-com:vml" Requires="v">
                <p:oleObj name="Equation" r:id="rId4" imgW="1549080" imgH="672840" progId="Equation.DSMT4">
                  <p:embed/>
                </p:oleObj>
              </mc:Choice>
              <mc:Fallback>
                <p:oleObj name="Equation" r:id="rId4" imgW="1549080" imgH="67284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850" y="5448300"/>
                        <a:ext cx="1549400" cy="6731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06712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b="1" dirty="0">
                <a:solidFill>
                  <a:schemeClr val="accent2"/>
                </a:solidFill>
              </a:rPr>
              <a:t>Criterion Functions For Clustering</a:t>
            </a:r>
          </a:p>
        </p:txBody>
      </p:sp>
      <p:sp>
        <p:nvSpPr>
          <p:cNvPr id="4" name="Rectangle 20"/>
          <p:cNvSpPr txBox="1">
            <a:spLocks noChangeArrowheads="1"/>
          </p:cNvSpPr>
          <p:nvPr/>
        </p:nvSpPr>
        <p:spPr>
          <a:xfrm>
            <a:off x="178868" y="674557"/>
            <a:ext cx="8738120" cy="6063523"/>
          </a:xfrm>
          <a:prstGeom prst="rect">
            <a:avLst/>
          </a:prstGeom>
        </p:spPr>
        <p:txBody>
          <a:bodyPr lIns="0" tIns="0" rIns="0" bIns="0"/>
          <a:lstStyle/>
          <a:p>
            <a:pPr marL="165100" lvl="0" indent="-165100">
              <a:spcBef>
                <a:spcPts val="0"/>
              </a:spcBef>
              <a:spcAft>
                <a:spcPts val="1200"/>
              </a:spcAft>
              <a:buFontTx/>
              <a:buChar char="•"/>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Sum of squared errors:</a:t>
            </a:r>
            <a:endParaRPr kumimoji="0" lang="en-US" altLang="en-US" sz="1800" b="1" i="0" u="none" strike="noStrike" kern="0" cap="none" spc="0" normalizeH="0" noProof="0" dirty="0">
              <a:ln>
                <a:noFill/>
              </a:ln>
              <a:solidFill>
                <a:schemeClr val="tx1"/>
              </a:solidFill>
              <a:effectLst/>
              <a:uLnTx/>
              <a:uFillTx/>
              <a:latin typeface="+mn-lt"/>
              <a:ea typeface="+mn-ea"/>
              <a:cs typeface="+mn-cs"/>
            </a:endParaRPr>
          </a:p>
          <a:p>
            <a:pPr marL="165100" lvl="0" indent="-165100">
              <a:spcBef>
                <a:spcPts val="5600"/>
              </a:spcBef>
              <a:spcAft>
                <a:spcPts val="1200"/>
              </a:spcAft>
              <a:buFontTx/>
              <a:buChar char="•"/>
              <a:defRPr/>
            </a:pPr>
            <a:r>
              <a:rPr lang="en-US" altLang="en-US" sz="1800" b="1" kern="0" baseline="0" dirty="0">
                <a:latin typeface="+mn-lt"/>
              </a:rPr>
              <a:t>Minimum variance criteria:</a:t>
            </a:r>
          </a:p>
          <a:p>
            <a:pPr marL="165100" lvl="0" indent="-165100">
              <a:spcBef>
                <a:spcPts val="5600"/>
              </a:spcBef>
              <a:spcAft>
                <a:spcPts val="1200"/>
              </a:spcAft>
              <a:buFontTx/>
              <a:buChar char="•"/>
              <a:defRPr/>
            </a:pPr>
            <a:r>
              <a:rPr lang="en-US" altLang="en-US" sz="1800" b="1" kern="0" dirty="0">
                <a:latin typeface="+mn-lt"/>
                <a:sym typeface="Symbol"/>
              </a:rPr>
              <a:t>Scatter Matrices (e.g., S</a:t>
            </a:r>
            <a:r>
              <a:rPr lang="en-US" altLang="en-US" sz="1800" kern="0" baseline="-25000" dirty="0">
                <a:latin typeface="+mn-lt"/>
                <a:sym typeface="Symbol"/>
              </a:rPr>
              <a:t>T</a:t>
            </a:r>
            <a:r>
              <a:rPr lang="en-US" altLang="en-US" sz="1800" b="1" kern="0" dirty="0">
                <a:latin typeface="+mn-lt"/>
                <a:sym typeface="Symbol"/>
              </a:rPr>
              <a:t>=S</a:t>
            </a:r>
            <a:r>
              <a:rPr lang="en-US" altLang="en-US" sz="1800" kern="0" baseline="-25000" dirty="0">
                <a:latin typeface="+mn-lt"/>
                <a:sym typeface="Symbol"/>
              </a:rPr>
              <a:t>W</a:t>
            </a:r>
            <a:r>
              <a:rPr lang="en-US" altLang="en-US" sz="1800" b="1" kern="0" dirty="0">
                <a:latin typeface="+mn-lt"/>
                <a:sym typeface="Symbol"/>
              </a:rPr>
              <a:t>+S</a:t>
            </a:r>
            <a:r>
              <a:rPr lang="en-US" altLang="en-US" sz="1800" kern="0" baseline="-25000" dirty="0">
                <a:latin typeface="+mn-lt"/>
                <a:sym typeface="Symbol"/>
              </a:rPr>
              <a:t>B</a:t>
            </a:r>
            <a:r>
              <a:rPr lang="en-US" altLang="en-US" sz="1800" b="1" kern="0" dirty="0">
                <a:latin typeface="+mn-lt"/>
                <a:sym typeface="Symbol"/>
              </a:rPr>
              <a:t>)</a:t>
            </a:r>
          </a:p>
          <a:p>
            <a:pPr marL="165100" lvl="0" indent="-165100">
              <a:spcBef>
                <a:spcPts val="0"/>
              </a:spcBef>
              <a:spcAft>
                <a:spcPts val="1200"/>
              </a:spcAft>
              <a:buFontTx/>
              <a:buChar char="•"/>
              <a:defRPr/>
            </a:pPr>
            <a:r>
              <a:rPr lang="en-US" altLang="en-US" sz="1800" b="1" kern="0" dirty="0">
                <a:latin typeface="+mn-lt"/>
                <a:sym typeface="Symbol"/>
              </a:rPr>
              <a:t>Trace Criterion:</a:t>
            </a:r>
          </a:p>
          <a:p>
            <a:pPr marL="165100" lvl="0" indent="-165100">
              <a:spcBef>
                <a:spcPts val="3600"/>
              </a:spcBef>
              <a:spcAft>
                <a:spcPts val="1200"/>
              </a:spcAft>
              <a:buFontTx/>
              <a:buChar char="•"/>
              <a:defRPr/>
            </a:pPr>
            <a:r>
              <a:rPr lang="en-US" altLang="en-US" sz="1800" b="1" kern="0" dirty="0">
                <a:latin typeface="+mn-lt"/>
                <a:sym typeface="Symbol"/>
              </a:rPr>
              <a:t>Determinant Criterion:</a:t>
            </a:r>
          </a:p>
          <a:p>
            <a:pPr marL="165100" lvl="0" indent="-165100">
              <a:spcBef>
                <a:spcPts val="3600"/>
              </a:spcBef>
              <a:spcAft>
                <a:spcPts val="1200"/>
              </a:spcAft>
              <a:buFontTx/>
              <a:buChar char="•"/>
              <a:defRPr/>
            </a:pPr>
            <a:r>
              <a:rPr lang="en-US" altLang="en-US" sz="1800" b="1" kern="0" dirty="0">
                <a:latin typeface="+mn-lt"/>
                <a:sym typeface="Symbol"/>
              </a:rPr>
              <a:t>Invariant Criteria (</a:t>
            </a:r>
            <a:r>
              <a:rPr lang="en-US" altLang="en-US" sz="1800" b="1" kern="0" dirty="0" err="1">
                <a:latin typeface="+mn-lt"/>
                <a:sym typeface="Symbol"/>
              </a:rPr>
              <a:t>eigenvalues</a:t>
            </a:r>
            <a:r>
              <a:rPr lang="en-US" altLang="en-US" sz="1800" b="1" kern="0" dirty="0">
                <a:latin typeface="+mn-lt"/>
                <a:sym typeface="Symbol"/>
              </a:rPr>
              <a:t> are invariant under linear transformations):</a:t>
            </a:r>
          </a:p>
        </p:txBody>
      </p:sp>
      <p:graphicFrame>
        <p:nvGraphicFramePr>
          <p:cNvPr id="5" name="Object 4"/>
          <p:cNvGraphicFramePr>
            <a:graphicFrameLocks noChangeAspect="1"/>
          </p:cNvGraphicFramePr>
          <p:nvPr/>
        </p:nvGraphicFramePr>
        <p:xfrm>
          <a:off x="450850" y="1114764"/>
          <a:ext cx="3098800" cy="609600"/>
        </p:xfrm>
        <a:graphic>
          <a:graphicData uri="http://schemas.openxmlformats.org/presentationml/2006/ole">
            <mc:AlternateContent xmlns:mc="http://schemas.openxmlformats.org/markup-compatibility/2006">
              <mc:Choice xmlns:v="urn:schemas-microsoft-com:vml" Requires="v">
                <p:oleObj name="Equation" r:id="rId2" imgW="3098520" imgH="609480" progId="Equation.3">
                  <p:embed/>
                </p:oleObj>
              </mc:Choice>
              <mc:Fallback>
                <p:oleObj name="Equation" r:id="rId2" imgW="3098520" imgH="60948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0850" y="1114764"/>
                        <a:ext cx="3098800" cy="6096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26980" name="Object 4"/>
          <p:cNvGraphicFramePr>
            <a:graphicFrameLocks noChangeAspect="1"/>
          </p:cNvGraphicFramePr>
          <p:nvPr/>
        </p:nvGraphicFramePr>
        <p:xfrm>
          <a:off x="450850" y="2130663"/>
          <a:ext cx="3390900" cy="622300"/>
        </p:xfrm>
        <a:graphic>
          <a:graphicData uri="http://schemas.openxmlformats.org/presentationml/2006/ole">
            <mc:AlternateContent xmlns:mc="http://schemas.openxmlformats.org/markup-compatibility/2006">
              <mc:Choice xmlns:v="urn:schemas-microsoft-com:vml" Requires="v">
                <p:oleObj name="Equation" r:id="rId4" imgW="3390840" imgH="622080" progId="Equation.3">
                  <p:embed/>
                </p:oleObj>
              </mc:Choice>
              <mc:Fallback>
                <p:oleObj name="Equation" r:id="rId4" imgW="3390840" imgH="62208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850" y="2130663"/>
                        <a:ext cx="3390900" cy="6223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26981" name="Object 5"/>
          <p:cNvGraphicFramePr>
            <a:graphicFrameLocks noChangeAspect="1"/>
          </p:cNvGraphicFramePr>
          <p:nvPr/>
        </p:nvGraphicFramePr>
        <p:xfrm>
          <a:off x="450850" y="3653568"/>
          <a:ext cx="2590800" cy="609600"/>
        </p:xfrm>
        <a:graphic>
          <a:graphicData uri="http://schemas.openxmlformats.org/presentationml/2006/ole">
            <mc:AlternateContent xmlns:mc="http://schemas.openxmlformats.org/markup-compatibility/2006">
              <mc:Choice xmlns:v="urn:schemas-microsoft-com:vml" Requires="v">
                <p:oleObj name="Equation" r:id="rId6" imgW="2590560" imgH="609480" progId="Equation.3">
                  <p:embed/>
                </p:oleObj>
              </mc:Choice>
              <mc:Fallback>
                <p:oleObj name="Equation" r:id="rId6" imgW="2590560" imgH="60948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0850" y="3653568"/>
                        <a:ext cx="2590800" cy="6096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26982" name="Object 6"/>
          <p:cNvGraphicFramePr>
            <a:graphicFrameLocks noChangeAspect="1"/>
          </p:cNvGraphicFramePr>
          <p:nvPr/>
        </p:nvGraphicFramePr>
        <p:xfrm>
          <a:off x="450850" y="4546965"/>
          <a:ext cx="1612900" cy="596900"/>
        </p:xfrm>
        <a:graphic>
          <a:graphicData uri="http://schemas.openxmlformats.org/presentationml/2006/ole">
            <mc:AlternateContent xmlns:mc="http://schemas.openxmlformats.org/markup-compatibility/2006">
              <mc:Choice xmlns:v="urn:schemas-microsoft-com:vml" Requires="v">
                <p:oleObj name="Equation" r:id="rId8" imgW="1612800" imgH="596880" progId="Equation.3">
                  <p:embed/>
                </p:oleObj>
              </mc:Choice>
              <mc:Fallback>
                <p:oleObj name="Equation" r:id="rId8" imgW="1612800" imgH="59688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0850" y="4546965"/>
                        <a:ext cx="1612900" cy="5969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26983" name="Object 7"/>
          <p:cNvGraphicFramePr>
            <a:graphicFrameLocks noChangeAspect="1"/>
          </p:cNvGraphicFramePr>
          <p:nvPr/>
        </p:nvGraphicFramePr>
        <p:xfrm>
          <a:off x="450850" y="5617252"/>
          <a:ext cx="5562600" cy="647700"/>
        </p:xfrm>
        <a:graphic>
          <a:graphicData uri="http://schemas.openxmlformats.org/presentationml/2006/ole">
            <mc:AlternateContent xmlns:mc="http://schemas.openxmlformats.org/markup-compatibility/2006">
              <mc:Choice xmlns:v="urn:schemas-microsoft-com:vml" Requires="v">
                <p:oleObj name="Equation" r:id="rId10" imgW="5562360" imgH="647640" progId="Equation.DSMT4">
                  <p:embed/>
                </p:oleObj>
              </mc:Choice>
              <mc:Fallback>
                <p:oleObj name="Equation" r:id="rId10" imgW="5562360" imgH="64764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0850" y="5617252"/>
                        <a:ext cx="5562600" cy="6477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248281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b="1" dirty="0">
                <a:solidFill>
                  <a:schemeClr val="accent2"/>
                </a:solidFill>
              </a:rPr>
              <a:t>Iterative Optimization</a:t>
            </a:r>
          </a:p>
        </p:txBody>
      </p:sp>
      <p:sp>
        <p:nvSpPr>
          <p:cNvPr id="4" name="Rectangle 20"/>
          <p:cNvSpPr txBox="1">
            <a:spLocks noChangeArrowheads="1"/>
          </p:cNvSpPr>
          <p:nvPr/>
        </p:nvSpPr>
        <p:spPr>
          <a:xfrm>
            <a:off x="178868" y="674557"/>
            <a:ext cx="8738120" cy="6063523"/>
          </a:xfrm>
          <a:prstGeom prst="rect">
            <a:avLst/>
          </a:prstGeom>
        </p:spPr>
        <p:txBody>
          <a:bodyPr lIns="0" tIns="0" rIns="0" bIns="0"/>
          <a:lstStyle/>
          <a:p>
            <a:pPr marL="165100" lvl="0" indent="-165100">
              <a:spcBef>
                <a:spcPts val="0"/>
              </a:spcBef>
              <a:spcAft>
                <a:spcPts val="1200"/>
              </a:spcAft>
              <a:buFontTx/>
              <a:buChar char="•"/>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Because the sample</a:t>
            </a:r>
            <a:r>
              <a:rPr kumimoji="0" lang="en-US" altLang="en-US" sz="1800" b="1" i="0" u="none" strike="noStrike" kern="0" cap="none" spc="0" normalizeH="0" noProof="0" dirty="0">
                <a:ln>
                  <a:noFill/>
                </a:ln>
                <a:solidFill>
                  <a:schemeClr val="tx1"/>
                </a:solidFill>
                <a:effectLst/>
                <a:uLnTx/>
                <a:uFillTx/>
                <a:latin typeface="+mn-lt"/>
                <a:ea typeface="+mn-ea"/>
                <a:cs typeface="+mn-cs"/>
              </a:rPr>
              <a:t> set is finite, clustering can be viewed as a problem solved by exhaustive enumeration. However the computational complexity of this approach is prohibitive (</a:t>
            </a:r>
            <a:r>
              <a:rPr kumimoji="0" lang="en-US" altLang="en-US" sz="1800" i="1" u="none" strike="noStrike" kern="0" cap="none" spc="0" normalizeH="0" noProof="0" dirty="0" err="1">
                <a:ln>
                  <a:noFill/>
                </a:ln>
                <a:solidFill>
                  <a:schemeClr val="tx1"/>
                </a:solidFill>
                <a:effectLst/>
                <a:uLnTx/>
                <a:uFillTx/>
                <a:latin typeface="+mn-lt"/>
                <a:ea typeface="+mn-ea"/>
                <a:cs typeface="+mn-cs"/>
              </a:rPr>
              <a:t>c</a:t>
            </a:r>
            <a:r>
              <a:rPr kumimoji="0" lang="en-US" altLang="en-US" sz="1800" i="0" u="none" strike="noStrike" kern="0" cap="none" spc="0" normalizeH="0" baseline="30000" noProof="0" dirty="0" err="1">
                <a:ln>
                  <a:noFill/>
                </a:ln>
                <a:solidFill>
                  <a:schemeClr val="tx1"/>
                </a:solidFill>
                <a:effectLst/>
                <a:uLnTx/>
                <a:uFillTx/>
                <a:latin typeface="+mn-lt"/>
                <a:ea typeface="+mn-ea"/>
                <a:cs typeface="+mn-cs"/>
              </a:rPr>
              <a:t>n</a:t>
            </a:r>
            <a:r>
              <a:rPr kumimoji="0" lang="en-US" altLang="en-US" sz="1800" i="0" u="none" strike="noStrike" kern="0" cap="none" spc="0" normalizeH="0" noProof="0" dirty="0">
                <a:ln>
                  <a:noFill/>
                </a:ln>
                <a:solidFill>
                  <a:schemeClr val="tx1"/>
                </a:solidFill>
                <a:effectLst/>
                <a:uLnTx/>
                <a:uFillTx/>
                <a:latin typeface="+mn-lt"/>
                <a:ea typeface="+mn-ea"/>
                <a:cs typeface="+mn-cs"/>
              </a:rPr>
              <a:t>/c!</a:t>
            </a:r>
            <a:r>
              <a:rPr kumimoji="0" lang="en-US" altLang="en-US" sz="1800" b="1" i="0" u="none" strike="noStrike" kern="0" cap="none" spc="0" normalizeH="0" noProof="0" dirty="0">
                <a:ln>
                  <a:noFill/>
                </a:ln>
                <a:solidFill>
                  <a:schemeClr val="tx1"/>
                </a:solidFill>
                <a:effectLst/>
                <a:uLnTx/>
                <a:uFillTx/>
                <a:latin typeface="+mn-lt"/>
                <a:ea typeface="+mn-ea"/>
                <a:cs typeface="+mn-cs"/>
              </a:rPr>
              <a:t>).</a:t>
            </a:r>
          </a:p>
          <a:p>
            <a:pPr marL="165100" lvl="0" indent="-165100">
              <a:spcBef>
                <a:spcPts val="0"/>
              </a:spcBef>
              <a:spcAft>
                <a:spcPts val="1200"/>
              </a:spcAft>
              <a:buFontTx/>
              <a:buChar char="•"/>
              <a:defRPr/>
            </a:pPr>
            <a:r>
              <a:rPr lang="en-US" altLang="en-US" sz="1800" b="1" kern="0" dirty="0">
                <a:latin typeface="+mn-lt"/>
              </a:rPr>
              <a:t>However, we can apply an iterative hill-climbing procedure:</a:t>
            </a:r>
          </a:p>
          <a:p>
            <a:pPr marL="344488" lvl="0" indent="-179388">
              <a:spcBef>
                <a:spcPts val="0"/>
              </a:spcBef>
              <a:spcAft>
                <a:spcPts val="1200"/>
              </a:spcAft>
              <a:buFont typeface="Wingdings" pitchFamily="2" charset="2"/>
              <a:buChar char="§"/>
              <a:defRPr/>
            </a:pPr>
            <a:r>
              <a:rPr kumimoji="0" lang="en-US" altLang="en-US" sz="1800" b="1" i="0" u="none" strike="noStrike" kern="0" cap="none" spc="0" normalizeH="0" noProof="0" dirty="0">
                <a:ln>
                  <a:noFill/>
                </a:ln>
                <a:solidFill>
                  <a:schemeClr val="tx1"/>
                </a:solidFill>
                <a:effectLst/>
                <a:uLnTx/>
                <a:uFillTx/>
                <a:latin typeface="+mn-lt"/>
                <a:ea typeface="+mn-ea"/>
                <a:cs typeface="+mn-cs"/>
              </a:rPr>
              <a:t>Generate an initial clustering.</a:t>
            </a:r>
          </a:p>
          <a:p>
            <a:pPr marL="344488" lvl="0" indent="-179388">
              <a:spcBef>
                <a:spcPts val="0"/>
              </a:spcBef>
              <a:spcAft>
                <a:spcPts val="1200"/>
              </a:spcAft>
              <a:buFont typeface="Wingdings" pitchFamily="2" charset="2"/>
              <a:buChar char="§"/>
              <a:defRPr/>
            </a:pPr>
            <a:r>
              <a:rPr lang="en-US" altLang="en-US" sz="1800" b="1" kern="0" dirty="0">
                <a:latin typeface="+mn-lt"/>
              </a:rPr>
              <a:t>Randomly select a point.</a:t>
            </a:r>
          </a:p>
          <a:p>
            <a:pPr marL="344488" lvl="0" indent="-179388">
              <a:spcBef>
                <a:spcPts val="0"/>
              </a:spcBef>
              <a:spcAft>
                <a:spcPts val="1200"/>
              </a:spcAft>
              <a:buFont typeface="Wingdings" pitchFamily="2" charset="2"/>
              <a:buChar char="§"/>
              <a:defRPr/>
            </a:pPr>
            <a:r>
              <a:rPr kumimoji="0" lang="en-US" altLang="en-US" sz="1800" b="1" i="0" u="none" strike="noStrike" kern="0" cap="none" spc="0" normalizeH="0" noProof="0" dirty="0">
                <a:ln>
                  <a:noFill/>
                </a:ln>
                <a:solidFill>
                  <a:schemeClr val="tx1"/>
                </a:solidFill>
                <a:effectLst/>
                <a:uLnTx/>
                <a:uFillTx/>
                <a:latin typeface="+mn-lt"/>
                <a:ea typeface="+mn-ea"/>
                <a:cs typeface="+mn-cs"/>
              </a:rPr>
              <a:t>Test whether assigning it to another cluster will reduce the error</a:t>
            </a:r>
            <a:br>
              <a:rPr kumimoji="0" lang="en-US" altLang="en-US" sz="1800" b="1" i="0" u="none" strike="noStrike" kern="0" cap="none" spc="0" normalizeH="0" noProof="0" dirty="0">
                <a:ln>
                  <a:noFill/>
                </a:ln>
                <a:solidFill>
                  <a:schemeClr val="tx1"/>
                </a:solidFill>
                <a:effectLst/>
                <a:uLnTx/>
                <a:uFillTx/>
                <a:latin typeface="+mn-lt"/>
                <a:ea typeface="+mn-ea"/>
                <a:cs typeface="+mn-cs"/>
              </a:rPr>
            </a:br>
            <a:r>
              <a:rPr kumimoji="0" lang="en-US" altLang="en-US" sz="1800" b="1" i="0" u="none" strike="noStrike" kern="0" cap="none" spc="0" normalizeH="0" noProof="0" dirty="0">
                <a:ln>
                  <a:noFill/>
                </a:ln>
                <a:solidFill>
                  <a:schemeClr val="tx1"/>
                </a:solidFill>
                <a:effectLst/>
                <a:uLnTx/>
                <a:uFillTx/>
                <a:latin typeface="+mn-lt"/>
                <a:ea typeface="+mn-ea"/>
                <a:cs typeface="+mn-cs"/>
              </a:rPr>
              <a:t>(e.g., mean squared error); move to the appropriate cluster.</a:t>
            </a:r>
          </a:p>
          <a:p>
            <a:pPr marL="344488" lvl="0" indent="-179388">
              <a:spcBef>
                <a:spcPts val="0"/>
              </a:spcBef>
              <a:spcAft>
                <a:spcPts val="1200"/>
              </a:spcAft>
              <a:buFont typeface="Wingdings" pitchFamily="2" charset="2"/>
              <a:buChar char="§"/>
              <a:defRPr/>
            </a:pPr>
            <a:r>
              <a:rPr lang="en-US" altLang="en-US" sz="1800" b="1" kern="0" dirty="0">
                <a:latin typeface="+mn-lt"/>
              </a:rPr>
              <a:t>Iterate until no further reassignments are made.</a:t>
            </a:r>
          </a:p>
          <a:p>
            <a:pPr marL="165100" lvl="0" indent="-165100">
              <a:spcBef>
                <a:spcPts val="0"/>
              </a:spcBef>
              <a:spcAft>
                <a:spcPts val="1200"/>
              </a:spcAft>
              <a:buFontTx/>
              <a:buChar char="•"/>
              <a:defRPr/>
            </a:pPr>
            <a:r>
              <a:rPr kumimoji="0" lang="en-US" altLang="en-US" sz="1800" b="1" i="0" u="none" strike="noStrike" kern="0" cap="none" spc="0" normalizeH="0" noProof="0" dirty="0">
                <a:ln>
                  <a:noFill/>
                </a:ln>
                <a:solidFill>
                  <a:schemeClr val="tx1"/>
                </a:solidFill>
                <a:effectLst/>
                <a:uLnTx/>
                <a:uFillTx/>
                <a:latin typeface="+mn-lt"/>
                <a:ea typeface="+mn-ea"/>
                <a:cs typeface="+mn-cs"/>
              </a:rPr>
              <a:t>Note that efficient methods exist for updating the cluster means and overall error because we only need to consider the contribution from this one point.</a:t>
            </a:r>
          </a:p>
          <a:p>
            <a:pPr marL="165100" lvl="0" indent="-165100">
              <a:spcBef>
                <a:spcPts val="0"/>
              </a:spcBef>
              <a:spcAft>
                <a:spcPts val="1200"/>
              </a:spcAft>
              <a:buFontTx/>
              <a:buChar char="•"/>
              <a:defRPr/>
            </a:pPr>
            <a:r>
              <a:rPr lang="en-US" altLang="en-US" sz="1800" b="1" kern="0" dirty="0">
                <a:latin typeface="+mn-lt"/>
              </a:rPr>
              <a:t>This can be considered a sequential form of the k-Means algorithm.</a:t>
            </a:r>
          </a:p>
          <a:p>
            <a:pPr marL="165100" lvl="0" indent="-165100">
              <a:spcBef>
                <a:spcPts val="0"/>
              </a:spcBef>
              <a:spcAft>
                <a:spcPts val="1200"/>
              </a:spcAft>
              <a:buFontTx/>
              <a:buChar char="•"/>
              <a:defRPr/>
            </a:pPr>
            <a:r>
              <a:rPr kumimoji="0" lang="en-US" altLang="en-US" sz="1800" b="1" i="0" u="none" strike="noStrike" kern="0" cap="none" spc="0" normalizeH="0" noProof="0" dirty="0">
                <a:ln>
                  <a:noFill/>
                </a:ln>
                <a:solidFill>
                  <a:schemeClr val="tx1"/>
                </a:solidFill>
                <a:effectLst/>
                <a:uLnTx/>
                <a:uFillTx/>
                <a:latin typeface="+mn-lt"/>
                <a:ea typeface="+mn-ea"/>
                <a:cs typeface="+mn-cs"/>
              </a:rPr>
              <a:t>Obvious drawbacks include the potential to get stuck in local minima. One way around this is to use a hybrid approach (e.g., alternate between this and standard </a:t>
            </a:r>
            <a:r>
              <a:rPr kumimoji="0" lang="en-US" altLang="en-US" sz="1800" i="1" u="none" strike="noStrike" kern="0" cap="none" spc="0" normalizeH="0" noProof="0" dirty="0">
                <a:ln>
                  <a:noFill/>
                </a:ln>
                <a:solidFill>
                  <a:schemeClr val="tx1"/>
                </a:solidFill>
                <a:effectLst/>
                <a:uLnTx/>
                <a:uFillTx/>
                <a:latin typeface="+mn-lt"/>
                <a:ea typeface="+mn-ea"/>
                <a:cs typeface="+mn-cs"/>
              </a:rPr>
              <a:t>k</a:t>
            </a:r>
            <a:r>
              <a:rPr kumimoji="0" lang="en-US" altLang="en-US" sz="1800" b="1" i="0" u="none" strike="noStrike" kern="0" cap="none" spc="0" normalizeH="0" noProof="0" dirty="0">
                <a:ln>
                  <a:noFill/>
                </a:ln>
                <a:solidFill>
                  <a:schemeClr val="tx1"/>
                </a:solidFill>
                <a:effectLst/>
                <a:uLnTx/>
                <a:uFillTx/>
                <a:latin typeface="+mn-lt"/>
                <a:ea typeface="+mn-ea"/>
                <a:cs typeface="+mn-cs"/>
              </a:rPr>
              <a:t>-Means algorithm).</a:t>
            </a:r>
            <a:endParaRPr lang="en-US" altLang="en-US" sz="1800" b="1" kern="0" dirty="0">
              <a:latin typeface="+mn-lt"/>
              <a:sym typeface="Symbol"/>
            </a:endParaRPr>
          </a:p>
        </p:txBody>
      </p:sp>
    </p:spTree>
    <p:extLst>
      <p:ext uri="{BB962C8B-B14F-4D97-AF65-F5344CB8AC3E}">
        <p14:creationId xmlns:p14="http://schemas.microsoft.com/office/powerpoint/2010/main" val="2844864394"/>
      </p:ext>
    </p:extLst>
  </p:cSld>
  <p:clrMapOvr>
    <a:masterClrMapping/>
  </p:clrMapOvr>
</p:sld>
</file>

<file path=ppt/theme/theme1.xml><?xml version="1.0" encoding="utf-8"?>
<a:theme xmlns:a="http://schemas.openxmlformats.org/drawingml/2006/main" name="isip_default">
  <a:themeElements>
    <a:clrScheme name="ISIP Standard">
      <a:dk1>
        <a:srgbClr val="000000"/>
      </a:dk1>
      <a:lt1>
        <a:srgbClr val="000000"/>
      </a:lt1>
      <a:dk2>
        <a:srgbClr val="000000"/>
      </a:dk2>
      <a:lt2>
        <a:srgbClr val="000000"/>
      </a:lt2>
      <a:accent1>
        <a:srgbClr val="333399"/>
      </a:accent1>
      <a:accent2>
        <a:srgbClr val="892034"/>
      </a:accent2>
      <a:accent3>
        <a:srgbClr val="FFFFE2"/>
      </a:accent3>
      <a:accent4>
        <a:srgbClr val="FFFFE2"/>
      </a:accent4>
      <a:accent5>
        <a:srgbClr val="FFFFE2"/>
      </a:accent5>
      <a:accent6>
        <a:srgbClr val="FFFFE2"/>
      </a:accent6>
      <a:hlink>
        <a:srgbClr val="892034"/>
      </a:hlink>
      <a:folHlink>
        <a:srgbClr val="892034"/>
      </a:folHlink>
    </a:clrScheme>
    <a:fontScheme name="ISIP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cture_title">
  <a:themeElements>
    <a:clrScheme name="ISIP Standard">
      <a:dk1>
        <a:srgbClr val="000000"/>
      </a:dk1>
      <a:lt1>
        <a:srgbClr val="000000"/>
      </a:lt1>
      <a:dk2>
        <a:srgbClr val="000000"/>
      </a:dk2>
      <a:lt2>
        <a:srgbClr val="000000"/>
      </a:lt2>
      <a:accent1>
        <a:srgbClr val="333399"/>
      </a:accent1>
      <a:accent2>
        <a:srgbClr val="892034"/>
      </a:accent2>
      <a:accent3>
        <a:srgbClr val="FFFFE2"/>
      </a:accent3>
      <a:accent4>
        <a:srgbClr val="FFFFE2"/>
      </a:accent4>
      <a:accent5>
        <a:srgbClr val="FFFFE2"/>
      </a:accent5>
      <a:accent6>
        <a:srgbClr val="FFFFE2"/>
      </a:accent6>
      <a:hlink>
        <a:srgbClr val="892034"/>
      </a:hlink>
      <a:folHlink>
        <a:srgbClr val="892034"/>
      </a:folHlink>
    </a:clrScheme>
    <a:fontScheme name="ISIP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lecture_title</Template>
  <TotalTime>7644</TotalTime>
  <Words>1805</Words>
  <Application>Microsoft Macintosh PowerPoint</Application>
  <PresentationFormat>Letter Paper (8.5x11 in)</PresentationFormat>
  <Paragraphs>123</Paragraphs>
  <Slides>14</Slides>
  <Notes>0</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14</vt:i4>
      </vt:variant>
    </vt:vector>
  </HeadingPairs>
  <TitlesOfParts>
    <vt:vector size="22" baseType="lpstr">
      <vt:lpstr>Arial</vt:lpstr>
      <vt:lpstr>Courier New</vt:lpstr>
      <vt:lpstr>Symbol</vt:lpstr>
      <vt:lpstr>Times New Roman</vt:lpstr>
      <vt:lpstr>Wingdings</vt:lpstr>
      <vt:lpstr>isip_default</vt:lpstr>
      <vt:lpstr>1_lecture_title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Gateway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Valued Gateway Client</dc:creator>
  <cp:lastModifiedBy>Joseph Picone</cp:lastModifiedBy>
  <cp:revision>464</cp:revision>
  <dcterms:created xsi:type="dcterms:W3CDTF">2002-09-12T17:13:32Z</dcterms:created>
  <dcterms:modified xsi:type="dcterms:W3CDTF">2026-03-16T12:48:21Z</dcterms:modified>
</cp:coreProperties>
</file>