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5" r:id="rId1"/>
    <p:sldMasterId id="2147483694" r:id="rId2"/>
  </p:sldMasterIdLst>
  <p:notesMasterIdLst>
    <p:notesMasterId r:id="rId17"/>
  </p:notesMasterIdLst>
  <p:handoutMasterIdLst>
    <p:handoutMasterId r:id="rId18"/>
  </p:handoutMasterIdLst>
  <p:sldIdLst>
    <p:sldId id="356" r:id="rId3"/>
    <p:sldId id="414" r:id="rId4"/>
    <p:sldId id="415" r:id="rId5"/>
    <p:sldId id="416" r:id="rId6"/>
    <p:sldId id="417" r:id="rId7"/>
    <p:sldId id="418" r:id="rId8"/>
    <p:sldId id="419" r:id="rId9"/>
    <p:sldId id="426" r:id="rId10"/>
    <p:sldId id="420" r:id="rId11"/>
    <p:sldId id="421" r:id="rId12"/>
    <p:sldId id="422" r:id="rId13"/>
    <p:sldId id="423" r:id="rId14"/>
    <p:sldId id="424" r:id="rId15"/>
    <p:sldId id="425" r:id="rId16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616" userDrawn="1">
          <p15:clr>
            <a:srgbClr val="A4A3A4"/>
          </p15:clr>
        </p15:guide>
        <p15:guide id="3" pos="2880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pos="552" userDrawn="1">
          <p15:clr>
            <a:srgbClr val="A4A3A4"/>
          </p15:clr>
        </p15:guide>
        <p15:guide id="6" pos="42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91" autoAdjust="0"/>
    <p:restoredTop sz="95107" autoAdjust="0"/>
  </p:normalViewPr>
  <p:slideViewPr>
    <p:cSldViewPr snapToGrid="0">
      <p:cViewPr varScale="1">
        <p:scale>
          <a:sx n="135" d="100"/>
          <a:sy n="135" d="100"/>
        </p:scale>
        <p:origin x="1872" y="176"/>
      </p:cViewPr>
      <p:guideLst>
        <p:guide orient="horz" pos="3816"/>
        <p:guide pos="5616"/>
        <p:guide pos="2880"/>
        <p:guide pos="144"/>
        <p:guide pos="552"/>
        <p:guide pos="42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22,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/>
              <a:t>ECE 8527 – Introduction to Machine Learning and Pattern Recognition</a:t>
            </a:r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revoledu.com/kardi/tutorial/KNN/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milania.de/blog/Introduction_to_kernel_density_estimation_%28Parzen_window_method%29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hyperlink" Target="http://cgm.cs.mcgill.ca/~soss/cs644/projects/simard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url=https%3A%2F%2Feuropepmc.org%2Farticle%2Fpmc%2F2914143&amp;psig=AOvVaw3pMlGvv1aBTPClK7ZmTSlF&amp;ust=1614539202489000&amp;source=images&amp;cd=vfe&amp;ved=0CAIQjRxqFwoTCNCFn7Dhiu8CFQAAAAAdAAAAABAV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isip.piconepress.com/courses/temple/ece_8527/resources/dhs_book/dhs_book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.stack.imgur.com/qxD32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41338" y="1301617"/>
            <a:ext cx="4721225" cy="46054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ts val="12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Density Estimation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Parzen Windows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k-Nearest Neighbor</a:t>
            </a:r>
          </a:p>
          <a:p>
            <a:pPr marL="174625" marR="0" lvl="0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sz="1800" b="1" dirty="0">
                <a:solidFill>
                  <a:schemeClr val="tx2"/>
                </a:solidFill>
                <a:latin typeface="+mn-lt"/>
              </a:rPr>
              <a:t>Properties of Metrics</a:t>
            </a:r>
          </a:p>
          <a:p>
            <a:pPr marL="174625" indent="-174625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</a:p>
          <a:p>
            <a:pPr marL="174625">
              <a:spcBef>
                <a:spcPts val="0"/>
              </a:spcBef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DHS Textbook (Sections 2.1, 2.2)</a:t>
            </a:r>
          </a:p>
          <a:p>
            <a:pPr marL="174625">
              <a:spcBef>
                <a:spcPts val="0"/>
              </a:spcBef>
            </a:pPr>
            <a:r>
              <a:rPr lang="en-US" sz="1800" b="1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LWLS Textbook (Sections 4.5, 4.6)</a:t>
            </a:r>
            <a:br>
              <a:rPr lang="en-US" sz="1800" b="1" dirty="0">
                <a:solidFill>
                  <a:schemeClr val="accent2"/>
                </a:solidFill>
              </a:rPr>
            </a:br>
            <a:r>
              <a:rPr lang="en-US" sz="1800" b="1" dirty="0" err="1">
                <a:solidFill>
                  <a:schemeClr val="accent2"/>
                </a:solidFill>
              </a:rPr>
              <a:t>Sellner</a:t>
            </a:r>
            <a:r>
              <a:rPr lang="en-US" sz="1800" b="1" dirty="0">
                <a:solidFill>
                  <a:schemeClr val="accent2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2"/>
              </a:rPr>
              <a:t>Parzen Windows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 err="1">
                <a:solidFill>
                  <a:srgbClr val="004000"/>
                </a:solidFill>
              </a:rPr>
              <a:t>Teknomo</a:t>
            </a:r>
            <a:r>
              <a:rPr lang="en-US" sz="1800" b="1" dirty="0">
                <a:solidFill>
                  <a:srgbClr val="004000"/>
                </a:solidFill>
              </a:rPr>
              <a:t>: </a:t>
            </a:r>
            <a:r>
              <a:rPr lang="en-US" sz="1800" b="1" dirty="0">
                <a:solidFill>
                  <a:srgbClr val="004000"/>
                </a:solidFill>
                <a:hlinkClick r:id="rId3"/>
              </a:rPr>
              <a:t>K-Nearest Neighbor Rule</a:t>
            </a:r>
            <a:br>
              <a:rPr lang="en-US" sz="1800" b="1" dirty="0">
                <a:solidFill>
                  <a:srgbClr val="004000"/>
                </a:solidFill>
              </a:rPr>
            </a:br>
            <a:r>
              <a:rPr lang="en-US" sz="1800" b="1" dirty="0">
                <a:solidFill>
                  <a:srgbClr val="004000"/>
                </a:solidFill>
              </a:rPr>
              <a:t>TutorialsPoint: </a:t>
            </a:r>
            <a:r>
              <a:rPr lang="en-US" sz="1800" b="1" dirty="0">
                <a:solidFill>
                  <a:srgbClr val="004000"/>
                </a:solidFill>
                <a:hlinkClick r:id="rId4"/>
              </a:rPr>
              <a:t>KNN Tutorial</a:t>
            </a:r>
            <a:endParaRPr lang="en-US" sz="1800" b="1" dirty="0">
              <a:solidFill>
                <a:srgbClr val="004000"/>
              </a:solidFill>
            </a:endParaRPr>
          </a:p>
          <a:p>
            <a:pPr marL="176213" lvl="0" indent="-176213" fontAlgn="auto">
              <a:spcBef>
                <a:spcPts val="14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kumimoji="0" lang="en-US" sz="1800" b="1" i="0" u="none" strike="noStrike" kern="1200" cap="none" spc="0" normalizeH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22: Introduction to Nonparametric Techniques</a:t>
            </a:r>
          </a:p>
        </p:txBody>
      </p:sp>
      <p:pic>
        <p:nvPicPr>
          <p:cNvPr id="13" name="Picture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62563" y="4112984"/>
            <a:ext cx="2486338" cy="1901427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4" name="Picture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16323" y="2747637"/>
            <a:ext cx="2360952" cy="177071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  <p:pic>
        <p:nvPicPr>
          <p:cNvPr id="12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75524" y="1301617"/>
            <a:ext cx="2473377" cy="1855033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Application: Estimation of </a:t>
            </a:r>
            <a:r>
              <a:rPr lang="en-US" b="1" i="1" dirty="0">
                <a:solidFill>
                  <a:schemeClr val="accent2"/>
                </a:solidFill>
              </a:rPr>
              <a:t>A Posteriori </a:t>
            </a:r>
            <a:r>
              <a:rPr lang="en-US" b="1" dirty="0">
                <a:solidFill>
                  <a:schemeClr val="accent2"/>
                </a:solidFill>
              </a:rPr>
              <a:t>Probabilities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Goal: estimate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from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labeled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Let’s place a cell of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around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 and capture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samples.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b="1" dirty="0"/>
                  <a:t> samples amongst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turned out to be labeled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then: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, 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)/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A reasonable estimate for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  <m:d>
                      <m:dPr>
                        <m:ctrlP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sz="180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e>
                        </m:d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𝑝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(</m:t>
                        </m:r>
                        <m:r>
                          <a:rPr lang="en-US" sz="1800" b="1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, </m:t>
                        </m:r>
                        <m:r>
                          <a:rPr lang="en-US" sz="1800" i="1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𝜔</m:t>
                        </m:r>
                        <m:r>
                          <a:rPr lang="en-US" sz="1800" i="1" baseline="-25000" dirty="0" err="1"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)</m:t>
                        </m:r>
                      </m:num>
                      <m:den>
                        <m:nary>
                          <m:naryPr>
                            <m:chr m:val="∑"/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𝑗</m:t>
                            </m:r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=1</m:t>
                            </m:r>
                          </m:sub>
                          <m:sup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sup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𝑝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(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, </m:t>
                            </m:r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𝜔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)</m:t>
                            </m:r>
                          </m:e>
                        </m:nary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b="0" i="1" dirty="0" smtClean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den>
                    </m:f>
                  </m:oMath>
                </a14:m>
                <a:r>
                  <a:rPr lang="en-US" sz="1800" b="1" dirty="0"/>
                  <a:t> is the fraction of the samples within the cell that are labeled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To achieve the minimum error rate,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the most frequently represented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category within the cell is selected.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large and the cell sufficiently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small, the performance will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approach the best possible.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kNN is a very powerful classifier, 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but is not computationally efficient.</a:t>
                </a:r>
              </a:p>
              <a:p>
                <a:pPr marL="165100" lvl="3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We will soon see that deep learning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systems offer an interesting</a:t>
                </a:r>
                <a:br>
                  <a:rPr lang="en-US" sz="1800" b="1" dirty="0">
                    <a:sym typeface="Symbol" pitchFamily="18" charset="2"/>
                  </a:rPr>
                </a:br>
                <a:r>
                  <a:rPr lang="en-US" sz="1800" b="1" dirty="0">
                    <a:sym typeface="Symbol" pitchFamily="18" charset="2"/>
                  </a:rPr>
                  <a:t>compromise.</a:t>
                </a:r>
                <a:endParaRPr lang="en-US" sz="1800" b="1" dirty="0"/>
              </a:p>
              <a:p>
                <a:pPr marL="165100" lvl="3" indent="-165100" eaLnBrk="1" hangingPunct="1">
                  <a:spcBef>
                    <a:spcPts val="1800"/>
                  </a:spcBef>
                  <a:spcAft>
                    <a:spcPts val="1800"/>
                  </a:spcAft>
                  <a:buFont typeface="Arial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709856"/>
                <a:ext cx="8686800" cy="5843343"/>
              </a:xfrm>
              <a:prstGeom prst="rect">
                <a:avLst/>
              </a:prstGeom>
              <a:blipFill>
                <a:blip r:embed="rId2"/>
                <a:stretch>
                  <a:fillRect l="-1606" t="-1302" b="-216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2868" name="Picture 52" descr="Comparison of multivariate classifiers and response normalizations for  pattern-information fMRI. - Abstract - Europe PMC">
            <a:hlinkClick r:id="rId3"/>
            <a:extLst>
              <a:ext uri="{FF2B5EF4-FFF2-40B4-BE49-F238E27FC236}">
                <a16:creationId xmlns:a16="http://schemas.microsoft.com/office/drawing/2014/main" id="{56FB2F8A-D7B7-C746-8C55-2EDF385B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300615"/>
            <a:ext cx="4572000" cy="308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704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{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}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be a set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labeled prototypes.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be the closest prototype to a test point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Nearest-Neighbor Rule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classifying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by assigning it the label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The nearest-neighbor rule leads to an error rate greater than the minimum possible (the Bayes rate). See 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  <a:hlinkClick r:id="rId2"/>
                  </a:rPr>
                  <a:t>this textbook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 for the derivation.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If the number of prototypes is very large, the error rate of the nearest-neighbor classifier is never worse than twice the Bayes rate:</a:t>
                </a:r>
              </a:p>
              <a:p>
                <a:pPr marL="465138" lvl="1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𝑃</m:t>
                      </m:r>
                      <m:r>
                        <a:rPr lang="en-US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itchFamily="18" charset="2"/>
                        </a:rPr>
                        <m:t>≤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𝑃</m:t>
                          </m:r>
                        </m:e>
                        <m:sup>
                          <m:r>
                            <a:rPr lang="en-US" sz="1800" b="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sz="1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sym typeface="Symbol" pitchFamily="18" charset="2"/>
                            </a:rPr>
                            <m:t>2−</m:t>
                          </m:r>
                          <m:f>
                            <m:f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</m:num>
                            <m:den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𝑐</m:t>
                              </m:r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−1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b="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n-US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1800" dirty="0">
                  <a:solidFill>
                    <a:schemeClr val="bg1"/>
                  </a:solidFill>
                  <a:sym typeface="Symbol" pitchFamily="18" charset="2"/>
                </a:endParaRP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This produces a Voronoi tesselation of the space, and the individual decision regions are called Voronoi cells: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complex problems, this </a:t>
                </a:r>
                <a:br>
                  <a:rPr lang="en-US" sz="1800" b="1" dirty="0"/>
                </a:br>
                <a:r>
                  <a:rPr lang="en-US" sz="1800" b="1" dirty="0"/>
                  <a:t>approach can be very effective</a:t>
                </a:r>
                <a:br>
                  <a:rPr lang="en-US" sz="1800" b="1" dirty="0"/>
                </a:br>
                <a:r>
                  <a:rPr lang="en-US" sz="1800" b="1" dirty="0"/>
                  <a:t>but it is not computationally efficient.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5842761"/>
              </a:xfrm>
              <a:prstGeom prst="rect">
                <a:avLst/>
              </a:prstGeom>
              <a:blipFill>
                <a:blip r:embed="rId3"/>
                <a:stretch>
                  <a:fillRect l="-1451" t="-1302" r="-20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2" descr="A visualization of the way cells are constructed using the nearest-neighbor rule for 2D and 2D data.&#10;"/>
          <p:cNvPicPr>
            <a:picLocks noGrp="1" noChangeAspect="1" noChangeArrowheads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" r="1969"/>
          <a:stretch/>
        </p:blipFill>
        <p:spPr>
          <a:xfrm>
            <a:off x="4659208" y="4269660"/>
            <a:ext cx="4168983" cy="2086150"/>
          </a:xfrm>
        </p:spPr>
      </p:pic>
    </p:spTree>
    <p:extLst>
      <p:ext uri="{BB962C8B-B14F-4D97-AF65-F5344CB8AC3E}">
        <p14:creationId xmlns:p14="http://schemas.microsoft.com/office/powerpoint/2010/main" val="11330248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The K-Nearest-Neighbor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k-nearest neighbor rule (kNN) is a </a:t>
                </a:r>
                <a:br>
                  <a:rPr lang="en-US" sz="1800" b="1" dirty="0"/>
                </a:br>
                <a:r>
                  <a:rPr lang="en-US" sz="1800" b="1" dirty="0"/>
                  <a:t>straightforward modification of the </a:t>
                </a:r>
                <a:br>
                  <a:rPr lang="en-US" sz="1800" b="1" dirty="0"/>
                </a:br>
                <a:r>
                  <a:rPr lang="en-US" sz="1800" b="1" dirty="0"/>
                  <a:t>nearest neighbor rule that builds on the </a:t>
                </a:r>
                <a:br>
                  <a:rPr lang="en-US" sz="1800" b="1" dirty="0"/>
                </a:br>
                <a:r>
                  <a:rPr lang="en-US" sz="1800" b="1" dirty="0"/>
                  <a:t>concept of majority voting.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Start at the data point,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and grow a</a:t>
                </a:r>
                <a:br>
                  <a:rPr lang="en-US" sz="1800" b="1" dirty="0"/>
                </a:br>
                <a:r>
                  <a:rPr lang="en-US" sz="1800" b="1" dirty="0"/>
                  <a:t>spherical region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training </a:t>
                </a:r>
                <a:br>
                  <a:rPr lang="en-US" sz="1800" b="1" dirty="0"/>
                </a:br>
                <a:r>
                  <a:rPr lang="en-US" sz="1800" b="1" dirty="0"/>
                  <a:t>samples (find the nearest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points).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The data point,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is labeled by a majority </a:t>
                </a:r>
                <a:br>
                  <a:rPr lang="en-US" sz="1800" b="1" dirty="0"/>
                </a:br>
                <a:r>
                  <a:rPr lang="en-US" sz="1800" b="1" dirty="0"/>
                  <a:t>vote of the class assignments for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</a:t>
                </a:r>
                <a:br>
                  <a:rPr lang="en-US" sz="1800" b="1" dirty="0"/>
                </a:br>
                <a:r>
                  <a:rPr lang="en-US" sz="1800" b="1" dirty="0"/>
                  <a:t>nearest samples.</a:t>
                </a:r>
              </a:p>
              <a:p>
                <a:pPr marL="165100" indent="-165100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/>
                  <a:t>For very large data sets, the performance </a:t>
                </a:r>
                <a:br>
                  <a:rPr lang="en-US" sz="1800" b="1" dirty="0"/>
                </a:br>
                <a:r>
                  <a:rPr lang="en-US" sz="1800" b="1" dirty="0"/>
                  <a:t>approaches the Bayes error rate.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computational complexity of this approach can be high. Each distance calculation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thus the search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𝑑𝑛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parallel implementation exists that is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in time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in space.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Tree-structured searches can gain further efficiency, and the training set can be “pruned” to eliminate “useless” prototypes (complexity: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i="1" baseline="30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p>
                    </m:sSup>
                    <m:r>
                      <m:rPr>
                        <m:sty m:val="p"/>
                      </m:rP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ln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673520"/>
                <a:ext cx="8685213" cy="5642635"/>
              </a:xfrm>
              <a:prstGeom prst="rect">
                <a:avLst/>
              </a:prstGeom>
              <a:blipFill>
                <a:blip r:embed="rId2"/>
                <a:stretch>
                  <a:fillRect l="-1460" t="-1121" b="-15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demonstration of the K-nearest neighbor rule showing how the points within a radius are used to determine the label of a point.">
            <a:extLst>
              <a:ext uri="{FF2B5EF4-FFF2-40B4-BE49-F238E27FC236}">
                <a16:creationId xmlns:a16="http://schemas.microsoft.com/office/drawing/2014/main" id="{0161F280-4A0D-F645-93C6-09424E849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22" y="673520"/>
            <a:ext cx="3708378" cy="363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374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Properties of Metrics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Algorithms such as kNN are only as good as the distance measure used. </a:t>
                </a:r>
                <a:r>
                  <a:rPr lang="en-US" altLang="en-US" sz="1800" b="1" dirty="0" err="1">
                    <a:solidFill>
                      <a:schemeClr val="bg1"/>
                    </a:solidFill>
                  </a:rPr>
                  <a:t>Prewhitening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of features using LDA or PCA is also popular.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A properly constructed distance measure should obey these properties: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Nonnegativity: </a:t>
                </a: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</a:t>
                </a: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Reflexivity: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𝒊𝒇𝒇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Symmetry: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401638" indent="-222250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Triangle Inequality: </a:t>
                </a:r>
                <a14:m>
                  <m:oMath xmlns:m="http://schemas.openxmlformats.org/officeDocument/2006/math">
                    <m:r>
                      <a:rPr lang="en-US" altLang="en-US" sz="18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  <m:r>
                      <a:rPr lang="en-US" alt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d>
                  </m:oMath>
                </a14:m>
                <a:endParaRPr lang="en-US" alt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altLang="en-US" sz="1800" b="1" dirty="0">
                    <a:solidFill>
                      <a:schemeClr val="bg1"/>
                    </a:solidFill>
                  </a:rPr>
                  <a:t>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Minkowski metric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is a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generalization of a Euclidean distance: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called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</a:t>
                </a:r>
                <a:br>
                  <a:rPr lang="en-US" altLang="en-US" sz="1800" b="1" dirty="0">
                    <a:solidFill>
                      <a:schemeClr val="accent1"/>
                    </a:solidFill>
                  </a:rPr>
                </a:br>
                <a:r>
                  <a:rPr lang="en-US" altLang="en-US" sz="1800" b="1" dirty="0">
                    <a:solidFill>
                      <a:schemeClr val="accent1"/>
                    </a:solidFill>
                  </a:rPr>
                  <a:t>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because it gives the shortest path </a:t>
                </a:r>
                <a:br>
                  <a:rPr lang="en-US" altLang="en-US" sz="1800" b="1" dirty="0">
                    <a:solidFill>
                      <a:schemeClr val="bg1"/>
                    </a:solidFill>
                  </a:rPr>
                </a:br>
                <a:r>
                  <a:rPr lang="en-US" altLang="en-US" sz="1800" b="1" dirty="0">
                    <a:solidFill>
                      <a:schemeClr val="bg1"/>
                    </a:solidFill>
                  </a:rPr>
                  <a:t>between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alt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𝒃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, each segment of which is parallel to a coordinate axis (diagonal segments are not allowed).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is the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 We now understand this is only valid if all the dimensions are of equal variance. Otherwise, dimensions with the greatest variance dominate.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is a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 measure because it minimizes the maximum contribution to the distance measure.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75189"/>
                <a:ext cx="8688387" cy="6463308"/>
              </a:xfrm>
              <a:prstGeom prst="rect">
                <a:avLst/>
              </a:prstGeom>
              <a:blipFill>
                <a:blip r:embed="rId2"/>
                <a:stretch>
                  <a:fillRect l="-1606" t="-117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The equation for the Minkowski metric.">
            <a:extLst>
              <a:ext uri="{FF2B5EF4-FFF2-40B4-BE49-F238E27FC236}">
                <a16:creationId xmlns:a16="http://schemas.microsoft.com/office/drawing/2014/main" id="{0DF6C59A-CCB5-DE44-AA16-A53EA5C10BFC}"/>
              </a:ext>
            </a:extLst>
          </p:cNvPr>
          <p:cNvGrpSpPr/>
          <p:nvPr/>
        </p:nvGrpSpPr>
        <p:grpSpPr>
          <a:xfrm>
            <a:off x="5488357" y="2970625"/>
            <a:ext cx="3425456" cy="1096582"/>
            <a:chOff x="2667000" y="6157309"/>
            <a:chExt cx="3425456" cy="10965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/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9525">
                    <a:spcBef>
                      <a:spcPts val="0"/>
                    </a:spcBef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d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altLang="en-US" sz="1800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chr m:val="∑"/>
                                    <m:ctrl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altLang="en-US" sz="1800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sup>
                                  <m:e>
                                    <m:sSup>
                                      <m:sSupPr>
                                        <m:ctrlP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altLang="en-US" sz="1800" i="1">
                                                <a:solidFill>
                                                  <a:schemeClr val="bg1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𝑏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altLang="en-US" sz="1800" i="1">
                                                    <a:solidFill>
                                                      <a:schemeClr val="bg1"/>
                                                    </a:solidFill>
                                                    <a:latin typeface="Cambria Math" panose="02040503050406030204" pitchFamily="18" charset="0"/>
                                                  </a:rPr>
                                                  <m:t>𝑘</m:t>
                                                </m:r>
                                              </m:sub>
                                            </m:sSub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altLang="en-US" sz="1800" i="1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nary>
                              </m:e>
                            </m:d>
                          </m:e>
                          <m:sup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1/</m:t>
                            </m:r>
                            <m:r>
                              <a:rPr lang="en-US" alt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en-US" altLang="en-US" sz="18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4E155802-6778-784E-8D90-F8C114617F7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5731" y="6157309"/>
                  <a:ext cx="3211033" cy="1096582"/>
                </a:xfrm>
                <a:prstGeom prst="rect">
                  <a:avLst/>
                </a:prstGeom>
                <a:blipFill>
                  <a:blip r:embed="rId3"/>
                  <a:stretch>
                    <a:fillRect t="-68182" b="-10340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93F8919-5273-B248-811C-CA70C21DD8DB}"/>
                </a:ext>
              </a:extLst>
            </p:cNvPr>
            <p:cNvSpPr/>
            <p:nvPr/>
          </p:nvSpPr>
          <p:spPr>
            <a:xfrm>
              <a:off x="2667000" y="6157309"/>
              <a:ext cx="3425456" cy="971745"/>
            </a:xfrm>
            <a:prstGeom prst="rect">
              <a:avLst/>
            </a:prstGeom>
            <a:solidFill>
              <a:schemeClr val="bg1">
                <a:lumMod val="50000"/>
                <a:lumOff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75724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7" name="Text Box 4"/>
              <p:cNvSpPr txBox="1">
                <a:spLocks noChangeArrowheads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Motivated the need for nonparametric density estimation by discussing the pros and cons of parametric fits using approaches such as Gaussian mixture distributions.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Introduced two general approaches to nonparametric estimates: estimating a likelihood and estimating a posterior. Solutions to these approaches generated two algorithms: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Windows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build the distribution as a weighted sum of kernel functions based on the training samples.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K Nearest Neighbor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: classify data based the properties of the k closest points in the training set.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theoretical errors rates for these approaches are bounded by the Bayes error rate:</a:t>
                </a:r>
                <a:r>
                  <a:rPr lang="en-US" sz="1800" dirty="0">
                    <a:solidFill>
                      <a:schemeClr val="bg1"/>
                    </a:solidFill>
                    <a:ea typeface="Cambria Math" panose="02040503050406030204" pitchFamily="18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𝑃</m:t>
                    </m:r>
                    <m:r>
                      <a:rPr 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≤</m:t>
                    </m:r>
                    <m:sSup>
                      <m:sSup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𝑃</m:t>
                        </m:r>
                      </m:e>
                      <m:sup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Symbol" pitchFamily="18" charset="2"/>
                          </a:rPr>
                          <m:t>2−</m:t>
                        </m:r>
                        <m:f>
                          <m:f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</m:num>
                          <m:den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𝑐</m:t>
                            </m:r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−1</m:t>
                            </m:r>
                          </m:den>
                        </m:f>
                        <m:sSup>
                          <m:sSupPr>
                            <m:ctrlP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𝑃</m:t>
                            </m:r>
                          </m:e>
                          <m:sup>
                            <m:r>
                              <a:rPr lang="en-US" sz="18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Symbol" pitchFamily="18" charset="2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1450" indent="-171450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Nonparametric methods are heavily dependent on the quality of your distance measure: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city block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 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Euclidean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349250" indent="-16986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altLang="en-US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:</a:t>
                </a:r>
                <a14:m>
                  <m:oMath xmlns:m="http://schemas.openxmlformats.org/officeDocument/2006/math">
                    <m:r>
                      <a:rPr lang="en-US" altLang="en-US" sz="1800" b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d>
                      <m:dPr>
                        <m:ctrlP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altLang="en-US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alt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1800" b="1" dirty="0">
                    <a:solidFill>
                      <a:schemeClr val="bg1"/>
                    </a:solidFill>
                  </a:rPr>
                  <a:t>– </a:t>
                </a:r>
                <a:r>
                  <a:rPr lang="en-US" altLang="en-US" sz="1800" b="1" dirty="0">
                    <a:solidFill>
                      <a:schemeClr val="accent1"/>
                    </a:solidFill>
                  </a:rPr>
                  <a:t>minmax distance</a:t>
                </a:r>
                <a:r>
                  <a:rPr lang="en-US" altLang="en-US" sz="1800" b="1" dirty="0">
                    <a:solidFill>
                      <a:schemeClr val="bg1"/>
                    </a:solidFill>
                  </a:rPr>
                  <a:t>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150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59491"/>
                <a:ext cx="8686800" cy="5539017"/>
              </a:xfrm>
              <a:prstGeom prst="rect">
                <a:avLst/>
              </a:prstGeom>
              <a:blipFill>
                <a:blip r:embed="rId2"/>
                <a:stretch>
                  <a:fillRect l="-1606" t="-1142" r="-1752" b="-1598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787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866626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of Density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Supervised learning assumes we know the form of the underlying density function, which is often not true in real applications.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All parametric densities are </a:t>
                </a:r>
                <a:r>
                  <a:rPr lang="en-US" sz="1800" b="1" dirty="0" err="1"/>
                  <a:t>unimodal</a:t>
                </a:r>
                <a:r>
                  <a:rPr lang="en-US" sz="1800" b="1" dirty="0"/>
                  <a:t> (have a single local maximum), such as a Gaussian distribution, whereas many practical problems involve multi-modal densities. (We discussed mixture distributions as a way to deal with this.)</a:t>
                </a:r>
              </a:p>
              <a:p>
                <a:pPr marL="165100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Nonparametric procedures can be used with arbitrary distributions and without the assumption that the forms of the underlying densities are known. They are data-driven (estimated from the data) and of course suffer the same challenges with respect to </a:t>
                </a:r>
                <a:r>
                  <a:rPr lang="en-US" sz="1800" b="1" dirty="0" err="1"/>
                  <a:t>overfitting</a:t>
                </a:r>
                <a:r>
                  <a:rPr lang="en-US" sz="1800" b="1" dirty="0"/>
                  <a:t>.</a:t>
                </a:r>
              </a:p>
              <a:p>
                <a:pPr marL="165100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types of nonparametric methods:</a:t>
                </a:r>
              </a:p>
              <a:p>
                <a:pPr marL="344488" lvl="1" indent="-179388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Estimating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  <a:p>
                <a:pPr marL="344488" lvl="1" indent="-179388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/>
                  <a:t>Bypass probability and go directly to </a:t>
                </a:r>
                <a:r>
                  <a:rPr lang="en-US" sz="1800" b="1" i="1" dirty="0"/>
                  <a:t>a posteriori</a:t>
                </a:r>
                <a:r>
                  <a:rPr lang="en-US" sz="1800" b="1" dirty="0"/>
                  <a:t> probability estimation,</a:t>
                </a:r>
                <a:br>
                  <a:rPr lang="en-US" sz="1800" b="1" dirty="0"/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i="1" dirty="0" err="1">
                        <a:latin typeface="Cambria Math" panose="02040503050406030204" pitchFamily="18" charset="0"/>
                        <a:sym typeface="Symbol" pitchFamily="18" charset="2"/>
                      </a:rPr>
                      <m:t>𝜔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𝑗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r>
                  <a:rPr lang="en-US" sz="1800" b="1" dirty="0"/>
                  <a:t> Examples of this approach include many forms of neural networks.</a:t>
                </a:r>
              </a:p>
              <a:p>
                <a:pPr marL="165100" lvl="1" indent="-165100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basic idea in density estimation is that a vector,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/>
                  <a:t>, will fall in a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with probability: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b="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sz="1800" b="1" dirty="0"/>
                  <a:t>.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 is a smoothed or averaged version</a:t>
                </a:r>
                <a:br>
                  <a:rPr lang="en-US" sz="1800" b="1" dirty="0"/>
                </a:br>
                <a:r>
                  <a:rPr lang="en-US" sz="1800" b="1" dirty="0"/>
                  <a:t>of the density function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1800" b="1" dirty="0"/>
                  <a:t>. 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589937"/>
                <a:ext cx="8488362" cy="5798190"/>
              </a:xfrm>
              <a:prstGeom prst="rect">
                <a:avLst/>
              </a:prstGeom>
              <a:blipFill>
                <a:blip r:embed="rId2"/>
                <a:stretch>
                  <a:fillRect l="-1493" t="-1310" r="-299" b="-807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5322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Motivation Based on a Binomial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Suppose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samples are drawn independently and identically distributed (</a:t>
                </a:r>
                <a:r>
                  <a:rPr lang="en-US" sz="1800" b="1" dirty="0" err="1"/>
                  <a:t>i.i.d</a:t>
                </a:r>
                <a:r>
                  <a:rPr lang="en-US" sz="1800" b="1" dirty="0"/>
                  <a:t>.) according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/>
                  <a:t>.</a:t>
                </a:r>
                <a:r>
                  <a:rPr lang="en-US" sz="1800" dirty="0"/>
                  <a:t> </a:t>
                </a:r>
                <a:r>
                  <a:rPr lang="en-US" sz="1800" b="1" dirty="0"/>
                  <a:t>The probability that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of these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 fall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/>
                  <a:t> is given by: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e>
                    </m:d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</m:d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1800" dirty="0"/>
                  <a:t>   </a:t>
                </a:r>
                <a:r>
                  <a:rPr lang="en-US" sz="1800" b="1" dirty="0"/>
                  <a:t>(a binomial distribution)</a:t>
                </a:r>
              </a:p>
              <a:p>
                <a:pPr marL="173038" lvl="1" indent="-173038" eaLnBrk="1" hangingPunct="1">
                  <a:spcBef>
                    <a:spcPts val="0"/>
                  </a:spcBef>
                  <a:spcAft>
                    <a:spcPts val="120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US" sz="1800" b="1" dirty="0"/>
                  <a:t>The expected value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is: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𝑛𝑃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ML estimate of the mean of this distribution,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𝒎𝒂𝒙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is: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  <m:r>
                      <a:rPr lang="en-US" sz="1800" i="1" dirty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type m:val="li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Assume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continuous and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is so small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does not vary significantly within it.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  <a:sym typeface="Symbol" pitchFamily="18" charset="2"/>
                  </a:rPr>
                  <a:t>We can write: </a:t>
                </a:r>
                <a14:m>
                  <m:oMath xmlns:m="http://schemas.openxmlformats.org/officeDocument/2006/math">
                    <m:nary>
                      <m:naryPr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>
                            <a:latin typeface="Cambria Math" panose="02040503050406030204" pitchFamily="18" charset="0"/>
                          </a:rPr>
                          <m:t>𝑅</m:t>
                        </m:r>
                      </m:sub>
                      <m:sup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d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ⅆ</m:t>
                        </m:r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nary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  <a:sym typeface="Symbol" pitchFamily="18" charset="2"/>
                  </a:rPr>
                  <a:t>, w</a:t>
                </a:r>
                <a:r>
                  <a:rPr lang="en-US" sz="1800" b="1" dirty="0">
                    <a:latin typeface="+mj-lt"/>
                  </a:rPr>
                  <a:t>here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point within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is the volume enclosed by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800" b="1" dirty="0">
                    <a:latin typeface="+mj-lt"/>
                  </a:rPr>
                  <a:t>. Hence: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f>
                      <m:fPr>
                        <m:ctrlPr>
                          <a:rPr lang="en-US" sz="1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/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1800" b="1" dirty="0">
                    <a:sym typeface="Symbol" pitchFamily="18" charset="2"/>
                  </a:rPr>
                  <a:t>. </a:t>
                </a:r>
                <a:endParaRPr lang="en-US" sz="1800" b="1" dirty="0"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589937"/>
                <a:ext cx="8699317" cy="4793492"/>
              </a:xfrm>
              <a:prstGeom prst="rect">
                <a:avLst/>
              </a:prstGeom>
              <a:blipFill>
                <a:blip r:embed="rId2"/>
                <a:stretch>
                  <a:fillRect l="-1603" t="-1587" r="-145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4"/>
              <p:cNvSpPr>
                <a:spLocks noChangeArrowheads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73038" indent="-173038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/>
                  <a:t>The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800" b="1" dirty="0"/>
                  <a:t> of finding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800" b="1" dirty="0"/>
                  <a:t> patterns in a volume where the space averaged probability is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 as a function of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/>
                  <a:t>.</a:t>
                </a:r>
              </a:p>
              <a:p>
                <a:pPr marL="165100" lvl="1" indent="-165100" eaLnBrk="1" hangingPunct="1">
                  <a:spcAft>
                    <a:spcPts val="18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 true probability,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800" b="1" dirty="0"/>
                  <a:t>, was chosen to be 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0.7</m:t>
                    </m:r>
                  </m:oMath>
                </a14:m>
                <a:r>
                  <a:rPr lang="en-US" sz="1800" b="1" dirty="0"/>
                  <a:t>. We see the binomial distribution peaks strongly at the true probability, and the variance shrinks as n increases.</a:t>
                </a:r>
              </a:p>
            </p:txBody>
          </p:sp>
        </mc:Choice>
        <mc:Fallback xmlns="">
          <p:sp>
            <p:nvSpPr>
              <p:cNvPr id="14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52809" y="4146345"/>
                <a:ext cx="5062591" cy="2121717"/>
              </a:xfrm>
              <a:prstGeom prst="rect">
                <a:avLst/>
              </a:prstGeom>
              <a:blipFill>
                <a:blip r:embed="rId3"/>
                <a:stretch>
                  <a:fillRect l="-2500" t="-3571" r="-3000" b="-4167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Binomial distributions are shown as a function of k/n for values of n.">
            <a:extLst>
              <a:ext uri="{FF2B5EF4-FFF2-40B4-BE49-F238E27FC236}">
                <a16:creationId xmlns:a16="http://schemas.microsoft.com/office/drawing/2014/main" id="{84B17B10-B1AB-674C-B995-65C18727B2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258908"/>
            <a:ext cx="3349509" cy="224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387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Principles for Defining a Volume (Bin Size)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However,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/>
                  <a:t> cannot become arbitrarily small because we reach a point where no samples are contained in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, so we cannot get convergence this way.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Alternate approach: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sz="1800" b="1" dirty="0">
                    <a:latin typeface="+mj-lt"/>
                  </a:rPr>
                  <a:t> cannot be allowed to become small since the number of samples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is always limited.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One will have to accept a certain amount of variance in the ratio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Theoretically, if an unlimited number of samples is available, we can circumvent this difficulty.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To estimate the density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, we form a sequence of regions</a:t>
                </a:r>
                <a:br>
                  <a:rPr lang="en-US" sz="1800" b="1" dirty="0">
                    <a:latin typeface="+mj-lt"/>
                  </a:rPr>
                </a:b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1800" b="1" i="1" dirty="0">
                    <a:latin typeface="+mj-lt"/>
                  </a:rPr>
                  <a:t>,… </a:t>
                </a:r>
                <a:r>
                  <a:rPr lang="en-US" sz="1800" b="1" dirty="0">
                    <a:latin typeface="+mj-lt"/>
                  </a:rPr>
                  <a:t>containing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: the first region contains one sample, the second two samples and so 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volume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the number of samples falling in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be the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30000" dirty="0">
                        <a:latin typeface="Cambria Math" panose="02040503050406030204" pitchFamily="18" charset="0"/>
                      </a:rPr>
                      <m:t>𝑡h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  <a:r>
                  <a:rPr lang="en-US" sz="1800" dirty="0">
                    <a:latin typeface="+mj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)/</m:t>
                    </m:r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Three necessary conditions should apply if we want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to converge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:</a:t>
                </a:r>
              </a:p>
              <a:p>
                <a:pPr marL="460375" lvl="1" eaLnBrk="1" hangingPunct="1">
                  <a:spcAft>
                    <a:spcPts val="1200"/>
                  </a:spcAft>
                  <a:defRPr/>
                </a:pPr>
                <a:r>
                  <a:rPr lang="en-US" sz="1800" b="1" dirty="0">
                    <a:latin typeface="+mj-lt"/>
                  </a:rPr>
                  <a:t>(1)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 b="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 smtClean="0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(2)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, and (3)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1800" b="1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18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1800" b="1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f>
                          <m:fPr>
                            <m:type m:val="li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18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We can create two classes of nonparametric algorithms that meet these constraints.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6"/>
                <a:ext cx="8686800" cy="5800589"/>
              </a:xfrm>
              <a:prstGeom prst="rect">
                <a:avLst/>
              </a:prstGeom>
              <a:blipFill>
                <a:blip r:embed="rId2"/>
                <a:stretch>
                  <a:fillRect l="-1606" t="-1310" r="-1168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04947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Methods for Defining a Volume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1" indent="-165100" eaLnBrk="1" hangingPunct="1">
                  <a:spcBef>
                    <a:spcPts val="420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/>
                  <a:t>There are two different ways of obtaining sequences of regions that satisfy these conditions:</a:t>
                </a: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:r>
                  <a:rPr lang="en-US" sz="1800" b="1" dirty="0">
                    <a:solidFill>
                      <a:schemeClr val="accent1"/>
                    </a:solidFill>
                  </a:rPr>
                  <a:t>Parzen Window Density Estimation</a:t>
                </a:r>
                <a:r>
                  <a:rPr lang="en-US" sz="1800" b="1" dirty="0"/>
                  <a:t>: shrink an initial region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18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1800" b="1" dirty="0"/>
                  <a:t>, </a:t>
                </a:r>
                <a:r>
                  <a:rPr lang="en-US" sz="1800" b="1" dirty="0">
                    <a:sym typeface="Symbol" pitchFamily="18" charset="2"/>
                  </a:rPr>
                  <a:t>and show that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groupChr>
                      <m:groupChrPr>
                        <m:chr m:val="→"/>
                        <m:pos m:val="top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1"/>
                          </m:rP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→∞</m:t>
                        </m:r>
                      </m:e>
                    </m:groupChr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  <a:sym typeface="Symbol" pitchFamily="18" charset="2"/>
                </a:endParaRPr>
              </a:p>
              <a:p>
                <a:pPr marL="344488" lvl="1" indent="-179388" eaLnBrk="1" hangingPunct="1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  <a:defRPr/>
                </a:pPr>
                <a14:m>
                  <m:oMath xmlns:m="http://schemas.openxmlformats.org/officeDocument/2006/math">
                    <m:r>
                      <a:rPr lang="en-US" sz="1800" b="0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𝐾</m:t>
                    </m:r>
                    <m:r>
                      <a:rPr lang="en-US" sz="1800" b="0" i="1" baseline="-25000" dirty="0" err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baseline="-25000" dirty="0">
                    <a:solidFill>
                      <a:schemeClr val="accent1"/>
                    </a:solidFill>
                    <a:sym typeface="Symbol" pitchFamily="18" charset="2"/>
                  </a:rPr>
                  <a:t> </a:t>
                </a:r>
                <a:r>
                  <a:rPr lang="en-US" sz="1800" b="1" dirty="0">
                    <a:solidFill>
                      <a:schemeClr val="accent1"/>
                    </a:solidFill>
                    <a:sym typeface="Symbol" pitchFamily="18" charset="2"/>
                  </a:rPr>
                  <a:t>Nearest Neighbor Estimation</a:t>
                </a: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: s</a:t>
                </a:r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pecify</a:t>
                </a:r>
                <a:r>
                  <a:rPr lang="en-US" sz="1800" b="1" i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as some function of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,  such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; grow the volume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until it encloses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 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latin typeface="+mj-lt"/>
                    <a:sym typeface="Symbol" pitchFamily="18" charset="2"/>
                  </a:rPr>
                  <a:t>.</a:t>
                </a:r>
                <a:endParaRPr lang="en-US" sz="18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9588" y="589937"/>
                <a:ext cx="8728329" cy="1975797"/>
              </a:xfrm>
              <a:prstGeom prst="rect">
                <a:avLst/>
              </a:prstGeom>
              <a:blipFill>
                <a:blip r:embed="rId2"/>
                <a:stretch>
                  <a:fillRect l="-1451" t="-3822" r="-1161" b="-573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 descr="A demonstration of the different approaches to selecting a volume size.&#10;">
            <a:extLst>
              <a:ext uri="{FF2B5EF4-FFF2-40B4-BE49-F238E27FC236}">
                <a16:creationId xmlns:a16="http://schemas.microsoft.com/office/drawing/2014/main" id="{F6A33735-13D6-314B-A3E1-7695054DEAE4}"/>
              </a:ext>
            </a:extLst>
          </p:cNvPr>
          <p:cNvGrpSpPr/>
          <p:nvPr/>
        </p:nvGrpSpPr>
        <p:grpSpPr>
          <a:xfrm>
            <a:off x="244112" y="2712565"/>
            <a:ext cx="8683805" cy="1759533"/>
            <a:chOff x="244439" y="3038498"/>
            <a:chExt cx="8683805" cy="175953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/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085C90A3-346D-604D-8314-7BFF2435D7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439" y="3898339"/>
                  <a:ext cx="1243173" cy="280077"/>
                </a:xfrm>
                <a:prstGeom prst="rect">
                  <a:avLst/>
                </a:prstGeom>
                <a:blipFill>
                  <a:blip r:embed="rId3"/>
                  <a:stretch>
                    <a:fillRect t="-156522" b="-23478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5" name="Picture 4" descr="Diagram, shape&#10;&#10;Description automatically generated">
              <a:extLst>
                <a:ext uri="{FF2B5EF4-FFF2-40B4-BE49-F238E27FC236}">
                  <a16:creationId xmlns:a16="http://schemas.microsoft.com/office/drawing/2014/main" id="{289B0A77-9E5F-4F43-8BE1-07A4E423D0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r="2034" b="48249"/>
            <a:stretch/>
          </p:blipFill>
          <p:spPr>
            <a:xfrm>
              <a:off x="1541125" y="3038498"/>
              <a:ext cx="7387119" cy="1759533"/>
            </a:xfrm>
            <a:prstGeom prst="rect">
              <a:avLst/>
            </a:prstGeom>
          </p:spPr>
        </p:pic>
      </p:grpSp>
      <p:grpSp>
        <p:nvGrpSpPr>
          <p:cNvPr id="10" name="Group 9" descr="A demonstration of the different approaches to selecting a volume size.&#10;">
            <a:extLst>
              <a:ext uri="{FF2B5EF4-FFF2-40B4-BE49-F238E27FC236}">
                <a16:creationId xmlns:a16="http://schemas.microsoft.com/office/drawing/2014/main" id="{4747BD21-E049-8C4F-A2A5-782DAE088FCB}"/>
              </a:ext>
            </a:extLst>
          </p:cNvPr>
          <p:cNvGrpSpPr/>
          <p:nvPr/>
        </p:nvGrpSpPr>
        <p:grpSpPr>
          <a:xfrm>
            <a:off x="256525" y="4472098"/>
            <a:ext cx="8671392" cy="1612682"/>
            <a:chOff x="256852" y="4798031"/>
            <a:chExt cx="8671392" cy="161268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/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8971A1A-9CCD-3F48-BA26-49B4D0C2FC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852" y="5284993"/>
                  <a:ext cx="1243173" cy="37241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3" name="Picture 12" descr="Diagram, shape&#10;&#10;Description automatically generated">
              <a:extLst>
                <a:ext uri="{FF2B5EF4-FFF2-40B4-BE49-F238E27FC236}">
                  <a16:creationId xmlns:a16="http://schemas.microsoft.com/office/drawing/2014/main" id="{079561DF-0178-C840-8482-ED0E7A8F77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" t="52568" r="2034"/>
            <a:stretch/>
          </p:blipFill>
          <p:spPr>
            <a:xfrm>
              <a:off x="1541125" y="4798031"/>
              <a:ext cx="7387119" cy="16126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893006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8600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Parzen Windows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Parzen-window approach to estimate densities assume that the region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 is a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1800" b="1" dirty="0">
                    <a:latin typeface="+mj-lt"/>
                  </a:rPr>
                  <a:t>-dimensional hypercube:</a:t>
                </a:r>
              </a:p>
              <a:p>
                <a:pPr marL="460375" lvl="1" eaLnBrk="1" hangingPunct="1">
                  <a:spcBef>
                    <a:spcPts val="0"/>
                  </a:spcBef>
                  <a:spcAft>
                    <a:spcPts val="1200"/>
                  </a:spcAft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p>
                    </m:sSubSup>
                  </m:oMath>
                </a14:m>
                <a:r>
                  <a:rPr lang="en-US" sz="1800" dirty="0">
                    <a:latin typeface="+mj-lt"/>
                  </a:rPr>
                  <a:t> </a:t>
                </a:r>
                <a:r>
                  <a:rPr lang="en-US" sz="1800" b="1" dirty="0">
                    <a:latin typeface="+mj-lt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800" b="1" dirty="0">
                    <a:latin typeface="+mj-lt"/>
                  </a:rPr>
                  <a:t>: the length of the edge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)</a:t>
                </a:r>
              </a:p>
              <a:p>
                <a:pPr marL="165100" lvl="1" indent="-165100">
                  <a:spcBef>
                    <a:spcPts val="0"/>
                  </a:spcBef>
                  <a:spcAft>
                    <a:spcPts val="6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800" b="1">
                        <a:latin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800" b="0" i="1">
                            <a:latin typeface="Cambria Math" panose="02040503050406030204" pitchFamily="18" charset="0"/>
                          </a:rPr>
                          <m:t>u</m:t>
                        </m:r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 be the window function:</a:t>
                </a:r>
              </a:p>
              <a:p>
                <a:pPr marL="460375" lvl="1">
                  <a:spcBef>
                    <a:spcPts val="0"/>
                  </a:spcBef>
                  <a:spcAft>
                    <a:spcPts val="1200"/>
                  </a:spcAft>
                  <a:tabLst>
                    <a:tab pos="5027613" algn="l"/>
                  </a:tabLst>
                  <a:defRPr/>
                </a:pP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1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  <m:sub>
                                      <m:r>
                                        <a:rPr lang="en-US" sz="18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≤</m:t>
                              </m:r>
                              <m:f>
                                <m:fPr>
                                  <m:ctrlP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18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=1,…,</m:t>
                              </m:r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</m:mr>
                          <m:m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𝑜𝑡h𝑒𝑟𝑤𝑖𝑠𝑒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1800" b="1" dirty="0">
                    <a:latin typeface="+mj-lt"/>
                  </a:rPr>
                  <a:t>	Note: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𝜑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−</m:t>
                            </m:r>
                            <m:r>
                              <a:rPr lang="en-US" sz="1800" b="1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𝒙</m:t>
                            </m:r>
                            <m:r>
                              <a:rPr lang="en-US" sz="1800" i="1" baseline="-25000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1800" i="1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h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</m:e>
                    </m:d>
                    <m:r>
                      <a:rPr lang="en-US" sz="1800" b="0" i="1" dirty="0" smtClean="0">
                        <a:latin typeface="Cambria Math" panose="02040503050406030204" pitchFamily="18" charset="0"/>
                        <a:sym typeface="Symbol" pitchFamily="18" charset="2"/>
                      </a:rPr>
                      <m:t>=1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1800" b="1" dirty="0">
                    <a:latin typeface="+mj-lt"/>
                  </a:rPr>
                  <a:t> 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𝒙</m:t>
                        </m:r>
                      </m:e>
                      <m:sub>
                        <m:r>
                          <a:rPr lang="en-US" sz="1800" b="1" i="1" dirty="0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𝒊</m:t>
                        </m:r>
                      </m:sub>
                    </m:sSub>
                    <m:r>
                      <a:rPr lang="en-US" sz="1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itchFamily="18" charset="2"/>
                      </a:rPr>
                      <m:t>∈</m:t>
                    </m:r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𝑉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  <a:sym typeface="Symbol" pitchFamily="18" charset="2"/>
                      </a:rPr>
                      <m:t>𝑛</m:t>
                    </m:r>
                  </m:oMath>
                </a14:m>
                <a:endParaRPr lang="en-US" sz="1800" b="1" dirty="0">
                  <a:latin typeface="+mj-lt"/>
                </a:endParaRP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number of samples in this hypercube is: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𝑘</m:t>
                        </m:r>
                      </m:e>
                      <m:sub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estimate for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</a:t>
                </a:r>
                <a:r>
                  <a:rPr lang="en-US" sz="1800" b="1" dirty="0">
                    <a:latin typeface="+mj-lt"/>
                  </a:rPr>
                  <a:t>is: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f>
                      <m:fPr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𝑖</m:t>
                        </m:r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=1</m:t>
                        </m:r>
                      </m:sub>
                      <m:sup>
                        <m:r>
                          <a:rPr lang="en-US" sz="1800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1</m:t>
                            </m:r>
                          </m:num>
                          <m:den>
                            <m: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𝑉</m:t>
                            </m:r>
                            <m:r>
                              <a:rPr lang="en-US" sz="1800" i="1" baseline="-25000" dirty="0" err="1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  <m:t>𝑛</m:t>
                            </m:r>
                          </m:den>
                        </m:f>
                        <m:r>
                          <a:rPr lang="en-US" sz="1800" i="1" dirty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𝜑</m:t>
                        </m:r>
                        <m:d>
                          <m:d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</m:ctrlPr>
                              </m:fPr>
                              <m:num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−</m:t>
                                </m:r>
                                <m:r>
                                  <a:rPr lang="en-US" sz="1800" b="1" i="1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𝒙</m:t>
                                </m:r>
                                <m:r>
                                  <a:rPr lang="en-US" sz="1800" i="1" baseline="-25000" dirty="0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sz="1800" i="1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h</m:t>
                                </m:r>
                                <m:r>
                                  <a:rPr lang="en-US" sz="1800" i="1" baseline="-25000" dirty="0" err="1"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𝑛</m:t>
                                </m:r>
                              </m:den>
                            </m:f>
                          </m:e>
                        </m:d>
                      </m:e>
                    </m:nary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estimates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latin typeface="+mj-lt"/>
                  </a:rPr>
                  <a:t> as a weighted average of kernel or basis functions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latin typeface="+mj-lt"/>
                  </a:rPr>
                  <a:t> and the samples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8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i="1" baseline="-25000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</m:oMath>
                </a14:m>
                <a:r>
                  <a:rPr lang="en-US" sz="1800" i="1" dirty="0">
                    <a:latin typeface="Cambria Math" panose="02040503050406030204" pitchFamily="18" charset="0"/>
                  </a:rPr>
                  <a:t> </a:t>
                </a:r>
                <a:r>
                  <a:rPr lang="en-US" sz="1800" b="1" dirty="0">
                    <a:latin typeface="+mj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1800" i="1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 = 1,… ,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dirty="0">
                    <a:latin typeface="+mj-lt"/>
                  </a:rPr>
                  <a:t>.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This reminiscent of how we represent a digitally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sampled signal as a weighted sum of </a:t>
                </a:r>
                <a:r>
                  <a:rPr lang="en-US" sz="1800" b="1" dirty="0" err="1">
                    <a:latin typeface="+mj-lt"/>
                  </a:rPr>
                  <a:t>Sinc</a:t>
                </a:r>
                <a:r>
                  <a:rPr lang="en-US" sz="1800" b="1" dirty="0">
                    <a:latin typeface="+mj-lt"/>
                  </a:rPr>
                  <a:t> 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functions (the Sampling Theorem). </a:t>
                </a:r>
              </a:p>
              <a:p>
                <a:pPr marL="165100" lvl="1" indent="-165100" eaLnBrk="1" hangingPunct="1">
                  <a:spcBef>
                    <a:spcPts val="0"/>
                  </a:spcBef>
                  <a:spcAft>
                    <a:spcPts val="1200"/>
                  </a:spcAft>
                  <a:buFont typeface="Arial" pitchFamily="34" charset="0"/>
                  <a:buChar char="•"/>
                  <a:defRPr/>
                </a:pPr>
                <a:r>
                  <a:rPr lang="en-US" sz="1800" b="1" dirty="0">
                    <a:latin typeface="+mj-lt"/>
                  </a:rPr>
                  <a:t>The sampling functions used in a Parzen Window</a:t>
                </a:r>
                <a:br>
                  <a:rPr lang="en-US" sz="1800" b="1" dirty="0">
                    <a:latin typeface="+mj-lt"/>
                  </a:rPr>
                </a:br>
                <a:r>
                  <a:rPr lang="en-US" sz="1800" b="1" dirty="0">
                    <a:latin typeface="+mj-lt"/>
                  </a:rPr>
                  <a:t>can be any form (e.g., Gaussian).</a:t>
                </a: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17131"/>
                <a:ext cx="8686800" cy="5824765"/>
              </a:xfrm>
              <a:prstGeom prst="rect">
                <a:avLst/>
              </a:prstGeom>
              <a:blipFill>
                <a:blip r:embed="rId2"/>
                <a:stretch>
                  <a:fillRect l="-1606" t="-4130" r="-73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0878" name="Picture 110" descr="A visualization of time domain interpolation using sinc functions.&#10;">
            <a:hlinkClick r:id="rId3"/>
            <a:extLst>
              <a:ext uri="{FF2B5EF4-FFF2-40B4-BE49-F238E27FC236}">
                <a16:creationId xmlns:a16="http://schemas.microsoft.com/office/drawing/2014/main" id="{B01286AD-33BE-984C-96B6-6D72E3A0C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494" y="4505927"/>
            <a:ext cx="2979506" cy="173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025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35280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Gaussian Kernels</a:t>
            </a:r>
          </a:p>
        </p:txBody>
      </p:sp>
      <p:pic>
        <p:nvPicPr>
          <p:cNvPr id="11" name="Picture 10" descr="Figures 4.3 and 4.4 from the DHS book demonstrating probability distriibutions estimated using Parzen windows.&#10;">
            <a:extLst>
              <a:ext uri="{FF2B5EF4-FFF2-40B4-BE49-F238E27FC236}">
                <a16:creationId xmlns:a16="http://schemas.microsoft.com/office/drawing/2014/main" id="{15D9A202-00C1-D842-A012-8C6263E81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174" y="598932"/>
            <a:ext cx="6151652" cy="2919428"/>
          </a:xfrm>
          <a:prstGeom prst="rect">
            <a:avLst/>
          </a:prstGeom>
        </p:spPr>
      </p:pic>
      <p:pic>
        <p:nvPicPr>
          <p:cNvPr id="13" name="Picture 12" descr="Figures 4.3 and 4.4 from the DHS book demonstrating probability distriibutions estimated using Parzen windows.&#10;">
            <a:extLst>
              <a:ext uri="{FF2B5EF4-FFF2-40B4-BE49-F238E27FC236}">
                <a16:creationId xmlns:a16="http://schemas.microsoft.com/office/drawing/2014/main" id="{E80487BC-0CDE-244A-9AB2-4A41D9986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70" y="3632660"/>
            <a:ext cx="6982860" cy="2873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37566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Example: Parzen Window Using A Gaussian Kernel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4"/>
              <p:cNvSpPr>
                <a:spLocks noChangeArrowheads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Wingdings" pitchFamily="2" charset="2"/>
                  </a:rPr>
                  <a:t>Let our Kernel be a normal distribution (Gaussian):</a:t>
                </a:r>
              </a:p>
              <a:p>
                <a:pPr marL="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𝜑</m:t>
                      </m:r>
                      <m:d>
                        <m:dPr>
                          <m:ctrlP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d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e>
                      </m:d>
                      <m:r>
                        <a:rPr lang="en-US" sz="1800" i="1" dirty="0"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  <m:r>
                                <a:rPr lang="en-US" sz="180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sym typeface="Symbol" pitchFamily="18" charset="2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180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sSupPr>
                        <m:e>
                          <m:r>
                            <a:rPr lang="en-US" sz="1800" b="0" i="1" dirty="0" smtClean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180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–</m:t>
                                  </m:r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𝑢</m:t>
                                  </m:r>
                                </m:e>
                                <m:sup>
                                  <m:r>
                                    <a:rPr lang="en-US" sz="1800" b="0" i="1" dirty="0" smtClean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800" b="0" i="1" dirty="0" smtClean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1800" b="1" dirty="0">
                  <a:sym typeface="Wingdings" pitchFamily="2" charset="2"/>
                </a:endParaRPr>
              </a:p>
              <a:p>
                <a:pPr marL="173038" lvl="2" eaLnBrk="1" hangingPunct="1">
                  <a:spcAft>
                    <a:spcPts val="1200"/>
                  </a:spcAft>
                </a:pPr>
                <a:r>
                  <a:rPr lang="en-US" sz="1800" b="1" dirty="0">
                    <a:sym typeface="Symbol" pitchFamily="18" charset="2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=</m:t>
                    </m:r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h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sym typeface="Symbol" pitchFamily="18" charset="2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radPr>
                      <m:deg/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sym typeface="Symbol" pitchFamily="18" charset="2"/>
                          </a:rPr>
                          <m:t>.</m:t>
                        </m:r>
                      </m:e>
                    </m:rad>
                  </m:oMath>
                </a14:m>
                <a:endParaRPr lang="en-US" sz="1800" dirty="0">
                  <a:sym typeface="Symbol" pitchFamily="18" charset="2"/>
                </a:endParaRPr>
              </a:p>
              <a:p>
                <a:pPr marL="173038" lvl="2" indent="-163513" eaLnBrk="1" hangingPunct="1"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The constant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  <a:sym typeface="Symbol" pitchFamily="18" charset="2"/>
                      </a:rPr>
                      <m:t>h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1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known.</a:t>
                </a:r>
              </a:p>
              <a:p>
                <a:pPr marL="165100" lvl="2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ym typeface="Symbol" pitchFamily="18" charset="2"/>
                  </a:rPr>
                  <a:t>Thus:</a:t>
                </a:r>
              </a:p>
              <a:p>
                <a:pPr marL="234950" lvl="2" eaLnBrk="1" hangingPunct="1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1800" i="1" baseline="-25000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b="1" i="1" dirty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i="1" dirty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𝑉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r>
                            <a:rPr lang="en-US" sz="1800" i="1" dirty="0"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𝜑</m:t>
                          </m:r>
                          <m:d>
                            <m:d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−</m:t>
                                  </m:r>
                                  <m:r>
                                    <a:rPr lang="en-US" sz="1800" b="1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𝒙</m:t>
                                  </m:r>
                                  <m:r>
                                    <a:rPr lang="en-US" sz="1800" i="1" baseline="-25000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𝑖</m:t>
                                  </m:r>
                                </m:num>
                                <m:den>
                                  <m:r>
                                    <a:rPr lang="en-US" sz="1800" i="1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h</m:t>
                                  </m:r>
                                  <m:r>
                                    <a:rPr lang="en-US" sz="1800" i="1" baseline="-25000" dirty="0" err="1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858838" lvl="2" eaLnBrk="1" hangingPunct="1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=</m:t>
                      </m:r>
                      <m:f>
                        <m:fPr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fPr>
                        <m:num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1</m:t>
                          </m:r>
                        </m:num>
                        <m:den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𝑖</m:t>
                          </m:r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=1</m:t>
                          </m:r>
                        </m:sub>
                        <m:sup>
                          <m:r>
                            <a:rPr lang="en-US" sz="1800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fPr>
                            <m:num>
                              <m:r>
                                <a:rPr lang="en-US" sz="1800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18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h</m:t>
                              </m:r>
                              <m:r>
                                <a:rPr lang="en-US" sz="1800" i="1" baseline="-25000" dirty="0" err="1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𝑛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</m:ctrlPr>
                            </m:sSupPr>
                            <m:e>
                              <m:r>
                                <a:rPr lang="en-US" sz="1800" i="1" dirty="0"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𝑒</m:t>
                              </m:r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–</m:t>
                                      </m:r>
                                      <m:d>
                                        <m:dPr>
                                          <m:ctrlPr>
                                            <a:rPr lang="en-US" sz="1800" i="1" dirty="0" smtClean="0">
                                              <a:latin typeface="Cambria Math" panose="02040503050406030204" pitchFamily="18" charset="0"/>
                                              <a:sym typeface="Symbol" pitchFamily="18" charset="2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sz="1800" b="1" i="1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1800" i="1" baseline="-25000" dirty="0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𝑖</m:t>
                                              </m:r>
                                            </m:num>
                                            <m:den>
                                              <m:r>
                                                <a:rPr lang="en-US" sz="1800" i="1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h</m:t>
                                              </m:r>
                                              <m:r>
                                                <a:rPr lang="en-US" sz="1800" i="1" baseline="-25000" dirty="0" err="1">
                                                  <a:latin typeface="Cambria Math" panose="02040503050406030204" pitchFamily="18" charset="0"/>
                                                  <a:sym typeface="Symbol" pitchFamily="18" charset="2"/>
                                                </a:rPr>
                                                <m:t>𝑛</m:t>
                                              </m:r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i="1" dirty="0">
                                          <a:latin typeface="Cambria Math" panose="02040503050406030204" pitchFamily="18" charset="0"/>
                                          <a:sym typeface="Symbol" pitchFamily="18" charset="2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800" i="1" dirty="0">
                                      <a:latin typeface="Cambria Math" panose="02040503050406030204" pitchFamily="18" charset="0"/>
                                      <a:sym typeface="Symbol" pitchFamily="18" charset="2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e>
                      </m:nary>
                    </m:oMath>
                  </m:oMathPara>
                </a14:m>
                <a:endParaRPr lang="en-US" sz="1800" b="1" dirty="0"/>
              </a:p>
              <a:p>
                <a:pPr marL="165100" lvl="2" indent="-165100">
                  <a:spcAft>
                    <a:spcPts val="600"/>
                  </a:spcAft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1800" i="1" dirty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800" i="1" baseline="-25000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 is an average of normal densities centered at the samples </a:t>
                </a:r>
                <a14:m>
                  <m:oMath xmlns:m="http://schemas.openxmlformats.org/officeDocument/2006/math">
                    <m:r>
                      <a:rPr lang="en-US" sz="1800" b="1" i="1" dirty="0">
                        <a:latin typeface="Cambria Math" panose="02040503050406030204" pitchFamily="18" charset="0"/>
                        <a:sym typeface="Symbol" pitchFamily="18" charset="2"/>
                      </a:rPr>
                      <m:t>𝒙</m:t>
                    </m:r>
                    <m:r>
                      <a:rPr lang="en-US" sz="1800" i="1" baseline="-25000" dirty="0">
                        <a:latin typeface="Cambria Math" panose="02040503050406030204" pitchFamily="18" charset="0"/>
                        <a:sym typeface="Symbol" pitchFamily="18" charset="2"/>
                      </a:rPr>
                      <m:t>𝑖</m:t>
                    </m:r>
                  </m:oMath>
                </a14:m>
                <a:r>
                  <a:rPr lang="en-US" sz="1800" b="1" dirty="0">
                    <a:sym typeface="Symbol" pitchFamily="18" charset="2"/>
                  </a:rPr>
                  <a:t>.</a:t>
                </a:r>
              </a:p>
            </p:txBody>
          </p:sp>
        </mc:Choice>
        <mc:Fallback xmlns="">
          <p:sp>
            <p:nvSpPr>
              <p:cNvPr id="1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48705" y="982292"/>
                <a:ext cx="3165108" cy="5073248"/>
              </a:xfrm>
              <a:prstGeom prst="rect">
                <a:avLst/>
              </a:prstGeom>
              <a:blipFill>
                <a:blip r:embed="rId2"/>
                <a:stretch>
                  <a:fillRect l="-4000" t="-1500" r="-3200" b="-7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Another demonstration of the impact of the Parzen window approach to estimating a pdf. Distributions are shown as a function of the sampling parameter h and the number of data points n.">
            <a:extLst>
              <a:ext uri="{FF2B5EF4-FFF2-40B4-BE49-F238E27FC236}">
                <a16:creationId xmlns:a16="http://schemas.microsoft.com/office/drawing/2014/main" id="{7CCD40D0-ADD5-2C4D-8892-6656762E25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693949"/>
            <a:ext cx="5521692" cy="496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8126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553200"/>
            <a:ext cx="2438400" cy="304800"/>
          </a:xfrm>
          <a:prstGeom prst="rect">
            <a:avLst/>
          </a:prstGeom>
        </p:spPr>
        <p:txBody>
          <a:bodyPr/>
          <a:lstStyle/>
          <a:p>
            <a:r>
              <a:rPr lang="en-US" altLang="en-US"/>
              <a:t>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3" y="0"/>
            <a:ext cx="8686800" cy="4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 anchor="ctr" anchorCtr="0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Alternate Approach: Nearest Neighbor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noAutofit/>
              </a:bodyPr>
              <a:lstStyle/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Goal: a solution for the problem of the unknown “best” window function.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Can be viewed as a data-driven approach to classification.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Approach: Estimate density using actual labeled (training) data points.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Let the cell volume be a function of the training data.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Center a cell about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let it grow until it captures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samples.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</a:t>
                </a:r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data samples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are called the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nearest-neighbors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65100" lvl="1" indent="-165100" eaLnBrk="1" hangingPunct="1"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 possibilities can occur:</a:t>
                </a:r>
              </a:p>
              <a:p>
                <a:pPr marL="344488" lvl="1" indent="-179388" eaLnBrk="1" hangingPunct="1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high near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therefore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the cell will be small which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provides good resolution.</a:t>
                </a:r>
              </a:p>
              <a:p>
                <a:pPr marL="344488" lvl="1" indent="-179388" eaLnBrk="1" hangingPunct="1"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Density is low; therefore the cell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will grow large and stop until 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higher density regions are reached.</a:t>
                </a:r>
              </a:p>
              <a:p>
                <a:pPr marL="165100" lvl="1" indent="-165100" eaLnBrk="1" hangingPunct="1">
                  <a:spcAft>
                    <a:spcPts val="1200"/>
                  </a:spcAft>
                  <a:buFont typeface="Arial" pitchFamily="34" charset="0"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obtain a family of estimates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by setting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 and choosing </a:t>
                </a:r>
                <a:b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</a:br>
                <a:r>
                  <a:rPr lang="en-US" sz="1800" b="1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different values for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800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1800" baseline="-25000" dirty="0">
                    <a:solidFill>
                      <a:schemeClr val="bg1"/>
                    </a:solidFill>
                    <a:cs typeface="Tahoma" pitchFamily="34" charset="0"/>
                    <a:sym typeface="Symbol" pitchFamily="18" charset="2"/>
                  </a:rPr>
                  <a:t>.</a:t>
                </a:r>
                <a:endParaRPr lang="en-US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1117" y="589937"/>
                <a:ext cx="8686800" cy="5666167"/>
              </a:xfrm>
              <a:prstGeom prst="rect">
                <a:avLst/>
              </a:prstGeom>
              <a:blipFill>
                <a:blip r:embed="rId2"/>
                <a:stretch>
                  <a:fillRect l="-1606" t="-1342" b="-1566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A example of how a pdf is estimated using nearest neighbor estimation.">
            <a:extLst>
              <a:ext uri="{FF2B5EF4-FFF2-40B4-BE49-F238E27FC236}">
                <a16:creationId xmlns:a16="http://schemas.microsoft.com/office/drawing/2014/main" id="{E833B1E4-0C87-A545-A2D5-A864C44B1D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856" y="3429000"/>
            <a:ext cx="4461687" cy="2864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282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8587</TotalTime>
  <Words>1979</Words>
  <Application>Microsoft Macintosh PowerPoint</Application>
  <PresentationFormat>Letter Paper (8.5x11 in)</PresentationFormat>
  <Paragraphs>135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Cambria Math</vt:lpstr>
      <vt:lpstr>Symbol</vt:lpstr>
      <vt:lpstr>Tahoma</vt:lpstr>
      <vt:lpstr>Times New Roman</vt:lpstr>
      <vt:lpstr>Wingdings</vt:lpstr>
      <vt:lpstr>isip_default</vt:lpstr>
      <vt:lpstr>1_lecture_title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472</cp:revision>
  <dcterms:created xsi:type="dcterms:W3CDTF">2002-09-12T17:13:32Z</dcterms:created>
  <dcterms:modified xsi:type="dcterms:W3CDTF">2026-03-11T13:58:18Z</dcterms:modified>
</cp:coreProperties>
</file>