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698" r:id="rId3"/>
    <p:sldMasterId id="2147483713" r:id="rId4"/>
  </p:sldMasterIdLst>
  <p:notesMasterIdLst>
    <p:notesMasterId r:id="rId34"/>
  </p:notesMasterIdLst>
  <p:handoutMasterIdLst>
    <p:handoutMasterId r:id="rId35"/>
  </p:handoutMasterIdLst>
  <p:sldIdLst>
    <p:sldId id="356" r:id="rId5"/>
    <p:sldId id="483" r:id="rId6"/>
    <p:sldId id="474" r:id="rId7"/>
    <p:sldId id="475" r:id="rId8"/>
    <p:sldId id="476" r:id="rId9"/>
    <p:sldId id="484" r:id="rId10"/>
    <p:sldId id="485" r:id="rId11"/>
    <p:sldId id="486" r:id="rId12"/>
    <p:sldId id="487" r:id="rId13"/>
    <p:sldId id="339" r:id="rId14"/>
    <p:sldId id="480" r:id="rId15"/>
    <p:sldId id="298" r:id="rId16"/>
    <p:sldId id="399" r:id="rId17"/>
    <p:sldId id="387" r:id="rId18"/>
    <p:sldId id="429" r:id="rId19"/>
    <p:sldId id="390" r:id="rId20"/>
    <p:sldId id="415" r:id="rId21"/>
    <p:sldId id="422" r:id="rId22"/>
    <p:sldId id="430" r:id="rId23"/>
    <p:sldId id="431" r:id="rId24"/>
    <p:sldId id="432" r:id="rId25"/>
    <p:sldId id="400" r:id="rId26"/>
    <p:sldId id="433" r:id="rId27"/>
    <p:sldId id="424" r:id="rId28"/>
    <p:sldId id="425" r:id="rId29"/>
    <p:sldId id="426" r:id="rId30"/>
    <p:sldId id="427" r:id="rId31"/>
    <p:sldId id="428" r:id="rId32"/>
    <p:sldId id="434" r:id="rId3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2" autoAdjust="0"/>
    <p:restoredTop sz="86396" autoAdjust="0"/>
  </p:normalViewPr>
  <p:slideViewPr>
    <p:cSldViewPr snapToGrid="0">
      <p:cViewPr varScale="1">
        <p:scale>
          <a:sx n="122" d="100"/>
          <a:sy n="122" d="100"/>
        </p:scale>
        <p:origin x="2136" y="192"/>
      </p:cViewPr>
      <p:guideLst>
        <p:guide orient="horz" pos="381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4072" y="21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0" userDrawn="1">
          <p15:clr>
            <a:srgbClr val="F26B43"/>
          </p15:clr>
        </p15:guide>
        <p15:guide id="2" pos="230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200050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5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4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87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52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66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03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65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32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62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61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83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28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50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87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33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06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16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02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617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462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55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1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67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16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701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4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3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23024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45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AC56-EB60-7CBB-B03F-AD0412D2128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4319DF-25C1-A696-4AC6-C5FA7CA611F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D7EEA2-18B8-7E7C-EC70-21B8E1382E56}"/>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5" name="Footer Placeholder 4">
            <a:extLst>
              <a:ext uri="{FF2B5EF4-FFF2-40B4-BE49-F238E27FC236}">
                <a16:creationId xmlns:a16="http://schemas.microsoft.com/office/drawing/2014/main" id="{BC165E79-088F-78F2-80F0-0CBD7A687EC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7AD08-9E93-F8AB-1981-EBB4EE2831D4}"/>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172151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C664-5B9B-6E31-FAC2-11166A9C66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7F4E64-57B7-4072-05C6-F2A3FD86182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0B032-06F2-3E1D-AE27-57897F957382}"/>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5" name="Footer Placeholder 4">
            <a:extLst>
              <a:ext uri="{FF2B5EF4-FFF2-40B4-BE49-F238E27FC236}">
                <a16:creationId xmlns:a16="http://schemas.microsoft.com/office/drawing/2014/main" id="{329481FD-DAAE-9E1A-52B1-0294575168E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C2C565-3D27-3DBE-7468-90C14DCEC5C4}"/>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1079228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22E9-EE06-9AE0-70ED-62A43182427A}"/>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3DA742-3B44-0EF5-E51A-9C20A88C58D4}"/>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090D9-2345-A66C-8CB4-8EEAC6CB11D9}"/>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5" name="Footer Placeholder 4">
            <a:extLst>
              <a:ext uri="{FF2B5EF4-FFF2-40B4-BE49-F238E27FC236}">
                <a16:creationId xmlns:a16="http://schemas.microsoft.com/office/drawing/2014/main" id="{1B2BCB3F-8E4C-5AB2-07C7-6EB7EC7D177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7AA281-28AC-E7AF-C138-9485CC7E6BD8}"/>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883687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8B5E-88B4-00F0-49ED-694343871F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03352-11C4-538F-4461-53B6AFB15AF2}"/>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6B87B9-FA50-4992-712A-3A98ADC506C0}"/>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DB01A-6502-05D1-9B7C-B36E3F49F7ED}"/>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6" name="Footer Placeholder 5">
            <a:extLst>
              <a:ext uri="{FF2B5EF4-FFF2-40B4-BE49-F238E27FC236}">
                <a16:creationId xmlns:a16="http://schemas.microsoft.com/office/drawing/2014/main" id="{1725D0B0-F5BF-5FFC-D54C-D906FDD4F46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83805B-04ED-ED3A-6FD0-B8603DF2F8CA}"/>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365555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FEA6-2ECC-F5F3-9BA5-F312F58E4196}"/>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759D3F-98D7-BA3F-3EC5-26BF5D8DF52F}"/>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20B042-8B22-75C5-B765-1A3600F2222E}"/>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38E64-23E2-6B30-56BE-CF0ED089C13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5BE266-D2CB-7908-28B2-4596AC3067AE}"/>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E1223-ED55-29F6-BF0C-976BAA2CD7B1}"/>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8" name="Footer Placeholder 7">
            <a:extLst>
              <a:ext uri="{FF2B5EF4-FFF2-40B4-BE49-F238E27FC236}">
                <a16:creationId xmlns:a16="http://schemas.microsoft.com/office/drawing/2014/main" id="{8B02428A-EDF6-D824-77EE-B6B6E67E034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2EE8901-7B8B-0444-31B1-F09786356780}"/>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1411880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4EED-4A4D-FC88-F32B-009AFE37F09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4BE0606-8057-26F9-5172-9D500545A263}"/>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4" name="Footer Placeholder 3">
            <a:extLst>
              <a:ext uri="{FF2B5EF4-FFF2-40B4-BE49-F238E27FC236}">
                <a16:creationId xmlns:a16="http://schemas.microsoft.com/office/drawing/2014/main" id="{0D054D4B-885B-6CCF-3C75-EC47914DDDA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B8954F-9471-76B0-E9B3-4F079FC43737}"/>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1996670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3CFC3-AB29-825A-A811-00B764D339BA}"/>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3" name="Footer Placeholder 2">
            <a:extLst>
              <a:ext uri="{FF2B5EF4-FFF2-40B4-BE49-F238E27FC236}">
                <a16:creationId xmlns:a16="http://schemas.microsoft.com/office/drawing/2014/main" id="{0FB5DB10-C1C5-6324-D549-6409261746B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6AD5C6-1AFA-046D-9EE6-7C5AE60741DC}"/>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254474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1F56-F69C-253B-DE39-4242D5F9EE8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C3485-4176-CE03-9073-36A60BC94A93}"/>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67D68-B69D-5C8F-C2F5-B82E7236274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D0656-7BDF-42F3-2742-59FF2AE36048}"/>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6" name="Footer Placeholder 5">
            <a:extLst>
              <a:ext uri="{FF2B5EF4-FFF2-40B4-BE49-F238E27FC236}">
                <a16:creationId xmlns:a16="http://schemas.microsoft.com/office/drawing/2014/main" id="{D510D0E2-1688-ED64-E879-69924C20CF2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6C5BE-789D-95E4-4A5B-750A3C117B44}"/>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3914598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0E02-5765-E95A-A59D-075E225472B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E31DC-7281-5A23-3866-9A41132E48CC}"/>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40520E-1C2F-949C-1F24-0658D51BCA2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37959-E9D1-EAB0-9178-52907F3945CD}"/>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6" name="Footer Placeholder 5">
            <a:extLst>
              <a:ext uri="{FF2B5EF4-FFF2-40B4-BE49-F238E27FC236}">
                <a16:creationId xmlns:a16="http://schemas.microsoft.com/office/drawing/2014/main" id="{8C4ACB16-F0A5-CBBB-46C0-193281633A5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A3F896-A082-4370-BA9E-A87AC8BEB61E}"/>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2689992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210B-3EB8-73B8-667B-87BBD60B137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735F5A-4C22-6BC5-D630-AB92AE47BDF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401B0-B15D-02BD-2718-256D6AE604E4}"/>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5" name="Footer Placeholder 4">
            <a:extLst>
              <a:ext uri="{FF2B5EF4-FFF2-40B4-BE49-F238E27FC236}">
                <a16:creationId xmlns:a16="http://schemas.microsoft.com/office/drawing/2014/main" id="{3E4F20D2-80AE-3CC2-4217-D21FD32B251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9D3435-7F80-FB28-DCCC-17E6799B5482}"/>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3483229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8B8C3-4833-6AF6-D74E-B6E1BECF387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34C1E-F214-7549-CDD3-1962A6E6C96B}"/>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3DD69-3784-695B-B1DF-344673B43165}"/>
              </a:ext>
            </a:extLst>
          </p:cNvPr>
          <p:cNvSpPr>
            <a:spLocks noGrp="1"/>
          </p:cNvSpPr>
          <p:nvPr>
            <p:ph type="dt" sz="half" idx="10"/>
          </p:nvPr>
        </p:nvSpPr>
        <p:spPr>
          <a:xfrm>
            <a:off x="628650" y="6356350"/>
            <a:ext cx="2057400" cy="365125"/>
          </a:xfrm>
          <a:prstGeom prst="rect">
            <a:avLst/>
          </a:prstGeom>
        </p:spPr>
        <p:txBody>
          <a:bodyPr/>
          <a:lstStyle/>
          <a:p>
            <a:fld id="{CD04E085-B47D-AF46-905D-97161C837508}" type="datetimeFigureOut">
              <a:rPr lang="en-US" smtClean="0"/>
              <a:t>2/25/26</a:t>
            </a:fld>
            <a:endParaRPr lang="en-US"/>
          </a:p>
        </p:txBody>
      </p:sp>
      <p:sp>
        <p:nvSpPr>
          <p:cNvPr id="5" name="Footer Placeholder 4">
            <a:extLst>
              <a:ext uri="{FF2B5EF4-FFF2-40B4-BE49-F238E27FC236}">
                <a16:creationId xmlns:a16="http://schemas.microsoft.com/office/drawing/2014/main" id="{57A6FF80-5352-82BE-35A4-4AF3240D9DE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8A6A35-102B-DBEE-0579-1508557D7770}"/>
              </a:ext>
            </a:extLst>
          </p:cNvPr>
          <p:cNvSpPr>
            <a:spLocks noGrp="1"/>
          </p:cNvSpPr>
          <p:nvPr>
            <p:ph type="sldNum" sz="quarter" idx="12"/>
          </p:nvPr>
        </p:nvSpPr>
        <p:spPr>
          <a:xfrm>
            <a:off x="6457950" y="6356350"/>
            <a:ext cx="2057400" cy="365125"/>
          </a:xfrm>
          <a:prstGeom prst="rect">
            <a:avLst/>
          </a:prstGeom>
        </p:spPr>
        <p:txBody>
          <a:bodyPr/>
          <a:lstStyle/>
          <a:p>
            <a:fld id="{932FB261-EE58-DC45-99A2-9D5C3E1853EE}" type="slidenum">
              <a:rPr lang="en-US" smtClean="0"/>
              <a:t>‹#›</a:t>
            </a:fld>
            <a:endParaRPr lang="en-US"/>
          </a:p>
        </p:txBody>
      </p:sp>
    </p:spTree>
    <p:extLst>
      <p:ext uri="{BB962C8B-B14F-4D97-AF65-F5344CB8AC3E}">
        <p14:creationId xmlns:p14="http://schemas.microsoft.com/office/powerpoint/2010/main" val="426235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5"/>
          <a:srcRect/>
          <a:stretch>
            <a:fillRect/>
          </a:stretch>
        </p:blipFill>
        <p:spPr bwMode="auto">
          <a:xfrm>
            <a:off x="8772525" y="6492875"/>
            <a:ext cx="333375" cy="327025"/>
          </a:xfrm>
          <a:prstGeom prst="rect">
            <a:avLst/>
          </a:prstGeom>
          <a:noFill/>
          <a:ln w="9525">
            <a:noFill/>
            <a:miter lim="800000"/>
            <a:headEnd/>
            <a:tailEnd/>
          </a:ln>
        </p:spPr>
      </p:pic>
      <p:sp>
        <p:nvSpPr>
          <p:cNvPr id="1069" name="Text Box 45" descr="class no. and slide no."/>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11" r:id="rId12"/>
    <p:sldLayoutId id="2147483712"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16,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8683178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6060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isip.piconepress.com/publications/book_sections/2021/springer/metrics/" TargetMode="External"/><Relationship Id="rId5" Type="http://schemas.openxmlformats.org/officeDocument/2006/relationships/hyperlink" Target="https://www.nist.gov/itl/iad/mig/tools" TargetMode="External"/><Relationship Id="rId4" Type="http://schemas.openxmlformats.org/officeDocument/2006/relationships/hyperlink" Target="https://en.wikipedia.org/wiki/Receiver_operating_characteristic"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Fact" TargetMode="External"/><Relationship Id="rId3" Type="http://schemas.openxmlformats.org/officeDocument/2006/relationships/hyperlink" Target="https://en.wikipedia.org/wiki/Hallucination_(artificial_intelligence)#cite_note-Hicks_Humphries_Slater_2024-1" TargetMode="External"/><Relationship Id="rId7" Type="http://schemas.openxmlformats.org/officeDocument/2006/relationships/hyperlink" Target="https://en.wikipedia.org/wiki/Misleading_information" TargetMode="External"/><Relationship Id="rId12" Type="http://schemas.openxmlformats.org/officeDocument/2006/relationships/hyperlink" Target="https://en.wikipedia.org/wiki/Percept#Process_and_terminology" TargetMode="External"/><Relationship Id="rId2" Type="http://schemas.openxmlformats.org/officeDocument/2006/relationships/hyperlink" Target="https://en.wikipedia.org/wiki/Artificial_intelligence" TargetMode="External"/><Relationship Id="rId1" Type="http://schemas.openxmlformats.org/officeDocument/2006/relationships/slideLayout" Target="../slideLayouts/slideLayout1.xml"/><Relationship Id="rId6" Type="http://schemas.openxmlformats.org/officeDocument/2006/relationships/hyperlink" Target="https://en.wikipedia.org/wiki/Hallucination_(artificial_intelligence)#cite_note-4" TargetMode="External"/><Relationship Id="rId11" Type="http://schemas.openxmlformats.org/officeDocument/2006/relationships/hyperlink" Target="https://en.wikipedia.org/wiki/Hallucination" TargetMode="External"/><Relationship Id="rId5" Type="http://schemas.openxmlformats.org/officeDocument/2006/relationships/hyperlink" Target="https://en.wikipedia.org/wiki/Hallucination_(artificial_intelligence)#cite_note-ars_making_things_up-3" TargetMode="External"/><Relationship Id="rId10" Type="http://schemas.openxmlformats.org/officeDocument/2006/relationships/hyperlink" Target="https://en.wikipedia.org/wiki/Hallucination_(artificial_intelligence)#cite_note-Ji_Lee_Frieske_Survey_of_Hallucination-6" TargetMode="External"/><Relationship Id="rId4" Type="http://schemas.openxmlformats.org/officeDocument/2006/relationships/hyperlink" Target="https://en.wikipedia.org/wiki/Hallucination_(artificial_intelligence)#cite_note-2" TargetMode="External"/><Relationship Id="rId9" Type="http://schemas.openxmlformats.org/officeDocument/2006/relationships/hyperlink" Target="https://en.wikipedia.org/wiki/Hallucination_(artificial_intelligence)#cite_note-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amlau.me/test-textbook/ch/15/bias_cv.html"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dium.com/@yixinsun_56102/understanding-generalization-error-in-machine-learning-e6c03b203036"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Receiver_operating_characteristic"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cc.inaoep.mx/~villasen/bib/martin97det.pdf"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590260"/>
            <a:ext cx="4721225" cy="4316827"/>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Confusion Matrices and Other Metrics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Scoring of Sequential Decoding Systems</a:t>
            </a:r>
          </a:p>
          <a:p>
            <a:pPr marL="173038" indent="-173038">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3038">
              <a:spcBef>
                <a:spcPts val="0"/>
              </a:spcBef>
              <a:spcAft>
                <a:spcPts val="0"/>
              </a:spcAft>
            </a:pPr>
            <a:r>
              <a:rPr lang="en-US" sz="1800" b="1" dirty="0">
                <a:solidFill>
                  <a:schemeClr val="tx2"/>
                </a:solidFill>
              </a:rPr>
              <a:t>Wiki: </a:t>
            </a:r>
            <a:r>
              <a:rPr lang="en-US" sz="1800" b="1" dirty="0">
                <a:solidFill>
                  <a:schemeClr val="tx2"/>
                </a:solidFill>
                <a:hlinkClick r:id="rId3"/>
              </a:rPr>
              <a:t>Confusion Matrix</a:t>
            </a:r>
            <a:br>
              <a:rPr lang="en-US" sz="1800" b="1" dirty="0">
                <a:solidFill>
                  <a:schemeClr val="tx2"/>
                </a:solidFill>
              </a:rPr>
            </a:br>
            <a:r>
              <a:rPr lang="en-US" sz="1800" b="1" dirty="0">
                <a:solidFill>
                  <a:schemeClr val="tx2"/>
                </a:solidFill>
              </a:rPr>
              <a:t>Wiki: </a:t>
            </a:r>
            <a:r>
              <a:rPr lang="en-US" sz="1800" b="1" dirty="0">
                <a:solidFill>
                  <a:schemeClr val="tx2"/>
                </a:solidFill>
                <a:hlinkClick r:id="rId4"/>
              </a:rPr>
              <a:t>ROC Curves</a:t>
            </a:r>
            <a:endParaRPr lang="en-US" sz="1800" b="1" dirty="0">
              <a:solidFill>
                <a:schemeClr val="tx2"/>
              </a:solidFill>
            </a:endParaRPr>
          </a:p>
          <a:p>
            <a:pPr marL="173038">
              <a:spcBef>
                <a:spcPts val="0"/>
              </a:spcBef>
              <a:spcAft>
                <a:spcPts val="0"/>
              </a:spcAft>
            </a:pPr>
            <a:r>
              <a:rPr lang="en-US" sz="1800" b="1" dirty="0">
                <a:solidFill>
                  <a:schemeClr val="tx2"/>
                </a:solidFill>
              </a:rPr>
              <a:t>NIST: </a:t>
            </a:r>
            <a:r>
              <a:rPr lang="en-US" sz="1800" b="1" dirty="0">
                <a:solidFill>
                  <a:schemeClr val="tx2"/>
                </a:solidFill>
                <a:hlinkClick r:id="rId5"/>
              </a:rPr>
              <a:t>Scoring Tools</a:t>
            </a:r>
            <a:endParaRPr lang="en-US" sz="1800" b="1" dirty="0">
              <a:solidFill>
                <a:schemeClr val="tx2"/>
              </a:solidFill>
            </a:endParaRPr>
          </a:p>
          <a:p>
            <a:pPr marL="173038">
              <a:spcBef>
                <a:spcPts val="0"/>
              </a:spcBef>
              <a:spcAft>
                <a:spcPts val="0"/>
              </a:spcAft>
            </a:pPr>
            <a:r>
              <a:rPr lang="en-US" sz="1800" b="1" dirty="0">
                <a:solidFill>
                  <a:schemeClr val="tx2"/>
                </a:solidFill>
              </a:rPr>
              <a:t>ISIP: </a:t>
            </a:r>
            <a:r>
              <a:rPr lang="en-US" sz="1800" b="1" dirty="0">
                <a:solidFill>
                  <a:schemeClr val="tx2"/>
                </a:solidFill>
                <a:hlinkClick r:id="rId6"/>
              </a:rPr>
              <a:t>Scoring Metrics</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
        <p:nvSpPr>
          <p:cNvPr id="9"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Experimental Design –</a:t>
            </a:r>
            <a:br>
              <a:rPr lang="en-US" b="1" dirty="0">
                <a:solidFill>
                  <a:schemeClr val="accent1"/>
                </a:solidFill>
              </a:rPr>
            </a:br>
            <a:r>
              <a:rPr lang="en-US" b="1" dirty="0">
                <a:solidFill>
                  <a:schemeClr val="accent1"/>
                </a:solidFill>
              </a:rPr>
              <a:t>Evaluation of Machine Learning Systems</a:t>
            </a:r>
          </a:p>
        </p:txBody>
      </p:sp>
      <p:pic>
        <p:nvPicPr>
          <p:cNvPr id="11" name="Picture 2" descr="A cartoon depicting the machine learning challenge.">
            <a:extLst>
              <a:ext uri="{C183D7F6-B498-43B3-948B-1728B52AA6E4}">
                <adec:decorative xmlns:adec="http://schemas.microsoft.com/office/drawing/2017/decorative" val="0"/>
              </a:ext>
            </a:extLst>
          </p:cNvPr>
          <p:cNvPicPr>
            <a:picLocks noChangeAspect="1" noChangeArrowheads="1"/>
          </p:cNvPicPr>
          <p:nvPr/>
        </p:nvPicPr>
        <p:blipFill>
          <a:blip r:embed="rId7"/>
          <a:srcRect/>
          <a:stretch>
            <a:fillRect/>
          </a:stretch>
        </p:blipFill>
        <p:spPr bwMode="auto">
          <a:xfrm>
            <a:off x="5389922" y="1665352"/>
            <a:ext cx="3321934" cy="2083321"/>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DE36D822-0892-CC49-9A13-2085091D4344}"/>
              </a:ext>
            </a:extLst>
          </p:cNvPr>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Example: Which System is Better?</a:t>
            </a:r>
          </a:p>
        </p:txBody>
      </p:sp>
      <p:pic>
        <p:nvPicPr>
          <p:cNvPr id="6" name="Picture 5">
            <a:extLst>
              <a:ext uri="{FF2B5EF4-FFF2-40B4-BE49-F238E27FC236}">
                <a16:creationId xmlns:a16="http://schemas.microsoft.com/office/drawing/2014/main" id="{F89BC88B-E64D-6940-B6E7-27BA55553FF2}"/>
              </a:ext>
            </a:extLst>
          </p:cNvPr>
          <p:cNvPicPr>
            <a:picLocks noChangeAspect="1"/>
          </p:cNvPicPr>
          <p:nvPr/>
        </p:nvPicPr>
        <p:blipFill rotWithShape="1">
          <a:blip r:embed="rId2">
            <a:extLst>
              <a:ext uri="{28A0092B-C50C-407E-A947-70E740481C1C}">
                <a14:useLocalDpi xmlns:a14="http://schemas.microsoft.com/office/drawing/2010/main" val="0"/>
              </a:ext>
            </a:extLst>
          </a:blip>
          <a:srcRect t="8816" r="5381"/>
          <a:stretch/>
        </p:blipFill>
        <p:spPr>
          <a:xfrm>
            <a:off x="545090" y="584616"/>
            <a:ext cx="8233699" cy="5951096"/>
          </a:xfrm>
          <a:prstGeom prst="rect">
            <a:avLst/>
          </a:prstGeom>
        </p:spPr>
      </p:pic>
    </p:spTree>
    <p:extLst>
      <p:ext uri="{BB962C8B-B14F-4D97-AF65-F5344CB8AC3E}">
        <p14:creationId xmlns:p14="http://schemas.microsoft.com/office/powerpoint/2010/main" val="414704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rgbClr val="892034"/>
                </a:solidFill>
              </a:rPr>
              <a:t>Summary</a:t>
            </a:r>
          </a:p>
        </p:txBody>
      </p:sp>
      <p:sp>
        <p:nvSpPr>
          <p:cNvPr id="21507" name="Text Box 4"/>
          <p:cNvSpPr txBox="1">
            <a:spLocks noChangeArrowheads="1"/>
          </p:cNvSpPr>
          <p:nvPr/>
        </p:nvSpPr>
        <p:spPr bwMode="auto">
          <a:xfrm>
            <a:off x="227013" y="653143"/>
            <a:ext cx="8688387" cy="5595257"/>
          </a:xfrm>
          <a:prstGeom prst="rect">
            <a:avLst/>
          </a:prstGeom>
          <a:noFill/>
          <a:ln w="9525">
            <a:noFill/>
            <a:miter lim="800000"/>
            <a:headEnd/>
            <a:tailEnd/>
          </a:ln>
        </p:spPr>
        <p:txBody>
          <a:bodyPr lIns="0" tIns="0" rIns="0" bIns="0">
            <a:noAutofit/>
          </a:bodyPr>
          <a:lstStyle/>
          <a:p>
            <a:pPr marL="165100" indent="-165100">
              <a:spcAft>
                <a:spcPts val="1200"/>
              </a:spcAft>
              <a:buFont typeface="Arial" pitchFamily="34" charset="0"/>
              <a:buChar char="•"/>
            </a:pPr>
            <a:r>
              <a:rPr lang="en-US" sz="1800" b="1" dirty="0">
                <a:solidFill>
                  <a:schemeClr val="accent1"/>
                </a:solidFill>
              </a:rPr>
              <a:t>Evaluation: </a:t>
            </a:r>
            <a:r>
              <a:rPr lang="en-US" sz="1800" b="1" dirty="0">
                <a:solidFill>
                  <a:srgbClr val="000000"/>
                </a:solidFill>
              </a:rPr>
              <a:t>We evaluate systems using a variety of measures that are based on confusion matrices and false alarm (FA) rates.</a:t>
            </a:r>
          </a:p>
          <a:p>
            <a:pPr marL="165100" indent="-165100">
              <a:spcAft>
                <a:spcPts val="1200"/>
              </a:spcAft>
              <a:buFont typeface="Arial" pitchFamily="34" charset="0"/>
              <a:buChar char="•"/>
            </a:pPr>
            <a:r>
              <a:rPr lang="en-US" sz="1800" b="1" dirty="0">
                <a:solidFill>
                  <a:schemeClr val="accent1"/>
                </a:solidFill>
              </a:rPr>
              <a:t>FA Rate: </a:t>
            </a:r>
            <a:r>
              <a:rPr lang="en-US" sz="1800" b="1" dirty="0">
                <a:solidFill>
                  <a:srgbClr val="000000"/>
                </a:solidFill>
              </a:rPr>
              <a:t>In many applications, the number of false alarms per unit of time is a crucial design parameter.</a:t>
            </a:r>
          </a:p>
          <a:p>
            <a:pPr marL="165100" indent="-165100">
              <a:spcAft>
                <a:spcPts val="1200"/>
              </a:spcAft>
              <a:buFont typeface="Arial" pitchFamily="34" charset="0"/>
              <a:buChar char="•"/>
            </a:pPr>
            <a:r>
              <a:rPr lang="en-US" sz="1800" b="1" dirty="0">
                <a:solidFill>
                  <a:schemeClr val="accent1"/>
                </a:solidFill>
              </a:rPr>
              <a:t>Hallucinations:</a:t>
            </a:r>
            <a:r>
              <a:rPr lang="en-US" sz="1800" b="1" dirty="0">
                <a:solidFill>
                  <a:srgbClr val="000000"/>
                </a:solidFill>
              </a:rPr>
              <a:t> In modern large language model (LLM) systems, ‘hallucinations’ have become a major concern:</a:t>
            </a:r>
          </a:p>
          <a:p>
            <a:pPr marL="404813" lvl="1" indent="-228600">
              <a:spcAft>
                <a:spcPts val="600"/>
              </a:spcAft>
              <a:buFont typeface="Wingdings" pitchFamily="2" charset="2"/>
              <a:buChar char="Ø"/>
            </a:pPr>
            <a:r>
              <a:rPr lang="en-US" sz="1800" b="1" dirty="0">
                <a:solidFill>
                  <a:srgbClr val="000000"/>
                </a:solidFill>
              </a:rPr>
              <a:t>From Wikipedia:</a:t>
            </a:r>
          </a:p>
          <a:p>
            <a:pPr marL="404813" lvl="1">
              <a:spcAft>
                <a:spcPts val="600"/>
              </a:spcAft>
            </a:pPr>
            <a:r>
              <a:rPr lang="en-US" sz="1800" b="1" dirty="0">
                <a:solidFill>
                  <a:srgbClr val="000000"/>
                </a:solidFill>
              </a:rPr>
              <a:t>In the field of </a:t>
            </a:r>
            <a:r>
              <a:rPr lang="en-US" sz="1800" b="1" dirty="0">
                <a:solidFill>
                  <a:srgbClr val="000000"/>
                </a:solidFill>
                <a:hlinkClick r:id="rId2" tooltip="Artificial intelligence">
                  <a:extLst>
                    <a:ext uri="{A12FA001-AC4F-418D-AE19-62706E023703}">
                      <ahyp:hlinkClr xmlns:ahyp="http://schemas.microsoft.com/office/drawing/2018/hyperlinkcolor" val="tx"/>
                    </a:ext>
                  </a:extLst>
                </a:hlinkClick>
              </a:rPr>
              <a:t>artificial intelligence</a:t>
            </a:r>
            <a:r>
              <a:rPr lang="en-US" sz="1800" b="1" dirty="0">
                <a:solidFill>
                  <a:srgbClr val="000000"/>
                </a:solidFill>
              </a:rPr>
              <a:t> (AI), a hallucination or artificial hallucination (also called bullshitting,</a:t>
            </a:r>
            <a:r>
              <a:rPr lang="en-US" sz="1800" b="1" dirty="0">
                <a:solidFill>
                  <a:srgbClr val="000000"/>
                </a:solidFill>
                <a:hlinkClick r:id="rId3">
                  <a:extLst>
                    <a:ext uri="{A12FA001-AC4F-418D-AE19-62706E023703}">
                      <ahyp:hlinkClr xmlns:ahyp="http://schemas.microsoft.com/office/drawing/2018/hyperlinkcolor" val="tx"/>
                    </a:ext>
                  </a:extLst>
                </a:hlinkClick>
              </a:rPr>
              <a:t>[1]</a:t>
            </a:r>
            <a:r>
              <a:rPr lang="en-US" sz="1800" b="1" dirty="0">
                <a:solidFill>
                  <a:srgbClr val="000000"/>
                </a:solidFill>
                <a:hlinkClick r:id="rId4">
                  <a:extLst>
                    <a:ext uri="{A12FA001-AC4F-418D-AE19-62706E023703}">
                      <ahyp:hlinkClr xmlns:ahyp="http://schemas.microsoft.com/office/drawing/2018/hyperlinkcolor" val="tx"/>
                    </a:ext>
                  </a:extLst>
                </a:hlinkClick>
              </a:rPr>
              <a:t>[2]</a:t>
            </a:r>
            <a:r>
              <a:rPr lang="en-US" sz="1800" b="1" dirty="0">
                <a:solidFill>
                  <a:srgbClr val="000000"/>
                </a:solidFill>
              </a:rPr>
              <a:t> confabulation,</a:t>
            </a:r>
            <a:r>
              <a:rPr lang="en-US" sz="1800" b="1" dirty="0">
                <a:solidFill>
                  <a:srgbClr val="000000"/>
                </a:solidFill>
                <a:hlinkClick r:id="rId5">
                  <a:extLst>
                    <a:ext uri="{A12FA001-AC4F-418D-AE19-62706E023703}">
                      <ahyp:hlinkClr xmlns:ahyp="http://schemas.microsoft.com/office/drawing/2018/hyperlinkcolor" val="tx"/>
                    </a:ext>
                  </a:extLst>
                </a:hlinkClick>
              </a:rPr>
              <a:t>[3]</a:t>
            </a:r>
            <a:r>
              <a:rPr lang="en-US" sz="1800" b="1" dirty="0">
                <a:solidFill>
                  <a:srgbClr val="000000"/>
                </a:solidFill>
              </a:rPr>
              <a:t> or delusion</a:t>
            </a:r>
            <a:r>
              <a:rPr lang="en-US" sz="1800" b="1" dirty="0">
                <a:solidFill>
                  <a:srgbClr val="000000"/>
                </a:solidFill>
                <a:hlinkClick r:id="rId6">
                  <a:extLst>
                    <a:ext uri="{A12FA001-AC4F-418D-AE19-62706E023703}">
                      <ahyp:hlinkClr xmlns:ahyp="http://schemas.microsoft.com/office/drawing/2018/hyperlinkcolor" val="tx"/>
                    </a:ext>
                  </a:extLst>
                </a:hlinkClick>
              </a:rPr>
              <a:t>[4]</a:t>
            </a:r>
            <a:r>
              <a:rPr lang="en-US" sz="1800" b="1" dirty="0">
                <a:solidFill>
                  <a:srgbClr val="000000"/>
                </a:solidFill>
              </a:rPr>
              <a:t>) is a response generated by AI that contains false or </a:t>
            </a:r>
            <a:r>
              <a:rPr lang="en-US" sz="1800" b="1" dirty="0">
                <a:solidFill>
                  <a:srgbClr val="000000"/>
                </a:solidFill>
                <a:hlinkClick r:id="rId7" tooltip="Misleading information">
                  <a:extLst>
                    <a:ext uri="{A12FA001-AC4F-418D-AE19-62706E023703}">
                      <ahyp:hlinkClr xmlns:ahyp="http://schemas.microsoft.com/office/drawing/2018/hyperlinkcolor" val="tx"/>
                    </a:ext>
                  </a:extLst>
                </a:hlinkClick>
              </a:rPr>
              <a:t>misleading information</a:t>
            </a:r>
            <a:r>
              <a:rPr lang="en-US" sz="1800" b="1" dirty="0">
                <a:solidFill>
                  <a:srgbClr val="000000"/>
                </a:solidFill>
              </a:rPr>
              <a:t> presented as </a:t>
            </a:r>
            <a:r>
              <a:rPr lang="en-US" sz="1800" b="1" dirty="0">
                <a:solidFill>
                  <a:srgbClr val="000000"/>
                </a:solidFill>
                <a:hlinkClick r:id="rId8" tooltip="Fact">
                  <a:extLst>
                    <a:ext uri="{A12FA001-AC4F-418D-AE19-62706E023703}">
                      <ahyp:hlinkClr xmlns:ahyp="http://schemas.microsoft.com/office/drawing/2018/hyperlinkcolor" val="tx"/>
                    </a:ext>
                  </a:extLst>
                </a:hlinkClick>
              </a:rPr>
              <a:t>fact</a:t>
            </a:r>
            <a:r>
              <a:rPr lang="en-US" sz="1800" b="1" dirty="0">
                <a:solidFill>
                  <a:srgbClr val="000000"/>
                </a:solidFill>
              </a:rPr>
              <a:t>.</a:t>
            </a:r>
            <a:r>
              <a:rPr lang="en-US" sz="1800" b="1" dirty="0">
                <a:solidFill>
                  <a:srgbClr val="000000"/>
                </a:solidFill>
                <a:hlinkClick r:id="rId9">
                  <a:extLst>
                    <a:ext uri="{A12FA001-AC4F-418D-AE19-62706E023703}">
                      <ahyp:hlinkClr xmlns:ahyp="http://schemas.microsoft.com/office/drawing/2018/hyperlinkcolor" val="tx"/>
                    </a:ext>
                  </a:extLst>
                </a:hlinkClick>
              </a:rPr>
              <a:t>[5]</a:t>
            </a:r>
            <a:r>
              <a:rPr lang="en-US" sz="1800" b="1" dirty="0">
                <a:solidFill>
                  <a:srgbClr val="000000"/>
                </a:solidFill>
                <a:hlinkClick r:id="rId10">
                  <a:extLst>
                    <a:ext uri="{A12FA001-AC4F-418D-AE19-62706E023703}">
                      <ahyp:hlinkClr xmlns:ahyp="http://schemas.microsoft.com/office/drawing/2018/hyperlinkcolor" val="tx"/>
                    </a:ext>
                  </a:extLst>
                </a:hlinkClick>
              </a:rPr>
              <a:t>[6]</a:t>
            </a:r>
            <a:r>
              <a:rPr lang="en-US" sz="1800" b="1" dirty="0">
                <a:solidFill>
                  <a:srgbClr val="000000"/>
                </a:solidFill>
              </a:rPr>
              <a:t> This term draws a loose analogy with human psychology, where a </a:t>
            </a:r>
            <a:r>
              <a:rPr lang="en-US" sz="1800" b="1" dirty="0">
                <a:solidFill>
                  <a:srgbClr val="000000"/>
                </a:solidFill>
                <a:hlinkClick r:id="rId11" tooltip="Hallucination">
                  <a:extLst>
                    <a:ext uri="{A12FA001-AC4F-418D-AE19-62706E023703}">
                      <ahyp:hlinkClr xmlns:ahyp="http://schemas.microsoft.com/office/drawing/2018/hyperlinkcolor" val="tx"/>
                    </a:ext>
                  </a:extLst>
                </a:hlinkClick>
              </a:rPr>
              <a:t>hallucination</a:t>
            </a:r>
            <a:r>
              <a:rPr lang="en-US" sz="1800" b="1" dirty="0">
                <a:solidFill>
                  <a:srgbClr val="000000"/>
                </a:solidFill>
              </a:rPr>
              <a:t> typically involves false </a:t>
            </a:r>
            <a:r>
              <a:rPr lang="en-US" sz="1800" b="1" dirty="0">
                <a:solidFill>
                  <a:srgbClr val="000000"/>
                </a:solidFill>
                <a:hlinkClick r:id="rId12" tooltip="Percept">
                  <a:extLst>
                    <a:ext uri="{A12FA001-AC4F-418D-AE19-62706E023703}">
                      <ahyp:hlinkClr xmlns:ahyp="http://schemas.microsoft.com/office/drawing/2018/hyperlinkcolor" val="tx"/>
                    </a:ext>
                  </a:extLst>
                </a:hlinkClick>
              </a:rPr>
              <a:t>percepts</a:t>
            </a:r>
            <a:r>
              <a:rPr lang="en-US" sz="1800" b="1" dirty="0">
                <a:solidFill>
                  <a:srgbClr val="000000"/>
                </a:solidFill>
              </a:rPr>
              <a:t>. However, there is a key difference: AI hallucination is associated with erroneously constructed responses (confabulation), rather than perceptual experiences.</a:t>
            </a:r>
            <a:r>
              <a:rPr lang="en-US" sz="1800" b="1" dirty="0">
                <a:solidFill>
                  <a:srgbClr val="000000"/>
                </a:solidFill>
                <a:hlinkClick r:id="rId10">
                  <a:extLst>
                    <a:ext uri="{A12FA001-AC4F-418D-AE19-62706E023703}">
                      <ahyp:hlinkClr xmlns:ahyp="http://schemas.microsoft.com/office/drawing/2018/hyperlinkcolor" val="tx"/>
                    </a:ext>
                  </a:extLst>
                </a:hlinkClick>
              </a:rPr>
              <a:t>[6]</a:t>
            </a:r>
            <a:endParaRPr lang="en-US" sz="1800" b="1" dirty="0">
              <a:solidFill>
                <a:srgbClr val="000000"/>
              </a:solidFill>
            </a:endParaRPr>
          </a:p>
        </p:txBody>
      </p:sp>
    </p:spTree>
    <p:extLst>
      <p:ext uri="{BB962C8B-B14F-4D97-AF65-F5344CB8AC3E}">
        <p14:creationId xmlns:p14="http://schemas.microsoft.com/office/powerpoint/2010/main" val="8158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title&#10;"/>
          <p:cNvSpPr txBox="1"/>
          <p:nvPr/>
        </p:nvSpPr>
        <p:spPr>
          <a:xfrm>
            <a:off x="228600" y="554744"/>
            <a:ext cx="8686800" cy="738664"/>
          </a:xfrm>
          <a:prstGeom prst="rect">
            <a:avLst/>
          </a:prstGeom>
          <a:noFill/>
        </p:spPr>
        <p:txBody>
          <a:bodyPr wrap="square" lIns="0" tIns="0" rIns="0" bIns="0"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Validation of Temporal Scoring Metrics</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Automatic Seizure Detection</a:t>
            </a:r>
          </a:p>
        </p:txBody>
      </p:sp>
      <p:pic>
        <p:nvPicPr>
          <p:cNvPr id="4" name="Picture 3">
            <a:extLst>
              <a:ext uri="{FF2B5EF4-FFF2-40B4-BE49-F238E27FC236}">
                <a16:creationId xmlns:a16="http://schemas.microsoft.com/office/drawing/2014/main" id="{52F9D48A-A951-3F46-90E3-0A49FACBB9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19700" y="1361000"/>
            <a:ext cx="3276600" cy="2553460"/>
          </a:xfrm>
          <a:prstGeom prst="rect">
            <a:avLst/>
          </a:prstGeom>
        </p:spPr>
      </p:pic>
      <p:grpSp>
        <p:nvGrpSpPr>
          <p:cNvPr id="70" name="Group 69" descr="authors&#10;">
            <a:extLst>
              <a:ext uri="{FF2B5EF4-FFF2-40B4-BE49-F238E27FC236}">
                <a16:creationId xmlns:a16="http://schemas.microsoft.com/office/drawing/2014/main" id="{D029A833-8C3A-3D40-8C57-DE52AF0860C4}"/>
              </a:ext>
            </a:extLst>
          </p:cNvPr>
          <p:cNvGrpSpPr/>
          <p:nvPr/>
        </p:nvGrpSpPr>
        <p:grpSpPr>
          <a:xfrm>
            <a:off x="647700" y="2209800"/>
            <a:ext cx="3493293" cy="2970193"/>
            <a:chOff x="228601" y="1769893"/>
            <a:chExt cx="3493293" cy="2970193"/>
          </a:xfrm>
        </p:grpSpPr>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p:txBody>
        </p:sp>
        <p:grpSp>
          <p:nvGrpSpPr>
            <p:cNvPr id="67" name="Group 66">
              <a:extLst>
                <a:ext uri="{FF2B5EF4-FFF2-40B4-BE49-F238E27FC236}">
                  <a16:creationId xmlns:a16="http://schemas.microsoft.com/office/drawing/2014/main" id="{CA70DF7C-D509-8E42-884F-ABA344E41742}"/>
                </a:ext>
              </a:extLst>
            </p:cNvPr>
            <p:cNvGrpSpPr/>
            <p:nvPr/>
          </p:nvGrpSpPr>
          <p:grpSpPr>
            <a:xfrm>
              <a:off x="235510" y="1769893"/>
              <a:ext cx="3367637" cy="1201907"/>
              <a:chOff x="235510" y="1769893"/>
              <a:chExt cx="3367637" cy="1201907"/>
            </a:xfrm>
          </p:grpSpPr>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4"/>
              <a:stretch>
                <a:fillRect/>
              </a:stretch>
            </p:blipFill>
            <p:spPr>
              <a:xfrm>
                <a:off x="1803660" y="1769893"/>
                <a:ext cx="1799487" cy="1201907"/>
              </a:xfrm>
              <a:prstGeom prst="rect">
                <a:avLst/>
              </a:prstGeom>
            </p:spPr>
          </p:pic>
          <p:sp>
            <p:nvSpPr>
              <p:cNvPr id="10" name="TextBox 9">
                <a:extLst>
                  <a:ext uri="{FF2B5EF4-FFF2-40B4-BE49-F238E27FC236}">
                    <a16:creationId xmlns:a16="http://schemas.microsoft.com/office/drawing/2014/main" id="{672820BA-F3E0-4CC1-8A0D-57EA3E0E2EF8}"/>
                  </a:ext>
                </a:extLst>
              </p:cNvPr>
              <p:cNvSpPr txBox="1">
                <a:spLocks/>
              </p:cNvSpPr>
              <p:nvPr/>
            </p:nvSpPr>
            <p:spPr>
              <a:xfrm>
                <a:off x="235510" y="1914676"/>
                <a:ext cx="1593291" cy="912341"/>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V. Shah</a:t>
                </a:r>
                <a:b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 Obeid</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 Picone</a:t>
                </a:r>
              </a:p>
            </p:txBody>
          </p:sp>
        </p:grpSp>
        <p:grpSp>
          <p:nvGrpSpPr>
            <p:cNvPr id="69" name="Group 68">
              <a:extLst>
                <a:ext uri="{FF2B5EF4-FFF2-40B4-BE49-F238E27FC236}">
                  <a16:creationId xmlns:a16="http://schemas.microsoft.com/office/drawing/2014/main" id="{8E47F8EB-3B3F-EB4F-B237-8599A53D566A}"/>
                </a:ext>
              </a:extLst>
            </p:cNvPr>
            <p:cNvGrpSpPr/>
            <p:nvPr/>
          </p:nvGrpSpPr>
          <p:grpSpPr>
            <a:xfrm>
              <a:off x="235512" y="4281211"/>
              <a:ext cx="3486382" cy="458875"/>
              <a:chOff x="235512" y="4281211"/>
              <a:chExt cx="3486382" cy="458875"/>
            </a:xfrm>
          </p:grpSpPr>
          <p:pic>
            <p:nvPicPr>
              <p:cNvPr id="15" name="Picture 14" descr="Text&#10;&#10;Description automatically generated">
                <a:extLst>
                  <a:ext uri="{FF2B5EF4-FFF2-40B4-BE49-F238E27FC236}">
                    <a16:creationId xmlns:a16="http://schemas.microsoft.com/office/drawing/2014/main" id="{462FA0E8-A3AA-B847-9A3B-271FE04242DD}"/>
                  </a:ext>
                </a:extLst>
              </p:cNvPr>
              <p:cNvPicPr>
                <a:picLocks noChangeAspect="1"/>
              </p:cNvPicPr>
              <p:nvPr/>
            </p:nvPicPr>
            <p:blipFill>
              <a:blip r:embed="rId5"/>
              <a:stretch>
                <a:fillRect/>
              </a:stretch>
            </p:blipFill>
            <p:spPr>
              <a:xfrm>
                <a:off x="1676400" y="4281211"/>
                <a:ext cx="2045494" cy="458875"/>
              </a:xfrm>
              <a:prstGeom prst="rect">
                <a:avLst/>
              </a:prstGeom>
            </p:spPr>
          </p:pic>
          <p:sp>
            <p:nvSpPr>
              <p:cNvPr id="63" name="TextBox 62">
                <a:extLst>
                  <a:ext uri="{FF2B5EF4-FFF2-40B4-BE49-F238E27FC236}">
                    <a16:creationId xmlns:a16="http://schemas.microsoft.com/office/drawing/2014/main" id="{A9D47BAC-D62A-4440-B93E-F62ECDFC5CF9}"/>
                  </a:ext>
                </a:extLst>
              </p:cNvPr>
              <p:cNvSpPr txBox="1">
                <a:spLocks/>
              </p:cNvSpPr>
              <p:nvPr/>
            </p:nvSpPr>
            <p:spPr>
              <a:xfrm>
                <a:off x="235512" y="4348802"/>
                <a:ext cx="1593290" cy="323692"/>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Y. Roy</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68" name="Group 67">
              <a:extLst>
                <a:ext uri="{FF2B5EF4-FFF2-40B4-BE49-F238E27FC236}">
                  <a16:creationId xmlns:a16="http://schemas.microsoft.com/office/drawing/2014/main" id="{2E278688-FCC4-C04F-A747-D83D7851695A}"/>
                </a:ext>
              </a:extLst>
            </p:cNvPr>
            <p:cNvGrpSpPr/>
            <p:nvPr/>
          </p:nvGrpSpPr>
          <p:grpSpPr>
            <a:xfrm>
              <a:off x="228601" y="3295062"/>
              <a:ext cx="3136360" cy="725694"/>
              <a:chOff x="228601" y="3295062"/>
              <a:chExt cx="3136360" cy="725694"/>
            </a:xfrm>
          </p:grpSpPr>
          <p:pic>
            <p:nvPicPr>
              <p:cNvPr id="12" name="Picture 11" descr="A star in the night sky&#10;&#10;Description automatically generated">
                <a:extLst>
                  <a:ext uri="{FF2B5EF4-FFF2-40B4-BE49-F238E27FC236}">
                    <a16:creationId xmlns:a16="http://schemas.microsoft.com/office/drawing/2014/main" id="{D96F5B18-8F18-C34E-BD3C-7B804714B2BF}"/>
                  </a:ext>
                </a:extLst>
              </p:cNvPr>
              <p:cNvPicPr>
                <a:picLocks noChangeAspect="1"/>
              </p:cNvPicPr>
              <p:nvPr/>
            </p:nvPicPr>
            <p:blipFill>
              <a:blip r:embed="rId6"/>
              <a:stretch>
                <a:fillRect/>
              </a:stretch>
            </p:blipFill>
            <p:spPr>
              <a:xfrm>
                <a:off x="2012533" y="3295062"/>
                <a:ext cx="1352428" cy="725694"/>
              </a:xfrm>
              <a:prstGeom prst="rect">
                <a:avLst/>
              </a:prstGeom>
            </p:spPr>
          </p:pic>
          <p:sp>
            <p:nvSpPr>
              <p:cNvPr id="64" name="TextBox 63">
                <a:extLst>
                  <a:ext uri="{FF2B5EF4-FFF2-40B4-BE49-F238E27FC236}">
                    <a16:creationId xmlns:a16="http://schemas.microsoft.com/office/drawing/2014/main" id="{4A63768E-2836-B248-8D5E-11E2F6381EB3}"/>
                  </a:ext>
                </a:extLst>
              </p:cNvPr>
              <p:cNvSpPr txBox="1">
                <a:spLocks/>
              </p:cNvSpPr>
              <p:nvPr/>
            </p:nvSpPr>
            <p:spPr>
              <a:xfrm>
                <a:off x="228601" y="3295062"/>
                <a:ext cx="1718340" cy="725694"/>
              </a:xfrm>
              <a:prstGeom prst="rect">
                <a:avLst/>
              </a:prstGeom>
            </p:spPr>
            <p:txBody>
              <a:bodyPr lIns="0" tIns="0" rIns="0" bIns="0" anchor="ctr" anchorCtr="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G. Ekladious</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R. Iskander</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pic>
        <p:nvPicPr>
          <p:cNvPr id="1028" name="Picture 4">
            <a:extLst>
              <a:ext uri="{FF2B5EF4-FFF2-40B4-BE49-F238E27FC236}">
                <a16:creationId xmlns:a16="http://schemas.microsoft.com/office/drawing/2014/main" id="{27131912-4EBE-C54C-800A-06AC879B96B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471" y="4304540"/>
            <a:ext cx="2287058"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id="{DFF8C6CB-AC69-89A0-E769-AC0387A799E7}"/>
              </a:ext>
            </a:extLst>
          </p:cNvPr>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rgbClr val="892034"/>
                </a:solidFill>
              </a:rPr>
              <a:t>Scoring Metrics</a:t>
            </a:r>
          </a:p>
        </p:txBody>
      </p:sp>
    </p:spTree>
    <p:extLst>
      <p:ext uri="{BB962C8B-B14F-4D97-AF65-F5344CB8AC3E}">
        <p14:creationId xmlns:p14="http://schemas.microsoft.com/office/powerpoint/2010/main" val="125660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3E1738-9643-D945-B53F-11855B26D1CA}"/>
              </a:ext>
            </a:extLst>
          </p:cNvPr>
          <p:cNvSpPr>
            <a:spLocks noGrp="1"/>
          </p:cNvSpPr>
          <p:nvPr>
            <p:ph type="title" idx="4294967295"/>
          </p:nvPr>
        </p:nvSpPr>
        <p:spPr>
          <a:xfrm>
            <a:off x="-1" y="4"/>
            <a:ext cx="9155545" cy="328461"/>
          </a:xfrm>
          <a:prstGeom prst="rect">
            <a:avLst/>
          </a:prstGeom>
        </p:spPr>
        <p:txBody>
          <a:bodyPr vert="horz" wrap="none" lIns="91440" tIns="0" rIns="0" bIns="0" rtlCol="0" anchor="ctr" anchorCtr="0">
            <a:normAutofit fontScale="90000"/>
          </a:bodyPr>
          <a:lstStyle>
            <a:lvl1pPr algn="l" defTabSz="457189" rtl="0" eaLnBrk="1" latinLnBrk="0" hangingPunct="1">
              <a:spcBef>
                <a:spcPct val="0"/>
              </a:spcBef>
              <a:buNone/>
              <a:defRPr sz="2400" b="1" kern="1200" baseline="0">
                <a:solidFill>
                  <a:schemeClr val="tx1"/>
                </a:solidFill>
                <a:latin typeface="Arial"/>
                <a:ea typeface="+mj-ea"/>
                <a:cs typeface="Arial"/>
              </a:defRPr>
            </a:lvl1pPr>
          </a:lstStyle>
          <a:p>
            <a:r>
              <a:rPr lang="en-US" dirty="0"/>
              <a:t>Different Scoring Metrics</a:t>
            </a:r>
          </a:p>
        </p:txBody>
      </p:sp>
      <p:sp>
        <p:nvSpPr>
          <p:cNvPr id="6" name="Content Placeholder 2">
            <a:extLst>
              <a:ext uri="{FF2B5EF4-FFF2-40B4-BE49-F238E27FC236}">
                <a16:creationId xmlns:a16="http://schemas.microsoft.com/office/drawing/2014/main" id="{34BF9FF1-6029-9744-8877-CDCC84CF3670}"/>
              </a:ext>
            </a:extLst>
          </p:cNvPr>
          <p:cNvSpPr txBox="1">
            <a:spLocks/>
          </p:cNvSpPr>
          <p:nvPr/>
        </p:nvSpPr>
        <p:spPr>
          <a:xfrm>
            <a:off x="228600" y="685800"/>
            <a:ext cx="8686800" cy="59435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Standardized databases and evaluation metrics accelerate research and technology development by enabling direct comparisons of research results.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bioengineering community lacks standard evaluation metrics for scoring of sequential decoding algorithms.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Neureka 2020 Epilepsy Challenge was created to bring a community-wide focus on automated seizure detection and establish meaningful baselines.</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this presentation, we analyze the results of 4 research groups that provided sufficiently detailed results using four evaluation metrics: </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Dynamic Programming Alignment (DPAL)</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Epoch Sampling (EPCH)</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Any-Overlap Method (OVLP)</a:t>
            </a:r>
          </a:p>
          <a:p>
            <a:pPr marL="750888" marR="0" lvl="1" indent="-28257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validate the use of the TAES metric because it evaluates partial overlaps and penalizes errors based on a reference event’s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demonstrate that scoring a system using multiple metrics gives insight into the system’s behavior that can be used to improve an algorithm and optimally tune it for a specific evaluation metric.</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4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 uri="{C183D7F6-B498-43B3-948B-1728B52AA6E4}">
                <adec:decorative xmlns:adec="http://schemas.microsoft.com/office/drawing/2017/decorative" val="1"/>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Based on the Temple University Hospital</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Detection Corpus (TUSZ) v1.5.2,</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which includes a blind evaluation set.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results were scored using v3.3.3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our open source evaluation software.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 was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used as a basis for ranking the submissions.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order to stimulate interest in the use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cost commercial sensors, penalties were further imposed based on the number of channels.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emphasize the importance of a low false alarm rate, a single integrated metric was used that penalized false alarms and the number of channels:</a:t>
                </a:r>
              </a:p>
              <a:p>
                <a:pPr marL="468313" marR="0" lvl="0" indent="0" algn="l" defTabSz="457200" rtl="0" eaLnBrk="1" fontAlgn="auto" latinLnBrk="0" hangingPunct="1">
                  <a:lnSpc>
                    <a:spcPct val="100000"/>
                  </a:lnSpc>
                  <a:spcBef>
                    <a:spcPts val="0"/>
                  </a:spcBef>
                  <a:spcAft>
                    <a:spcPts val="1200"/>
                  </a:spcAft>
                  <a:buClrTx/>
                  <a:buSzTx/>
                  <a:buFont typeface="Arial"/>
                  <a:buNone/>
                  <a:tabLst/>
                  <a:defRPr/>
                </a:pPr>
                <a14:m>
                  <m:oMathPara xmlns:m="http://schemas.openxmlformats.org/officeDocument/2006/math">
                    <m:oMathParaPr>
                      <m:jc m:val="left"/>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𝑺</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where </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Sens, FA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 NC</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are sensitivity, false alarms per 24 hours and the number of channels respectively.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metric was designed with an expectation that Sens would be in the range of 40%, FAs in the range of 10, and so that NC would be a tiebreaker.</a:t>
                </a: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600" y="635285"/>
                <a:ext cx="8686800" cy="5870667"/>
              </a:xfrm>
              <a:prstGeom prst="rect">
                <a:avLst/>
              </a:prstGeom>
              <a:blipFill>
                <a:blip r:embed="rId3"/>
                <a:stretch>
                  <a:fillRect l="-1606" t="-1078" r="-1898"/>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The Neureka™ 2020 Epilepsy Challenge</a:t>
            </a:r>
          </a:p>
        </p:txBody>
      </p:sp>
      <p:graphicFrame>
        <p:nvGraphicFramePr>
          <p:cNvPr id="10" name="Table 9" descr="A table summarizing the Neureka challenge.">
            <a:extLst>
              <a:ext uri="{FF2B5EF4-FFF2-40B4-BE49-F238E27FC236}">
                <a16:creationId xmlns:a16="http://schemas.microsoft.com/office/drawing/2014/main" id="{7356EE31-881C-4634-AA24-A8241B1277D1}"/>
              </a:ext>
            </a:extLst>
          </p:cNvPr>
          <p:cNvGraphicFramePr>
            <a:graphicFrameLocks noGrp="1"/>
          </p:cNvGraphicFramePr>
          <p:nvPr>
            <p:extLst>
              <p:ext uri="{D42A27DB-BD31-4B8C-83A1-F6EECF244321}">
                <p14:modId xmlns:p14="http://schemas.microsoft.com/office/powerpoint/2010/main" val="3988107973"/>
              </p:ext>
            </p:extLst>
          </p:nvPr>
        </p:nvGraphicFramePr>
        <p:xfrm>
          <a:off x="5486400" y="647701"/>
          <a:ext cx="3414586" cy="2543704"/>
        </p:xfrm>
        <a:graphic>
          <a:graphicData uri="http://schemas.openxmlformats.org/drawingml/2006/table">
            <a:tbl>
              <a:tblPr firstRow="1" firstCol="1" bandRow="1">
                <a:tableStyleId>{5940675A-B579-460E-94D1-54222C63F5DA}</a:tableStyleId>
              </a:tblPr>
              <a:tblGrid>
                <a:gridCol w="1371600">
                  <a:extLst>
                    <a:ext uri="{9D8B030D-6E8A-4147-A177-3AD203B41FA5}">
                      <a16:colId xmlns:a16="http://schemas.microsoft.com/office/drawing/2014/main" val="1008090443"/>
                    </a:ext>
                  </a:extLst>
                </a:gridCol>
                <a:gridCol w="1021493">
                  <a:extLst>
                    <a:ext uri="{9D8B030D-6E8A-4147-A177-3AD203B41FA5}">
                      <a16:colId xmlns:a16="http://schemas.microsoft.com/office/drawing/2014/main" val="798943062"/>
                    </a:ext>
                  </a:extLst>
                </a:gridCol>
                <a:gridCol w="1021493">
                  <a:extLst>
                    <a:ext uri="{9D8B030D-6E8A-4147-A177-3AD203B41FA5}">
                      <a16:colId xmlns:a16="http://schemas.microsoft.com/office/drawing/2014/main" val="2411261045"/>
                    </a:ext>
                  </a:extLst>
                </a:gridCol>
              </a:tblGrid>
              <a:tr h="301613">
                <a:tc>
                  <a:txBody>
                    <a:bodyPr/>
                    <a:lstStyle/>
                    <a:p>
                      <a:pPr marL="0" marR="0" algn="ctr">
                        <a:lnSpc>
                          <a:spcPct val="107000"/>
                        </a:lnSpc>
                        <a:spcBef>
                          <a:spcPts val="0"/>
                        </a:spcBef>
                        <a:spcAft>
                          <a:spcPts val="0"/>
                        </a:spcAft>
                      </a:pPr>
                      <a:r>
                        <a:rPr lang="en-US" sz="1400" b="1" dirty="0">
                          <a:effectLst/>
                        </a:rPr>
                        <a:t>Description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dirty="0">
                          <a:effectLst/>
                        </a:rPr>
                        <a:t>Train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dirty="0">
                          <a:effectLst/>
                        </a:rPr>
                        <a:t>Dev</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4148162258"/>
                  </a:ext>
                </a:extLst>
              </a:tr>
              <a:tr h="306891">
                <a:tc>
                  <a:txBody>
                    <a:bodyPr/>
                    <a:lstStyle/>
                    <a:p>
                      <a:pPr marL="0" marR="0" algn="ctr">
                        <a:lnSpc>
                          <a:spcPct val="107000"/>
                        </a:lnSpc>
                        <a:spcBef>
                          <a:spcPts val="0"/>
                        </a:spcBef>
                        <a:spcAft>
                          <a:spcPts val="0"/>
                        </a:spcAft>
                      </a:pPr>
                      <a:r>
                        <a:rPr lang="en-US" sz="1400" b="1" dirty="0">
                          <a:effectLst/>
                        </a:rPr>
                        <a:t>Patients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592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2385583492"/>
                  </a:ext>
                </a:extLst>
              </a:tr>
              <a:tr h="301613">
                <a:tc>
                  <a:txBody>
                    <a:bodyPr/>
                    <a:lstStyle/>
                    <a:p>
                      <a:pPr marL="0" marR="0" algn="ctr">
                        <a:lnSpc>
                          <a:spcPct val="107000"/>
                        </a:lnSpc>
                        <a:spcBef>
                          <a:spcPts val="0"/>
                        </a:spcBef>
                        <a:spcAft>
                          <a:spcPts val="0"/>
                        </a:spcAft>
                      </a:pPr>
                      <a:r>
                        <a:rPr lang="en-US" sz="1400" b="1" dirty="0">
                          <a:effectLst/>
                        </a:rPr>
                        <a:t>Sessions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1,185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832973170"/>
                  </a:ext>
                </a:extLst>
              </a:tr>
              <a:tr h="301613">
                <a:tc>
                  <a:txBody>
                    <a:bodyPr/>
                    <a:lstStyle/>
                    <a:p>
                      <a:pPr marL="0" marR="0" algn="ctr">
                        <a:lnSpc>
                          <a:spcPct val="107000"/>
                        </a:lnSpc>
                        <a:spcBef>
                          <a:spcPts val="0"/>
                        </a:spcBef>
                        <a:spcAft>
                          <a:spcPts val="0"/>
                        </a:spcAft>
                      </a:pPr>
                      <a:r>
                        <a:rPr lang="en-US" sz="1400" b="1" dirty="0">
                          <a:effectLst/>
                        </a:rPr>
                        <a:t>Files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4,599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1,013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96502845"/>
                  </a:ext>
                </a:extLst>
              </a:tr>
              <a:tr h="301613">
                <a:tc>
                  <a:txBody>
                    <a:bodyPr/>
                    <a:lstStyle/>
                    <a:p>
                      <a:pPr marL="0" marR="0" algn="ctr">
                        <a:lnSpc>
                          <a:spcPct val="107000"/>
                        </a:lnSpc>
                        <a:spcBef>
                          <a:spcPts val="0"/>
                        </a:spcBef>
                        <a:spcAft>
                          <a:spcPts val="0"/>
                        </a:spcAft>
                      </a:pPr>
                      <a:r>
                        <a:rPr lang="en-US" sz="1400" b="1" dirty="0">
                          <a:effectLst/>
                        </a:rPr>
                        <a:t>No. Events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2,377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673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074717931"/>
                  </a:ext>
                </a:extLst>
              </a:tr>
              <a:tr h="552523">
                <a:tc>
                  <a:txBody>
                    <a:bodyPr/>
                    <a:lstStyle/>
                    <a:p>
                      <a:pPr marL="0" marR="0" algn="ctr">
                        <a:lnSpc>
                          <a:spcPct val="107000"/>
                        </a:lnSpc>
                        <a:spcBef>
                          <a:spcPts val="0"/>
                        </a:spcBef>
                        <a:spcAft>
                          <a:spcPts val="0"/>
                        </a:spcAft>
                      </a:pPr>
                      <a:r>
                        <a:rPr lang="en-US" sz="1400" b="1" dirty="0">
                          <a:effectLst/>
                        </a:rPr>
                        <a:t>Event Dur. (sec.)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169,794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58,445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7325660"/>
                  </a:ext>
                </a:extLst>
              </a:tr>
              <a:tr h="301613">
                <a:tc>
                  <a:txBody>
                    <a:bodyPr/>
                    <a:lstStyle/>
                    <a:p>
                      <a:pPr marL="0" marR="0" algn="ctr">
                        <a:lnSpc>
                          <a:spcPct val="107000"/>
                        </a:lnSpc>
                        <a:spcBef>
                          <a:spcPts val="0"/>
                        </a:spcBef>
                        <a:spcAft>
                          <a:spcPts val="0"/>
                        </a:spcAft>
                      </a:pPr>
                      <a:r>
                        <a:rPr lang="en-US" sz="1400" b="1" dirty="0">
                          <a:effectLst/>
                        </a:rPr>
                        <a:t>Total Dur (sec.)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2,710,483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613,232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57440682"/>
                  </a:ext>
                </a:extLst>
              </a:tr>
            </a:tbl>
          </a:graphicData>
        </a:graphic>
      </p:graphicFrame>
    </p:spTree>
    <p:extLst>
      <p:ext uri="{BB962C8B-B14F-4D97-AF65-F5344CB8AC3E}">
        <p14:creationId xmlns:p14="http://schemas.microsoft.com/office/powerpoint/2010/main" val="18812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 uri="{C183D7F6-B498-43B3-948B-1728B52AA6E4}">
                <adec:decorative xmlns:adec="http://schemas.microsoft.com/office/drawing/2017/decorative" val="1"/>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scoring metrics used for evaluating a system should reflect the performance requirements of an application (e.g., word error rate in speech recognition is highly correlated with the usability of a voice interface).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are overwhelmingly emphatic that false alarm rate is the most important criterion for user acceptance.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argue that performance goals for seizure detection are 75% sensitivity and 1 false alarm per 24 hours for a system to be usable.</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have introduced open source sequential decoding software that integrates five metrics for measuring similarity and produces a wide variety of popular statistics for evaluating system performance:</a:t>
            </a:r>
          </a:p>
          <a:p>
            <a:pPr marL="233363"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https://www.isip.piconepress.com/publications/unpublished/</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book_sections</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/2021/springer/metrics/</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software has been used internally for many years and one external evaluation conducted by IBM Research.</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Python implementation of the scoring software can be found at:</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https://www.isip.piconepress.com/projects/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tuh_eeg</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/downloads/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nedc_eval_eeg</a:t>
            </a:r>
            <a:endParaRPr kumimoji="0" lang="en-US" sz="1400" b="1" i="1" u="none" strike="noStrike" kern="1200" cap="none" spc="0" normalizeH="0" baseline="0" noProof="0" dirty="0">
              <a:ln>
                <a:noFill/>
              </a:ln>
              <a:solidFill>
                <a:prstClr val="black"/>
              </a:solidFill>
              <a:effectLs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Using the Neureka Challenge data, we have analyzed several of the leading systems and validate the accuracy of our Time-Aligned Event Scoring (TAES) metric, showing it correlates with other measure including DET curves.</a:t>
            </a:r>
          </a:p>
        </p:txBody>
      </p:sp>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Open Source Scoring Software</a:t>
            </a:r>
          </a:p>
        </p:txBody>
      </p:sp>
    </p:spTree>
    <p:extLst>
      <p:ext uri="{BB962C8B-B14F-4D97-AF65-F5344CB8AC3E}">
        <p14:creationId xmlns:p14="http://schemas.microsoft.com/office/powerpoint/2010/main" val="9837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Waveforms demonstrating the different types of errors that can occur.&#10;">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ontent Placeholder 2" descr="Waveforms demonstrating the different types of errors that can occur.&#10;">
            <a:extLst>
              <a:ext uri="{FF2B5EF4-FFF2-40B4-BE49-F238E27FC236}">
                <a16:creationId xmlns:a16="http://schemas.microsoft.com/office/drawing/2014/main" id="{9DE2CEE7-1CED-4702-AD29-405CABC4FDC8}"/>
              </a:ext>
            </a:extLst>
          </p:cNvPr>
          <p:cNvSpPr txBox="1">
            <a:spLocks/>
          </p:cNvSpPr>
          <p:nvPr/>
        </p:nvSpPr>
        <p:spPr>
          <a:xfrm>
            <a:off x="228600" y="2628901"/>
            <a:ext cx="8675914" cy="38480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4 fundamental quantities that must be calculated to derive most performance measures:</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Positive (TP)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Positive (FP)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Negative (FN)</a:t>
            </a:r>
          </a:p>
          <a:p>
            <a:pPr marL="347663" marR="0" lvl="1" indent="-17462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Negative (TN)</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From these we calculate traditional measures such as:</a:t>
            </a:r>
          </a:p>
          <a:p>
            <a:pPr marL="579438" marR="0" lvl="0" indent="-234950" algn="l" defTabSz="457200" rtl="0" eaLnBrk="1" fontAlgn="auto" latinLnBrk="0" hangingPunct="1">
              <a:lnSpc>
                <a:spcPct val="100000"/>
              </a:lnSpc>
              <a:spcBef>
                <a:spcPts val="0"/>
              </a:spcBef>
              <a:spcAft>
                <a:spcPts val="300"/>
              </a:spcAft>
              <a:buClrTx/>
              <a:buSzTx/>
              <a:buFont typeface="Arial"/>
              <a:buNone/>
              <a:tabLst>
                <a:tab pos="4338638" algn="l"/>
              </a:tabLst>
              <a:defRPr/>
            </a:pP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Sensitivity =  TP / (TP  + FN)	 Accuracy = (TP+TN)/(TP+FN+TN+FP) </a:t>
            </a:r>
          </a:p>
          <a:p>
            <a:pPr marL="579438" marR="0" lvl="0" indent="-234950" algn="l" defTabSz="457200" rtl="0" eaLnBrk="1" fontAlgn="auto" latinLnBrk="0" hangingPunct="1">
              <a:lnSpc>
                <a:spcPct val="100000"/>
              </a:lnSpc>
              <a:spcBef>
                <a:spcPts val="0"/>
              </a:spcBef>
              <a:spcAft>
                <a:spcPts val="1200"/>
              </a:spcAft>
              <a:buClrTx/>
              <a:buSzTx/>
              <a:buFont typeface="Arial"/>
              <a:buNone/>
              <a:tabLst>
                <a:tab pos="4338638" algn="l"/>
              </a:tabLst>
              <a:defRPr/>
            </a:pP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Specificity = TN / (TN + FP)	 Precision = TP/(TP  + FN) </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tab pos="4338638" algn="l"/>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many ways to compute quantities such as TP and FP. In our scoring software, we introduce four ways to measure errors.</a:t>
            </a:r>
          </a:p>
        </p:txBody>
      </p:sp>
      <p:sp>
        <p:nvSpPr>
          <p:cNvPr id="8" name="Title 1">
            <a:extLst>
              <a:ext uri="{FF2B5EF4-FFF2-40B4-BE49-F238E27FC236}">
                <a16:creationId xmlns:a16="http://schemas.microsoft.com/office/drawing/2014/main" id="{959BE409-1216-7A45-9750-F1FEC034D34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Fundamental Scores and Derived Measures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pic>
        <p:nvPicPr>
          <p:cNvPr id="3" name="Picture 2" descr="Waveforms demonstrating the different types of errors that can occur.&#10;">
            <a:extLst>
              <a:ext uri="{FF2B5EF4-FFF2-40B4-BE49-F238E27FC236}">
                <a16:creationId xmlns:a16="http://schemas.microsoft.com/office/drawing/2014/main" id="{85127C35-92B2-4E59-83BC-018B75BF12C2}"/>
              </a:ext>
            </a:extLst>
          </p:cNvPr>
          <p:cNvPicPr>
            <a:picLocks noChangeAspect="1"/>
          </p:cNvPicPr>
          <p:nvPr/>
        </p:nvPicPr>
        <p:blipFill>
          <a:blip r:embed="rId3"/>
          <a:stretch>
            <a:fillRect/>
          </a:stretch>
        </p:blipFill>
        <p:spPr>
          <a:xfrm>
            <a:off x="353906" y="647701"/>
            <a:ext cx="8425301" cy="1790699"/>
          </a:xfrm>
          <a:prstGeom prst="rect">
            <a:avLst/>
          </a:prstGeom>
        </p:spPr>
      </p:pic>
      <p:cxnSp>
        <p:nvCxnSpPr>
          <p:cNvPr id="4" name="Straight Arrow Connector 3" descr="Waveforms demonstrating the different types of errors that can occur.&#10;">
            <a:extLst>
              <a:ext uri="{FF2B5EF4-FFF2-40B4-BE49-F238E27FC236}">
                <a16:creationId xmlns:a16="http://schemas.microsoft.com/office/drawing/2014/main" id="{84E316F4-1A61-8E46-A4E7-B8F576B17CA3}"/>
              </a:ext>
            </a:extLst>
          </p:cNvPr>
          <p:cNvCxnSpPr>
            <a:cxnSpLocks/>
          </p:cNvCxnSpPr>
          <p:nvPr/>
        </p:nvCxnSpPr>
        <p:spPr>
          <a:xfrm flipV="1">
            <a:off x="2514600" y="1976794"/>
            <a:ext cx="609600" cy="1299808"/>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descr="Waveforms demonstrating the different types of errors that can occur.&#10;">
            <a:extLst>
              <a:ext uri="{FF2B5EF4-FFF2-40B4-BE49-F238E27FC236}">
                <a16:creationId xmlns:a16="http://schemas.microsoft.com/office/drawing/2014/main" id="{B12404BF-7F94-414D-A6B2-79C8CB7AD410}"/>
              </a:ext>
            </a:extLst>
          </p:cNvPr>
          <p:cNvCxnSpPr>
            <a:cxnSpLocks/>
          </p:cNvCxnSpPr>
          <p:nvPr/>
        </p:nvCxnSpPr>
        <p:spPr>
          <a:xfrm flipV="1">
            <a:off x="2657284" y="1981200"/>
            <a:ext cx="2456194" cy="1601834"/>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descr="Waveforms demonstrating the different types of errors that can occur.&#10;">
            <a:extLst>
              <a:ext uri="{FF2B5EF4-FFF2-40B4-BE49-F238E27FC236}">
                <a16:creationId xmlns:a16="http://schemas.microsoft.com/office/drawing/2014/main" id="{8BF905E8-DBDD-2545-8B96-63AA4C431489}"/>
              </a:ext>
            </a:extLst>
          </p:cNvPr>
          <p:cNvCxnSpPr>
            <a:cxnSpLocks/>
          </p:cNvCxnSpPr>
          <p:nvPr/>
        </p:nvCxnSpPr>
        <p:spPr>
          <a:xfrm flipV="1">
            <a:off x="2743200" y="965154"/>
            <a:ext cx="3930437" cy="299724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4" name="Straight Arrow Connector 13" descr="Waveforms demonstrating the different types of errors that can occur.&#10;">
            <a:extLst>
              <a:ext uri="{FF2B5EF4-FFF2-40B4-BE49-F238E27FC236}">
                <a16:creationId xmlns:a16="http://schemas.microsoft.com/office/drawing/2014/main" id="{0B049E75-3251-B14F-AD81-4CB486EB596D}"/>
              </a:ext>
            </a:extLst>
          </p:cNvPr>
          <p:cNvCxnSpPr>
            <a:cxnSpLocks/>
          </p:cNvCxnSpPr>
          <p:nvPr/>
        </p:nvCxnSpPr>
        <p:spPr>
          <a:xfrm flipV="1">
            <a:off x="2632746" y="1963784"/>
            <a:ext cx="5596854" cy="237961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9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D9D72D-6280-44CB-AE9F-B555BF028F45}"/>
              </a:ext>
              <a:ext uri="{C183D7F6-B498-43B3-948B-1728B52AA6E4}">
                <adec:decorative xmlns:adec="http://schemas.microsoft.com/office/drawing/2017/decorative" val="1"/>
              </a:ext>
            </a:extLst>
          </p:cNvPr>
          <p:cNvSpPr txBox="1">
            <a:spLocks/>
          </p:cNvSpPr>
          <p:nvPr/>
        </p:nvSpPr>
        <p:spPr>
          <a:xfrm>
            <a:off x="0" y="661853"/>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0C27F77-A7AC-CE45-BAF6-0DF27BF5F377}"/>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Dynamic Programming Align. (DPAL)</a:t>
            </a:r>
          </a:p>
        </p:txBody>
      </p:sp>
      <p:sp>
        <p:nvSpPr>
          <p:cNvPr id="16" name="Content Placeholder 2">
            <a:extLst>
              <a:ext uri="{FF2B5EF4-FFF2-40B4-BE49-F238E27FC236}">
                <a16:creationId xmlns:a16="http://schemas.microsoft.com/office/drawing/2014/main" id="{785222A3-E88F-2A4E-9DFD-FEB7AD5F8FE4}"/>
              </a:ext>
            </a:extLst>
          </p:cNvPr>
          <p:cNvSpPr txBox="1">
            <a:spLocks/>
          </p:cNvSpPr>
          <p:nvPr/>
        </p:nvSpPr>
        <p:spPr>
          <a:xfrm>
            <a:off x="228600" y="661854"/>
            <a:ext cx="8686800" cy="60666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Popularized in the speech recognition community when time alignments were not available. Computed error rates correlate well with time-aligned results.</a:t>
            </a:r>
          </a:p>
          <a:p>
            <a:pPr marL="182558" marR="0" lvl="0" indent="-182558" algn="l" defTabSz="457200" rtl="0" eaLnBrk="1" fontAlgn="auto" latinLnBrk="0" hangingPunct="1">
              <a:lnSpc>
                <a:spcPct val="100000"/>
              </a:lnSpc>
              <a:spcBef>
                <a:spcPts val="0"/>
              </a:spcBef>
              <a:spcAft>
                <a:spcPts val="17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Minimizes an edit distance (the Levenshtein distance) to map the hypotheses onto the reference: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Three types of errors are recorded: substitution, deletion and insertion.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dynamic programming algorithm is used to find the optimal alignment. Weights can be applied to different error classes (we use equal weights).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fast, simple algorithm with few tunable parameters that can be easily applied to system output.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Alignments do not necessarily reflect the errors that actually occurred, though the aggregated results display the correct trends.</a:t>
            </a:r>
          </a:p>
        </p:txBody>
      </p:sp>
      <p:pic>
        <p:nvPicPr>
          <p:cNvPr id="2" name="Picture 1" descr="An example of text alignment.&#10;">
            <a:extLst>
              <a:ext uri="{FF2B5EF4-FFF2-40B4-BE49-F238E27FC236}">
                <a16:creationId xmlns:a16="http://schemas.microsoft.com/office/drawing/2014/main" id="{22A2EC77-F3D4-479A-8CE4-BDB3CD954845}"/>
              </a:ext>
            </a:extLst>
          </p:cNvPr>
          <p:cNvPicPr>
            <a:picLocks noChangeAspect="1"/>
          </p:cNvPicPr>
          <p:nvPr/>
        </p:nvPicPr>
        <p:blipFill>
          <a:blip r:embed="rId3"/>
          <a:stretch>
            <a:fillRect/>
          </a:stretch>
        </p:blipFill>
        <p:spPr>
          <a:xfrm>
            <a:off x="1530488" y="2106910"/>
            <a:ext cx="6083024" cy="1931690"/>
          </a:xfrm>
          <a:prstGeom prst="rect">
            <a:avLst/>
          </a:prstGeom>
        </p:spPr>
      </p:pic>
    </p:spTree>
    <p:extLst>
      <p:ext uri="{BB962C8B-B14F-4D97-AF65-F5344CB8AC3E}">
        <p14:creationId xmlns:p14="http://schemas.microsoft.com/office/powerpoint/2010/main" val="39230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 uri="{C183D7F6-B498-43B3-948B-1728B52AA6E4}">
                <adec:decorative xmlns:adec="http://schemas.microsoft.com/office/drawing/2017/decorative" val="1"/>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Epoch-based Sampling (EPCH)</a:t>
            </a:r>
          </a:p>
        </p:txBody>
      </p:sp>
      <p:sp>
        <p:nvSpPr>
          <p:cNvPr id="16" name="Content Placeholder 2">
            <a:extLst>
              <a:ext uri="{FF2B5EF4-FFF2-40B4-BE49-F238E27FC236}">
                <a16:creationId xmlns:a16="http://schemas.microsoft.com/office/drawing/2014/main" id="{8AB05367-8E2C-6B48-981B-A8C7EEFB37AF}"/>
              </a:ext>
            </a:extLst>
          </p:cNvPr>
          <p:cNvSpPr txBox="1">
            <a:spLocks/>
          </p:cNvSpPr>
          <p:nvPr/>
        </p:nvSpPr>
        <p:spPr>
          <a:xfrm>
            <a:off x="228600" y="762000"/>
            <a:ext cx="8686800" cy="5756368"/>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7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Uses a metric that treats the reference and hypothesis as signals sampled at a fixed frame rate (an epoch):</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epoch duration used for scoring EEG events is 1.0 second.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Fixed-size epochs avoid the problem of disambiguating overlap between reference and hypothesis events (a ‘many to many’ mapping).</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Tends to bias scores by weighting longer events more heavily and tends to produce a higher value of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Since seizure events can be very long, this is a concern.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Also, since each epoch is scored independently, false alarms are very high because each event can generate more than one false alarm.</a:t>
            </a:r>
          </a:p>
        </p:txBody>
      </p:sp>
      <p:pic>
        <p:nvPicPr>
          <p:cNvPr id="14" name="Picture 13" descr="An example of Epoch-based scoring.&#10;">
            <a:extLst>
              <a:ext uri="{FF2B5EF4-FFF2-40B4-BE49-F238E27FC236}">
                <a16:creationId xmlns:a16="http://schemas.microsoft.com/office/drawing/2014/main" id="{68FB1745-D2BF-164C-9715-12D4AF926D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7010400" cy="1981200"/>
          </a:xfrm>
          <a:prstGeom prst="rect">
            <a:avLst/>
          </a:prstGeom>
          <a:noFill/>
          <a:ln>
            <a:noFill/>
          </a:ln>
        </p:spPr>
      </p:pic>
    </p:spTree>
    <p:extLst>
      <p:ext uri="{BB962C8B-B14F-4D97-AF65-F5344CB8AC3E}">
        <p14:creationId xmlns:p14="http://schemas.microsoft.com/office/powerpoint/2010/main" val="9258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 uri="{C183D7F6-B498-43B3-948B-1728B52AA6E4}">
                <adec:decorative xmlns:adec="http://schemas.microsoft.com/office/drawing/2017/decorative" val="1"/>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01175853-577E-47DD-BFC9-A97474AE0C6A}"/>
              </a:ext>
              <a:ext uri="{C183D7F6-B498-43B3-948B-1728B52AA6E4}">
                <adec:decorative xmlns:adec="http://schemas.microsoft.com/office/drawing/2017/decorative" val="1"/>
              </a:ext>
            </a:extLst>
          </p:cNvPr>
          <p:cNvSpPr txBox="1">
            <a:spLocks/>
          </p:cNvSpPr>
          <p:nvPr/>
        </p:nvSpPr>
        <p:spPr>
          <a:xfrm>
            <a:off x="228600" y="609600"/>
            <a:ext cx="3505200" cy="3200400"/>
          </a:xfrm>
          <a:prstGeom prst="rect">
            <a:avLst/>
          </a:prstGeom>
        </p:spPr>
        <p:txBody>
          <a:bodyPr lIns="0" tIns="0" rIns="0" bIns="0"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Any-Overlap (OVLP)</a:t>
            </a:r>
          </a:p>
        </p:txBody>
      </p:sp>
      <p:sp>
        <p:nvSpPr>
          <p:cNvPr id="14" name="Content Placeholder 2">
            <a:extLst>
              <a:ext uri="{FF2B5EF4-FFF2-40B4-BE49-F238E27FC236}">
                <a16:creationId xmlns:a16="http://schemas.microsoft.com/office/drawing/2014/main" id="{BA98071B-3CF5-4F40-932E-B36985F2A4DB}"/>
              </a:ext>
            </a:extLst>
          </p:cNvPr>
          <p:cNvSpPr txBox="1">
            <a:spLocks/>
          </p:cNvSpPr>
          <p:nvPr/>
        </p:nvSpPr>
        <p:spPr>
          <a:xfrm>
            <a:off x="228600" y="764180"/>
            <a:ext cx="8686800" cy="587066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If a hypothesis event</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overlaps within the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proximity of the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it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considered a hit.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 penalty when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events overlap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large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Misses and false alarms are counted when no overlap between hypothesis and reference is found.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Short and long events are weighed equally.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very permissive metric that scores a match as correct even though the accuracy of the time alignment might be very poor.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Widely used in the neuroengineering community because it tends to produce a high sensitivity. Used in FDA submissions which has created an overly optimistic view of the accuracy of state of the art systems.</a:t>
            </a:r>
          </a:p>
        </p:txBody>
      </p:sp>
      <p:pic>
        <p:nvPicPr>
          <p:cNvPr id="9" name="Picture 8" descr="An example of the overlap method.&#10;">
            <a:extLst>
              <a:ext uri="{FF2B5EF4-FFF2-40B4-BE49-F238E27FC236}">
                <a16:creationId xmlns:a16="http://schemas.microsoft.com/office/drawing/2014/main" id="{B5CDF4E2-1095-41AE-BE16-12ECDA7B58FC}"/>
              </a:ext>
            </a:extLst>
          </p:cNvPr>
          <p:cNvPicPr>
            <a:picLocks noChangeAspect="1"/>
          </p:cNvPicPr>
          <p:nvPr/>
        </p:nvPicPr>
        <p:blipFill>
          <a:blip r:embed="rId3"/>
          <a:stretch>
            <a:fillRect/>
          </a:stretch>
        </p:blipFill>
        <p:spPr>
          <a:xfrm>
            <a:off x="3124200" y="604452"/>
            <a:ext cx="5867400" cy="3075031"/>
          </a:xfrm>
          <a:prstGeom prst="rect">
            <a:avLst/>
          </a:prstGeom>
        </p:spPr>
      </p:pic>
    </p:spTree>
    <p:extLst>
      <p:ext uri="{BB962C8B-B14F-4D97-AF65-F5344CB8AC3E}">
        <p14:creationId xmlns:p14="http://schemas.microsoft.com/office/powerpoint/2010/main" val="36266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Generalization</a:t>
            </a:r>
          </a:p>
        </p:txBody>
      </p:sp>
      <p:pic>
        <p:nvPicPr>
          <p:cNvPr id="2050" name="Picture 2" descr="bias_cv_train_test_error">
            <a:hlinkClick r:id="rId2"/>
            <a:extLst>
              <a:ext uri="{FF2B5EF4-FFF2-40B4-BE49-F238E27FC236}">
                <a16:creationId xmlns:a16="http://schemas.microsoft.com/office/drawing/2014/main" id="{CCF276BD-A408-49AA-24E4-C4E1D3FB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29032"/>
            <a:ext cx="6196626" cy="37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482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 uri="{C183D7F6-B498-43B3-948B-1728B52AA6E4}">
                <adec:decorative xmlns:adec="http://schemas.microsoft.com/office/drawing/2017/decorative" val="1"/>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2B8B98DC-1C39-4EEB-A435-EA32C1B5F16A}"/>
              </a:ext>
              <a:ext uri="{C183D7F6-B498-43B3-948B-1728B52AA6E4}">
                <adec:decorative xmlns:adec="http://schemas.microsoft.com/office/drawing/2017/decorative" val="1"/>
              </a:ext>
            </a:extLst>
          </p:cNvPr>
          <p:cNvSpPr txBox="1">
            <a:spLocks/>
          </p:cNvSpPr>
          <p:nvPr/>
        </p:nvSpPr>
        <p:spPr>
          <a:xfrm>
            <a:off x="4572002" y="3653246"/>
            <a:ext cx="4343398" cy="297615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Time-aligned Event Scoring (TAES)</a:t>
            </a:r>
          </a:p>
        </p:txBody>
      </p:sp>
      <p:sp>
        <p:nvSpPr>
          <p:cNvPr id="10" name="Content Placeholder 2">
            <a:extLst>
              <a:ext uri="{FF2B5EF4-FFF2-40B4-BE49-F238E27FC236}">
                <a16:creationId xmlns:a16="http://schemas.microsoft.com/office/drawing/2014/main" id="{F45D8B27-FD1C-47FD-B75E-F6F3E4FB35FF}"/>
              </a:ext>
            </a:extLst>
          </p:cNvPr>
          <p:cNvSpPr txBox="1">
            <a:spLocks/>
          </p:cNvSpPr>
          <p:nvPr/>
        </p:nvSpPr>
        <p:spPr>
          <a:xfrm>
            <a:off x="228600" y="647701"/>
            <a:ext cx="8686800" cy="5981698"/>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Similar to EPCH, TAES scores events based on their time-alignments.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seizure can vary in duration from a few seconds to hours depending on its type and severity. TAES attempts to balance errors on short duration events with errors on long duration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amount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 is tabulated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for each error.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Each event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weighed equally by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normalizing the score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a range of [0.0,1.0].</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hypotheses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that map to the same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are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accumulated into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score.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that map to the same hypothesis event add FP errors for all but the first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3" name="Picture 12" descr="An example of the time-aligned scoring method.&#10;">
            <a:extLst>
              <a:ext uri="{FF2B5EF4-FFF2-40B4-BE49-F238E27FC236}">
                <a16:creationId xmlns:a16="http://schemas.microsoft.com/office/drawing/2014/main" id="{E31E777C-7C79-44A0-B5B1-0D3DF2340FF7}"/>
              </a:ext>
            </a:extLst>
          </p:cNvPr>
          <p:cNvPicPr>
            <a:picLocks noChangeAspect="1"/>
          </p:cNvPicPr>
          <p:nvPr/>
        </p:nvPicPr>
        <p:blipFill>
          <a:blip r:embed="rId3"/>
          <a:stretch>
            <a:fillRect/>
          </a:stretch>
        </p:blipFill>
        <p:spPr>
          <a:xfrm>
            <a:off x="2895600" y="1962141"/>
            <a:ext cx="6070209" cy="3219459"/>
          </a:xfrm>
          <a:prstGeom prst="rect">
            <a:avLst/>
          </a:prstGeom>
        </p:spPr>
      </p:pic>
    </p:spTree>
    <p:extLst>
      <p:ext uri="{BB962C8B-B14F-4D97-AF65-F5344CB8AC3E}">
        <p14:creationId xmlns:p14="http://schemas.microsoft.com/office/powerpoint/2010/main" val="40629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59F-07C3-0B44-AE50-40004277816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System Performance – Neureka Leaderboard</a:t>
            </a:r>
          </a:p>
        </p:txBody>
      </p:sp>
      <mc:AlternateContent xmlns:mc="http://schemas.openxmlformats.org/markup-compatibility/2006" xmlns:a14="http://schemas.microsoft.com/office/drawing/2010/main">
        <mc:Choice Requires="a14">
          <p:sp>
            <p:nvSpPr>
              <p:cNvPr id="6" name="Content Placeholder 2" descr="The Neureka leaderboard showing the best systems.&#10;">
                <a:extLst>
                  <a:ext uri="{FF2B5EF4-FFF2-40B4-BE49-F238E27FC236}">
                    <a16:creationId xmlns:a16="http://schemas.microsoft.com/office/drawing/2014/main" id="{999EE302-89ED-1D4C-A2FF-91260BFC677A}"/>
                  </a:ext>
                </a:extLst>
              </p:cNvPr>
              <p:cNvSpPr txBox="1">
                <a:spLocks/>
              </p:cNvSpPr>
              <p:nvPr/>
            </p:nvSpPr>
            <p:spPr>
              <a:xfrm>
                <a:off x="152400" y="627016"/>
                <a:ext cx="8889609" cy="973184"/>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Submissions were scored using the TAES metric and a weighted measure that combines sensitivity, false alarms and the number of channels:</a:t>
                </a:r>
              </a:p>
              <a:p>
                <a:pPr marL="0" marR="0" lvl="0" indent="0" algn="l" defTabSz="457200" rtl="0" eaLnBrk="1" fontAlgn="auto" latinLnBrk="0" hangingPunct="1">
                  <a:lnSpc>
                    <a:spcPct val="100000"/>
                  </a:lnSpc>
                  <a:spcBef>
                    <a:spcPts val="0"/>
                  </a:spcBef>
                  <a:spcAft>
                    <a:spcPts val="40000"/>
                  </a:spcAft>
                  <a:buClrTx/>
                  <a:buSzTx/>
                  <a:buFont typeface="Arial" charset="0"/>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𝑺𝒆𝒏𝒔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mc:Choice>
        <mc:Fallback xmlns="">
          <p:sp>
            <p:nvSpPr>
              <p:cNvPr id="6" name="Content Placeholder 2" descr="The Neureka leaderboard showing the best systems.&#10;">
                <a:extLst>
                  <a:ext uri="{FF2B5EF4-FFF2-40B4-BE49-F238E27FC236}">
                    <a16:creationId xmlns:a16="http://schemas.microsoft.com/office/drawing/2014/main" id="{999EE302-89ED-1D4C-A2FF-91260BFC677A}"/>
                  </a:ext>
                </a:extLst>
              </p:cNvPr>
              <p:cNvSpPr txBox="1">
                <a:spLocks noRot="1" noChangeAspect="1" noMove="1" noResize="1" noEditPoints="1" noAdjustHandles="1" noChangeArrowheads="1" noChangeShapeType="1" noTextEdit="1"/>
              </p:cNvSpPr>
              <p:nvPr/>
            </p:nvSpPr>
            <p:spPr>
              <a:xfrm>
                <a:off x="152400" y="627016"/>
                <a:ext cx="8889609" cy="973184"/>
              </a:xfrm>
              <a:prstGeom prst="rect">
                <a:avLst/>
              </a:prstGeom>
              <a:blipFill>
                <a:blip r:embed="rId3"/>
                <a:stretch>
                  <a:fillRect l="-1571" t="-7692" r="-143" b="-3846"/>
                </a:stretch>
              </a:blipFill>
            </p:spPr>
            <p:txBody>
              <a:bodyPr/>
              <a:lstStyle/>
              <a:p>
                <a:r>
                  <a:rPr lang="en-US">
                    <a:noFill/>
                  </a:rPr>
                  <a:t> </a:t>
                </a:r>
              </a:p>
            </p:txBody>
          </p:sp>
        </mc:Fallback>
      </mc:AlternateContent>
      <p:pic>
        <p:nvPicPr>
          <p:cNvPr id="5" name="Picture 4" descr="The Neureka leaderboard showing the best systems.&#10;">
            <a:extLst>
              <a:ext uri="{FF2B5EF4-FFF2-40B4-BE49-F238E27FC236}">
                <a16:creationId xmlns:a16="http://schemas.microsoft.com/office/drawing/2014/main" id="{B3812A01-C1E7-DE42-8BC2-6BDDB2A7DE3D}"/>
              </a:ext>
            </a:extLst>
          </p:cNvPr>
          <p:cNvPicPr>
            <a:picLocks noChangeAspect="1"/>
          </p:cNvPicPr>
          <p:nvPr/>
        </p:nvPicPr>
        <p:blipFill>
          <a:blip r:embed="rId4"/>
          <a:srcRect/>
          <a:stretch/>
        </p:blipFill>
        <p:spPr>
          <a:xfrm>
            <a:off x="152399" y="1676400"/>
            <a:ext cx="8889609" cy="4681735"/>
          </a:xfrm>
          <a:prstGeom prst="rect">
            <a:avLst/>
          </a:prstGeom>
        </p:spPr>
      </p:pic>
      <p:sp>
        <p:nvSpPr>
          <p:cNvPr id="3" name="Rectangle 2" descr="The Neureka leaderboard showing the best systems.&#10;">
            <a:extLst>
              <a:ext uri="{FF2B5EF4-FFF2-40B4-BE49-F238E27FC236}">
                <a16:creationId xmlns:a16="http://schemas.microsoft.com/office/drawing/2014/main" id="{902CC886-0881-7246-BE84-38ADAEFE40EC}"/>
              </a:ext>
            </a:extLst>
          </p:cNvPr>
          <p:cNvSpPr/>
          <p:nvPr/>
        </p:nvSpPr>
        <p:spPr>
          <a:xfrm>
            <a:off x="152399" y="22860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ular Callout 6" descr="The Neureka leaderboard showing the best systems.&#10;">
            <a:extLst>
              <a:ext uri="{FF2B5EF4-FFF2-40B4-BE49-F238E27FC236}">
                <a16:creationId xmlns:a16="http://schemas.microsoft.com/office/drawing/2014/main" id="{CE8B472C-5E0C-4644-90A8-3678246A8F4F}"/>
              </a:ext>
            </a:extLst>
          </p:cNvPr>
          <p:cNvSpPr/>
          <p:nvPr/>
        </p:nvSpPr>
        <p:spPr>
          <a:xfrm>
            <a:off x="2743200" y="1505274"/>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sia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descr="The Neureka leaderboard showing the best systems.&#10;">
            <a:extLst>
              <a:ext uri="{FF2B5EF4-FFF2-40B4-BE49-F238E27FC236}">
                <a16:creationId xmlns:a16="http://schemas.microsoft.com/office/drawing/2014/main" id="{9DD4B218-BEF8-994D-9412-DD7F2A8957E6}"/>
              </a:ext>
            </a:extLst>
          </p:cNvPr>
          <p:cNvSpPr/>
          <p:nvPr/>
        </p:nvSpPr>
        <p:spPr>
          <a:xfrm>
            <a:off x="152399" y="25908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ular Callout 8" descr="The Neureka leaderboard showing the best systems.&#10;">
            <a:extLst>
              <a:ext uri="{FF2B5EF4-FFF2-40B4-BE49-F238E27FC236}">
                <a16:creationId xmlns:a16="http://schemas.microsoft.com/office/drawing/2014/main" id="{12EF6B33-3E19-2B44-8FE7-FDCB69B4399D}"/>
              </a:ext>
            </a:extLst>
          </p:cNvPr>
          <p:cNvSpPr/>
          <p:nvPr/>
        </p:nvSpPr>
        <p:spPr>
          <a:xfrm>
            <a:off x="2514600" y="1801836"/>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pnc98</a:t>
            </a:r>
          </a:p>
        </p:txBody>
      </p:sp>
      <p:sp>
        <p:nvSpPr>
          <p:cNvPr id="10" name="Rectangle 9" descr="The Neureka leaderboard showing the best systems.&#10;">
            <a:extLst>
              <a:ext uri="{FF2B5EF4-FFF2-40B4-BE49-F238E27FC236}">
                <a16:creationId xmlns:a16="http://schemas.microsoft.com/office/drawing/2014/main" id="{C8E66937-E263-CE46-A2E5-0DCF589C00AB}"/>
              </a:ext>
            </a:extLst>
          </p:cNvPr>
          <p:cNvSpPr/>
          <p:nvPr/>
        </p:nvSpPr>
        <p:spPr>
          <a:xfrm>
            <a:off x="101992" y="3641505"/>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ular Callout 10" descr="The Neureka leaderboard showing the best systems.&#10;">
            <a:extLst>
              <a:ext uri="{FF2B5EF4-FFF2-40B4-BE49-F238E27FC236}">
                <a16:creationId xmlns:a16="http://schemas.microsoft.com/office/drawing/2014/main" id="{BF1C2657-EF04-C041-A32A-F88A6BCB6105}"/>
              </a:ext>
            </a:extLst>
          </p:cNvPr>
          <p:cNvSpPr/>
          <p:nvPr/>
        </p:nvSpPr>
        <p:spPr>
          <a:xfrm>
            <a:off x="4368443" y="2927611"/>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yff</a:t>
            </a:r>
          </a:p>
        </p:txBody>
      </p:sp>
      <p:sp>
        <p:nvSpPr>
          <p:cNvPr id="12" name="Rectangle 11" descr="The Neureka leaderboard showing the best systems.&#10;">
            <a:extLst>
              <a:ext uri="{FF2B5EF4-FFF2-40B4-BE49-F238E27FC236}">
                <a16:creationId xmlns:a16="http://schemas.microsoft.com/office/drawing/2014/main" id="{2B86923C-92A1-AE4C-99BC-661E42B1CACC}"/>
              </a:ext>
            </a:extLst>
          </p:cNvPr>
          <p:cNvSpPr/>
          <p:nvPr/>
        </p:nvSpPr>
        <p:spPr>
          <a:xfrm>
            <a:off x="5009" y="3362174"/>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ular Callout 12" descr="The Neureka leaderboard showing the best systems.&#10;">
            <a:extLst>
              <a:ext uri="{FF2B5EF4-FFF2-40B4-BE49-F238E27FC236}">
                <a16:creationId xmlns:a16="http://schemas.microsoft.com/office/drawing/2014/main" id="{9667AF8B-EB9E-D044-88F4-0A5BA86667A0}"/>
              </a:ext>
            </a:extLst>
          </p:cNvPr>
          <p:cNvSpPr/>
          <p:nvPr/>
        </p:nvSpPr>
        <p:spPr>
          <a:xfrm>
            <a:off x="2965033" y="2643119"/>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1zk</a:t>
            </a:r>
          </a:p>
        </p:txBody>
      </p:sp>
    </p:spTree>
    <p:extLst>
      <p:ext uri="{BB962C8B-B14F-4D97-AF65-F5344CB8AC3E}">
        <p14:creationId xmlns:p14="http://schemas.microsoft.com/office/powerpoint/2010/main" val="29030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All sites were invited to submit detailed results. Only four external sites participated: Lan Wei (1zk), </a:t>
            </a:r>
            <a:r>
              <a:rPr kumimoji="0" lang="en-US" sz="1800" b="1" i="0" u="none" strike="noStrike" kern="1200" cap="none" spc="0" normalizeH="0" baseline="0" noProof="0" dirty="0" err="1">
                <a:ln>
                  <a:noFill/>
                </a:ln>
                <a:solidFill>
                  <a:prstClr val="black"/>
                </a:solidFill>
                <a:effectLst/>
                <a:uLnTx/>
                <a:uFillTx/>
                <a:latin typeface="Arial" charset="0"/>
                <a:ea typeface="+mn-ea"/>
                <a:cs typeface="Arial" charset="0"/>
              </a:rPr>
              <a:t>NeuroSyd</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(pnc98), EEG miners (yff) and Biomed Irregulars (sia).</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included an internally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developed system (nedc).</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Some sites could not produce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detailed hypothesis files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necessary for analysis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sym typeface="Wingdings" pitchFamily="2" charset="2"/>
              </a:rPr>
              <a: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Comparisons using multiple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evaluation metrics gives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greater insight into a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system’s behavior.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and 1zk are balanced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 have the highest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sensitivities but higher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was biased to have 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FA rate. It is conservative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how it assigns an onset.</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descr="An analysis of several winning systems.&#10;">
            <a:extLst>
              <a:ext uri="{FF2B5EF4-FFF2-40B4-BE49-F238E27FC236}">
                <a16:creationId xmlns:a16="http://schemas.microsoft.com/office/drawing/2014/main" id="{023B459E-993F-4EEB-AD4B-78EA9E1B3C2D}"/>
              </a:ext>
            </a:extLst>
          </p:cNvPr>
          <p:cNvGraphicFramePr>
            <a:graphicFrameLocks noGrp="1"/>
          </p:cNvGraphicFramePr>
          <p:nvPr>
            <p:extLst>
              <p:ext uri="{D42A27DB-BD31-4B8C-83A1-F6EECF244321}">
                <p14:modId xmlns:p14="http://schemas.microsoft.com/office/powerpoint/2010/main" val="2172536059"/>
              </p:ext>
            </p:extLst>
          </p:nvPr>
        </p:nvGraphicFramePr>
        <p:xfrm>
          <a:off x="3886199" y="1680196"/>
          <a:ext cx="5029201" cy="4568204"/>
        </p:xfrm>
        <a:graphic>
          <a:graphicData uri="http://schemas.openxmlformats.org/drawingml/2006/table">
            <a:tbl>
              <a:tblPr firstRow="1" firstCol="1" bandRow="1">
                <a:tableStyleId>{5940675A-B579-460E-94D1-54222C63F5DA}</a:tableStyleId>
              </a:tblPr>
              <a:tblGrid>
                <a:gridCol w="469035">
                  <a:extLst>
                    <a:ext uri="{9D8B030D-6E8A-4147-A177-3AD203B41FA5}">
                      <a16:colId xmlns:a16="http://schemas.microsoft.com/office/drawing/2014/main" val="156686551"/>
                    </a:ext>
                  </a:extLst>
                </a:gridCol>
                <a:gridCol w="670050">
                  <a:extLst>
                    <a:ext uri="{9D8B030D-6E8A-4147-A177-3AD203B41FA5}">
                      <a16:colId xmlns:a16="http://schemas.microsoft.com/office/drawing/2014/main" val="3028001600"/>
                    </a:ext>
                  </a:extLst>
                </a:gridCol>
                <a:gridCol w="972529">
                  <a:extLst>
                    <a:ext uri="{9D8B030D-6E8A-4147-A177-3AD203B41FA5}">
                      <a16:colId xmlns:a16="http://schemas.microsoft.com/office/drawing/2014/main" val="797394504"/>
                    </a:ext>
                  </a:extLst>
                </a:gridCol>
                <a:gridCol w="972529">
                  <a:extLst>
                    <a:ext uri="{9D8B030D-6E8A-4147-A177-3AD203B41FA5}">
                      <a16:colId xmlns:a16="http://schemas.microsoft.com/office/drawing/2014/main" val="1950183637"/>
                    </a:ext>
                  </a:extLst>
                </a:gridCol>
                <a:gridCol w="972529">
                  <a:extLst>
                    <a:ext uri="{9D8B030D-6E8A-4147-A177-3AD203B41FA5}">
                      <a16:colId xmlns:a16="http://schemas.microsoft.com/office/drawing/2014/main" val="3536881202"/>
                    </a:ext>
                  </a:extLst>
                </a:gridCol>
                <a:gridCol w="972529">
                  <a:extLst>
                    <a:ext uri="{9D8B030D-6E8A-4147-A177-3AD203B41FA5}">
                      <a16:colId xmlns:a16="http://schemas.microsoft.com/office/drawing/2014/main" val="3552155332"/>
                    </a:ext>
                  </a:extLst>
                </a:gridCol>
              </a:tblGrid>
              <a:tr h="334252">
                <a:tc gridSpan="2">
                  <a:txBody>
                    <a:bodyPr/>
                    <a:lstStyle/>
                    <a:p>
                      <a:pPr marL="0" marR="0" algn="ctr">
                        <a:spcBef>
                          <a:spcPts val="0"/>
                        </a:spcBef>
                        <a:spcAft>
                          <a:spcPts val="0"/>
                        </a:spcAft>
                      </a:pPr>
                      <a:r>
                        <a:rPr lang="en-US" sz="1600" b="1" dirty="0">
                          <a:effectLst/>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34252">
                <a:tc rowSpan="3">
                  <a:txBody>
                    <a:bodyPr/>
                    <a:lstStyle/>
                    <a:p>
                      <a:pPr marL="0" marR="0" algn="ctr">
                        <a:spcBef>
                          <a:spcPts val="0"/>
                        </a:spcBef>
                        <a:spcAft>
                          <a:spcPts val="0"/>
                        </a:spcAft>
                      </a:pPr>
                      <a:r>
                        <a:rPr lang="en-US" sz="1600" b="1" dirty="0">
                          <a:effectLst/>
                        </a:rPr>
                        <a:t>D</a:t>
                      </a:r>
                      <a:br>
                        <a:rPr lang="en-US" sz="1600" b="1" dirty="0">
                          <a:effectLst/>
                        </a:rPr>
                      </a:br>
                      <a:r>
                        <a:rPr lang="en-US" sz="1600" b="1" dirty="0">
                          <a:effectLst/>
                        </a:rPr>
                        <a:t>P</a:t>
                      </a:r>
                      <a:br>
                        <a:rPr lang="en-US" sz="1600" b="1" dirty="0">
                          <a:effectLst/>
                        </a:rPr>
                      </a:br>
                      <a:r>
                        <a:rPr lang="en-US" sz="1600" b="1" dirty="0">
                          <a:effectLst/>
                        </a:rPr>
                        <a:t>A</a:t>
                      </a:r>
                      <a:br>
                        <a:rPr lang="en-US" sz="1600" b="1" dirty="0">
                          <a:effectLst/>
                        </a:rPr>
                      </a:br>
                      <a:r>
                        <a:rPr lang="en-US" sz="1600" b="1" dirty="0">
                          <a:effectLst/>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34252">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34252">
                <a:tc rowSpan="3">
                  <a:txBody>
                    <a:bodyPr/>
                    <a:lstStyle/>
                    <a:p>
                      <a:pPr marL="0" marR="0" algn="ctr">
                        <a:spcBef>
                          <a:spcPts val="0"/>
                        </a:spcBef>
                        <a:spcAft>
                          <a:spcPts val="0"/>
                        </a:spcAft>
                      </a:pPr>
                      <a:r>
                        <a:rPr lang="en-US" sz="1600" b="1" dirty="0">
                          <a:effectLst/>
                        </a:rPr>
                        <a:t>E</a:t>
                      </a:r>
                      <a:br>
                        <a:rPr lang="en-US" sz="1600" b="1" dirty="0">
                          <a:effectLst/>
                        </a:rPr>
                      </a:br>
                      <a:r>
                        <a:rPr lang="en-US" sz="1600" b="1" dirty="0">
                          <a:effectLst/>
                        </a:rPr>
                        <a:t>P</a:t>
                      </a:r>
                    </a:p>
                    <a:p>
                      <a:pPr marL="0" marR="0" algn="ctr">
                        <a:spcBef>
                          <a:spcPts val="0"/>
                        </a:spcBef>
                        <a:spcAft>
                          <a:spcPts val="0"/>
                        </a:spcAft>
                      </a:pPr>
                      <a:r>
                        <a:rPr lang="en-US" sz="1600" b="1" dirty="0">
                          <a:effectLst/>
                        </a:rPr>
                        <a:t>C</a:t>
                      </a:r>
                      <a:br>
                        <a:rPr lang="en-US" sz="1600" b="1" dirty="0">
                          <a:effectLst/>
                        </a:rPr>
                      </a:br>
                      <a:r>
                        <a:rPr lang="en-US" sz="1600" b="1" dirty="0">
                          <a:effectLst/>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36.28</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97.89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34252">
                <a:tc rowSpan="3">
                  <a:txBody>
                    <a:bodyPr/>
                    <a:lstStyle/>
                    <a:p>
                      <a:pPr marL="0" marR="0" algn="ctr">
                        <a:spcBef>
                          <a:spcPts val="0"/>
                        </a:spcBef>
                        <a:spcAft>
                          <a:spcPts val="0"/>
                        </a:spcAft>
                      </a:pPr>
                      <a:r>
                        <a:rPr lang="en-US" sz="1600" b="1" dirty="0">
                          <a:effectLst/>
                        </a:rPr>
                        <a:t>O</a:t>
                      </a:r>
                      <a:br>
                        <a:rPr lang="en-US" sz="1600" b="1" dirty="0">
                          <a:effectLst/>
                        </a:rPr>
                      </a:br>
                      <a:r>
                        <a:rPr lang="en-US" sz="1600" b="1" dirty="0">
                          <a:effectLst/>
                        </a:rPr>
                        <a:t>V</a:t>
                      </a:r>
                      <a:br>
                        <a:rPr lang="en-US" sz="1600" b="1" dirty="0">
                          <a:effectLst/>
                        </a:rPr>
                      </a:br>
                      <a:r>
                        <a:rPr lang="en-US" sz="1600" b="1" dirty="0">
                          <a:effectLst/>
                        </a:rPr>
                        <a:t>L</a:t>
                      </a:r>
                      <a:br>
                        <a:rPr lang="en-US" sz="1600" b="1" dirty="0">
                          <a:effectLst/>
                        </a:rPr>
                      </a:br>
                      <a:r>
                        <a:rPr lang="en-US" sz="1600" b="1" dirty="0">
                          <a:effectLst/>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40.29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23.92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99.65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0.85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34252">
                <a:tc rowSpan="3">
                  <a:txBody>
                    <a:bodyPr/>
                    <a:lstStyle/>
                    <a:p>
                      <a:pPr marL="0" marR="0" algn="ctr">
                        <a:spcBef>
                          <a:spcPts val="0"/>
                        </a:spcBef>
                        <a:spcAft>
                          <a:spcPts val="0"/>
                        </a:spcAft>
                      </a:pPr>
                      <a:r>
                        <a:rPr lang="en-US" sz="1600" b="1" dirty="0">
                          <a:effectLst/>
                        </a:rPr>
                        <a:t>T</a:t>
                      </a:r>
                      <a:br>
                        <a:rPr lang="en-US" sz="1600" b="1" dirty="0">
                          <a:effectLst/>
                        </a:rPr>
                      </a:br>
                      <a:r>
                        <a:rPr lang="en-US" sz="1600" b="1" dirty="0">
                          <a:effectLst/>
                        </a:rPr>
                        <a:t>A</a:t>
                      </a:r>
                      <a:br>
                        <a:rPr lang="en-US" sz="1600" b="1" dirty="0">
                          <a:effectLst/>
                        </a:rPr>
                      </a:br>
                      <a:r>
                        <a:rPr lang="en-US" sz="1600" b="1" dirty="0">
                          <a:effectLst/>
                        </a:rPr>
                        <a:t>E</a:t>
                      </a:r>
                      <a:br>
                        <a:rPr lang="en-US" sz="1600" b="1" dirty="0">
                          <a:effectLst/>
                        </a:rPr>
                      </a:br>
                      <a:r>
                        <a:rPr lang="en-US" sz="1600" b="1" dirty="0">
                          <a:effectLst/>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17.03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 uri="{C183D7F6-B498-43B3-948B-1728B52AA6E4}">
                <adec:decorative xmlns:adec="http://schemas.microsoft.com/office/drawing/2017/decorative" val="1"/>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Tree>
    <p:extLst>
      <p:ext uri="{BB962C8B-B14F-4D97-AF65-F5344CB8AC3E}">
        <p14:creationId xmlns:p14="http://schemas.microsoft.com/office/powerpoint/2010/main" val="32140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1zk performs well on isolated events because FA rates for all metrics are comparable. The difference between OVLP and TAES sensitivities suggest that while parts of an event are identified correctly, the alignments are off.</a:t>
            </a:r>
            <a:endParaRPr kumimoji="0" lang="en-US" sz="1800" b="1" i="0" u="none" strike="noStrike" kern="1200" cap="none" spc="0" normalizeH="0" baseline="0" noProof="0" dirty="0">
              <a:ln>
                <a:noFill/>
              </a:ln>
              <a:solidFill>
                <a:prstClr val="black"/>
              </a:solidFill>
              <a:effectLst/>
              <a:highlight>
                <a:srgbClr val="FFFF00"/>
              </a:highligh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is conservative in detecting</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boundaries and only correctly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identifies the center region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of an event.</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yff detects regions which extend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beyond the boundaries of an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 This is inferred by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comparing OVLP FA rates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and EPCH FA rates.</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tends to generate a single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long hypothesis that maps 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which</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can be seen by difference in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 for OVLP and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Overall performance was better 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eval set than the dev sets which suggests the eval set is relatively easier.</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descr="An analysis on the dev set.">
            <a:extLst>
              <a:ext uri="{FF2B5EF4-FFF2-40B4-BE49-F238E27FC236}">
                <a16:creationId xmlns:a16="http://schemas.microsoft.com/office/drawing/2014/main" id="{023B459E-993F-4EEB-AD4B-78EA9E1B3C2D}"/>
              </a:ext>
            </a:extLst>
          </p:cNvPr>
          <p:cNvGraphicFramePr>
            <a:graphicFrameLocks noGrp="1"/>
          </p:cNvGraphicFramePr>
          <p:nvPr>
            <p:extLst>
              <p:ext uri="{D42A27DB-BD31-4B8C-83A1-F6EECF244321}">
                <p14:modId xmlns:p14="http://schemas.microsoft.com/office/powerpoint/2010/main" val="4063684385"/>
              </p:ext>
            </p:extLst>
          </p:nvPr>
        </p:nvGraphicFramePr>
        <p:xfrm>
          <a:off x="4332515" y="1585736"/>
          <a:ext cx="4571999" cy="4560920"/>
        </p:xfrm>
        <a:graphic>
          <a:graphicData uri="http://schemas.openxmlformats.org/drawingml/2006/table">
            <a:tbl>
              <a:tblPr firstRow="1" firstCol="1" bandRow="1">
                <a:tableStyleId>{5C22544A-7EE6-4342-B048-85BDC9FD1C3A}</a:tableStyleId>
              </a:tblPr>
              <a:tblGrid>
                <a:gridCol w="426395">
                  <a:extLst>
                    <a:ext uri="{9D8B030D-6E8A-4147-A177-3AD203B41FA5}">
                      <a16:colId xmlns:a16="http://schemas.microsoft.com/office/drawing/2014/main" val="156686551"/>
                    </a:ext>
                  </a:extLst>
                </a:gridCol>
                <a:gridCol w="609136">
                  <a:extLst>
                    <a:ext uri="{9D8B030D-6E8A-4147-A177-3AD203B41FA5}">
                      <a16:colId xmlns:a16="http://schemas.microsoft.com/office/drawing/2014/main" val="3028001600"/>
                    </a:ext>
                  </a:extLst>
                </a:gridCol>
                <a:gridCol w="884117">
                  <a:extLst>
                    <a:ext uri="{9D8B030D-6E8A-4147-A177-3AD203B41FA5}">
                      <a16:colId xmlns:a16="http://schemas.microsoft.com/office/drawing/2014/main" val="797394504"/>
                    </a:ext>
                  </a:extLst>
                </a:gridCol>
                <a:gridCol w="884117">
                  <a:extLst>
                    <a:ext uri="{9D8B030D-6E8A-4147-A177-3AD203B41FA5}">
                      <a16:colId xmlns:a16="http://schemas.microsoft.com/office/drawing/2014/main" val="1950183637"/>
                    </a:ext>
                  </a:extLst>
                </a:gridCol>
                <a:gridCol w="884117">
                  <a:extLst>
                    <a:ext uri="{9D8B030D-6E8A-4147-A177-3AD203B41FA5}">
                      <a16:colId xmlns:a16="http://schemas.microsoft.com/office/drawing/2014/main" val="3536881202"/>
                    </a:ext>
                  </a:extLst>
                </a:gridCol>
                <a:gridCol w="884117">
                  <a:extLst>
                    <a:ext uri="{9D8B030D-6E8A-4147-A177-3AD203B41FA5}">
                      <a16:colId xmlns:a16="http://schemas.microsoft.com/office/drawing/2014/main" val="3552155332"/>
                    </a:ext>
                  </a:extLst>
                </a:gridCol>
              </a:tblGrid>
              <a:tr h="300799">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17517">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36.28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97.89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23.92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99.65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0.85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 uri="{C183D7F6-B498-43B3-948B-1728B52AA6E4}">
                <adec:decorative xmlns:adec="http://schemas.microsoft.com/office/drawing/2017/decorative" val="1"/>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3" name="Rectangle 2">
            <a:extLst>
              <a:ext uri="{FF2B5EF4-FFF2-40B4-BE49-F238E27FC236}">
                <a16:creationId xmlns:a16="http://schemas.microsoft.com/office/drawing/2014/main" id="{C44DBEED-E554-3641-A604-956A6B1C5EF2}"/>
              </a:ext>
              <a:ext uri="{C183D7F6-B498-43B3-948B-1728B52AA6E4}">
                <adec:decorative xmlns:adec="http://schemas.microsoft.com/office/drawing/2017/decorative" val="1"/>
              </a:ext>
            </a:extLst>
          </p:cNvPr>
          <p:cNvSpPr/>
          <p:nvPr/>
        </p:nvSpPr>
        <p:spPr>
          <a:xfrm>
            <a:off x="5359062" y="1600199"/>
            <a:ext cx="889338" cy="4523420"/>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948907A-B040-E645-B2F8-C660033AFD5F}"/>
              </a:ext>
              <a:ext uri="{C183D7F6-B498-43B3-948B-1728B52AA6E4}">
                <adec:decorative xmlns:adec="http://schemas.microsoft.com/office/drawing/2017/decorative" val="1"/>
              </a:ext>
            </a:extLst>
          </p:cNvPr>
          <p:cNvSpPr/>
          <p:nvPr/>
        </p:nvSpPr>
        <p:spPr>
          <a:xfrm>
            <a:off x="6248400" y="1580018"/>
            <a:ext cx="889338" cy="4543602"/>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40CBD65-0D3E-8446-B0B4-AFF1B061B59D}"/>
              </a:ext>
              <a:ext uri="{C183D7F6-B498-43B3-948B-1728B52AA6E4}">
                <adec:decorative xmlns:adec="http://schemas.microsoft.com/office/drawing/2017/decorative" val="1"/>
              </a:ext>
            </a:extLst>
          </p:cNvPr>
          <p:cNvSpPr/>
          <p:nvPr/>
        </p:nvSpPr>
        <p:spPr>
          <a:xfrm>
            <a:off x="7137738" y="1580017"/>
            <a:ext cx="889338" cy="454932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22D6911-650A-3949-AD34-0BB0D71131AB}"/>
              </a:ext>
              <a:ext uri="{C183D7F6-B498-43B3-948B-1728B52AA6E4}">
                <adec:decorative xmlns:adec="http://schemas.microsoft.com/office/drawing/2017/decorative" val="1"/>
              </a:ext>
            </a:extLst>
          </p:cNvPr>
          <p:cNvSpPr/>
          <p:nvPr/>
        </p:nvSpPr>
        <p:spPr>
          <a:xfrm>
            <a:off x="8027076" y="1600199"/>
            <a:ext cx="895412" cy="4523419"/>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37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ET curve showing system performance.">
            <a:extLst>
              <a:ext uri="{FF2B5EF4-FFF2-40B4-BE49-F238E27FC236}">
                <a16:creationId xmlns:a16="http://schemas.microsoft.com/office/drawing/2014/main" id="{7E316BCE-E254-47FF-97AC-D740621B352A}"/>
              </a:ext>
            </a:extLst>
          </p:cNvPr>
          <p:cNvPicPr/>
          <p:nvPr/>
        </p:nvPicPr>
        <p:blipFill>
          <a:blip r:embed="rId3">
            <a:extLst>
              <a:ext uri="{28A0092B-C50C-407E-A947-70E740481C1C}">
                <a14:useLocalDpi xmlns:a14="http://schemas.microsoft.com/office/drawing/2010/main" val="0"/>
              </a:ext>
            </a:extLst>
          </a:blip>
          <a:stretch>
            <a:fillRect/>
          </a:stretch>
        </p:blipFill>
        <p:spPr>
          <a:xfrm>
            <a:off x="654049" y="3505200"/>
            <a:ext cx="4102100" cy="3048000"/>
          </a:xfrm>
          <a:prstGeom prst="rect">
            <a:avLst/>
          </a:prstGeom>
        </p:spPr>
      </p:pic>
      <p:sp>
        <p:nvSpPr>
          <p:cNvPr id="5" name="Title 1">
            <a:extLst>
              <a:ext uri="{FF2B5EF4-FFF2-40B4-BE49-F238E27FC236}">
                <a16:creationId xmlns:a16="http://schemas.microsoft.com/office/drawing/2014/main" id="{94A92741-854D-4360-875E-67F52428EDF2}"/>
              </a:ext>
            </a:extLst>
          </p:cNvPr>
          <p:cNvSpPr txBox="1">
            <a:spLocks/>
          </p:cNvSpPr>
          <p:nvPr/>
        </p:nvSpPr>
        <p:spPr>
          <a:xfrm>
            <a:off x="228600" y="5286"/>
            <a:ext cx="8686800" cy="457196"/>
          </a:xfrm>
          <a:prstGeom prst="rect">
            <a:avLst/>
          </a:prstGeom>
        </p:spPr>
        <p:txBody>
          <a:bodyPr vert="horz" wrap="none" lIns="0" tIns="0" rIns="0" bIns="0" rtlCol="0" anchor="ctr" anchorCtr="0">
            <a:noAutofit/>
          </a:bodyPr>
          <a:lstStyle>
            <a:defPPr>
              <a:defRPr lang="en-US"/>
            </a:defPPr>
            <a:lvl1pPr defTabSz="457189">
              <a:spcBef>
                <a:spcPct val="0"/>
              </a:spcBef>
              <a:buNone/>
              <a:defRPr sz="2400" b="1" baseline="0">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DET Analysis: nedc vs. sia (eval)</a:t>
            </a:r>
          </a:p>
        </p:txBody>
      </p:sp>
      <p:graphicFrame>
        <p:nvGraphicFramePr>
          <p:cNvPr id="8" name="Table 7" descr="A comparison of nedc and sia.&#10;">
            <a:extLst>
              <a:ext uri="{FF2B5EF4-FFF2-40B4-BE49-F238E27FC236}">
                <a16:creationId xmlns:a16="http://schemas.microsoft.com/office/drawing/2014/main" id="{C8429C15-11ED-4E0D-A3C3-95CC20E28F93}"/>
              </a:ext>
            </a:extLst>
          </p:cNvPr>
          <p:cNvGraphicFramePr>
            <a:graphicFrameLocks noGrp="1"/>
          </p:cNvGraphicFramePr>
          <p:nvPr>
            <p:extLst>
              <p:ext uri="{D42A27DB-BD31-4B8C-83A1-F6EECF244321}">
                <p14:modId xmlns:p14="http://schemas.microsoft.com/office/powerpoint/2010/main" val="417045668"/>
              </p:ext>
            </p:extLst>
          </p:nvPr>
        </p:nvGraphicFramePr>
        <p:xfrm>
          <a:off x="5398951" y="1036976"/>
          <a:ext cx="3516449" cy="5159765"/>
        </p:xfrm>
        <a:graphic>
          <a:graphicData uri="http://schemas.openxmlformats.org/drawingml/2006/table">
            <a:tbl>
              <a:tblPr firstRow="1" firstCol="1" bandRow="1">
                <a:tableStyleId>{5940675A-B579-460E-94D1-54222C63F5DA}</a:tableStyleId>
              </a:tblPr>
              <a:tblGrid>
                <a:gridCol w="749148">
                  <a:extLst>
                    <a:ext uri="{9D8B030D-6E8A-4147-A177-3AD203B41FA5}">
                      <a16:colId xmlns:a16="http://schemas.microsoft.com/office/drawing/2014/main" val="2915660537"/>
                    </a:ext>
                  </a:extLst>
                </a:gridCol>
                <a:gridCol w="921815">
                  <a:extLst>
                    <a:ext uri="{9D8B030D-6E8A-4147-A177-3AD203B41FA5}">
                      <a16:colId xmlns:a16="http://schemas.microsoft.com/office/drawing/2014/main" val="3695817376"/>
                    </a:ext>
                  </a:extLst>
                </a:gridCol>
                <a:gridCol w="922743">
                  <a:extLst>
                    <a:ext uri="{9D8B030D-6E8A-4147-A177-3AD203B41FA5}">
                      <a16:colId xmlns:a16="http://schemas.microsoft.com/office/drawing/2014/main" val="3082870610"/>
                    </a:ext>
                  </a:extLst>
                </a:gridCol>
                <a:gridCol w="922743">
                  <a:extLst>
                    <a:ext uri="{9D8B030D-6E8A-4147-A177-3AD203B41FA5}">
                      <a16:colId xmlns:a16="http://schemas.microsoft.com/office/drawing/2014/main" val="2876474353"/>
                    </a:ext>
                  </a:extLst>
                </a:gridCol>
              </a:tblGrid>
              <a:tr h="244163">
                <a:tc gridSpan="2">
                  <a:txBody>
                    <a:bodyPr/>
                    <a:lstStyle/>
                    <a:p>
                      <a:pPr marL="0" marR="0" algn="ctr">
                        <a:spcBef>
                          <a:spcPts val="0"/>
                        </a:spcBef>
                        <a:spcAft>
                          <a:spcPts val="0"/>
                        </a:spcAft>
                      </a:pPr>
                      <a:r>
                        <a:rPr lang="en-US" sz="1600" b="1" dirty="0">
                          <a:effectLst/>
                        </a:rPr>
                        <a:t>Scores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hMerge="1">
                  <a:txBody>
                    <a:bodyPr/>
                    <a:lstStyle/>
                    <a:p>
                      <a:endParaRPr lang="en-US"/>
                    </a:p>
                  </a:txBody>
                  <a:tcPr/>
                </a:tc>
                <a:tc>
                  <a:txBody>
                    <a:bodyPr/>
                    <a:lstStyle/>
                    <a:p>
                      <a:pPr marL="0" marR="0" algn="ctr">
                        <a:spcBef>
                          <a:spcPts val="0"/>
                        </a:spcBef>
                        <a:spcAft>
                          <a:spcPts val="0"/>
                        </a:spcAft>
                      </a:pPr>
                      <a:r>
                        <a:rPr lang="en-US" sz="1600" b="1">
                          <a:effectLst/>
                        </a:rPr>
                        <a:t>sia</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ctr">
                        <a:spcBef>
                          <a:spcPts val="0"/>
                        </a:spcBef>
                        <a:spcAft>
                          <a:spcPts val="0"/>
                        </a:spcAft>
                      </a:pPr>
                      <a:r>
                        <a:rPr lang="en-US" sz="1600" b="1">
                          <a:effectLst/>
                        </a:rPr>
                        <a:t>nedc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30407124"/>
                  </a:ext>
                </a:extLst>
              </a:tr>
              <a:tr h="325120">
                <a:tc rowSpan="3">
                  <a:txBody>
                    <a:bodyPr/>
                    <a:lstStyle/>
                    <a:p>
                      <a:pPr marL="0" marR="0" algn="ctr">
                        <a:spcBef>
                          <a:spcPts val="0"/>
                        </a:spcBef>
                        <a:spcAft>
                          <a:spcPts val="0"/>
                        </a:spcAft>
                      </a:pPr>
                      <a:r>
                        <a:rPr lang="en-US" sz="1600" b="1" dirty="0">
                          <a:effectLst/>
                        </a:rPr>
                        <a:t>A</a:t>
                      </a:r>
                      <a:br>
                        <a:rPr lang="en-US" sz="1600" b="1" dirty="0">
                          <a:effectLst/>
                        </a:rPr>
                      </a:br>
                      <a:r>
                        <a:rPr lang="en-US" sz="1600" b="1" dirty="0">
                          <a:effectLst/>
                        </a:rPr>
                        <a:t>T</a:t>
                      </a:r>
                      <a:br>
                        <a:rPr lang="en-US" sz="1600" b="1" dirty="0">
                          <a:effectLst/>
                        </a:rPr>
                      </a:br>
                      <a:r>
                        <a:rPr lang="en-US" sz="1600" b="1" dirty="0">
                          <a:effectLst/>
                        </a:rPr>
                        <a:t>W</a:t>
                      </a:r>
                      <a:br>
                        <a:rPr lang="en-US" sz="1600" b="1" dirty="0">
                          <a:effectLst/>
                        </a:rPr>
                      </a:br>
                      <a:r>
                        <a:rPr lang="en-US" sz="1600" b="1" dirty="0">
                          <a:effectLst/>
                        </a:rPr>
                        <a:t>V</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22.70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41.08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872292849"/>
                  </a:ext>
                </a:extLst>
              </a:tr>
              <a:tr h="325120">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99.02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93.20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92344883"/>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1.61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13.36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683106387"/>
                  </a:ext>
                </a:extLst>
              </a:tr>
              <a:tr h="325120">
                <a:tc rowSpan="3">
                  <a:txBody>
                    <a:bodyPr/>
                    <a:lstStyle/>
                    <a:p>
                      <a:pPr marL="0" marR="0" algn="ctr">
                        <a:spcBef>
                          <a:spcPts val="0"/>
                        </a:spcBef>
                        <a:spcAft>
                          <a:spcPts val="0"/>
                        </a:spcAft>
                      </a:pPr>
                      <a:r>
                        <a:rPr lang="en-US" sz="1600" b="1">
                          <a:effectLst/>
                        </a:rPr>
                        <a:t>D</a:t>
                      </a:r>
                      <a:br>
                        <a:rPr lang="en-US" sz="1600" b="1">
                          <a:effectLst/>
                        </a:rPr>
                      </a:br>
                      <a:r>
                        <a:rPr lang="en-US" sz="1600" b="1">
                          <a:effectLst/>
                        </a:rPr>
                        <a:t>P</a:t>
                      </a:r>
                      <a:br>
                        <a:rPr lang="en-US" sz="1600" b="1">
                          <a:effectLst/>
                        </a:rPr>
                      </a:br>
                      <a:r>
                        <a:rPr lang="en-US" sz="1600" b="1">
                          <a:effectLst/>
                        </a:rPr>
                        <a:t>A</a:t>
                      </a:r>
                      <a:br>
                        <a:rPr lang="en-US" sz="1600" b="1">
                          <a:effectLst/>
                        </a:rPr>
                      </a:br>
                      <a:r>
                        <a:rPr lang="en-US" sz="1600" b="1">
                          <a:effectLst/>
                        </a:rPr>
                        <a:t>L</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rPr>
                        <a:t>23.45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31799316"/>
                  </a:ext>
                </a:extLst>
              </a:tr>
              <a:tr h="325120">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99.47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94.39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90827611"/>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0.96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11.77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841612048"/>
                  </a:ext>
                </a:extLst>
              </a:tr>
              <a:tr h="332235">
                <a:tc rowSpan="3">
                  <a:txBody>
                    <a:bodyPr/>
                    <a:lstStyle/>
                    <a:p>
                      <a:pPr marL="0" marR="0" algn="ctr">
                        <a:spcBef>
                          <a:spcPts val="0"/>
                        </a:spcBef>
                        <a:spcAft>
                          <a:spcPts val="0"/>
                        </a:spcAft>
                      </a:pPr>
                      <a:r>
                        <a:rPr lang="en-US" sz="1600" b="1">
                          <a:effectLst/>
                        </a:rPr>
                        <a:t>E</a:t>
                      </a:r>
                      <a:br>
                        <a:rPr lang="en-US" sz="1600" b="1">
                          <a:effectLst/>
                        </a:rPr>
                      </a:br>
                      <a:r>
                        <a:rPr lang="en-US" sz="1600" b="1">
                          <a:effectLst/>
                        </a:rPr>
                        <a:t>P</a:t>
                      </a:r>
                      <a:br>
                        <a:rPr lang="en-US" sz="1600" b="1">
                          <a:effectLst/>
                        </a:rPr>
                      </a:br>
                      <a:r>
                        <a:rPr lang="en-US" sz="1600" b="1">
                          <a:effectLst/>
                        </a:rPr>
                        <a:t>C</a:t>
                      </a:r>
                      <a:br>
                        <a:rPr lang="en-US" sz="1600" b="1">
                          <a:effectLst/>
                        </a:rPr>
                      </a:br>
                      <a:r>
                        <a:rPr lang="en-US" sz="1600" b="1">
                          <a:effectLst/>
                        </a:rPr>
                        <a:t>H</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12.84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51.58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4037338879"/>
                  </a:ext>
                </a:extLst>
              </a:tr>
              <a:tr h="332235">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99.97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98.38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11017052"/>
                  </a:ext>
                </a:extLst>
              </a:tr>
              <a:tr h="332235">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25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1,301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593407968"/>
                  </a:ext>
                </a:extLst>
              </a:tr>
              <a:tr h="325120">
                <a:tc rowSpan="3">
                  <a:txBody>
                    <a:bodyPr/>
                    <a:lstStyle/>
                    <a:p>
                      <a:pPr marL="0" marR="0" algn="ctr">
                        <a:spcBef>
                          <a:spcPts val="0"/>
                        </a:spcBef>
                        <a:spcAft>
                          <a:spcPts val="0"/>
                        </a:spcAft>
                      </a:pPr>
                      <a:r>
                        <a:rPr lang="en-US" sz="1600" b="1">
                          <a:effectLst/>
                        </a:rPr>
                        <a:t>O</a:t>
                      </a:r>
                      <a:br>
                        <a:rPr lang="en-US" sz="1600" b="1">
                          <a:effectLst/>
                        </a:rPr>
                      </a:br>
                      <a:r>
                        <a:rPr lang="en-US" sz="1600" b="1">
                          <a:effectLst/>
                        </a:rPr>
                        <a:t>V</a:t>
                      </a:r>
                      <a:br>
                        <a:rPr lang="en-US" sz="1600" b="1">
                          <a:effectLst/>
                        </a:rPr>
                      </a:br>
                      <a:r>
                        <a:rPr lang="en-US" sz="1600" b="1">
                          <a:effectLst/>
                        </a:rPr>
                        <a:t>L</a:t>
                      </a:r>
                      <a:br>
                        <a:rPr lang="en-US" sz="1600" b="1">
                          <a:effectLst/>
                        </a:rPr>
                      </a:br>
                      <a:r>
                        <a:rPr lang="en-US" sz="1600" b="1">
                          <a:effectLst/>
                        </a:rPr>
                        <a:t>P</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rPr>
                        <a:t>23.26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056573974"/>
                  </a:ext>
                </a:extLst>
              </a:tr>
              <a:tr h="325120">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99.74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95.54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51356929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0.64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11.45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623306510"/>
                  </a:ext>
                </a:extLst>
              </a:tr>
              <a:tr h="325120">
                <a:tc rowSpan="3">
                  <a:txBody>
                    <a:bodyPr/>
                    <a:lstStyle/>
                    <a:p>
                      <a:pPr marL="0" marR="0" algn="ctr">
                        <a:spcBef>
                          <a:spcPts val="0"/>
                        </a:spcBef>
                        <a:spcAft>
                          <a:spcPts val="0"/>
                        </a:spcAft>
                      </a:pPr>
                      <a:r>
                        <a:rPr lang="en-US" sz="1600" b="1">
                          <a:effectLst/>
                        </a:rPr>
                        <a:t>T</a:t>
                      </a:r>
                      <a:br>
                        <a:rPr lang="en-US" sz="1600" b="1">
                          <a:effectLst/>
                        </a:rPr>
                      </a:br>
                      <a:r>
                        <a:rPr lang="en-US" sz="1600" b="1">
                          <a:effectLst/>
                        </a:rPr>
                        <a:t>A</a:t>
                      </a:r>
                      <a:br>
                        <a:rPr lang="en-US" sz="1600" b="1">
                          <a:effectLst/>
                        </a:rPr>
                      </a:br>
                      <a:r>
                        <a:rPr lang="en-US" sz="1600" b="1">
                          <a:effectLst/>
                        </a:rPr>
                        <a:t>E</a:t>
                      </a:r>
                      <a:br>
                        <a:rPr lang="en-US" sz="1600" b="1">
                          <a:effectLst/>
                        </a:rPr>
                      </a:br>
                      <a:r>
                        <a:rPr lang="en-US" sz="1600" b="1">
                          <a:effectLst/>
                        </a:rPr>
                        <a:t>S</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11.37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35.55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93381107"/>
                  </a:ext>
                </a:extLst>
              </a:tr>
              <a:tr h="325120">
                <a:tc vMerge="1">
                  <a:txBody>
                    <a:bodyPr/>
                    <a:lstStyle/>
                    <a:p>
                      <a:endParaRPr lang="en-US"/>
                    </a:p>
                  </a:txBody>
                  <a:tcPr/>
                </a:tc>
                <a:tc>
                  <a:txBody>
                    <a:bodyPr/>
                    <a:lstStyle/>
                    <a:p>
                      <a:pPr marL="0" marR="0" algn="ctr">
                        <a:spcBef>
                          <a:spcPts val="0"/>
                        </a:spcBef>
                        <a:spcAft>
                          <a:spcPts val="0"/>
                        </a:spcAft>
                      </a:pPr>
                      <a:r>
                        <a:rPr lang="en-US" sz="1600" b="1">
                          <a:effectLst/>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99.46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91.80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4766533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rPr>
                        <a:t>0.99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rPr>
                        <a:t>17.23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854083827"/>
                  </a:ext>
                </a:extLst>
              </a:tr>
            </a:tbl>
          </a:graphicData>
        </a:graphic>
      </p:graphicFrame>
      <p:sp>
        <p:nvSpPr>
          <p:cNvPr id="9" name="Content Placeholder 2">
            <a:extLst>
              <a:ext uri="{FF2B5EF4-FFF2-40B4-BE49-F238E27FC236}">
                <a16:creationId xmlns:a16="http://schemas.microsoft.com/office/drawing/2014/main" id="{EEAE2B25-A7A5-4C4C-ABAC-78E2C9A6F71D}"/>
              </a:ext>
            </a:extLst>
          </p:cNvPr>
          <p:cNvSpPr txBox="1">
            <a:spLocks/>
          </p:cNvSpPr>
          <p:nvPr/>
        </p:nvSpPr>
        <p:spPr>
          <a:xfrm>
            <a:off x="228599" y="609600"/>
            <a:ext cx="4953001" cy="60198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sites could not provide data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suitable for DET curve analysis because their systems did not output a ‘confidence’:</a:t>
            </a:r>
          </a:p>
          <a:p>
            <a:pPr marL="465138" marR="0" lvl="0" indent="-285750" algn="l" defTabSz="457200" rtl="0" eaLnBrk="1" fontAlgn="auto" latinLnBrk="0" hangingPunct="1">
              <a:lnSpc>
                <a:spcPct val="100000"/>
              </a:lnSpc>
              <a:spcBef>
                <a:spcPts val="0"/>
              </a:spcBef>
              <a:spcAft>
                <a:spcPts val="6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sia has a low FA rate at the expense of sensitivity.</a:t>
            </a:r>
          </a:p>
          <a:p>
            <a:pPr marL="465138" marR="0" lvl="0" indent="-285750" algn="l" defTabSz="457200" rtl="0" eaLnBrk="1" fontAlgn="auto" latinLnBrk="0" hangingPunct="1">
              <a:lnSpc>
                <a:spcPct val="100000"/>
              </a:lnSpc>
              <a:spcBef>
                <a:spcPts val="0"/>
              </a:spcBef>
              <a:spcAft>
                <a:spcPts val="12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has a higher sensitivity and a higher FA rate.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cases like this, performance must be compared using a DET curve:</a:t>
            </a:r>
          </a:p>
        </p:txBody>
      </p:sp>
      <p:sp>
        <p:nvSpPr>
          <p:cNvPr id="7" name="Rectangle 6">
            <a:extLst>
              <a:ext uri="{FF2B5EF4-FFF2-40B4-BE49-F238E27FC236}">
                <a16:creationId xmlns:a16="http://schemas.microsoft.com/office/drawing/2014/main" id="{19B6BBE3-8EF3-5841-A37F-DA1DA18CFB98}"/>
              </a:ext>
              <a:ext uri="{C183D7F6-B498-43B3-948B-1728B52AA6E4}">
                <adec:decorative xmlns:adec="http://schemas.microsoft.com/office/drawing/2017/decorative" val="1"/>
              </a:ext>
            </a:extLst>
          </p:cNvPr>
          <p:cNvSpPr/>
          <p:nvPr/>
        </p:nvSpPr>
        <p:spPr>
          <a:xfrm>
            <a:off x="7983539" y="1036976"/>
            <a:ext cx="931862" cy="5135224"/>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467C3BB-9291-8945-A720-4AEC9E009461}"/>
              </a:ext>
              <a:ext uri="{C183D7F6-B498-43B3-948B-1728B52AA6E4}">
                <adec:decorative xmlns:adec="http://schemas.microsoft.com/office/drawing/2017/decorative" val="1"/>
              </a:ext>
            </a:extLst>
          </p:cNvPr>
          <p:cNvSpPr/>
          <p:nvPr/>
        </p:nvSpPr>
        <p:spPr>
          <a:xfrm>
            <a:off x="7053263" y="1061517"/>
            <a:ext cx="930275" cy="533400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46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A5A8-A274-49BA-8A5D-B2D68FF47811}"/>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Statistical Analysis: nedc vs. sia</a:t>
            </a:r>
          </a:p>
        </p:txBody>
      </p:sp>
      <p:sp>
        <p:nvSpPr>
          <p:cNvPr id="5" name="Content Placeholder 2">
            <a:extLst>
              <a:ext uri="{FF2B5EF4-FFF2-40B4-BE49-F238E27FC236}">
                <a16:creationId xmlns:a16="http://schemas.microsoft.com/office/drawing/2014/main" id="{A45CE1A0-23E2-47B4-A2BB-BE2DAC93D592}"/>
              </a:ext>
            </a:extLst>
          </p:cNvPr>
          <p:cNvSpPr txBox="1">
            <a:spLocks/>
          </p:cNvSpPr>
          <p:nvPr/>
        </p:nvSpPr>
        <p:spPr>
          <a:xfrm>
            <a:off x="228600" y="609599"/>
            <a:ext cx="5030792" cy="5991497"/>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 durations for nedc and sia are significantly different.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distribution of event durations for both systems are shown to the right.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detects seizures which are mostly in the range of 15-40 seconds in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detects seizures for durations as low as 4 seconds.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is very careful with overdetection and performs well with mid-duration seizure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provides more balanced performance across metrics whereas the sia system performs better where time-alignment and partial overlaps are important.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Duration histograms comparing nedc and sia.&#10;">
            <a:extLst>
              <a:ext uri="{FF2B5EF4-FFF2-40B4-BE49-F238E27FC236}">
                <a16:creationId xmlns:a16="http://schemas.microsoft.com/office/drawing/2014/main" id="{F65D9078-2423-1848-982F-1545F15E2A96}"/>
              </a:ext>
            </a:extLst>
          </p:cNvPr>
          <p:cNvPicPr>
            <a:picLocks noChangeAspect="1"/>
          </p:cNvPicPr>
          <p:nvPr/>
        </p:nvPicPr>
        <p:blipFill rotWithShape="1">
          <a:blip r:embed="rId3"/>
          <a:srcRect l="2346" t="2082" r="4929" b="1094"/>
          <a:stretch/>
        </p:blipFill>
        <p:spPr>
          <a:xfrm>
            <a:off x="5243259" y="409612"/>
            <a:ext cx="3810001" cy="2983825"/>
          </a:xfrm>
          <a:prstGeom prst="rect">
            <a:avLst/>
          </a:prstGeom>
        </p:spPr>
      </p:pic>
      <p:pic>
        <p:nvPicPr>
          <p:cNvPr id="13" name="Picture 12" descr="Duration histograms comparing nedc and sia.&#10;">
            <a:extLst>
              <a:ext uri="{FF2B5EF4-FFF2-40B4-BE49-F238E27FC236}">
                <a16:creationId xmlns:a16="http://schemas.microsoft.com/office/drawing/2014/main" id="{7E679F46-8C89-1245-AC4A-7AF81032FE3C}"/>
              </a:ext>
            </a:extLst>
          </p:cNvPr>
          <p:cNvPicPr>
            <a:picLocks noChangeAspect="1"/>
          </p:cNvPicPr>
          <p:nvPr/>
        </p:nvPicPr>
        <p:blipFill rotWithShape="1">
          <a:blip r:embed="rId4"/>
          <a:srcRect l="4750" t="10518" r="7827" b="755"/>
          <a:stretch/>
        </p:blipFill>
        <p:spPr>
          <a:xfrm>
            <a:off x="5334000" y="3528060"/>
            <a:ext cx="3632542" cy="2765070"/>
          </a:xfrm>
          <a:prstGeom prst="rect">
            <a:avLst/>
          </a:prstGeom>
        </p:spPr>
      </p:pic>
      <p:sp>
        <p:nvSpPr>
          <p:cNvPr id="14" name="TextBox 13" descr="Duration histograms comparing nedc and sia.&#10;">
            <a:extLst>
              <a:ext uri="{FF2B5EF4-FFF2-40B4-BE49-F238E27FC236}">
                <a16:creationId xmlns:a16="http://schemas.microsoft.com/office/drawing/2014/main" id="{8D964759-0F76-FA4F-873B-7695E15A601B}"/>
              </a:ext>
            </a:extLst>
          </p:cNvPr>
          <p:cNvSpPr txBox="1"/>
          <p:nvPr/>
        </p:nvSpPr>
        <p:spPr>
          <a:xfrm>
            <a:off x="7407906" y="3528060"/>
            <a:ext cx="15240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sia</a:t>
            </a:r>
          </a:p>
        </p:txBody>
      </p:sp>
      <p:sp>
        <p:nvSpPr>
          <p:cNvPr id="15" name="TextBox 14" descr="Duration histograms comparing nedc and sia.&#10;">
            <a:extLst>
              <a:ext uri="{FF2B5EF4-FFF2-40B4-BE49-F238E27FC236}">
                <a16:creationId xmlns:a16="http://schemas.microsoft.com/office/drawing/2014/main" id="{82F58D5C-F40A-8C42-A926-92D9593F1A92}"/>
              </a:ext>
            </a:extLst>
          </p:cNvPr>
          <p:cNvSpPr txBox="1"/>
          <p:nvPr/>
        </p:nvSpPr>
        <p:spPr>
          <a:xfrm>
            <a:off x="7187783" y="682142"/>
            <a:ext cx="171804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nedc</a:t>
            </a:r>
          </a:p>
        </p:txBody>
      </p:sp>
    </p:spTree>
    <p:extLst>
      <p:ext uri="{BB962C8B-B14F-4D97-AF65-F5344CB8AC3E}">
        <p14:creationId xmlns:p14="http://schemas.microsoft.com/office/powerpoint/2010/main" val="13719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correlation coefficients for the same systems.">
            <a:extLst>
              <a:ext uri="{FF2B5EF4-FFF2-40B4-BE49-F238E27FC236}">
                <a16:creationId xmlns:a16="http://schemas.microsoft.com/office/drawing/2014/main" id="{645A53BC-1B99-475D-9F3D-66672A1FB17C}"/>
              </a:ext>
            </a:extLst>
          </p:cNvPr>
          <p:cNvGraphicFramePr>
            <a:graphicFrameLocks noGrp="1"/>
          </p:cNvGraphicFramePr>
          <p:nvPr>
            <p:extLst>
              <p:ext uri="{D42A27DB-BD31-4B8C-83A1-F6EECF244321}">
                <p14:modId xmlns:p14="http://schemas.microsoft.com/office/powerpoint/2010/main" val="1565361906"/>
              </p:ext>
            </p:extLst>
          </p:nvPr>
        </p:nvGraphicFramePr>
        <p:xfrm>
          <a:off x="256032" y="4114800"/>
          <a:ext cx="4256088" cy="2391569"/>
        </p:xfrm>
        <a:graphic>
          <a:graphicData uri="http://schemas.openxmlformats.org/drawingml/2006/table">
            <a:tbl>
              <a:tblPr firstRow="1" firstCol="1" bandRow="1">
                <a:tableStyleId>{5940675A-B579-460E-94D1-54222C63F5DA}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1600">
                          <a:effectLst/>
                        </a:rPr>
                        <a:t> </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600" dirty="0">
                          <a:effectLst/>
                        </a:rPr>
                        <a:t>DPAL</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EPCH</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OVLP</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TAES</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a:spcBef>
                          <a:spcPts val="0"/>
                        </a:spcBef>
                        <a:spcAft>
                          <a:spcPts val="0"/>
                        </a:spcAft>
                      </a:pPr>
                      <a:r>
                        <a:rPr lang="en-US" sz="1600">
                          <a:effectLst/>
                        </a:rPr>
                        <a:t>DPAL</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dirty="0">
                          <a:effectLst/>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0.4029</a:t>
                      </a:r>
                      <a:br>
                        <a:rPr lang="en-US" sz="1400" b="1" dirty="0">
                          <a:effectLst/>
                        </a:rPr>
                      </a:br>
                      <a:r>
                        <a:rPr lang="en-US" sz="1400" b="1" dirty="0">
                          <a:effectLst/>
                        </a:rPr>
                        <a:t>(p=0.121)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0.9535</a:t>
                      </a:r>
                      <a:br>
                        <a:rPr lang="en-US" sz="1400" b="1" dirty="0">
                          <a:effectLst/>
                        </a:rPr>
                      </a:br>
                      <a:r>
                        <a:rPr lang="en-US" sz="1400" b="1" dirty="0">
                          <a:effectLst/>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0.5746</a:t>
                      </a:r>
                      <a:br>
                        <a:rPr lang="en-US" sz="1400" b="1">
                          <a:effectLst/>
                        </a:rPr>
                      </a:br>
                      <a:r>
                        <a:rPr lang="en-US" sz="1400" b="1">
                          <a:effectLst/>
                        </a:rPr>
                        <a:t>(p=0.019)</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41310244"/>
                  </a:ext>
                </a:extLst>
              </a:tr>
              <a:tr h="582075">
                <a:tc>
                  <a:txBody>
                    <a:bodyPr/>
                    <a:lstStyle/>
                    <a:p>
                      <a:pPr marL="0" marR="0" algn="ctr">
                        <a:spcBef>
                          <a:spcPts val="0"/>
                        </a:spcBef>
                        <a:spcAft>
                          <a:spcPts val="0"/>
                        </a:spcAft>
                      </a:pPr>
                      <a:r>
                        <a:rPr lang="en-US" sz="1600">
                          <a:effectLst/>
                        </a:rPr>
                        <a:t>EPCH</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0.6141</a:t>
                      </a:r>
                      <a:br>
                        <a:rPr lang="en-US" sz="1400" b="1" dirty="0">
                          <a:effectLst/>
                        </a:rPr>
                      </a:br>
                      <a:r>
                        <a:rPr lang="en-US" sz="1400" b="1" dirty="0">
                          <a:effectLst/>
                        </a:rPr>
                        <a:t>(p=0.011)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0.9144</a:t>
                      </a:r>
                      <a:br>
                        <a:rPr lang="en-US" sz="1400" b="1" dirty="0">
                          <a:effectLst/>
                        </a:rPr>
                      </a:br>
                      <a:r>
                        <a:rPr lang="en-US" sz="1400" b="1" dirty="0">
                          <a:effectLst/>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273580840"/>
                  </a:ext>
                </a:extLst>
              </a:tr>
              <a:tr h="582075">
                <a:tc>
                  <a:txBody>
                    <a:bodyPr/>
                    <a:lstStyle/>
                    <a:p>
                      <a:pPr marL="0" marR="0" algn="ctr">
                        <a:spcBef>
                          <a:spcPts val="0"/>
                        </a:spcBef>
                        <a:spcAft>
                          <a:spcPts val="0"/>
                        </a:spcAft>
                      </a:pPr>
                      <a:r>
                        <a:rPr lang="en-US" sz="1600">
                          <a:effectLst/>
                        </a:rPr>
                        <a:t>OVLP</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0.7641</a:t>
                      </a:r>
                      <a:br>
                        <a:rPr lang="en-US" sz="1400" b="1" dirty="0">
                          <a:effectLst/>
                        </a:rPr>
                      </a:br>
                      <a:r>
                        <a:rPr lang="en-US" sz="1400" b="1" dirty="0">
                          <a:effectLst/>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033754276"/>
                  </a:ext>
                </a:extLst>
              </a:tr>
              <a:tr h="308753">
                <a:tc>
                  <a:txBody>
                    <a:bodyPr/>
                    <a:lstStyle/>
                    <a:p>
                      <a:pPr marL="0" marR="0" algn="ctr">
                        <a:spcBef>
                          <a:spcPts val="0"/>
                        </a:spcBef>
                        <a:spcAft>
                          <a:spcPts val="0"/>
                        </a:spcAft>
                      </a:pPr>
                      <a:r>
                        <a:rPr lang="en-US" sz="1600">
                          <a:effectLst/>
                        </a:rPr>
                        <a:t>TAES</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989134311"/>
                  </a:ext>
                </a:extLst>
              </a:tr>
            </a:tbl>
          </a:graphicData>
        </a:graphic>
      </p:graphicFrame>
      <p:graphicFrame>
        <p:nvGraphicFramePr>
          <p:cNvPr id="3" name="Table 2" descr="correlation coefficients for the same systems.">
            <a:extLst>
              <a:ext uri="{FF2B5EF4-FFF2-40B4-BE49-F238E27FC236}">
                <a16:creationId xmlns:a16="http://schemas.microsoft.com/office/drawing/2014/main" id="{D720FEB5-645C-400B-985B-65C7C4A49864}"/>
              </a:ext>
            </a:extLst>
          </p:cNvPr>
          <p:cNvGraphicFramePr>
            <a:graphicFrameLocks noGrp="1"/>
          </p:cNvGraphicFramePr>
          <p:nvPr>
            <p:extLst>
              <p:ext uri="{D42A27DB-BD31-4B8C-83A1-F6EECF244321}">
                <p14:modId xmlns:p14="http://schemas.microsoft.com/office/powerpoint/2010/main" val="281258450"/>
              </p:ext>
            </p:extLst>
          </p:nvPr>
        </p:nvGraphicFramePr>
        <p:xfrm>
          <a:off x="4659312" y="4114799"/>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9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DPAL</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EPCH</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OVLP</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TAES</a:t>
                      </a: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DPAL</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0.6676</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(p=0.004)</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0.9985</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0.9980</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241310244"/>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EPCH</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0.6777</a:t>
                      </a:r>
                    </a:p>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(p=0.003)</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0.6948</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(p=0.002)</a:t>
                      </a:r>
                    </a:p>
                  </a:txBody>
                  <a:tcPr marL="18415" marR="18415" marT="8890" marB="8890"/>
                </a:tc>
                <a:extLst>
                  <a:ext uri="{0D108BD9-81ED-4DB2-BD59-A6C34878D82A}">
                    <a16:rowId xmlns:a16="http://schemas.microsoft.com/office/drawing/2014/main" val="3273580840"/>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OVLP</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0.9971</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3033754276"/>
                  </a:ext>
                </a:extLst>
              </a:tr>
              <a:tr h="308753">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TAES</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extLst>
                  <a:ext uri="{0D108BD9-81ED-4DB2-BD59-A6C34878D82A}">
                    <a16:rowId xmlns:a16="http://schemas.microsoft.com/office/drawing/2014/main" val="2989134311"/>
                  </a:ext>
                </a:extLst>
              </a:tr>
            </a:tbl>
          </a:graphicData>
        </a:graphic>
      </p:graphicFrame>
      <p:sp>
        <p:nvSpPr>
          <p:cNvPr id="4" name="Title 1">
            <a:extLst>
              <a:ext uri="{FF2B5EF4-FFF2-40B4-BE49-F238E27FC236}">
                <a16:creationId xmlns:a16="http://schemas.microsoft.com/office/drawing/2014/main" id="{6F39B01B-37D3-4F35-A3FA-67E31EFE48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Statistical Analysis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5" name="Content Placeholder 2">
            <a:extLst>
              <a:ext uri="{FF2B5EF4-FFF2-40B4-BE49-F238E27FC236}">
                <a16:creationId xmlns:a16="http://schemas.microsoft.com/office/drawing/2014/main" id="{639CC1C6-4341-49BD-8EBD-AA6CE4EB3BF3}"/>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Pairwise Pearson’s correlation coefficient was calculated for all four metrics for all 16 submissions.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OVLP and DPAL are highly correlated.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DPAL and EPCH show very low correlation in terms of both sensitivity and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EPCH and TAES show higher correlation in terms of sensitivity but EPCH fails to correlate well with the other metrics.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combines salient features of the other metrics and provides a more accurate view of overall performance.</a:t>
            </a:r>
          </a:p>
        </p:txBody>
      </p:sp>
    </p:spTree>
    <p:extLst>
      <p:ext uri="{BB962C8B-B14F-4D97-AF65-F5344CB8AC3E}">
        <p14:creationId xmlns:p14="http://schemas.microsoft.com/office/powerpoint/2010/main" val="22571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F988-04B3-406F-ADB6-8E5B61C2436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Summary</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3" name="Content Placeholder 2">
            <a:extLst>
              <a:ext uri="{FF2B5EF4-FFF2-40B4-BE49-F238E27FC236}">
                <a16:creationId xmlns:a16="http://schemas.microsoft.com/office/drawing/2014/main" id="{2EE59E65-37FD-4B00-A177-3DD8A494DC42}"/>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events can vary significantly in duration. Each event should be weighed equally regardless of its duration to avoid bias.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Traditional metrics, such as OVLP, are too lenient when it comes to assessing the time alignment of a hypothesis.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by scoring partial overlaps and weighing seizure events equally, was designed to evaluate systems where time-alignments are crucial and ‘many-to-many’ mappings between reference and hypothesis events are required.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Analyzing systems using multiple scoring metrics can provide insight into a system’s behavior without the need for extensive manual error analysis.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Standardization of scoring software in the research community is an important step towards accelerating progress and establishing statistically significant advances.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modern machine learning algorithms, when properly evaluated, are marginally different on difficult tasks such as seizure prediction. Real world challenges such as artifacts and event segmentation dominate system performance.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Neureka™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Epilepsy Challenge demonstrated that the TAES metric is a viable alternative to traditional scoring metrics.</a:t>
            </a:r>
          </a:p>
        </p:txBody>
      </p:sp>
    </p:spTree>
    <p:extLst>
      <p:ext uri="{BB962C8B-B14F-4D97-AF65-F5344CB8AC3E}">
        <p14:creationId xmlns:p14="http://schemas.microsoft.com/office/powerpoint/2010/main" val="13669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EA5A-B35E-418C-B478-9410368AC70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Acknowledgments</a:t>
            </a:r>
          </a:p>
        </p:txBody>
      </p:sp>
      <p:sp>
        <p:nvSpPr>
          <p:cNvPr id="3" name="Content Placeholder 2">
            <a:extLst>
              <a:ext uri="{FF2B5EF4-FFF2-40B4-BE49-F238E27FC236}">
                <a16:creationId xmlns:a16="http://schemas.microsoft.com/office/drawing/2014/main" id="{F3962569-AA68-4C47-AE47-3CBA4B263AD5}"/>
              </a:ext>
              <a:ext uri="{C183D7F6-B498-43B3-948B-1728B52AA6E4}">
                <adec:decorative xmlns:adec="http://schemas.microsoft.com/office/drawing/2017/decorative" val="1"/>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4" name="Content Placeholder 2">
            <a:extLst>
              <a:ext uri="{FF2B5EF4-FFF2-40B4-BE49-F238E27FC236}">
                <a16:creationId xmlns:a16="http://schemas.microsoft.com/office/drawing/2014/main" id="{D144FD82-72A5-3041-809E-28A1AD671700}"/>
              </a:ext>
            </a:extLst>
          </p:cNvPr>
          <p:cNvSpPr txBox="1">
            <a:spLocks/>
          </p:cNvSpPr>
          <p:nvPr/>
        </p:nvSpPr>
        <p:spPr>
          <a:xfrm>
            <a:off x="228600" y="685800"/>
            <a:ext cx="8675914" cy="2819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2020 Epilepsy Challenge was made by possible by a generous grant from Novela Neurotech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www.novelaneuro.com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research reported in this publication by the Neural Engineering Data Consortium was most recently supported by the National Science Foundation Partnership for Innovation award number IIP-1827565 and the Pennsylvania Commonwealth Universal Research Enhancement Program (PA CURE). Any opinions, findings, and conclusions or recommendations expressed in this material are those of the author(s) and do not necessarily reflect the official views of any of these organizations.</a:t>
            </a:r>
          </a:p>
        </p:txBody>
      </p:sp>
    </p:spTree>
    <p:extLst>
      <p:ext uri="{BB962C8B-B14F-4D97-AF65-F5344CB8AC3E}">
        <p14:creationId xmlns:p14="http://schemas.microsoft.com/office/powerpoint/2010/main" val="230409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415A-E62E-5F4F-BF26-C121F55DEF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References</a:t>
            </a:r>
          </a:p>
        </p:txBody>
      </p:sp>
      <p:sp>
        <p:nvSpPr>
          <p:cNvPr id="3" name="Content Placeholder 2">
            <a:extLst>
              <a:ext uri="{FF2B5EF4-FFF2-40B4-BE49-F238E27FC236}">
                <a16:creationId xmlns:a16="http://schemas.microsoft.com/office/drawing/2014/main" id="{E70368A6-29C7-524E-A6B9-BAFA3DE1941D}"/>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Challenge:</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Roy, R. Iskander, and J. Picone, “The Neureka® 2020 Epilepsy Challenge,”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NeuroTechX</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neureka-challenge.com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Temple University Hospital Seizure Detection Corpus,”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Neuroinform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vol. 12, pp. 1–6, 2018.</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Obeid and J. Picone, “Machine Learning Approaches to Automatic Interpretation of EEGs,”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Biomedical Signal Processing in Big Data</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E.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Sejdik</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 Falk, Eds. Boca Raton, Florida, USA: CRC Press, 2017 (in press).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M. Golmohammadi, I. Obeid, and J. Picone, “Objective Evaluation Metrics for Automatic Classification of EEG Events,”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City, New York, USA: Springer, 2021, pp. 1–26.</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and J. Picone, “NEDC Eval EEG: A Comprehensive Scoring Package for Sequential Decoding of Multichannel Signals,”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TUH EEG Project Web Site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https://www.isip.piconepress.com/projects/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tuh_eeg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/downloads/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nedc_eval_eeg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nedc: M. Golmohammadi, V. Shah, I. Obeid, and J. Picone, “Deep Learning Approaches for Automatic Seizure Detection from Scalp Electroencephalograms,”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New York, USA: Springer, 2020, pp. 233–274.</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lwei: L. Wei and C. Mooney, “An Automatic Seizure Detection Method for Clinical EEG data,”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pnc98: Y. Yang, N. D. Truong, C. Maher, A.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Nikpour</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O.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Kavehei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“Two-Channel Epileptic Seizure Detection with Blended Multi-Time Segments Electroencephalography (EEG) Spectrogram,”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yff: T. Anand, M. G. Kumar, M. Sur, R.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Aghoram</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 Murphy, “Seizure Detection Using Time Delay Neural Networks and LSTM,”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sia: C.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Chatzichristos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“Epileptic Seizure Detection in EEG via Fusion of Multi-View Attention-Gated U-net Deep Neural Networks,”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62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85800"/>
                <a:ext cx="8689975" cy="5715000"/>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olidFill>
                      <a:srgbClr val="000000"/>
                    </a:solidFill>
                  </a:rPr>
                  <a:t>Two ways to measure the match of alignment of the learning algorithm to the classification problem involve the bias and variance.</a:t>
                </a:r>
              </a:p>
              <a:p>
                <a:pPr marL="347663" indent="-163513">
                  <a:spcAft>
                    <a:spcPts val="1200"/>
                  </a:spcAft>
                  <a:buFont typeface="Wingdings" pitchFamily="2" charset="2"/>
                  <a:buChar char="§"/>
                  <a:defRPr/>
                </a:pPr>
                <a:r>
                  <a:rPr lang="en-US" sz="1800" b="1" dirty="0">
                    <a:solidFill>
                      <a:srgbClr val="000000"/>
                    </a:solidFill>
                  </a:rPr>
                  <a:t>Bias measures the accuracy in terms of the distance from the true value of a parameter – high bias implies a poor match.</a:t>
                </a:r>
              </a:p>
              <a:p>
                <a:pPr marL="347663" indent="-163513">
                  <a:spcAft>
                    <a:spcPts val="1200"/>
                  </a:spcAft>
                  <a:buFont typeface="Wingdings" pitchFamily="2" charset="2"/>
                  <a:buChar char="§"/>
                  <a:defRPr/>
                </a:pPr>
                <a:r>
                  <a:rPr lang="en-US" sz="1800" b="1" dirty="0">
                    <a:solidFill>
                      <a:schemeClr val="accent1"/>
                    </a:solidFill>
                  </a:rPr>
                  <a:t>Variance</a:t>
                </a:r>
                <a:r>
                  <a:rPr lang="en-US" sz="1800" b="1" dirty="0">
                    <a:solidFill>
                      <a:srgbClr val="000000"/>
                    </a:solidFill>
                  </a:rPr>
                  <a:t> measures the precision of a match in terms of the squared distance from the true value – high variance implies a weak match.</a:t>
                </a:r>
              </a:p>
              <a:p>
                <a:pPr marL="165100" indent="-165100">
                  <a:spcAft>
                    <a:spcPts val="1200"/>
                  </a:spcAft>
                  <a:buFont typeface="Arial" pitchFamily="34" charset="0"/>
                  <a:buChar char="•"/>
                  <a:defRPr/>
                </a:pPr>
                <a:r>
                  <a:rPr lang="en-US" sz="1800" b="1" dirty="0">
                    <a:solidFill>
                      <a:srgbClr val="000000"/>
                    </a:solidFill>
                  </a:rPr>
                  <a:t>For mean-square error, bias and variance are related.</a:t>
                </a:r>
              </a:p>
              <a:p>
                <a:pPr marL="165100" indent="-165100">
                  <a:spcAft>
                    <a:spcPts val="1200"/>
                  </a:spcAft>
                  <a:buFont typeface="Arial" pitchFamily="34" charset="0"/>
                  <a:buChar char="•"/>
                  <a:defRPr/>
                </a:pPr>
                <a:r>
                  <a:rPr lang="en-US" sz="1800" b="1" dirty="0">
                    <a:solidFill>
                      <a:srgbClr val="000000"/>
                    </a:solidFill>
                  </a:rPr>
                  <a:t>Consider these in the context of modeling data using regression analysis. Suppose there is an unknown function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 which we seek to estimate based on </a:t>
                </a:r>
                <a14:m>
                  <m:oMath xmlns:m="http://schemas.openxmlformats.org/officeDocument/2006/math">
                    <m:r>
                      <a:rPr lang="en-US" sz="1800" i="1" dirty="0" smtClean="0">
                        <a:solidFill>
                          <a:srgbClr val="000000"/>
                        </a:solidFill>
                        <a:latin typeface="Cambria Math" panose="02040503050406030204" pitchFamily="18" charset="0"/>
                      </a:rPr>
                      <m:t>𝑛</m:t>
                    </m:r>
                  </m:oMath>
                </a14:m>
                <a:r>
                  <a:rPr lang="en-US" sz="1800" b="1" dirty="0">
                    <a:solidFill>
                      <a:srgbClr val="000000"/>
                    </a:solidFill>
                  </a:rPr>
                  <a:t> samples in a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drawn from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a:t>
                </a:r>
              </a:p>
              <a:p>
                <a:pPr marL="165100" indent="-165100">
                  <a:spcAft>
                    <a:spcPts val="600"/>
                  </a:spcAft>
                  <a:buFont typeface="Arial" pitchFamily="34" charset="0"/>
                  <a:buChar char="•"/>
                  <a:defRPr/>
                </a:pPr>
                <a:r>
                  <a:rPr lang="en-US" sz="1800" b="1" dirty="0">
                    <a:solidFill>
                      <a:srgbClr val="000000"/>
                    </a:solidFill>
                  </a:rPr>
                  <a:t>The regression function will be denoted </a:t>
                </a:r>
                <a14:m>
                  <m:oMath xmlns:m="http://schemas.openxmlformats.org/officeDocument/2006/math">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The mean square error of this estimate is:</a:t>
                </a:r>
              </a:p>
              <a:p>
                <a:pPr marL="466725">
                  <a:spcAft>
                    <a:spcPts val="600"/>
                  </a:spcAft>
                  <a:defRPr/>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𝐷</m:t>
                          </m:r>
                        </m:sub>
                      </m:sSub>
                      <m:d>
                        <m:dPr>
                          <m:begChr m:val="["/>
                          <m:endChr m:val="]"/>
                          <m:ctrlPr>
                            <a:rPr lang="en-US" sz="1800" b="1" i="1" smtClean="0">
                              <a:solidFill>
                                <a:srgbClr val="000000"/>
                              </a:solidFill>
                              <a:latin typeface="Cambria Math" panose="02040503050406030204" pitchFamily="18" charset="0"/>
                            </a:rPr>
                          </m:ctrlPr>
                        </m:dPr>
                        <m:e>
                          <m:sSup>
                            <m:sSupPr>
                              <m:ctrlPr>
                                <a:rPr lang="en-US" sz="1800" b="1" i="1" smtClean="0">
                                  <a:solidFill>
                                    <a:srgbClr val="000000"/>
                                  </a:solidFill>
                                  <a:latin typeface="Cambria Math" panose="02040503050406030204" pitchFamily="18" charset="0"/>
                                </a:rPr>
                              </m:ctrlPr>
                            </m:sSupPr>
                            <m:e>
                              <m:d>
                                <m:dPr>
                                  <m:ctrlPr>
                                    <a:rPr lang="en-US" sz="1800" b="1" i="1"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sup>
                              <m:r>
                                <a:rPr lang="en-US" sz="1800" b="0" i="1" smtClean="0">
                                  <a:solidFill>
                                    <a:srgbClr val="000000"/>
                                  </a:solidFill>
                                  <a:latin typeface="Cambria Math" panose="02040503050406030204" pitchFamily="18" charset="0"/>
                                </a:rPr>
                                <m:t>2</m:t>
                              </m:r>
                            </m:sup>
                          </m:sSup>
                        </m:e>
                      </m:d>
                      <m:r>
                        <a:rPr lang="en-US" sz="1800" b="1" i="1" smtClean="0">
                          <a:solidFill>
                            <a:srgbClr val="000000"/>
                          </a:solidFill>
                          <a:latin typeface="Cambria Math" panose="02040503050406030204" pitchFamily="18" charset="0"/>
                        </a:rPr>
                        <m:t>=</m:t>
                      </m:r>
                      <m:sSup>
                        <m:sSupPr>
                          <m:ctrlPr>
                            <a:rPr lang="en-US" sz="1800" b="1" i="1" smtClean="0">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d>
                        </m:e>
                        <m:sup>
                          <m:r>
                            <a:rPr lang="en-US" sz="1800" b="1" i="1" smtClean="0">
                              <a:solidFill>
                                <a:srgbClr val="000000"/>
                              </a:solidFill>
                              <a:latin typeface="Cambria Math" panose="02040503050406030204" pitchFamily="18" charset="0"/>
                            </a:rPr>
                            <m:t>𝟐</m:t>
                          </m:r>
                        </m:sup>
                      </m:sSup>
                      <m:r>
                        <a:rPr lang="en-US" sz="1800" b="1"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d>
                            </m:e>
                            <m:sup>
                              <m:r>
                                <a:rPr lang="en-US" sz="1800" b="1" i="1">
                                  <a:solidFill>
                                    <a:srgbClr val="000000"/>
                                  </a:solidFill>
                                  <a:latin typeface="Cambria Math" panose="02040503050406030204" pitchFamily="18" charset="0"/>
                                </a:rPr>
                                <m:t>𝟐</m:t>
                              </m:r>
                            </m:sup>
                          </m:sSup>
                        </m:e>
                      </m:d>
                    </m:oMath>
                  </m:oMathPara>
                </a14:m>
                <a:endParaRPr lang="en-US" sz="1800" b="1" dirty="0">
                  <a:solidFill>
                    <a:srgbClr val="000000"/>
                  </a:solidFill>
                </a:endParaRPr>
              </a:p>
              <a:p>
                <a:pPr marL="173038">
                  <a:spcAft>
                    <a:spcPts val="1200"/>
                  </a:spcAft>
                  <a:defRPr/>
                </a:pPr>
                <a:r>
                  <a:rPr lang="en-US" sz="1800" b="1" dirty="0">
                    <a:solidFill>
                      <a:srgbClr val="000000"/>
                    </a:solidFill>
                  </a:rPr>
                  <a:t>The </a:t>
                </a:r>
                <a:r>
                  <a:rPr lang="en-US" sz="1800" b="1" dirty="0">
                    <a:solidFill>
                      <a:schemeClr val="accent1"/>
                    </a:solidFill>
                  </a:rPr>
                  <a:t>first term is the bias</a:t>
                </a:r>
                <a:r>
                  <a:rPr lang="en-US" sz="1800" b="1" dirty="0">
                    <a:solidFill>
                      <a:srgbClr val="000000"/>
                    </a:solidFill>
                  </a:rPr>
                  <a:t> and </a:t>
                </a:r>
                <a:r>
                  <a:rPr lang="en-US" sz="1800" b="1" dirty="0">
                    <a:solidFill>
                      <a:schemeClr val="accent1"/>
                    </a:solidFill>
                  </a:rPr>
                  <a:t>the second term is the variance</a:t>
                </a:r>
                <a:r>
                  <a:rPr lang="en-US" sz="1800" b="1" dirty="0">
                    <a:solidFill>
                      <a:srgbClr val="000000"/>
                    </a:solidFill>
                  </a:rPr>
                  <a:t>.</a:t>
                </a:r>
              </a:p>
              <a:p>
                <a:pPr marL="165100" indent="-165100">
                  <a:spcBef>
                    <a:spcPts val="0"/>
                  </a:spcBef>
                  <a:spcAft>
                    <a:spcPts val="1200"/>
                  </a:spcAft>
                  <a:buFont typeface="Arial" pitchFamily="34" charset="0"/>
                  <a:buChar char="•"/>
                  <a:defRPr/>
                </a:pPr>
                <a:r>
                  <a:rPr lang="en-US" sz="1800" b="1" dirty="0">
                    <a:solidFill>
                      <a:srgbClr val="000000"/>
                    </a:solidFill>
                  </a:rPr>
                  <a:t>This is known as the </a:t>
                </a:r>
                <a:r>
                  <a:rPr lang="en-US" sz="1800" b="1" dirty="0">
                    <a:solidFill>
                      <a:schemeClr val="accent1"/>
                    </a:solidFill>
                  </a:rPr>
                  <a:t>bias-variance tradeoff </a:t>
                </a:r>
                <a:r>
                  <a:rPr lang="en-US" sz="1800" b="1" dirty="0">
                    <a:solidFill>
                      <a:srgbClr val="000000"/>
                    </a:solidFill>
                  </a:rPr>
                  <a:t>since more flexible classifiers tend to have lower bias but higher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85800"/>
                <a:ext cx="8689975" cy="5715000"/>
              </a:xfrm>
              <a:prstGeom prst="rect">
                <a:avLst/>
              </a:prstGeom>
              <a:blipFill>
                <a:blip r:embed="rId2"/>
                <a:stretch>
                  <a:fillRect l="-1458" t="-1330" r="-2332"/>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001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 for a Two-Class Problem</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617092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Consider our two-category classification problem:</a:t>
                </a:r>
              </a:p>
              <a:p>
                <a:pPr marL="466725">
                  <a:spcAft>
                    <a:spcPts val="1200"/>
                  </a:spcAft>
                  <a:defRPr/>
                </a:pPr>
                <a14:m>
                  <m:oMathPara xmlns:m="http://schemas.openxmlformats.org/officeDocument/2006/math">
                    <m:oMathParaPr>
                      <m:jc m:val="left"/>
                    </m:oMathParaPr>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=1</m:t>
                              </m:r>
                            </m:e>
                          </m:d>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=0</m:t>
                              </m:r>
                            </m:e>
                          </m:d>
                          <m:r>
                            <a:rPr lang="en-US" sz="1800" b="1" i="1" dirty="0">
                              <a:solidFill>
                                <a:srgbClr val="000000"/>
                              </a:solidFill>
                              <a:latin typeface="Cambria Math" panose="02040503050406030204" pitchFamily="18" charset="0"/>
                            </a:rPr>
                            <m:t>𝒙</m:t>
                          </m:r>
                        </m:e>
                      </m:d>
                    </m:oMath>
                  </m:oMathPara>
                </a14:m>
                <a:endParaRPr lang="en-US" sz="1800" b="1"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000000"/>
                    </a:solidFill>
                  </a:rPr>
                  <a:t>Consider a discriminant function:</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𝑦</m:t>
                      </m:r>
                      <m:r>
                        <a:rPr lang="en-US" sz="1800" b="0"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𝜀</m:t>
                      </m:r>
                    </m:oMath>
                  </m:oMathPara>
                </a14:m>
                <a:endParaRPr lang="en-US" sz="1800" dirty="0">
                  <a:solidFill>
                    <a:srgbClr val="000000"/>
                  </a:solidFill>
                </a:endParaRPr>
              </a:p>
              <a:p>
                <a:pPr marL="173038">
                  <a:spcBef>
                    <a:spcPts val="0"/>
                  </a:spcBef>
                  <a:spcAft>
                    <a:spcPts val="600"/>
                  </a:spcAft>
                  <a:defRPr/>
                </a:pPr>
                <a:r>
                  <a:rPr lang="en-US" sz="1800" b="1" dirty="0">
                    <a:solidFill>
                      <a:srgbClr val="000000"/>
                    </a:solidFill>
                  </a:rPr>
                  <a:t>where </a:t>
                </a:r>
                <a14:m>
                  <m:oMath xmlns:m="http://schemas.openxmlformats.org/officeDocument/2006/math">
                    <m:r>
                      <a:rPr lang="en-US" sz="1800" i="1" dirty="0">
                        <a:solidFill>
                          <a:srgbClr val="000000"/>
                        </a:solidFill>
                        <a:latin typeface="Cambria Math" panose="02040503050406030204" pitchFamily="18" charset="0"/>
                        <a:ea typeface="Cambria Math" panose="02040503050406030204" pitchFamily="18" charset="0"/>
                      </a:rPr>
                      <m:t>𝜀</m:t>
                    </m:r>
                  </m:oMath>
                </a14:m>
                <a:r>
                  <a:rPr lang="en-US" sz="1800" b="1" dirty="0">
                    <a:solidFill>
                      <a:srgbClr val="000000"/>
                    </a:solidFill>
                    <a:sym typeface="Symbol"/>
                  </a:rPr>
                  <a:t> is a zero-mean random variable with a binomial distribution with variance:</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𝑣𝑎𝑟</m:t>
                      </m:r>
                      <m:d>
                        <m:dPr>
                          <m:begChr m:val="["/>
                          <m:endChr m:val=""/>
                          <m:ctrlPr>
                            <a:rPr lang="en-US" sz="1800" b="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ea typeface="Cambria Math" panose="02040503050406030204" pitchFamily="18" charset="0"/>
                            </a:rPr>
                            <m:t>𝜀</m:t>
                          </m:r>
                        </m:e>
                      </m:d>
                      <m:d>
                        <m:dPr>
                          <m:begChr m:val="|"/>
                          <m:endChr m:val=""/>
                          <m:ctrlPr>
                            <a:rPr lang="en-US" sz="1800" b="0" i="1" dirty="0" smtClean="0">
                              <a:solidFill>
                                <a:srgbClr val="000000"/>
                              </a:solidFill>
                              <a:latin typeface="Cambria Math" panose="02040503050406030204" pitchFamily="18" charset="0"/>
                            </a:rPr>
                          </m:ctrlPr>
                        </m:dPr>
                        <m:e>
                          <m:d>
                            <m:dPr>
                              <m:begChr m:val=""/>
                              <m:endChr m:val="]"/>
                              <m:ctrlPr>
                                <a:rPr lang="en-US" sz="1800" b="0" i="1" dirty="0" smtClean="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d>
                        <m:dPr>
                          <m:ctrlPr>
                            <a:rPr lang="en-US" sz="1800" b="1" i="1" dirty="0" smtClean="0">
                              <a:solidFill>
                                <a:srgbClr val="000000"/>
                              </a:solidFill>
                              <a:latin typeface="Cambria Math" panose="02040503050406030204" pitchFamily="18" charset="0"/>
                            </a:rPr>
                          </m:ctrlPr>
                        </m:dPr>
                        <m:e>
                          <m:r>
                            <a:rPr lang="en-US" sz="1800" b="1" i="1" dirty="0" smtClean="0">
                              <a:solidFill>
                                <a:srgbClr val="000000"/>
                              </a:solidFill>
                              <a:latin typeface="Cambria Math" panose="02040503050406030204" pitchFamily="18" charset="0"/>
                            </a:rPr>
                            <m:t>𝟏</m:t>
                          </m:r>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m:oMathPara>
                </a14:m>
                <a:endParaRPr lang="en-US" sz="1800" b="1" dirty="0">
                  <a:solidFill>
                    <a:srgbClr val="000000"/>
                  </a:solidFill>
                  <a:sym typeface="Symbol"/>
                </a:endParaRPr>
              </a:p>
              <a:p>
                <a:pPr marL="165100" indent="-165100">
                  <a:spcBef>
                    <a:spcPts val="0"/>
                  </a:spcBef>
                  <a:spcAft>
                    <a:spcPts val="1200"/>
                  </a:spcAft>
                  <a:buFont typeface="Arial" pitchFamily="34" charset="0"/>
                  <a:buChar char="•"/>
                  <a:defRPr/>
                </a:pPr>
                <a:r>
                  <a:rPr lang="en-US" sz="1800" b="1" dirty="0">
                    <a:solidFill>
                      <a:srgbClr val="000000"/>
                    </a:solidFill>
                    <a:sym typeface="Symbol"/>
                  </a:rPr>
                  <a:t>The target function can be expressed as </a:t>
                </a:r>
                <a14:m>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𝐸</m:t>
                    </m:r>
                    <m:d>
                      <m:dPr>
                        <m:begChr m:val="["/>
                        <m:endChr m:val=""/>
                        <m:ctrlPr>
                          <a:rPr lang="en-US" sz="1800" i="1" dirty="0">
                            <a:solidFill>
                              <a:srgbClr val="000000"/>
                            </a:solidFill>
                            <a:latin typeface="Cambria Math" panose="02040503050406030204" pitchFamily="18" charset="0"/>
                          </a:rPr>
                        </m:ctrlPr>
                      </m:dPr>
                      <m:e>
                        <m:r>
                          <a:rPr lang="en-US" sz="1800" b="0" i="1" dirty="0" smtClean="0">
                            <a:solidFill>
                              <a:srgbClr val="000000"/>
                            </a:solidFill>
                            <a:latin typeface="Cambria Math" panose="02040503050406030204" pitchFamily="18" charset="0"/>
                          </a:rPr>
                          <m:t>𝑦</m:t>
                        </m:r>
                      </m:e>
                    </m:d>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a14:m>
                <a:r>
                  <a:rPr lang="en-US" sz="1800" b="1" dirty="0">
                    <a:solidFill>
                      <a:srgbClr val="000000"/>
                    </a:solidFill>
                    <a:sym typeface="Symbol"/>
                  </a:rPr>
                  <a:t>.</a:t>
                </a:r>
              </a:p>
              <a:p>
                <a:pPr marL="165100" indent="-165100">
                  <a:spcBef>
                    <a:spcPts val="0"/>
                  </a:spcBef>
                  <a:spcAft>
                    <a:spcPts val="1200"/>
                  </a:spcAft>
                  <a:buFont typeface="Arial" pitchFamily="34" charset="0"/>
                  <a:buChar char="•"/>
                  <a:defRPr/>
                </a:pPr>
                <a:r>
                  <a:rPr lang="en-US" sz="1800" b="1" dirty="0">
                    <a:solidFill>
                      <a:srgbClr val="000000"/>
                    </a:solidFill>
                    <a:sym typeface="Symbol"/>
                  </a:rPr>
                  <a:t>Our goal is to minimize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𝑦</m:t>
                                </m:r>
                              </m:e>
                            </m:d>
                          </m:e>
                          <m:sup>
                            <m:r>
                              <a:rPr lang="en-US" sz="1800" b="1" i="1">
                                <a:solidFill>
                                  <a:srgbClr val="000000"/>
                                </a:solidFill>
                                <a:latin typeface="Cambria Math" panose="02040503050406030204" pitchFamily="18" charset="0"/>
                              </a:rPr>
                              <m:t>𝟐</m:t>
                            </m:r>
                          </m:sup>
                        </m:sSup>
                      </m:e>
                    </m:d>
                  </m:oMath>
                </a14:m>
                <a:r>
                  <a:rPr lang="en-US" sz="1800" b="1" dirty="0">
                    <a:solidFill>
                      <a:srgbClr val="000000"/>
                    </a:solidFill>
                    <a:sym typeface="Symbol"/>
                  </a:rPr>
                  <a:t>. </a:t>
                </a:r>
              </a:p>
              <a:p>
                <a:pPr marL="165100" indent="-165100">
                  <a:spcBef>
                    <a:spcPts val="0"/>
                  </a:spcBef>
                  <a:spcAft>
                    <a:spcPts val="600"/>
                  </a:spcAft>
                  <a:buFont typeface="Arial" pitchFamily="34" charset="0"/>
                  <a:buChar char="•"/>
                  <a:defRPr/>
                </a:pPr>
                <a:r>
                  <a:rPr lang="en-US" sz="1800" b="1" dirty="0">
                    <a:solidFill>
                      <a:srgbClr val="000000"/>
                    </a:solidFill>
                    <a:sym typeface="Symbol"/>
                  </a:rPr>
                  <a:t>Assuming equal priors, the classification error rate can be shown to be:</a:t>
                </a:r>
              </a:p>
              <a:p>
                <a:pPr marL="466725">
                  <a:spcBef>
                    <a:spcPts val="0"/>
                  </a:spcBef>
                  <a:spcAft>
                    <a:spcPts val="600"/>
                  </a:spcAft>
                  <a:defRPr/>
                </a:pP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smtClean="0">
                            <a:solidFill>
                              <a:srgbClr val="000000"/>
                            </a:solidFill>
                            <a:latin typeface="Cambria Math" panose="02040503050406030204" pitchFamily="18" charset="0"/>
                            <a:ea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𝑦</m:t>
                        </m:r>
                      </m:e>
                    </m:d>
                    <m:r>
                      <a:rPr lang="en-US" sz="1800" i="1" dirty="0">
                        <a:solidFill>
                          <a:srgbClr val="000000"/>
                        </a:solidFill>
                        <a:latin typeface="Cambria Math" panose="02040503050406030204" pitchFamily="18" charset="0"/>
                      </a:rPr>
                      <m:t>=</m:t>
                    </m:r>
                    <m:d>
                      <m:dPr>
                        <m:begChr m:val="|"/>
                        <m:endChr m:val="|"/>
                        <m:ctrlPr>
                          <a:rPr lang="en-US" sz="180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e>
                    </m:d>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smtClean="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b="0" i="1" dirty="0" smtClean="0">
                                <a:solidFill>
                                  <a:srgbClr val="000000"/>
                                </a:solidFill>
                                <a:latin typeface="Cambria Math" panose="02040503050406030204" pitchFamily="18" charset="0"/>
                                <a:ea typeface="Cambria Math" panose="02040503050406030204" pitchFamily="18" charset="0"/>
                              </a:rPr>
                              <m:t>𝐵</m:t>
                            </m:r>
                          </m:sub>
                        </m:sSub>
                      </m:e>
                    </m:d>
                    <m:r>
                      <a:rPr lang="en-US" sz="1800" b="0" i="1" dirty="0" smtClean="0">
                        <a:solidFill>
                          <a:srgbClr val="000000"/>
                        </a:solidFill>
                        <a:latin typeface="Cambria Math" panose="02040503050406030204" pitchFamily="18" charset="0"/>
                        <a:ea typeface="Cambria Math" panose="02040503050406030204" pitchFamily="18" charset="0"/>
                      </a:rPr>
                      <m:t>+</m:t>
                    </m:r>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oMath>
                </a14:m>
                <a:endParaRPr lang="en-US" sz="1800" b="1" dirty="0">
                  <a:solidFill>
                    <a:srgbClr val="000000"/>
                  </a:solidFill>
                  <a:sym typeface="Symbol"/>
                </a:endParaRPr>
              </a:p>
              <a:p>
                <a:pPr marL="165100" indent="7938">
                  <a:spcBef>
                    <a:spcPts val="0"/>
                  </a:spcBef>
                  <a:spcAft>
                    <a:spcPts val="1200"/>
                  </a:spcAft>
                  <a:defRPr/>
                </a:pPr>
                <a:r>
                  <a:rPr lang="en-US" sz="1800" b="1" dirty="0">
                    <a:solidFill>
                      <a:srgbClr val="000000"/>
                    </a:solidFill>
                    <a:sym typeface="Symbol"/>
                  </a:rPr>
                  <a:t>where </a:t>
                </a:r>
                <a14:m>
                  <m:oMath xmlns:m="http://schemas.openxmlformats.org/officeDocument/2006/math">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oMath>
                </a14:m>
                <a:r>
                  <a:rPr lang="en-US" sz="1800" b="1" dirty="0">
                    <a:solidFill>
                      <a:srgbClr val="000000"/>
                    </a:solidFill>
                    <a:sym typeface="Symbol"/>
                  </a:rPr>
                  <a:t> is the Bayes discriminant (1/2 in the case of equal priors).</a:t>
                </a:r>
              </a:p>
              <a:p>
                <a:pPr marL="165100" indent="-165100">
                  <a:spcBef>
                    <a:spcPts val="0"/>
                  </a:spcBef>
                  <a:spcAft>
                    <a:spcPts val="1200"/>
                  </a:spcAft>
                  <a:buFont typeface="Arial" pitchFamily="34" charset="0"/>
                  <a:buChar char="•"/>
                  <a:defRPr/>
                </a:pPr>
                <a:r>
                  <a:rPr lang="en-US" sz="1800" b="1" dirty="0">
                    <a:solidFill>
                      <a:srgbClr val="000000"/>
                    </a:solidFill>
                    <a:sym typeface="Symbol"/>
                  </a:rPr>
                  <a:t>The key point here is that the classification error is linearly proportional to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e>
                    </m:d>
                  </m:oMath>
                </a14:m>
                <a:r>
                  <a:rPr lang="en-US" sz="1800" b="1" dirty="0">
                    <a:solidFill>
                      <a:srgbClr val="000000"/>
                    </a:solidFill>
                    <a:sym typeface="Symbol"/>
                  </a:rPr>
                  <a:t>, which can be considered a boundary error in that it represents the incorrect estimation of the optimal (Bayes) boundary.</a:t>
                </a:r>
                <a:endParaRPr lang="en-US" sz="1800" b="1" dirty="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6170920"/>
              </a:xfrm>
              <a:prstGeom prst="rect">
                <a:avLst/>
              </a:prstGeom>
              <a:blipFill>
                <a:blip r:embed="rId2"/>
                <a:stretch>
                  <a:fillRect l="-1458" t="-184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69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Nonlinear Relationship Between 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64029"/>
                <a:ext cx="8689975" cy="2716159"/>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If we assume </a:t>
                </a:r>
                <a14:m>
                  <m:oMath xmlns:m="http://schemas.openxmlformats.org/officeDocument/2006/math">
                    <m:r>
                      <a:rPr lang="en-US" sz="1800" i="1" dirty="0" smtClean="0">
                        <a:solidFill>
                          <a:srgbClr val="000000"/>
                        </a:solidFill>
                        <a:latin typeface="Cambria Math" panose="02040503050406030204" pitchFamily="18" charset="0"/>
                      </a:rPr>
                      <m:t>𝑝</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is a Gaussian distribution, we can compute this error by integrating the tails of the distribution, and can show:</a:t>
                </a:r>
              </a:p>
              <a:p>
                <a:pPr>
                  <a:spcAft>
                    <a:spcPts val="1200"/>
                  </a:spcAft>
                  <a:defRPr/>
                </a:pPr>
                <a14:m>
                  <m:oMathPara xmlns:m="http://schemas.openxmlformats.org/officeDocument/2006/math">
                    <m:oMathParaPr>
                      <m:jc m:val="centerGroup"/>
                    </m:oMathParaPr>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r>
                        <a:rPr lang="en-US" sz="1800" b="0" i="1" dirty="0" smtClean="0">
                          <a:solidFill>
                            <a:srgbClr val="000000"/>
                          </a:solidFill>
                          <a:latin typeface="Cambria Math" panose="02040503050406030204" pitchFamily="18" charset="0"/>
                          <a:ea typeface="Cambria Math" panose="02040503050406030204" pitchFamily="18" charset="0"/>
                        </a:rPr>
                        <m:t>=</m:t>
                      </m:r>
                      <m:r>
                        <m:rPr>
                          <m:sty m:val="p"/>
                        </m:rPr>
                        <a:rPr lang="el-GR" sz="1800" b="0" i="1" dirty="0" smtClean="0">
                          <a:solidFill>
                            <a:srgbClr val="000000"/>
                          </a:solidFill>
                          <a:latin typeface="Cambria Math" panose="02040503050406030204" pitchFamily="18" charset="0"/>
                          <a:ea typeface="Cambria Math" panose="02040503050406030204" pitchFamily="18" charset="0"/>
                        </a:rPr>
                        <m:t>Φ</m:t>
                      </m:r>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r>
                            <a:rPr lang="en-US" sz="1800" b="0" i="1" dirty="0" smtClean="0">
                              <a:solidFill>
                                <a:srgbClr val="000000"/>
                              </a:solidFill>
                              <a:latin typeface="Cambria Math" panose="02040503050406030204" pitchFamily="18" charset="0"/>
                              <a:ea typeface="Cambria Math" panose="02040503050406030204" pitchFamily="18" charset="0"/>
                            </a:rPr>
                            <m:t>𝑆𝑔𝑛</m:t>
                          </m:r>
                          <m:d>
                            <m:dPr>
                              <m:begChr m:val="["/>
                              <m:endChr m:val="]"/>
                              <m:ctrlPr>
                                <a:rPr lang="en-US" sz="1800" b="0" i="1" dirty="0" smtClean="0">
                                  <a:solidFill>
                                    <a:srgbClr val="000000"/>
                                  </a:solidFill>
                                  <a:latin typeface="Cambria Math" panose="02040503050406030204" pitchFamily="18" charset="0"/>
                                  <a:ea typeface="Cambria Math" panose="02040503050406030204" pitchFamily="18" charset="0"/>
                                </a:rPr>
                              </m:ctrlPr>
                            </m:dPr>
                            <m:e>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0" i="1" dirty="0" smtClean="0">
                                  <a:solidFill>
                                    <a:srgbClr val="000000"/>
                                  </a:solidFill>
                                  <a:latin typeface="Cambria Math" panose="02040503050406030204" pitchFamily="18" charset="0"/>
                                </a:rPr>
                                <m:t>−1/2</m:t>
                              </m:r>
                            </m:e>
                          </m:d>
                        </m:e>
                      </m:d>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1/2</m:t>
                                  </m:r>
                                </m:e>
                              </m:d>
                            </m:e>
                          </m:d>
                          <m:sSup>
                            <m:sSupPr>
                              <m:ctrlPr>
                                <a:rPr lang="en-US" sz="1800" b="1" i="1" smtClean="0">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𝑉𝑎𝑟</m:t>
                              </m:r>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sup>
                              <m:r>
                                <a:rPr lang="en-US" sz="1800" b="0" i="1" smtClean="0">
                                  <a:solidFill>
                                    <a:srgbClr val="000000"/>
                                  </a:solidFill>
                                  <a:latin typeface="Cambria Math" panose="02040503050406030204" pitchFamily="18" charset="0"/>
                                </a:rPr>
                                <m:t>−1/2</m:t>
                              </m:r>
                            </m:sup>
                          </m:sSup>
                        </m:e>
                      </m:d>
                    </m:oMath>
                  </m:oMathPara>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The key point here is that the first term in the argument is the boundary bias and the second term is the variance.</a:t>
                </a:r>
              </a:p>
              <a:p>
                <a:pPr marL="165100" indent="-165100">
                  <a:spcBef>
                    <a:spcPts val="0"/>
                  </a:spcBef>
                  <a:spcAft>
                    <a:spcPts val="1200"/>
                  </a:spcAft>
                  <a:buFont typeface="Arial" pitchFamily="34" charset="0"/>
                  <a:buChar char="•"/>
                  <a:defRPr/>
                </a:pPr>
                <a:r>
                  <a:rPr lang="en-US" sz="1800" b="1" dirty="0">
                    <a:solidFill>
                      <a:srgbClr val="000000"/>
                    </a:solidFill>
                  </a:rPr>
                  <a:t>Hence, we see that the bias and variance are related in a nonlinear manner.</a:t>
                </a:r>
              </a:p>
              <a:p>
                <a:pPr marL="165100" indent="-165100">
                  <a:spcBef>
                    <a:spcPts val="0"/>
                  </a:spcBef>
                  <a:spcAft>
                    <a:spcPts val="1200"/>
                  </a:spcAft>
                  <a:buFont typeface="Arial" pitchFamily="34" charset="0"/>
                  <a:buChar char="•"/>
                  <a:defRPr/>
                </a:pPr>
                <a:r>
                  <a:rPr lang="en-US" sz="1800" b="1" dirty="0">
                    <a:solidFill>
                      <a:srgbClr val="000000"/>
                    </a:solidFill>
                  </a:rPr>
                  <a:t>For classification the relationship is multiplicative. Typically, variance dominates bias and hence classifiers are designed to minimize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64029"/>
                <a:ext cx="8689975" cy="2716159"/>
              </a:xfrm>
              <a:prstGeom prst="rect">
                <a:avLst/>
              </a:prstGeom>
              <a:blipFill>
                <a:blip r:embed="rId2"/>
                <a:stretch>
                  <a:fillRect l="-1458" t="-2804" r="-583" b="-70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701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Bias and Variance Tradeoff</a:t>
            </a:r>
          </a:p>
        </p:txBody>
      </p:sp>
      <p:pic>
        <p:nvPicPr>
          <p:cNvPr id="3" name="Picture 2">
            <a:hlinkClick r:id="rId2"/>
            <a:extLst>
              <a:ext uri="{FF2B5EF4-FFF2-40B4-BE49-F238E27FC236}">
                <a16:creationId xmlns:a16="http://schemas.microsoft.com/office/drawing/2014/main" id="{0819489B-B729-4633-7E5C-2721FE2C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7" y="556386"/>
            <a:ext cx="8643356" cy="4979710"/>
          </a:xfrm>
          <a:prstGeom prst="rect">
            <a:avLst/>
          </a:prstGeom>
        </p:spPr>
      </p:pic>
    </p:spTree>
    <p:extLst>
      <p:ext uri="{BB962C8B-B14F-4D97-AF65-F5344CB8AC3E}">
        <p14:creationId xmlns:p14="http://schemas.microsoft.com/office/powerpoint/2010/main" val="65299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Confusion Matrices</a:t>
            </a:r>
          </a:p>
        </p:txBody>
      </p:sp>
      <p:pic>
        <p:nvPicPr>
          <p:cNvPr id="3" name="Picture 2">
            <a:hlinkClick r:id="rId2"/>
            <a:extLst>
              <a:ext uri="{FF2B5EF4-FFF2-40B4-BE49-F238E27FC236}">
                <a16:creationId xmlns:a16="http://schemas.microsoft.com/office/drawing/2014/main" id="{BFDA291E-8C08-3408-6424-4EE97B93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1038640"/>
            <a:ext cx="7454900" cy="3886200"/>
          </a:xfrm>
          <a:prstGeom prst="rect">
            <a:avLst/>
          </a:prstGeom>
        </p:spPr>
      </p:pic>
    </p:spTree>
    <p:extLst>
      <p:ext uri="{BB962C8B-B14F-4D97-AF65-F5344CB8AC3E}">
        <p14:creationId xmlns:p14="http://schemas.microsoft.com/office/powerpoint/2010/main" val="19680174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Receiver Operating Characteristics</a:t>
            </a:r>
          </a:p>
        </p:txBody>
      </p:sp>
      <p:pic>
        <p:nvPicPr>
          <p:cNvPr id="3" name="Picture 2">
            <a:hlinkClick r:id="rId2"/>
            <a:extLst>
              <a:ext uri="{FF2B5EF4-FFF2-40B4-BE49-F238E27FC236}">
                <a16:creationId xmlns:a16="http://schemas.microsoft.com/office/drawing/2014/main" id="{EA94D918-73F6-F5CE-C89E-99CF089A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57" y="516127"/>
            <a:ext cx="5635486" cy="6005578"/>
          </a:xfrm>
          <a:prstGeom prst="rect">
            <a:avLst/>
          </a:prstGeom>
        </p:spPr>
      </p:pic>
    </p:spTree>
    <p:extLst>
      <p:ext uri="{BB962C8B-B14F-4D97-AF65-F5344CB8AC3E}">
        <p14:creationId xmlns:p14="http://schemas.microsoft.com/office/powerpoint/2010/main" val="8947703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Detection Error Tradeoff (DET) Curves</a:t>
            </a:r>
          </a:p>
        </p:txBody>
      </p:sp>
      <p:pic>
        <p:nvPicPr>
          <p:cNvPr id="3074" name="Picture 2">
            <a:hlinkClick r:id="rId2"/>
            <a:extLst>
              <a:ext uri="{FF2B5EF4-FFF2-40B4-BE49-F238E27FC236}">
                <a16:creationId xmlns:a16="http://schemas.microsoft.com/office/drawing/2014/main" id="{8C3E622A-CE5B-FDBF-85D0-0B767C4B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30" y="628650"/>
            <a:ext cx="6817139" cy="511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26220"/>
      </p:ext>
    </p:extLst>
  </p:cSld>
  <p:clrMapOvr>
    <a:masterClrMapping/>
  </p:clrMapOvr>
  <p:transition/>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7824</TotalTime>
  <Words>3747</Words>
  <Application>Microsoft Macintosh PowerPoint</Application>
  <PresentationFormat>Letter Paper (8.5x11 in)</PresentationFormat>
  <Paragraphs>478</Paragraphs>
  <Slides>29</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Cambria Math</vt:lpstr>
      <vt:lpstr>Symbol</vt:lpstr>
      <vt:lpstr>Times New Roman</vt:lpstr>
      <vt:lpstr>Wingdings</vt:lpstr>
      <vt:lpstr>isip_default</vt:lpstr>
      <vt:lpstr>1_lecture_title</vt:lpstr>
      <vt:lpstr>1_isip_default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Scoring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483</cp:revision>
  <dcterms:created xsi:type="dcterms:W3CDTF">2002-09-12T17:13:32Z</dcterms:created>
  <dcterms:modified xsi:type="dcterms:W3CDTF">2026-02-25T14:36:56Z</dcterms:modified>
</cp:coreProperties>
</file>