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  <p:sldMasterId id="2147483698" r:id="rId3"/>
    <p:sldMasterId id="2147483713" r:id="rId4"/>
  </p:sldMasterIdLst>
  <p:notesMasterIdLst>
    <p:notesMasterId r:id="rId16"/>
  </p:notesMasterIdLst>
  <p:handoutMasterIdLst>
    <p:handoutMasterId r:id="rId17"/>
  </p:handoutMasterIdLst>
  <p:sldIdLst>
    <p:sldId id="356" r:id="rId5"/>
    <p:sldId id="457" r:id="rId6"/>
    <p:sldId id="481" r:id="rId7"/>
    <p:sldId id="458" r:id="rId8"/>
    <p:sldId id="482" r:id="rId9"/>
    <p:sldId id="470" r:id="rId10"/>
    <p:sldId id="471" r:id="rId11"/>
    <p:sldId id="472" r:id="rId12"/>
    <p:sldId id="473" r:id="rId13"/>
    <p:sldId id="483" r:id="rId14"/>
    <p:sldId id="480" r:id="rId15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1512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4248" userDrawn="1">
          <p15:clr>
            <a:srgbClr val="A4A3A4"/>
          </p15:clr>
        </p15:guide>
        <p15:guide id="6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43" autoAdjust="0"/>
    <p:restoredTop sz="86396" autoAdjust="0"/>
  </p:normalViewPr>
  <p:slideViewPr>
    <p:cSldViewPr snapToGrid="0">
      <p:cViewPr varScale="1">
        <p:scale>
          <a:sx n="122" d="100"/>
          <a:sy n="122" d="100"/>
        </p:scale>
        <p:origin x="2120" y="192"/>
      </p:cViewPr>
      <p:guideLst>
        <p:guide orient="horz" pos="3816"/>
        <p:guide pos="144"/>
        <p:guide pos="1512"/>
        <p:guide pos="2880"/>
        <p:guide pos="4248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4072" y="21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020" userDrawn="1">
          <p15:clr>
            <a:srgbClr val="F26B43"/>
          </p15:clr>
        </p15:guide>
        <p15:guide id="2" pos="230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03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11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63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22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024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9617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625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553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8212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672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160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37012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942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67399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230243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BAC56-EB60-7CBB-B03F-AD0412D21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4319DF-25C1-A696-4AC6-C5FA7CA611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7EEA2-18B8-7E7C-EC70-21B8E1382E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D04E085-B47D-AF46-905D-97161C837508}" type="datetimeFigureOut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65E79-088F-78F2-80F0-0CBD7A687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7AD08-9E93-F8AB-1981-EBB4EE283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32FB261-EE58-DC45-99A2-9D5C3E185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173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FC664-5B9B-6E31-FAC2-11166A9C6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F4E64-57B7-4072-05C6-F2A3FD861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0B032-06F2-3E1D-AE27-57897F95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D04E085-B47D-AF46-905D-97161C837508}" type="datetimeFigureOut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481FD-DAAE-9E1A-52B1-029457516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2C565-3D27-3DBE-7468-90C14DCEC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32FB261-EE58-DC45-99A2-9D5C3E185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287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922E9-EE06-9AE0-70ED-62A431824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DA742-3B44-0EF5-E51A-9C20A88C5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090D9-2345-A66C-8CB4-8EEAC6CB11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D04E085-B47D-AF46-905D-97161C837508}" type="datetimeFigureOut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BCB3F-8E4C-5AB2-07C7-6EB7EC7D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AA281-28AC-E7AF-C138-9485CC7E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32FB261-EE58-DC45-99A2-9D5C3E185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872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B8B5E-88B4-00F0-49ED-694343871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03352-11C4-538F-4461-53B6AFB15A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6B87B9-FA50-4992-712A-3A98ADC50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DB01A-6502-05D1-9B7C-B36E3F49F7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D04E085-B47D-AF46-905D-97161C837508}" type="datetimeFigureOut">
              <a:rPr lang="en-US" smtClean="0"/>
              <a:t>2/25/26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25D0B0-F5BF-5FFC-D54C-D906FDD4F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3805B-04ED-ED3A-6FD0-B8603DF2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32FB261-EE58-DC45-99A2-9D5C3E185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51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DFEA6-2ECC-F5F3-9BA5-F312F58E4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59D3F-98D7-BA3F-3EC5-26BF5D8DF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0B042-8B22-75C5-B765-1A3600F2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638E64-23E2-6B30-56BE-CF0ED089C1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5BE266-D2CB-7908-28B2-4596AC3067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BE1223-ED55-29F6-BF0C-976BAA2CD7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D04E085-B47D-AF46-905D-97161C837508}" type="datetimeFigureOut">
              <a:rPr lang="en-US" smtClean="0"/>
              <a:t>2/25/26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2428A-EDF6-D824-77EE-B6B6E67E0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EE8901-7B8B-0444-31B1-F09786356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32FB261-EE58-DC45-99A2-9D5C3E185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803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14EED-4A4D-FC88-F32B-009AFE37F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BE0606-8057-26F9-5172-9D500545A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D04E085-B47D-AF46-905D-97161C837508}" type="datetimeFigureOut">
              <a:rPr lang="en-US" smtClean="0"/>
              <a:t>2/25/26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54D4B-885B-6CCF-3C75-EC47914DD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B8954F-9471-76B0-E9B3-4F079FC4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32FB261-EE58-DC45-99A2-9D5C3E185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704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43CFC3-AB29-825A-A811-00B764D33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D04E085-B47D-AF46-905D-97161C837508}" type="datetimeFigureOut">
              <a:rPr lang="en-US" smtClean="0"/>
              <a:t>2/25/26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B5DB10-C1C5-6324-D549-640926174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AD5C6-1AFA-046D-9EE6-7C5AE6074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32FB261-EE58-DC45-99A2-9D5C3E185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461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1F56-F69C-253B-DE39-4242D5F9E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C3485-4176-CE03-9073-36A60BC94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C67D68-B69D-5C8F-C2F5-B82E72362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D0656-7BDF-42F3-2742-59FF2AE360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D04E085-B47D-AF46-905D-97161C837508}" type="datetimeFigureOut">
              <a:rPr lang="en-US" smtClean="0"/>
              <a:t>2/25/26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10D0E2-1688-ED64-E879-69924C20C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6C5BE-789D-95E4-4A5B-750A3C117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32FB261-EE58-DC45-99A2-9D5C3E185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984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70E02-5765-E95A-A59D-075E22547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BE31DC-7281-5A23-3866-9A41132E4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40520E-1C2F-949C-1F24-0658D51BC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E37959-E9D1-EAB0-9178-52907F3945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D04E085-B47D-AF46-905D-97161C837508}" type="datetimeFigureOut">
              <a:rPr lang="en-US" smtClean="0"/>
              <a:t>2/25/26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ACB16-F0A5-CBBB-46C0-19328163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3F896-A082-4370-BA9E-A87AC8BEB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32FB261-EE58-DC45-99A2-9D5C3E185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926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9210B-3EB8-73B8-667B-87BBD60B1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735F5A-4C22-6BC5-D630-AB92AE47BD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401B0-B15D-02BD-2718-256D6AE604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D04E085-B47D-AF46-905D-97161C837508}" type="datetimeFigureOut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F20D2-80AE-3CC2-4217-D21FD32B2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D3435-7F80-FB28-DCCC-17E6799B5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32FB261-EE58-DC45-99A2-9D5C3E185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291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F8B8C3-4833-6AF6-D74E-B6E1BECF38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B34C1E-F214-7549-CDD3-1962A6E6C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3DD69-3784-695B-B1DF-344673B431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D04E085-B47D-AF46-905D-97161C837508}" type="datetimeFigureOut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6FF80-5352-82BE-35A4-4AF3240D9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A6A35-102B-DBEE-0579-1508557D7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32FB261-EE58-DC45-99A2-9D5C3E185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5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 descr="class no. and slide no.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18,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16,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31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60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Confusion_matrix" TargetMode="External"/><Relationship Id="rId3" Type="http://schemas.openxmlformats.org/officeDocument/2006/relationships/hyperlink" Target="http://en.wikipedia.org/wiki/Occam's_Razor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cs.toronto.edu/~lczhang/321/notes/notes09.pdf" TargetMode="External"/><Relationship Id="rId11" Type="http://schemas.openxmlformats.org/officeDocument/2006/relationships/hyperlink" Target="https://isip.piconepress.com/publications/book_sections/2021/springer/metrics/" TargetMode="External"/><Relationship Id="rId5" Type="http://schemas.openxmlformats.org/officeDocument/2006/relationships/hyperlink" Target="http://www.no-free-lunch.org/" TargetMode="External"/><Relationship Id="rId10" Type="http://schemas.openxmlformats.org/officeDocument/2006/relationships/hyperlink" Target="https://www.nist.gov/itl/iad/mig/tools" TargetMode="External"/><Relationship Id="rId4" Type="http://schemas.openxmlformats.org/officeDocument/2006/relationships/hyperlink" Target="http://www.mdl-research.org/" TargetMode="External"/><Relationship Id="rId9" Type="http://schemas.openxmlformats.org/officeDocument/2006/relationships/hyperlink" Target="https://en.wikipedia.org/wiki/Receiver_operating_characteristic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samlau.me/test-textbook/ch/15/bias_cv.html" TargetMode="Externa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n.wikipedia.org/wiki/Minimum_description_length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1338" y="1590260"/>
            <a:ext cx="4721225" cy="43168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</a:p>
          <a:p>
            <a:pPr marL="173038" marR="0" lvl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Occam’s Razor</a:t>
            </a:r>
          </a:p>
          <a:p>
            <a:pPr marL="173038" marR="0" lvl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No Free Lunch Theorem</a:t>
            </a:r>
          </a:p>
          <a:p>
            <a:pPr marL="173038" marR="0" lvl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Minimum Description Length</a:t>
            </a:r>
          </a:p>
          <a:p>
            <a:pPr marL="173038" marR="0" lvl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Generalization</a:t>
            </a:r>
          </a:p>
          <a:p>
            <a:pPr marL="173038" marR="0" lvl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Confusion Matrices and Other Metrics</a:t>
            </a:r>
          </a:p>
          <a:p>
            <a:pPr marL="173038" marR="0" lvl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Scoring of Sequential Decoding Systems</a:t>
            </a:r>
          </a:p>
          <a:p>
            <a:pPr marL="173038" indent="-173038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</a:p>
          <a:p>
            <a:pPr marL="173038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Textbook (Sections 11.1 – 11.6)</a:t>
            </a:r>
          </a:p>
          <a:p>
            <a:pPr marL="173038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WIKI: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Occam's Razor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73038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CSCG: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MDL On the Web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MS: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 Free Lunch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73038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RogerGrosse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6"/>
              </a:rPr>
              <a:t>Generalization</a:t>
            </a:r>
            <a:br>
              <a:rPr lang="en-US" sz="1800" b="1" dirty="0">
                <a:solidFill>
                  <a:schemeClr val="accent2"/>
                </a:solidFill>
              </a:rPr>
            </a:br>
            <a:br>
              <a:rPr lang="en-US" sz="1800" b="1" dirty="0">
                <a:solidFill>
                  <a:schemeClr val="accent2"/>
                </a:solidFill>
              </a:rPr>
            </a:br>
            <a:endParaRPr lang="en-US" sz="18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18: Experimental Design –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Foundations of Machine Learning</a:t>
            </a:r>
          </a:p>
        </p:txBody>
      </p:sp>
      <p:pic>
        <p:nvPicPr>
          <p:cNvPr id="11" name="Picture 2" descr="A cartoon depicting the machine learning challenge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89922" y="1665352"/>
            <a:ext cx="3321934" cy="2083321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DA4059CF-1582-BDE0-C3CA-B4DF69F50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333461"/>
            <a:ext cx="4139857" cy="20833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Wiki: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8"/>
              </a:rPr>
              <a:t>Confusion Matrix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Wiki: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9"/>
              </a:rPr>
              <a:t>ROC Curves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73038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NIST: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10"/>
              </a:rPr>
              <a:t>Scoring Tools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73038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ISIP: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11"/>
              </a:rPr>
              <a:t>Scoring Metrics</a:t>
            </a:r>
            <a:br>
              <a:rPr lang="en-US" sz="1800" b="1" dirty="0">
                <a:solidFill>
                  <a:schemeClr val="accent2"/>
                </a:solidFill>
              </a:rPr>
            </a:br>
            <a:br>
              <a:rPr lang="en-US" sz="1800" b="1" dirty="0">
                <a:solidFill>
                  <a:schemeClr val="accent2"/>
                </a:solidFill>
              </a:rPr>
            </a:br>
            <a:endParaRPr lang="en-US" sz="1800" b="1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Generalization</a:t>
            </a:r>
          </a:p>
        </p:txBody>
      </p:sp>
      <p:pic>
        <p:nvPicPr>
          <p:cNvPr id="2050" name="Picture 2" descr="bias_cv_train_test_error">
            <a:hlinkClick r:id="rId2"/>
            <a:extLst>
              <a:ext uri="{FF2B5EF4-FFF2-40B4-BE49-F238E27FC236}">
                <a16:creationId xmlns:a16="http://schemas.microsoft.com/office/drawing/2014/main" id="{CCF276BD-A408-49AA-24E4-C4E1D3FB6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29032"/>
            <a:ext cx="6196626" cy="376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64825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27013" y="653143"/>
            <a:ext cx="8688387" cy="559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/>
          <a:p>
            <a:pPr marL="165100" indent="-1651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Occam’s Razor:</a:t>
            </a:r>
            <a:r>
              <a:rPr lang="en-US" sz="1800" b="1" dirty="0">
                <a:solidFill>
                  <a:srgbClr val="000000"/>
                </a:solidFill>
              </a:rPr>
              <a:t> simpler models generalize better.</a:t>
            </a:r>
          </a:p>
          <a:p>
            <a:pPr marL="165100" indent="-1651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Cross-Validation:</a:t>
            </a:r>
            <a:r>
              <a:rPr lang="en-US" sz="1800" b="1" dirty="0">
                <a:solidFill>
                  <a:srgbClr val="000000"/>
                </a:solidFill>
              </a:rPr>
              <a:t> discussed our general goal of finding learning techniques that improve the performance of any machine learning algorithm.</a:t>
            </a:r>
          </a:p>
          <a:p>
            <a:pPr marL="165100" indent="-1651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The No Free Lunch Theorem:</a:t>
            </a:r>
          </a:p>
          <a:p>
            <a:pPr marL="346075" indent="-161925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rgbClr val="000000"/>
                </a:solidFill>
              </a:rPr>
              <a:t>If we average over all possible data sets, no algorithm is better or worse. What tends to differentiate algorithms are the degree to which their assumptions match the requirements of a specific problem.</a:t>
            </a:r>
          </a:p>
          <a:p>
            <a:pPr marL="346075" indent="-161925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rgbClr val="000000"/>
                </a:solidFill>
              </a:rPr>
              <a:t>There is always some chance that some algorithm can produce a better result on a specific database – one can get “lucky” from time to time.</a:t>
            </a:r>
          </a:p>
          <a:p>
            <a:pPr marL="165100" indent="-1651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There is no general theory that guides the selection of the best algorithm, but we can do an exhaustive search.</a:t>
            </a:r>
          </a:p>
          <a:p>
            <a:pPr marL="165100" indent="-1651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To demonstrate a fundamental improvement, one should measure performance on several substantially different tasks if superiority cannot be proved theoretically.</a:t>
            </a:r>
          </a:p>
          <a:p>
            <a:pPr marL="165100" indent="-1651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Algorithmic Complexity and Minimum Description Length:</a:t>
            </a:r>
            <a:r>
              <a:rPr lang="en-US" sz="1800" b="1" dirty="0">
                <a:solidFill>
                  <a:srgbClr val="000000"/>
                </a:solidFill>
              </a:rPr>
              <a:t> algorithms must be compared at the same degree of complexity.</a:t>
            </a:r>
          </a:p>
        </p:txBody>
      </p:sp>
    </p:spTree>
    <p:extLst>
      <p:ext uri="{BB962C8B-B14F-4D97-AF65-F5344CB8AC3E}">
        <p14:creationId xmlns:p14="http://schemas.microsoft.com/office/powerpoint/2010/main" val="81588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descr="Slide no.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 </a:t>
            </a:r>
          </a:p>
        </p:txBody>
      </p:sp>
      <p:sp>
        <p:nvSpPr>
          <p:cNvPr id="7" name="Text Box 10" descr="Introduction&#13;&#10;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Introduction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27013" y="718457"/>
            <a:ext cx="8700904" cy="334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noAutofit/>
          </a:bodyPr>
          <a:lstStyle/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With such a wide variety of algorithms to choose from, which one is best?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Are there any reasons to prefer one algorithm over another?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accent1"/>
                </a:solidFill>
              </a:rPr>
              <a:t>Occam’s Razor: </a:t>
            </a:r>
            <a:r>
              <a:rPr lang="en-US" sz="1800" b="1" dirty="0"/>
              <a:t>if performance of two algorithms on the same training data is the same, choose the simpler algorithm.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Do simpler or smoother classifiers generalize better?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In some fields, basic laws of physics or nature, such as conservation of energy, provide insight. Are there analogous concepts in machine learning?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The </a:t>
            </a:r>
            <a:r>
              <a:rPr lang="en-US" sz="1800" b="1" dirty="0">
                <a:solidFill>
                  <a:schemeClr val="accent1"/>
                </a:solidFill>
              </a:rPr>
              <a:t>Bayes Error Rate </a:t>
            </a:r>
            <a:r>
              <a:rPr lang="en-US" sz="1800" b="1" dirty="0"/>
              <a:t>is one such example. But this is mainly of theoretical interest and is rarely, if ever, known in practice. Why?</a:t>
            </a:r>
          </a:p>
        </p:txBody>
      </p:sp>
    </p:spTree>
    <p:extLst>
      <p:ext uri="{BB962C8B-B14F-4D97-AF65-F5344CB8AC3E}">
        <p14:creationId xmlns:p14="http://schemas.microsoft.com/office/powerpoint/2010/main" val="2434534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Introduction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28600" y="685799"/>
            <a:ext cx="8699317" cy="446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noAutofit/>
          </a:bodyPr>
          <a:lstStyle/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In this section of the course, we seek mathematical foundations that are </a:t>
            </a:r>
            <a:r>
              <a:rPr lang="en-US" sz="1800" b="1" dirty="0">
                <a:solidFill>
                  <a:schemeClr val="accent1"/>
                </a:solidFill>
              </a:rPr>
              <a:t>independent</a:t>
            </a:r>
            <a:r>
              <a:rPr lang="en-US" sz="1800" b="1" dirty="0"/>
              <a:t> of a particular classifier or algorithm.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Are there techniques that we can use to make </a:t>
            </a:r>
            <a:r>
              <a:rPr lang="en-US" sz="1800" b="1" dirty="0">
                <a:solidFill>
                  <a:schemeClr val="accent1"/>
                </a:solidFill>
              </a:rPr>
              <a:t>any</a:t>
            </a:r>
            <a:r>
              <a:rPr lang="en-US" sz="1800" b="1" dirty="0"/>
              <a:t> algorithm better?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We will discuss techniques, such as jackknifing or </a:t>
            </a:r>
            <a:r>
              <a:rPr lang="en-US" sz="1800" b="1" dirty="0">
                <a:solidFill>
                  <a:schemeClr val="accent1"/>
                </a:solidFill>
              </a:rPr>
              <a:t>cross-validation</a:t>
            </a:r>
            <a:r>
              <a:rPr lang="en-US" sz="1800" b="1" dirty="0"/>
              <a:t>, that can be applied to any algorithm.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We will also discuss some important philosophical points:</a:t>
            </a:r>
          </a:p>
          <a:p>
            <a:pPr marL="346075" indent="-173038" eaLnBrk="1" hangingPunct="1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1800" b="1" dirty="0"/>
              <a:t>No pattern classification method is inherently superior to any other.</a:t>
            </a:r>
          </a:p>
          <a:p>
            <a:pPr marL="346075" indent="-173038" eaLnBrk="1" hangingPunct="1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1800" b="1" dirty="0"/>
              <a:t>It is the type of problem, prior distributions and other application-specific information that determine which algorithm is best.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Can we develop techniques or design guidelines to match an algorithm to an application and to predict its performance?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Can we combine classifiers to get better performance?</a:t>
            </a:r>
          </a:p>
        </p:txBody>
      </p:sp>
    </p:spTree>
    <p:extLst>
      <p:ext uri="{BB962C8B-B14F-4D97-AF65-F5344CB8AC3E}">
        <p14:creationId xmlns:p14="http://schemas.microsoft.com/office/powerpoint/2010/main" val="3116231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Important Consequences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2311" y="696685"/>
            <a:ext cx="8666264" cy="5833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noAutofit/>
          </a:bodyPr>
          <a:lstStyle/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If one algorithm outperforms another, it is a consequence of its fit to the particular problem, not the general superiority of the algorithm.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Thus far, we have estimated performance using a test data set which is sampled independently from the problem space.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This approach has many pitfalls, since it is hard to avoid overlap between the training and test sets.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We have learned about methods that can drive the error rate to zero on the training set. Hence, using held-out data is important.</a:t>
            </a:r>
          </a:p>
        </p:txBody>
      </p:sp>
    </p:spTree>
    <p:extLst>
      <p:ext uri="{BB962C8B-B14F-4D97-AF65-F5344CB8AC3E}">
        <p14:creationId xmlns:p14="http://schemas.microsoft.com/office/powerpoint/2010/main" val="3200174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Probabilistic Models of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52311" y="696685"/>
                <a:ext cx="8666264" cy="5833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Consider a two-category problem where the training set,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b="1" dirty="0"/>
                  <a:t>, consists of patterns,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baseline="30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b="1" dirty="0"/>
                  <a:t>, and associated category labels,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= ±1</m:t>
                    </m:r>
                  </m:oMath>
                </a14:m>
                <a:r>
                  <a:rPr lang="en-US" sz="1800" b="1" dirty="0"/>
                  <a:t>,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=1,…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/>
                  <a:t>, generated by the unknown target function to be learned,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/>
                  <a:t>, where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baseline="30000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/>
                  <a:t>.</a:t>
                </a:r>
              </a:p>
              <a:p>
                <a:pPr marL="165100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Let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800" b="1" dirty="0"/>
                  <a:t> denote a discrete set of hypotheses or a possible set of parameters to be learned. Let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/>
                  <a:t> denote a particular set of parameters,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/>
                      </a:rPr>
                      <m:t>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800" b="1" dirty="0"/>
                  <a:t>.</a:t>
                </a:r>
              </a:p>
              <a:p>
                <a:pPr marL="165100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Let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/>
                  <a:t> be the prior probability that the algorithm will produce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800" b="1" dirty="0"/>
                  <a:t> after training.</a:t>
                </a:r>
              </a:p>
              <a:p>
                <a:pPr marL="165100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Let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b="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/>
                  <a:t> denote the probability that the algorithm will produce </a:t>
                </a:r>
                <a:r>
                  <a:rPr lang="en-US" sz="1800" i="1" dirty="0"/>
                  <a:t>h</a:t>
                </a:r>
                <a:r>
                  <a:rPr lang="en-US" sz="1800" b="1" dirty="0"/>
                  <a:t> when training on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b="1" dirty="0"/>
                  <a:t>.</a:t>
                </a:r>
              </a:p>
              <a:p>
                <a:pPr marL="165100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Let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1800" b="1" dirty="0"/>
                  <a:t> be the error for a zero-one or other loss function.</a:t>
                </a:r>
              </a:p>
              <a:p>
                <a:pPr marL="165100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Where have we seen this before? (Hint: Relevance Vector Machines)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2311" y="696685"/>
                <a:ext cx="8666264" cy="5833339"/>
              </a:xfrm>
              <a:prstGeom prst="rect">
                <a:avLst/>
              </a:prstGeom>
              <a:blipFill>
                <a:blip r:embed="rId2"/>
                <a:stretch>
                  <a:fillRect l="-1462" t="-1302" r="-87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9664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No Free Lunch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28599" y="589937"/>
                <a:ext cx="8689975" cy="5936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A natural measure of generalization is the expected value of the error given </a:t>
                </a:r>
                <a:r>
                  <a:rPr lang="en-US" sz="1800" i="1" dirty="0">
                    <a:solidFill>
                      <a:srgbClr val="000000"/>
                    </a:solidFill>
                  </a:rPr>
                  <a:t>D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:</a:t>
                </a:r>
              </a:p>
              <a:p>
                <a:pPr marL="466725"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e>
                      </m:d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/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nary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18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b="1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  <m: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 dirty="0" err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800" i="1" dirty="0" err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i="1" dirty="0" err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1800" i="1" dirty="0" err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i="1" dirty="0" err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800" b="0" dirty="0">
                  <a:solidFill>
                    <a:srgbClr val="000000"/>
                  </a:solidFill>
                </a:endParaRPr>
              </a:p>
              <a:p>
                <a:pPr marL="173038">
                  <a:spcAft>
                    <a:spcPts val="1200"/>
                  </a:spcAft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1800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/>
                      </a:rPr>
                      <m:t>()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 denotes the Kronecker delta function (value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/>
                      </a:rPr>
                      <m:t>1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 if the two arguments match, a value of zero otherwise).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expected off-training set classification error when the true function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and the probability for the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baseline="30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candidate learning algorithm is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baseline="-25000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)|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is:</a:t>
                </a: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∉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  <m:sup/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nary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n-US" sz="18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18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18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b="0" i="1" baseline="-25000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)|</m:t>
                    </m:r>
                    <m:r>
                      <a:rPr lang="en-US" sz="1800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333399"/>
                    </a:solidFill>
                  </a:rPr>
                  <a:t>No Free Lunch Theorem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: For any two learning algorithms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, 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the following are true independent of the sampling distribution</a:t>
                </a:r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and the number of training points:</a:t>
                </a:r>
              </a:p>
              <a:p>
                <a:pPr marL="465138" indent="-300038">
                  <a:spcBef>
                    <a:spcPts val="0"/>
                  </a:spcBef>
                  <a:spcAft>
                    <a:spcPts val="1200"/>
                  </a:spcAft>
                  <a:buFont typeface="+mj-lt"/>
                  <a:buAutoNum type="arabicPeriod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Uniformly averaged over all target functions,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– 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= 0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465138" indent="-300038">
                  <a:spcBef>
                    <a:spcPts val="0"/>
                  </a:spcBef>
                  <a:spcAft>
                    <a:spcPts val="1200"/>
                  </a:spcAft>
                  <a:buFont typeface="+mj-lt"/>
                  <a:buAutoNum type="arabicPeriod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For any fixed training set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 uniformly averaged over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 </a:t>
                </a:r>
                <a:br>
                  <a:rPr lang="en-US" sz="1800" b="1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– 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= 0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465138" indent="-300038">
                  <a:spcBef>
                    <a:spcPts val="0"/>
                  </a:spcBef>
                  <a:spcAft>
                    <a:spcPts val="1200"/>
                  </a:spcAft>
                  <a:buFont typeface="+mj-lt"/>
                  <a:buAutoNum type="arabicPeriod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Uniformly averaged over all priors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– 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= 0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465138" indent="-300038">
                  <a:spcBef>
                    <a:spcPts val="0"/>
                  </a:spcBef>
                  <a:spcAft>
                    <a:spcPts val="1200"/>
                  </a:spcAft>
                  <a:buFont typeface="+mj-lt"/>
                  <a:buAutoNum type="arabicPeriod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For any fixed training set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 uniformly averaged over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 </a:t>
                </a:r>
                <a:br>
                  <a:rPr lang="en-US" sz="1800" b="1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– 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= 0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589937"/>
                <a:ext cx="8689975" cy="5936369"/>
              </a:xfrm>
              <a:prstGeom prst="rect">
                <a:avLst/>
              </a:prstGeom>
              <a:blipFill>
                <a:blip r:embed="rId2"/>
                <a:stretch>
                  <a:fillRect l="-1458" t="-10661" r="-1603" b="-127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04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28599" y="589937"/>
                <a:ext cx="8689975" cy="59888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first proposition states that uniformly averaged over all target functions the expected test set error for all learning algorithms is the same:</a:t>
                </a:r>
              </a:p>
              <a:p>
                <a:pPr marL="466725"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/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</m:e>
                          </m:nary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e>
                              <m:r>
                                <a:rPr 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Stated more generally, there are no</a:t>
                </a:r>
                <a:r>
                  <a:rPr lang="en-US" sz="1800" i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such that for all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</a:t>
                </a:r>
                <a:br>
                  <a:rPr lang="en-US" sz="1800" b="1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baseline="-25000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&gt; 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baseline="-25000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Further, no matter what algorithm we use, there is at least one target function for which random guessing Is better.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second proposition states that even if we know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 then averaged over all target functions, no learning algorithm yields a test set error that is superior:</a:t>
                </a: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six squares represent all possible</a:t>
                </a:r>
                <a:br>
                  <a:rPr lang="en-US" sz="1800" b="1" dirty="0">
                    <a:solidFill>
                      <a:srgbClr val="000000"/>
                    </a:solidFill>
                  </a:rPr>
                </a:br>
                <a:r>
                  <a:rPr lang="en-US" sz="1800" b="1" dirty="0">
                    <a:solidFill>
                      <a:srgbClr val="000000"/>
                    </a:solidFill>
                  </a:rPr>
                  <a:t>classification problems. If a learning</a:t>
                </a:r>
                <a:br>
                  <a:rPr lang="en-US" sz="1800" b="1" dirty="0">
                    <a:solidFill>
                      <a:srgbClr val="000000"/>
                    </a:solidFill>
                  </a:rPr>
                </a:br>
                <a:r>
                  <a:rPr lang="en-US" sz="1800" b="1" dirty="0">
                    <a:solidFill>
                      <a:srgbClr val="000000"/>
                    </a:solidFill>
                  </a:rPr>
                  <a:t>system performs well over some set</a:t>
                </a:r>
                <a:br>
                  <a:rPr lang="en-US" sz="1800" b="1" dirty="0">
                    <a:solidFill>
                      <a:srgbClr val="000000"/>
                    </a:solidFill>
                  </a:rPr>
                </a:br>
                <a:r>
                  <a:rPr lang="en-US" sz="1800" b="1" dirty="0">
                    <a:solidFill>
                      <a:srgbClr val="000000"/>
                    </a:solidFill>
                  </a:rPr>
                  <a:t>of problems (better than average), it </a:t>
                </a:r>
                <a:br>
                  <a:rPr lang="en-US" sz="1800" b="1" dirty="0">
                    <a:solidFill>
                      <a:srgbClr val="000000"/>
                    </a:solidFill>
                  </a:rPr>
                </a:br>
                <a:r>
                  <a:rPr lang="en-US" sz="1800" b="1" dirty="0">
                    <a:solidFill>
                      <a:srgbClr val="000000"/>
                    </a:solidFill>
                  </a:rPr>
                  <a:t>must perform worse than average</a:t>
                </a:r>
                <a:br>
                  <a:rPr lang="en-US" sz="1800" b="1" dirty="0">
                    <a:solidFill>
                      <a:srgbClr val="000000"/>
                    </a:solidFill>
                  </a:rPr>
                </a:br>
                <a:r>
                  <a:rPr lang="en-US" sz="1800" b="1" dirty="0">
                    <a:solidFill>
                      <a:srgbClr val="000000"/>
                    </a:solidFill>
                  </a:rPr>
                  <a:t>elsewhere.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589937"/>
                <a:ext cx="8689975" cy="5988819"/>
              </a:xfrm>
              <a:prstGeom prst="rect">
                <a:avLst/>
              </a:prstGeom>
              <a:blipFill>
                <a:blip r:embed="rId2"/>
                <a:stretch>
                  <a:fillRect l="-4519" t="-5932" r="-875" b="-148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203" y="4158337"/>
            <a:ext cx="4272197" cy="210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1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Algorithmic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28599" y="589937"/>
                <a:ext cx="8689975" cy="57838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Can we find some irreducible representation of all members of a category?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Algorithmic complexity, also known as Kolmogorov complexity, seeks to measure the inherent complexity of a binary string.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If the sender and receiver agree on a mapping, or compression technique, the pattern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can be transmitted as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and recovered as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cost of transmission is the length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</a:t>
                </a:r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 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least such cost is the minimum length and denoted: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A universal description should be independent of the specification (e.g., the programming language or machine assembly language).</a:t>
                </a:r>
              </a:p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Kolmogorov complexity of a binary string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 denoted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 is defined as the size of the shortest program string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 that, without additional data, computes the string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:</a:t>
                </a:r>
              </a:p>
              <a:p>
                <a:pPr marL="466725"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	where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represents an abstract universal Turing machine.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Consider a string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 If our machine is a loop that prints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 we only need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bits to specify the number of iterations. Hence,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589937"/>
                <a:ext cx="8689975" cy="5783891"/>
              </a:xfrm>
              <a:prstGeom prst="rect">
                <a:avLst/>
              </a:prstGeom>
              <a:blipFill>
                <a:blip r:embed="rId2"/>
                <a:stretch>
                  <a:fillRect l="-1458" t="-1313" r="-145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590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Minimum Description Length (MDL)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28599" y="589937"/>
                <a:ext cx="8689975" cy="55008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We seek to design a classifier that minimizes the sum of the model’s algorithmic complexity and the description of the training data,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 with respect to that model:</a:t>
                </a:r>
              </a:p>
              <a:p>
                <a:pPr marL="466725"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𝑢𝑠𝑖𝑛𝑔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Examples </a:t>
                </a:r>
                <a:r>
                  <a:rPr lang="en-US" sz="1800" b="1">
                    <a:solidFill>
                      <a:srgbClr val="000000"/>
                    </a:solidFill>
                  </a:rPr>
                  <a:t>of </a:t>
                </a:r>
                <a:r>
                  <a:rPr lang="en-US" sz="1800" b="1">
                    <a:solidFill>
                      <a:srgbClr val="000000"/>
                    </a:solidFill>
                    <a:hlinkClick r:id="rId2"/>
                  </a:rPr>
                  <a:t>MDL</a:t>
                </a:r>
                <a:r>
                  <a:rPr lang="en-US" sz="1800" b="1">
                    <a:solidFill>
                      <a:srgbClr val="000000"/>
                    </a:solidFill>
                  </a:rPr>
                  <a:t> include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:</a:t>
                </a:r>
              </a:p>
              <a:p>
                <a:pPr marL="344488" indent="-179388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Measuring the complexity of a decision tree in terms of the number of nodes.</a:t>
                </a:r>
              </a:p>
              <a:p>
                <a:pPr marL="344488" indent="-179388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Measuring the complexity of an HMM in terms of the number of states.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We can view MDL from a Bayesian perspective:</a:t>
                </a: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num>
                        <m:den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73038" indent="-163513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optimal hypothesis,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 is the one yielding the highest posterior:</a:t>
                </a: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𝑎𝑟𝑔𝑚𝑎𝑥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d>
                    <m:r>
                      <a:rPr lang="en-US" sz="1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𝑎𝑟𝑔𝑚𝑎𝑥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d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Shannon’s optimal coding theorem provides a link between MDL and Bayesian methods by stating that the lower bound on the cost of transmitting a string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is proportional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589937"/>
                <a:ext cx="8689975" cy="5500865"/>
              </a:xfrm>
              <a:prstGeom prst="rect">
                <a:avLst/>
              </a:prstGeom>
              <a:blipFill>
                <a:blip r:embed="rId3"/>
                <a:stretch>
                  <a:fillRect l="-1458" t="-1382" r="-1166" b="-69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255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7815</TotalTime>
  <Words>1538</Words>
  <Application>Microsoft Macintosh PowerPoint</Application>
  <PresentationFormat>Letter Paper (8.5x11 in)</PresentationFormat>
  <Paragraphs>102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Cambria Math</vt:lpstr>
      <vt:lpstr>Symbol</vt:lpstr>
      <vt:lpstr>Times New Roman</vt:lpstr>
      <vt:lpstr>Wingdings</vt:lpstr>
      <vt:lpstr>isip_default</vt:lpstr>
      <vt:lpstr>1_lecture_title</vt:lpstr>
      <vt:lpstr>1_isip_default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483</cp:revision>
  <dcterms:created xsi:type="dcterms:W3CDTF">2002-09-12T17:13:32Z</dcterms:created>
  <dcterms:modified xsi:type="dcterms:W3CDTF">2026-02-25T14:29:57Z</dcterms:modified>
</cp:coreProperties>
</file>