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8"/>
  </p:notesMasterIdLst>
  <p:handoutMasterIdLst>
    <p:handoutMasterId r:id="rId9"/>
  </p:handoutMasterIdLst>
  <p:sldIdLst>
    <p:sldId id="356" r:id="rId3"/>
    <p:sldId id="544" r:id="rId4"/>
    <p:sldId id="545" r:id="rId5"/>
    <p:sldId id="546" r:id="rId6"/>
    <p:sldId id="554" r:id="rId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9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536" y="176"/>
      </p:cViewPr>
      <p:guideLst>
        <p:guide orient="horz" pos="146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n-introduction-to-information-theory-for-data-science-4fcbb4d40878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machinelearningmastery.com/what-is-information-entrop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inference.phy.cam.ac.uk/kv227/papers/Discriminative_Training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7359788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879850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Entropy	Mutual Information</a:t>
            </a:r>
          </a:p>
          <a:p>
            <a:pPr marL="173038" fontAlgn="auto">
              <a:spcBef>
                <a:spcPts val="0"/>
              </a:spcBef>
              <a:spcAft>
                <a:spcPts val="0"/>
              </a:spcAft>
              <a:tabLst>
                <a:tab pos="3879850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Joint Entropy	Applications to Bayes Rule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Conditional Entropy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MachineLearningMastery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Information Entropy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TowardsDataScience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Information Theory for Data Science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KeithVertanen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Discriminative Training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16: Parameter Estimation –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Information Theory Review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1871B9-339D-7A31-2170-F0EC041F18CB}"/>
              </a:ext>
            </a:extLst>
          </p:cNvPr>
          <p:cNvGrpSpPr/>
          <p:nvPr/>
        </p:nvGrpSpPr>
        <p:grpSpPr>
          <a:xfrm>
            <a:off x="1072389" y="4548507"/>
            <a:ext cx="6999221" cy="1742699"/>
            <a:chOff x="1242874" y="4509174"/>
            <a:chExt cx="6999221" cy="1742699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515" t="12509" b="3322"/>
            <a:stretch>
              <a:fillRect/>
            </a:stretch>
          </p:blipFill>
          <p:spPr bwMode="auto">
            <a:xfrm>
              <a:off x="5495664" y="4509174"/>
              <a:ext cx="2746431" cy="17426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255ADE5-3450-A88A-182A-F58F186D8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8524" y="4509175"/>
              <a:ext cx="2308668" cy="174269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425AF1-C4E0-AEF8-C106-94C685464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42874" y="4509174"/>
              <a:ext cx="1867177" cy="174269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Entropy and 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187531" y="562705"/>
                <a:ext cx="8688388" cy="5857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entropy of a discrete random variable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fName>
                            <m:e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altLang="en-US" sz="1800" i="1" dirty="0">
                  <a:solidFill>
                    <a:schemeClr val="bg1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joint entropy between two random variables,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conditional entropy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/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fName>
                                    <m: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mutual information between two random variables,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b>
                                        <m:sup/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func>
                                            <m:func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en-US" alt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𝑙𝑜𝑔</m:t>
                                              </m:r>
                                            </m:fName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en-US" sz="18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d>
                                                    <m:dPr>
                                                      <m:begChr m:val=""/>
                                                      <m:endChr m:val="|"/>
                                                      <m:ctrlPr>
                                                        <a:rPr lang="en-US" altLang="en-US" sz="180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en-US" sz="1800" b="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alt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d>
                                                </m:den>
                                              </m:f>
                                            </m:e>
                                          </m:func>
                                        </m:e>
                                      </m:nary>
                                    </m:e>
                                  </m:nary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There is an important direct relation between mutual information and entropy: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18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1800" b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Two other important relations:</a:t>
                </a:r>
              </a:p>
              <a:p>
                <a:pPr marL="344488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  and  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1" y="562705"/>
                <a:ext cx="8688388" cy="5857244"/>
              </a:xfrm>
              <a:prstGeom prst="rect">
                <a:avLst/>
              </a:prstGeom>
              <a:blipFill>
                <a:blip r:embed="rId2"/>
                <a:stretch>
                  <a:fillRect l="-1460" t="-10823" r="-1168" b="-106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05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Mutual Information in Pattern Recognition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>
                <a:off x="227014" y="699865"/>
                <a:ext cx="8688386" cy="5750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Given a sequence of observations,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which typically can be viewed as features vectors, we would like to minimize the error in prediction of the corresponding class assignments, </a:t>
                </a:r>
                <a14:m>
                  <m:oMath xmlns:m="http://schemas.openxmlformats.org/officeDocument/2006/math">
                    <m:r>
                      <a:rPr lang="en-US" alt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𝛀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l-GR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ω</m:t>
                    </m:r>
                    <m:r>
                      <a:rPr lang="en-US" altLang="en-US" sz="180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ω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, …,</m:t>
                    </m:r>
                    <m:r>
                      <m:rPr>
                        <m:sty m:val="p"/>
                      </m:rPr>
                      <a:rPr lang="el-GR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ω</m:t>
                    </m:r>
                    <m:r>
                      <a:rPr lang="en-US" alt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reasonable approach would be to minimize the amount of uncertainty about the correct answer. This can be stated in information theoretic terms as minimization of the conditional entropy:</a:t>
                </a:r>
              </a:p>
              <a:p>
                <a:pPr marL="34448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l-GR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lang="en-US" altLang="en-US" sz="1800" b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l-GR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  <m:sup/>
                            <m:e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l-GR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l-GR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Using our relations from the previous page, we can write:</a:t>
                </a:r>
              </a:p>
              <a:p>
                <a:pPr marL="34448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alt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l-GR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34448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l-GR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If our goal is to minimize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l-GR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/>
                  <a:t>, then we can try and minimize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b="1" dirty="0"/>
                  <a:t>or maximize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1800" b="1" dirty="0"/>
                  <a:t>. 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minimization of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</m:d>
                  </m:oMath>
                </a14:m>
                <a:r>
                  <a:rPr lang="en-US" sz="1800" b="1" dirty="0"/>
                  <a:t> corresponds to finding prior probabilities that minimize entropy (prediction of class labels from prior information).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Alternately, we can estimate parameters of our model that maximize mutual information – referred to as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maximum mutual information estimation</a:t>
                </a:r>
                <a:r>
                  <a:rPr lang="en-US" sz="1800" b="1" dirty="0"/>
                  <a:t> (MMIE).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4" y="699865"/>
                <a:ext cx="8688386" cy="5750485"/>
              </a:xfrm>
              <a:prstGeom prst="rect">
                <a:avLst/>
              </a:prstGeom>
              <a:blipFill>
                <a:blip r:embed="rId2"/>
                <a:stretch>
                  <a:fillRect l="-1458" t="-1325" r="-1458" b="-1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79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Posteriors and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20"/>
              <p:cNvSpPr txBox="1">
                <a:spLocks noChangeArrowheads="1"/>
              </p:cNvSpPr>
              <p:nvPr/>
            </p:nvSpPr>
            <p:spPr>
              <a:xfrm>
                <a:off x="228600" y="667885"/>
                <a:ext cx="8688388" cy="5693157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65100" lvl="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The decision rule for the minimum error rate classifier selects the class,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  <a:sym typeface="Symbol"/>
                      </a:rPr>
                      <m:t>𝜔</m:t>
                    </m:r>
                    <m:r>
                      <a:rPr lang="en-US" altLang="en-US" sz="1800" i="1" kern="0" baseline="-25000" dirty="0" err="1"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</m:oMath>
                </a14:m>
                <a:r>
                  <a:rPr lang="en-US" altLang="en-US" sz="1800" b="1" kern="0" dirty="0">
                    <a:latin typeface="+mn-lt"/>
                  </a:rPr>
                  <a:t>, with the maximum posterior probability, </a:t>
                </a:r>
                <a14:m>
                  <m:oMath xmlns:m="http://schemas.openxmlformats.org/officeDocument/2006/math"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1800" i="1" kern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180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kern="0" dirty="0">
                            <a:latin typeface="Cambria Math" panose="02040503050406030204" pitchFamily="18" charset="0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lang="en-US" altLang="en-US" sz="1800" b="0" i="1" kern="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i="1" kern="0" baseline="-25000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1800" b="1" i="1" kern="0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i="1" kern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latin typeface="+mn-lt"/>
                  </a:rPr>
                  <a:t>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</a:rPr>
                  <a:t>Recalling Bayes Rule:</a:t>
                </a:r>
              </a:p>
              <a:p>
                <a:pPr marL="344488" lvl="0">
                  <a:spcBef>
                    <a:spcPts val="0"/>
                  </a:spcBef>
                  <a:spcAft>
                    <a:spcPts val="600"/>
                  </a:spcAft>
                  <a:tabLst>
                    <a:tab pos="2282825" algn="ctr"/>
                    <a:tab pos="5483225" algn="ctr"/>
                  </a:tabLst>
                  <a:defRPr/>
                </a:pPr>
                <a:r>
                  <a:rPr lang="en-US" sz="1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en-US" sz="1800" b="1" kern="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en-US" sz="1800" kern="0" dirty="0">
                  <a:latin typeface="+mn-lt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As we have discussed, we can ignore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1800" b="1" kern="0" dirty="0">
                    <a:latin typeface="+mn-lt"/>
                    <a:sym typeface="Symbol"/>
                  </a:rPr>
                  <a:t> since it is constant with respect to the maximization (choosing the most probable class).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latin typeface="+mn-lt"/>
                    <a:sym typeface="Symbol"/>
                  </a:rPr>
                  <a:t>However, during training, the value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1800" b="1" kern="0" dirty="0">
                    <a:latin typeface="+mn-lt"/>
                    <a:sym typeface="Symbol"/>
                  </a:rPr>
                  <a:t> depends on the parameters of all models and varies as a function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kern="0" dirty="0">
                    <a:latin typeface="+mn-lt"/>
                    <a:sym typeface="Symbol"/>
                  </a:rPr>
                  <a:t>.</a:t>
                </a: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A conditional maximum likelihood estimator,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 ker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en-US" sz="18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en-US" altLang="en-US" sz="1800" i="1" kern="0">
                            <a:latin typeface="Cambria Math" panose="02040503050406030204" pitchFamily="18" charset="0"/>
                            <a:sym typeface="Symbol"/>
                          </a:rPr>
                          <m:t>𝐶𝑀𝐿𝐸</m:t>
                        </m:r>
                      </m:sub>
                      <m:sup>
                        <m:r>
                          <a:rPr lang="en-US" altLang="en-US" sz="1800" i="1" kern="0">
                            <a:latin typeface="Cambria Math" panose="02040503050406030204" pitchFamily="18" charset="0"/>
                            <a:sym typeface="Symbol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en-US" sz="1800" b="1" kern="0" dirty="0">
                    <a:sym typeface="Symbol"/>
                  </a:rPr>
                  <a:t>, is defined as:</a:t>
                </a:r>
              </a:p>
              <a:p>
                <a:pPr marL="344488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en-US" sz="1800" b="1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𝜽</m:t>
                        </m:r>
                      </m:e>
                      <m:sub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sym typeface="Symbol"/>
                          </a:rPr>
                          <m:t>𝐶𝑀𝐿𝐸</m:t>
                        </m:r>
                      </m:sub>
                      <m:sup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sym typeface="Symbol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en-US" sz="1800" i="1" kern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en-US" sz="1800" b="0" i="1" kern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altLang="en-US" sz="1800" b="0" i="1" kern="0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altLang="en-US" sz="1800" b="0" i="1" kern="0" smtClean="0">
                        <a:latin typeface="Cambria Math" panose="02040503050406030204" pitchFamily="18" charset="0"/>
                        <a:sym typeface="Symbol"/>
                      </a:rPr>
                      <m:t>𝑎𝑟𝑔𝑚𝑎𝑥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altLang="en-US" sz="1800" kern="0" dirty="0">
                  <a:sym typeface="Symbol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From the previous slide, we can invoke mutual information:</a:t>
                </a:r>
              </a:p>
              <a:p>
                <a:pPr marL="344488" lvl="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l-GR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𝜴</m:t>
                          </m:r>
                        </m:e>
                      </m:d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l-GR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l-GR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</m:sub>
                            <m:sup/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l-GR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l-GR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l-GR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1800" b="1" kern="0" dirty="0">
                  <a:sym typeface="Symbol"/>
                </a:endParaRPr>
              </a:p>
              <a:p>
                <a:pPr marL="165100" lvl="0" indent="-1651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altLang="en-US" sz="1800" b="1" kern="0" dirty="0">
                    <a:sym typeface="Symbol"/>
                  </a:rPr>
                  <a:t>However, we don’t know the joint distribution,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kern="0" dirty="0">
                    <a:sym typeface="Symbol"/>
                  </a:rPr>
                  <a:t>! We have to find a way to approximate or estimate this distribution.</a:t>
                </a:r>
              </a:p>
            </p:txBody>
          </p:sp>
        </mc:Choice>
        <mc:Fallback xmlns="">
          <p:sp>
            <p:nvSpPr>
              <p:cNvPr id="42" name="Rectang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67885"/>
                <a:ext cx="8688388" cy="5693157"/>
              </a:xfrm>
              <a:prstGeom prst="rect">
                <a:avLst/>
              </a:prstGeom>
              <a:blipFill>
                <a:blip r:embed="rId2"/>
                <a:stretch>
                  <a:fillRect l="-1606" t="-1114" r="-730" b="-8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93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7012" y="622665"/>
                <a:ext cx="8688388" cy="5678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Reviewed basic concepts of entropy and mutual information from information theory.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Discussed the use of these concepts in pattern recognition, particularly the goal of minimization of conditional entropy.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Explained that in applications such as speech recognition:</a:t>
                </a:r>
              </a:p>
              <a:p>
                <a:pPr marL="344488" indent="-168275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minimize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</m:e>
                    </m:d>
                  </m:oMath>
                </a14:m>
                <a:r>
                  <a:rPr lang="en-US" sz="1800" b="1" dirty="0"/>
                  <a:t>: language modeling (predicting the next word from priors);</a:t>
                </a:r>
              </a:p>
              <a:p>
                <a:pPr marL="344488" indent="-168275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/>
                  <a:t>maximize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𝜴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1800" b="1" dirty="0"/>
                  <a:t>: discriminative training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Demonstrated the relationship between minimization  of  conditional entropy and mutual information.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/>
                  <a:t>Introduced the concept of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maximum mutual information estimation</a:t>
                </a:r>
                <a:r>
                  <a:rPr lang="en-US" sz="1800" b="1" dirty="0"/>
                  <a:t> (MMIE).</a:t>
                </a:r>
                <a:endParaRPr lang="en-US" altLang="en-US" sz="1800" b="1" dirty="0"/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622665"/>
                <a:ext cx="8688388" cy="5678744"/>
              </a:xfrm>
              <a:prstGeom prst="rect">
                <a:avLst/>
              </a:prstGeom>
              <a:blipFill>
                <a:blip r:embed="rId2"/>
                <a:stretch>
                  <a:fillRect l="-1458" t="-1114" r="-14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454735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8203</TotalTime>
  <Words>610</Words>
  <Application>Microsoft Macintosh PowerPoint</Application>
  <PresentationFormat>Letter Paper (8.5x11 in)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Cambria Math</vt:lpstr>
      <vt:lpstr>Symbol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484</cp:revision>
  <dcterms:created xsi:type="dcterms:W3CDTF">2002-09-12T17:13:32Z</dcterms:created>
  <dcterms:modified xsi:type="dcterms:W3CDTF">2026-02-18T14:15:19Z</dcterms:modified>
</cp:coreProperties>
</file>