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308" r:id="rId11"/>
    <p:sldId id="421" r:id="rId12"/>
    <p:sldId id="423" r:id="rId13"/>
    <p:sldId id="422" r:id="rId14"/>
    <p:sldId id="424" r:id="rId15"/>
    <p:sldId id="420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6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1272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eeexplore.ieee.org/book/526610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amazon.com/Fundamentals-Speech-Recognition-Prentice-Processing/dp/013015157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rii.ricoh.com/~stork/DHSch3part3.ppt" TargetMode="External"/><Relationship Id="rId4" Type="http://schemas.openxmlformats.org/officeDocument/2006/relationships/hyperlink" Target="http://www.cs.cmu.edu/~roni/11661/2017_fall_assignments/shen_tutorial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lh3.googleusercontent.com/proxy/0TcTRAaOAlTVLA0rX1I1x2VouHXThedkp-H_kOX28dqjnt_Qi8Jo0fzguyHTXUjSR5355wP_cox2ykO-Ml7ydM5c0A-e3_wFDjmXB2hObmwuFEq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Rabiner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Juang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Deller, et al.: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Processing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Shen: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Derivation</a:t>
            </a:r>
            <a:endParaRPr lang="en-US" sz="1800" b="1" dirty="0">
              <a:solidFill>
                <a:schemeClr val="tx2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800" b="1" dirty="0"/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 descr="visualizations of various parameter estimation problem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 descr="visualizations of various parameter estimation problem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3" descr="An alternate view of the speech recognition problem showing how feature extraction and language modeling play an important role.&#10;"/>
              <p:cNvSpPr txBox="1">
                <a:spLocks noChangeArrowheads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Based on a noisy communication channel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 in which the intended message is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corrupted by a sequence of noisy models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Bayesian approach is most common:</a:t>
                </a:r>
              </a:p>
              <a:p>
                <a:pPr marL="460375">
                  <a:spcAft>
                    <a:spcPts val="1200"/>
                  </a:spcAft>
                  <a:tabLst>
                    <a:tab pos="3376613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Objective: minimize word error rate by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Acoustic models use hidden Markov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models with Gaussian mixtures.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 is estimated using probabilistic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/>
                      </a:rPr>
                      <m:t>𝑵</m:t>
                    </m:r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-gram  models.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Parameters can be trained using generative (ML)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or discriminative (e.g., MMIE, MCE, or MPE) approaches.</a:t>
                </a:r>
              </a:p>
            </p:txBody>
          </p:sp>
        </mc:Choice>
        <mc:Fallback>
          <p:sp>
            <p:nvSpPr>
              <p:cNvPr id="27" name="Text Box 3" descr="An alternate view of the speech recognition problem showing how feature extraction and language modeling play an important role.&#10;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blipFill>
                <a:blip r:embed="rId3"/>
                <a:stretch>
                  <a:fillRect l="-1460" t="-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 descr="an overview of a three-state hidden Markov model featuring Gaussian mixtures"/>
          <p:cNvPicPr>
            <a:picLocks noChangeAspect="1" noChangeArrowheads="1"/>
          </p:cNvPicPr>
          <p:nvPr/>
        </p:nvPicPr>
        <p:blipFill rotWithShape="1">
          <a:blip r:embed="rId2"/>
          <a:srcRect l="56175" t="19823" r="18453" b="41927"/>
          <a:stretch/>
        </p:blipFill>
        <p:spPr bwMode="auto">
          <a:xfrm>
            <a:off x="4715837" y="750014"/>
            <a:ext cx="4055725" cy="5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11E25-6FBD-A649-A7A2-8721FB4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9433"/>
            <a:ext cx="4199563" cy="56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Acoustic models encode the temporal evolution of the features (spectrum).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Gaussian mixture distributions are used to account for variations in speaker, accent and pronunciation.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Phonetic model topologies are simple left-to-right structures.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Skip states (time-warping) and multiple paths (alternative pronunciations) are also common features of models.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Gender-dependent models were popular at one time.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Sharing model parameters is a common strategy to reduce complexity.</a:t>
            </a:r>
          </a:p>
        </p:txBody>
      </p:sp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 descr="an application of hidden Markov models to finger spell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 descr="decomposition of the fingerspelling problem using hidden Markov models.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Hidden Markov Model: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directed graph in which nodes, or states, represent output (emission) distributions and arcs represent transitions between these nodes. Emission distributions can be discrete or continuous.</a:t>
                </a:r>
              </a:p>
              <a:p>
                <a:pPr marL="400050" indent="-2159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HMMs are very effective at modeling data that has a sequential structure.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Subproblems: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Practical implementations of HMMs require computationally efficient solutions to ‘three problems’: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Evaluation: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computing the probability that we arrive in a state a time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produce a particular observation at that state.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Decoding: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finding the path through the network with the highest likelihood (e.g., best path).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Learning: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estimating the parameters of the model from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Continuous Density Hidden Markov Models (CDHMM):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the most popular form of HMMs for many signal processing problems. Gaussian mixture distributions are commonly used (weighted sum of Gaussian pdfs).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EM Algorithm: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plays an important role in learning because it proves the model will converge if trained iteratively.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Generalizations: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There are many generalizations of HMMs including Bayesian networks, deep belief networks and finite state automata.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blipFill>
                <a:blip r:embed="rId2"/>
                <a:stretch>
                  <a:fillRect l="-1460" t="-1057" r="-2190" b="-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3DAB64-7055-2B43-927B-36A10D4E1410}"/>
              </a:ext>
            </a:extLst>
          </p:cNvPr>
          <p:cNvSpPr/>
          <p:nvPr/>
        </p:nvSpPr>
        <p:spPr>
          <a:xfrm>
            <a:off x="228600" y="937543"/>
            <a:ext cx="4343399" cy="2132228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124CD-3794-8449-B98D-1177CF53A9F7}"/>
              </a:ext>
            </a:extLst>
          </p:cNvPr>
          <p:cNvSpPr/>
          <p:nvPr/>
        </p:nvSpPr>
        <p:spPr>
          <a:xfrm>
            <a:off x="228601" y="3594152"/>
            <a:ext cx="4343400" cy="2055534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4FC1A-F21C-EE42-A992-E55C18406F70}"/>
              </a:ext>
            </a:extLst>
          </p:cNvPr>
          <p:cNvGrpSpPr/>
          <p:nvPr/>
        </p:nvGrpSpPr>
        <p:grpSpPr>
          <a:xfrm>
            <a:off x="4758982" y="719634"/>
            <a:ext cx="3577549" cy="2765723"/>
            <a:chOff x="4941742" y="857202"/>
            <a:chExt cx="3577549" cy="27657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CAC826-BDA3-F742-960C-862BBB12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6" r="8686"/>
            <a:stretch/>
          </p:blipFill>
          <p:spPr>
            <a:xfrm>
              <a:off x="5166117" y="937543"/>
              <a:ext cx="3353174" cy="26853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F1A70-1800-CF4B-B7A7-8915863F0B57}"/>
                </a:ext>
              </a:extLst>
            </p:cNvPr>
            <p:cNvSpPr/>
            <p:nvPr/>
          </p:nvSpPr>
          <p:spPr>
            <a:xfrm>
              <a:off x="4941742" y="857202"/>
              <a:ext cx="2395230" cy="289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Algorithm: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visible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2070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Backward Algorithm: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7467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blipFill>
                <a:blip r:embed="rId3"/>
                <a:stretch>
                  <a:fillRect l="-2915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F4632D38-1E0C-784D-AEA2-D4B74FE3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83" y="3843825"/>
            <a:ext cx="4107090" cy="22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/>
                </a:solidFill>
              </a:rPr>
              <a:t>HMM (Viterbi) Decoding: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CD245-8933-0647-ACD1-B658C281A606}"/>
              </a:ext>
            </a:extLst>
          </p:cNvPr>
          <p:cNvGrpSpPr/>
          <p:nvPr/>
        </p:nvGrpSpPr>
        <p:grpSpPr>
          <a:xfrm>
            <a:off x="5050272" y="4274545"/>
            <a:ext cx="3584863" cy="2236081"/>
            <a:chOff x="5330536" y="3572540"/>
            <a:chExt cx="3584863" cy="2236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C7D8F7-CE88-B54E-ACFC-A356B6B5AFED}"/>
                </a:ext>
              </a:extLst>
            </p:cNvPr>
            <p:cNvSpPr/>
            <p:nvPr/>
          </p:nvSpPr>
          <p:spPr>
            <a:xfrm>
              <a:off x="5330536" y="3572540"/>
              <a:ext cx="3567401" cy="223608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/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9525"/>
                  <a:r>
                    <a:rPr lang="en-US" sz="1400" b="1" dirty="0"/>
                    <a:t>begin initialize: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𝑃𝑎𝑡h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←{},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466725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693738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400" b="1" dirty="0"/>
                </a:p>
                <a:p>
                  <a:pPr marL="4667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400" dirty="0"/>
                </a:p>
                <a:p>
                  <a:pPr marL="466725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sz="1400" dirty="0"/>
                </a:p>
                <a:p>
                  <a:pPr marL="466725"/>
                  <a:r>
                    <a:rPr lang="en-US" sz="1400" b="1" dirty="0"/>
                    <a:t>Append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400" dirty="0"/>
                </a:p>
                <a:p>
                  <a:pPr marL="9525"/>
                  <a:r>
                    <a:rPr lang="en-US" sz="1400" b="1" dirty="0"/>
                    <a:t>return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b="1" dirty="0"/>
                </a:p>
                <a:p>
                  <a:pPr marL="9525"/>
                  <a:r>
                    <a:rPr lang="en-US" sz="1400" b="1" dirty="0"/>
                    <a:t>end</a:t>
                  </a:r>
                </a:p>
                <a:p>
                  <a:endParaRPr lang="en-US" sz="14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blipFill>
                  <a:blip r:embed="rId4"/>
                  <a:stretch>
                    <a:fillRect l="-3261" t="-2260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derive the learning algorithm heuristically, and then formally derive it using the EM Theorem.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7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Recall the Forward and Backward Algorithms: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the probability of a transition 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given the model generated the entire training sequence,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at any time is simply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the sum of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over time,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from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blipFill>
                <a:blip r:embed="rId2"/>
                <a:stretch>
                  <a:fillRect l="-1599" t="-1274" b="-95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301071"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Forward: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Backward: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lang="en-US" dirty="0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79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" t="-2113" r="-100797" b="-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8" t="-2113" r="-797" b="-4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0640" name="Picture 112">
            <a:hlinkClick r:id="rId4"/>
            <a:extLst>
              <a:ext uri="{FF2B5EF4-FFF2-40B4-BE49-F238E27FC236}">
                <a16:creationId xmlns:a16="http://schemas.microsoft.com/office/drawing/2014/main" id="{288ADF08-529A-A642-99AC-27BB38F3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37" y="4430491"/>
            <a:ext cx="3556740" cy="1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Reestimating</a:t>
            </a:r>
            <a:r>
              <a:rPr lang="en-US" b="1" dirty="0">
                <a:solidFill>
                  <a:schemeClr val="accent2"/>
                </a:solidFill>
              </a:rPr>
              <a:t>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a new estimate for the transition probability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Similarly, the output probability density function is: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mr>
                        </m:m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resulting reestimation algorithm is known as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Baum-Welch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or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Backward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begin 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en-US" sz="1400" b="1" dirty="0">
                    <a:solidFill>
                      <a:schemeClr val="bg1"/>
                    </a:solidFill>
                  </a:rPr>
                  <a:t>training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convergence criterion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do: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en-US" sz="1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Convergence is very quick (typically within three iterations).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Seeding the parameters with good initial guesses is very important.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forward backward principle is used in many algorithms.</a:t>
                </a:r>
                <a:endParaRPr lang="en-US" alt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blipFill>
                <a:blip r:embed="rId2"/>
                <a:stretch>
                  <a:fillRect l="-1606" t="-5376" b="-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E88FB09-50DA-6743-B9EC-DE1C8D4D9D36}"/>
              </a:ext>
            </a:extLst>
          </p:cNvPr>
          <p:cNvSpPr/>
          <p:nvPr/>
        </p:nvSpPr>
        <p:spPr>
          <a:xfrm>
            <a:off x="577922" y="2745792"/>
            <a:ext cx="4898204" cy="2370736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discrete HMM incorporates a discrete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probability density function, captured in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describe the probability of outputting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any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symbols at each state.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But signal measurements, or feature vectors, are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continuous-valued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 order to use our discrete HMM technology, we must vector quantize (VQ) this data – reduce the continuous-valued vectors to discrete values chosen from a set of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codebook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Initially most HMMs were based on VQ front-ends. However, since the early 1990’s, the continuous density model has become widely accepted.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use a Gaussian mixture model at each state to represent arbitrary distributions: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Note  since this amounts to assigning a mean and covariance matrix for each mixture component, we experience a significant increase in complexity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blipFill>
                <a:blip r:embed="rId3"/>
                <a:stretch>
                  <a:fillRect l="-1606" t="-1055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113124" y="743778"/>
            <a:ext cx="2701955" cy="98905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291960" progId="Equation.3">
                    <p:embed/>
                  </p:oleObj>
                </mc:Choice>
                <mc:Fallback>
                  <p:oleObj name="Equation" r:id="rId4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253800" progId="Equation.3">
                    <p:embed/>
                  </p:oleObj>
                </mc:Choice>
                <mc:Fallback>
                  <p:oleObj name="Equation" r:id="rId6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Parameter Reestimation Using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is common to assume that the features are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decorrelated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that the covariance matrix can be approximated as a diagonal matrix to reduce complexity. We refer to this as variance-weighting.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Also, note that for a single mixture, the log of the output probability at each state becomes a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Mahalanobis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distance, which creates a nice connection between HMMs and PCA. In fact, HMMs can be viewed in some ways as a generalization of PCA.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Write the joint probability of the data and the states given the model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e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1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considered the sum of the product of all densities with all possible state sequences,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all possible mixture components,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𝑲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and,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blipFill>
                <a:blip r:embed="rId2"/>
                <a:stretch>
                  <a:fillRect l="-1606" t="-1068" b="-168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EM: An Outline of the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auxiliary function,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term has the expected decomposition: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auxiliary function has three components: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first term resembles the term we had for discrete distributions. The remaining two terms are new: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blipFill>
                <a:blip r:embed="rId2"/>
                <a:stretch>
                  <a:fillRect l="-1606" t="-1121" b="-219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Maximization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requires differentiation with respect to the parameters of the Gaussian: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This results in the following: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  <a:tabLst>
                    <a:tab pos="31940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intermediate variable,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computed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mixture coefficients can be reestimated using a similar equation: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These somewhat daunting equations have an intuitive explanation: the coefficients are reestimated by computing a weighted average of all observations emitted from the state.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example, the mean at state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mixture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a weighted average of all observations associated with that state.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blipFill>
                <a:blip r:embed="rId2"/>
                <a:stretch>
                  <a:fillRect l="-1606" t="-1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5" descr="an overview of the noisy communication channel model for speech recognition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 Box 5" descr="an overview of the noisy communication channel model for speech recognition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blipFill>
                <a:blip r:embed="rId2"/>
                <a:stretch>
                  <a:fillRect l="-1608" t="-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7651</TotalTime>
  <Words>1655</Words>
  <Application>Microsoft Macintosh PowerPoint</Application>
  <PresentationFormat>Letter Paper (8.5x11 in)</PresentationFormat>
  <Paragraphs>185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460</cp:revision>
  <dcterms:created xsi:type="dcterms:W3CDTF">2002-09-12T17:13:32Z</dcterms:created>
  <dcterms:modified xsi:type="dcterms:W3CDTF">2026-02-16T14:49:52Z</dcterms:modified>
</cp:coreProperties>
</file>