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  <p:sldMasterId id="2147483701" r:id="rId4"/>
  </p:sldMasterIdLst>
  <p:notesMasterIdLst>
    <p:notesMasterId r:id="rId31"/>
  </p:notesMasterIdLst>
  <p:handoutMasterIdLst>
    <p:handoutMasterId r:id="rId32"/>
  </p:handoutMasterIdLst>
  <p:sldIdLst>
    <p:sldId id="35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402" r:id="rId15"/>
    <p:sldId id="386" r:id="rId16"/>
    <p:sldId id="403" r:id="rId17"/>
    <p:sldId id="404" r:id="rId18"/>
    <p:sldId id="385" r:id="rId19"/>
    <p:sldId id="405" r:id="rId20"/>
    <p:sldId id="388" r:id="rId21"/>
    <p:sldId id="389" r:id="rId22"/>
    <p:sldId id="390" r:id="rId23"/>
    <p:sldId id="391" r:id="rId24"/>
    <p:sldId id="392" r:id="rId25"/>
    <p:sldId id="394" r:id="rId26"/>
    <p:sldId id="395" r:id="rId27"/>
    <p:sldId id="396" r:id="rId28"/>
    <p:sldId id="397" r:id="rId29"/>
    <p:sldId id="406" r:id="rId3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1064" y="184"/>
      </p:cViewPr>
      <p:guideLst>
        <p:guide orient="horz" pos="3816"/>
        <p:guide pos="5616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DBD59-569B-4ADA-B87A-7FB513C2CF84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8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67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6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1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04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22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5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08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0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00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05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mat.ulaval.ca/informatique/guide94/img14.png" TargetMode="External"/><Relationship Id="rId2" Type="http://schemas.openxmlformats.org/officeDocument/2006/relationships/hyperlink" Target="https://www.isip.piconepress.com/courses/temple/ece_8527/resources/dhs_book/dhs_chapter_03_03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ce.msstate.edu/research/isip/publications/seminars/msstate/2002/euro_coin/presentation_v0.pdf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isip.piconepress.com/publications/presentations_misc/2002/isip/euro_coin/presentation_v0.pd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ccrma.stanford.edu/~jos/bayes/Bayesian_Parameter_Estimation.html" TargetMode="External"/><Relationship Id="rId9" Type="http://schemas.openxmlformats.org/officeDocument/2006/relationships/hyperlink" Target="http://www.isip.msstate.edu/publications/seminars/msstate_misc/2002/euro_coin/presentation_v0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presentations_misc/2002/isip/euro_coin/" TargetMode="External"/><Relationship Id="rId2" Type="http://schemas.openxmlformats.org/officeDocument/2006/relationships/hyperlink" Target="http://www.inference.phy.cam.ac.uk/mackay/abstracts/euro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5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or_proba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5" Type="http://schemas.openxmlformats.org/officeDocument/2006/relationships/hyperlink" Target="https://en.wikipedia.org/wiki/Jeffreys_prior" TargetMode="External"/><Relationship Id="rId4" Type="http://schemas.openxmlformats.org/officeDocument/2006/relationships/hyperlink" Target="https://onlinelibrary.wiley.com/doi/10.1111/oik.0598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08: Bayesian Parameter Estimation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6176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Objectives: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Parameter Estimation Problem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Class-Conditional Densities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Reproducing Density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Conjugate Prior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Unknown Mean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Application: Biased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DHS: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Sections 3.3 - 3.5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J.O.S.: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Bayesian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Parameter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" name="Group 1" descr="A visualization of the Bayesian parameter estimation problem.">
            <a:extLst>
              <a:ext uri="{FF2B5EF4-FFF2-40B4-BE49-F238E27FC236}">
                <a16:creationId xmlns:a16="http://schemas.microsoft.com/office/drawing/2014/main" id="{F34E0CB6-50FC-234E-A861-4221544CBB8E}"/>
              </a:ext>
            </a:extLst>
          </p:cNvPr>
          <p:cNvGrpSpPr/>
          <p:nvPr/>
        </p:nvGrpSpPr>
        <p:grpSpPr>
          <a:xfrm>
            <a:off x="5880588" y="1687904"/>
            <a:ext cx="2057400" cy="4189594"/>
            <a:chOff x="6533731" y="2096884"/>
            <a:chExt cx="2057400" cy="4189594"/>
          </a:xfrm>
        </p:grpSpPr>
        <p:pic>
          <p:nvPicPr>
            <p:cNvPr id="11" name="Picture 50" descr="http://www.mat.ulaval.ca/informatique/guide94/img14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33731" y="3244348"/>
              <a:ext cx="2057400" cy="1561057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2" name="Picture 5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25247" t="53416" r="24918" b="9682"/>
            <a:stretch>
              <a:fillRect/>
            </a:stretch>
          </p:blipFill>
          <p:spPr bwMode="auto">
            <a:xfrm>
              <a:off x="6533731" y="4818202"/>
              <a:ext cx="2057400" cy="1468276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17" descr="image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3731" y="2096884"/>
              <a:ext cx="2057400" cy="1106688"/>
            </a:xfrm>
            <a:prstGeom prst="rect">
              <a:avLst/>
            </a:prstGeom>
            <a:ln w="38100">
              <a:solidFill>
                <a:srgbClr val="000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06375" y="589435"/>
            <a:ext cx="8740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43" name="Rectangle 63"/>
              <p:cNvSpPr>
                <a:spLocks noChangeArrowheads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First, solve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Next, solve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Summarizing: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happens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⟶∞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? What happens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small?</a:t>
                </a:r>
              </a:p>
              <a:p>
                <a:pPr marL="458788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43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blipFill>
                <a:blip r:embed="rId2"/>
                <a:stretch>
                  <a:fillRect l="-1606" t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32111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the Bayesian parameter estimation approach.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Described the role of the class-conditional distribution in a Bayesian estimate.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Linked the class conditional densities to the posteriors:</a:t>
                </a:r>
              </a:p>
              <a:p>
                <a:pPr marL="45878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  <m:r>
                        <a:rPr lang="el-GR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Demonstrated the approach by estimating the mean of a univariate Gaussian distribution when the variance is known: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Explained how these equations described a principled way to mix prior knowledge,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with observed data,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blipFill>
                <a:blip r:embed="rId2"/>
                <a:stretch>
                  <a:fillRect l="-1493" t="-1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5" name="Rectangle 1059"/>
          <p:cNvSpPr>
            <a:spLocks noChangeArrowheads="1"/>
          </p:cNvSpPr>
          <p:nvPr/>
        </p:nvSpPr>
        <p:spPr bwMode="auto">
          <a:xfrm>
            <a:off x="230188" y="722671"/>
            <a:ext cx="8664575" cy="15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Getting ahead a bit, let’s see how we can put these ideas to work on a simple example due to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2"/>
              </a:rPr>
              <a:t>David MacKay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and explained by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3"/>
              </a:rPr>
              <a:t>Jon Hamaker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“The Euro Coin”</a:t>
            </a:r>
          </a:p>
        </p:txBody>
      </p:sp>
    </p:spTree>
    <p:extLst>
      <p:ext uri="{BB962C8B-B14F-4D97-AF65-F5344CB8AC3E}">
        <p14:creationId xmlns:p14="http://schemas.microsoft.com/office/powerpoint/2010/main" val="416972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09: Bayesian Learning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43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Objectives: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Bayesian Estimation (Review)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Multivariate Gaussians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Bayesian Solutions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Recursive Learning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to Maximum Likelihood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Resources:</a:t>
            </a:r>
          </a:p>
          <a:p>
            <a:pPr marL="17145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5)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3731" y="3244348"/>
            <a:ext cx="2057400" cy="1561057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51">
            <a:hlinkClick r:id="rId6"/>
          </p:cNvPr>
          <p:cNvPicPr>
            <a:picLocks noChangeAspect="1" noChangeArrowheads="1"/>
          </p:cNvPicPr>
          <p:nvPr/>
        </p:nvPicPr>
        <p:blipFill>
          <a:blip r:embed="rId11"/>
          <a:srcRect l="25247" t="53416" r="24918" b="9682"/>
          <a:stretch>
            <a:fillRect/>
          </a:stretch>
        </p:blipFill>
        <p:spPr bwMode="auto">
          <a:xfrm>
            <a:off x="6533731" y="4818202"/>
            <a:ext cx="2057400" cy="146827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731" y="2096884"/>
            <a:ext cx="2057400" cy="1106688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394469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The variables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scalars.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known values.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Bayes formula: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α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resulted in the following estimation equations: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4567238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4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blipFill>
                <a:blip r:embed="rId2"/>
                <a:stretch>
                  <a:fillRect l="-1497" t="-1082" b="-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5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843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best guess after n samples.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uncertainty about this guess.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large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– each additional observation decreases our uncertainty.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becomes more sharply peaked as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grows large. This is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Bayesian learning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blipFill>
                <a:blip r:embed="rId2"/>
                <a:stretch>
                  <a:fillRect l="-1606" t="-5556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Learning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25BA74-9857-D646-AAFD-7A8BEB34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3274301"/>
            <a:ext cx="3262610" cy="306578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1B8F2CAD-50B4-AB40-A06E-DE404C9B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3274301"/>
            <a:ext cx="4408364" cy="30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central to Bayesian classification.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from the priors,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 W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if the priors and class-conditionals are unknown?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using all of the information at our disposal (e.g., training data).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Bayes formula becomes: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 ×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have no influence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𝑖𝑓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formula reduces to:</a:t>
                </a:r>
              </a:p>
              <a:p>
                <a:pPr marL="4635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Implications: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51" name="Rectangle 5151"/>
              <p:cNvSpPr>
                <a:spLocks noChangeArrowheads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 do we obtain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(derivation is tedious):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𝑥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ⅆ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𝜇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𝜇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𝜋𝜎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𝜇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conditional mean,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treated as the true mean.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increased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account for the additional uncertainty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resulting from our lack of knowledge of the mean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be used to design the classifier.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51" name="Rectangle 5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blipFill>
                <a:blip r:embed="rId2"/>
                <a:stretch>
                  <a:fillRect l="-1752" t="-15122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59" name="Rectangle 5159"/>
          <p:cNvSpPr>
            <a:spLocks noChangeArrowheads="1"/>
          </p:cNvSpPr>
          <p:nvPr/>
        </p:nvSpPr>
        <p:spPr bwMode="auto">
          <a:xfrm>
            <a:off x="176419" y="4795704"/>
            <a:ext cx="8693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Density</a:t>
            </a:r>
          </a:p>
        </p:txBody>
      </p:sp>
    </p:spTree>
    <p:extLst>
      <p:ext uri="{BB962C8B-B14F-4D97-AF65-F5344CB8AC3E}">
        <p14:creationId xmlns:p14="http://schemas.microsoft.com/office/powerpoint/2010/main" val="814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96390" y="1687767"/>
            <a:ext cx="3873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02279" y="3554044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1756" y="4562487"/>
            <a:ext cx="2139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97008" y="5024607"/>
            <a:ext cx="7902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1774" y="0"/>
            <a:ext cx="8683625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Multivariate Gaussian Case: Unknown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Assume: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are known,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unknown.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Applying Bayes formula: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d>
                        <m:d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258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which has the form: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Once again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we have a reproducing density (we start with a Gaussian and end with a Gaussian.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76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blipFill>
                <a:blip r:embed="rId2"/>
                <a:stretch>
                  <a:fillRect l="-1462" t="-1196" r="-2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Equating coefficients between the two Gaussians:</a:t>
                </a:r>
              </a:p>
              <a:p>
                <a:pPr marL="750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8636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solution to these equations 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𝚺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It also follows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9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blipFill>
                <a:blip r:embed="rId2"/>
                <a:stretch>
                  <a:fillRect l="-1606" t="-11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190706" y="2677470"/>
            <a:ext cx="8664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190706" y="4394442"/>
            <a:ext cx="3092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739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In Chapter 2, we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treat the parameters as random variables having some known prior distribution. Observations of samples converts this to a posterior.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Supervised vs. Unsupervised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do we know the class assignments of the training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Self-Supervised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generate some kind of supervisory signal to use to allow a system to learn representations of the data (to be discussed later).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Comparison: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Bayesian estimation and ML estimation produce very similar results in many cases.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Statistical Inference: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key innovation of the Bayesian approach is that it shows how we can mix prior knowledge and knowledge gained from actual data in a principled way. We can view statistical inference as the process of converting prior knowledge to probabilities.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blipFill>
                <a:blip r:embed="rId3"/>
                <a:stretch>
                  <a:fillRect l="-1644" t="-1345" r="-897" b="-11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208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</p:spPr>
            <p:txBody>
              <a:bodyPr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</a:rPr>
                  <a:t>The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computation can be applied to any situation in which the unknown density can be parameterized.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basic assumptions are: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form of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is assumed known, but the value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not known exactly.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assumed to be contained in a known prior density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The rest of 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contained in a 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random 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drawn independently according to the unknown probability density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  <a:blipFill>
                <a:blip r:embed="rId2"/>
                <a:stretch>
                  <a:fillRect l="-58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Theory</a:t>
            </a:r>
          </a:p>
        </p:txBody>
      </p:sp>
    </p:spTree>
    <p:extLst>
      <p:ext uri="{BB962C8B-B14F-4D97-AF65-F5344CB8AC3E}">
        <p14:creationId xmlns:p14="http://schemas.microsoft.com/office/powerpoint/2010/main" val="357269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599" y="-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Formalization of Bayesian 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is given by: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nary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Using Bayes formula, we can write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as: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ⅆ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By the independence assumption: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𝒌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constitutes the formal solution to the problem because we have an expression for the probability of the data given the parameters.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also illustrates the relationship between the maximum likelihood estimate and the Bayesian estimate: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reaches a sharp peak 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also peak at the same place 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is well-behaved.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be approximately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which is the ML result.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the peak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very sharp, then the influence of prior information on the uncertainty of the true value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can be ignored.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the Bayes solution tells us how to use all of the available information to compute the desired density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406400" marR="0" lvl="0" indent="-23495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143000" marR="0" lvl="2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  <a:blipFill>
                <a:blip r:embed="rId2"/>
                <a:stretch>
                  <a:fillRect l="-1606" t="-99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Recursive Bayes Incremental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indicate explicitly the dependence on the number of samples, we can formulate a recursive solution by 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𝑫</m:t>
                        </m:r>
                      </m:e>
                      <m:sup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</m:sSup>
                    <m:r>
                      <a:rPr kumimoji="0" lang="en-US" altLang="en-US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then write our expression for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write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density using a recursive relation:</a:t>
                </a:r>
              </a:p>
              <a:p>
                <a:pPr marL="4667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𝜽</m:t>
                          </m:r>
                        </m:e>
                        <m:e>
                          <m:sSup>
                            <m:sSup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is called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Recursive Bayes Incremental Learning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because we have a method for incrementally updating our estimates.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  <a:blipFill>
                <a:blip r:embed="rId2"/>
                <a:stretch>
                  <a:fillRect l="-160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7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do ML and Bayesian Estimation Differ?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For infinite amounts of data, the solutions converge.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limited data is always a problem.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prior information is reliable, a Bayesian estimate can be superior.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Bayesian estimates for uniform priors are similar to an ML solution.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broad or asymmetric around the true value, the approaches are likely to produce different solutions.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When designing a classifier using these techniques, there are three sources of error: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overlapping distributions.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Model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an incorrect model or incorrect assumption about the parametric form.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Parameter Estimation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arising from the fact that the parameters are estimated from a finite amount of data.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  <a:blipFill>
                <a:blip r:embed="rId2"/>
                <a:stretch>
                  <a:fillRect l="-1606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Noninformative Priors and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information about the prior is based on the designer’s knowledge of the problem domain.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We expect the prior distributions to be “translation and scale invariant”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–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hey should not depend on the actual value of the parameter. We often scale data prior to processing, and that should not impact the results.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 prior that satisfies this property is referred to as a noninformative prior: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Bayesian approach remains applicable even when little or no prior information is available.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Such situations can be handled by choosing a prior density giving equal weight to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(uniform distribution).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Priors that seemingly impart no prior preference, a so-called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noninformative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also arise when the prior is required to be invariant under certain transformations.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Frequently, the desire to treat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equitably leads to priors with infinite mass. Such noninformative priors are called improper priors (e.g., you can’t have a uniform distribution over an infinite range).</a:t>
                </a: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  <a:blipFill>
                <a:blip r:embed="rId2"/>
                <a:stretch>
                  <a:fillRect l="-584" t="-46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of Non-informative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For example, if we assume the prior distribution of a mean of a continuous random variable is independent of the choice of the origin, the only prior that could satisfy this is a uniform distribution (which isn’t possible if the range of the variable is infinite).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Consider  a 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𝜃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and a transformation of this variable: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𝛼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𝜃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would expect the solution would be independent of the scale factor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achieve this, we would expect the mean to be proportional to: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prior is improper because it does not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non-informative prior would be independent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but also must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be a valid pdf. 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good discussion of the role of uninformative priors can be found in this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Wiki page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Lemoine (2019)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Jeffrey’s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 a non-informative prior distribution for a parameter space; its density function is proportional to the square root of the determinant of the Fisher information matrix.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  <a:blipFill>
                <a:blip r:embed="rId6"/>
                <a:stretch>
                  <a:fillRect l="-584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82625"/>
            <a:ext cx="8686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Reviewed Bayesian parameter estimation for the case of an unknown mean in a Gaussian distribution.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Extended the result to the case of a multivariate Gaussian random variable.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 the general theory for Bayesian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Compared Bayesian estimation to maximum likelihood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recursive Bayesian incremental learning which is a computationally efficient way to find solutions.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the concept of a noninformative prior and explained its relevance to a solution to the parameter estimation problem that is scale invariant.</a:t>
            </a:r>
          </a:p>
        </p:txBody>
      </p:sp>
    </p:spTree>
    <p:extLst>
      <p:ext uri="{BB962C8B-B14F-4D97-AF65-F5344CB8AC3E}">
        <p14:creationId xmlns:p14="http://schemas.microsoft.com/office/powerpoint/2010/main" val="3110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are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central to Bayesian classification.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from the priors,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W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hat if the priors and class-conditionals are unknown?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using all of the information at our disposal (e.g., training data).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Bayes formula becomes: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× 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have no influence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𝑖𝑓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formula reduces to:</a:t>
                </a:r>
              </a:p>
              <a:p>
                <a:pPr marL="4635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Implications: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Assume the parametric form of the evidence,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is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Any information we have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prior to collecting samples is contained in a known prior density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Observation of samples converts this to a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which we hope is peaked around the true value of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goal is to estimate a parameter vector: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ⅆ</m:t>
                        </m:r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write the joint distribution as a product:</a:t>
                </a:r>
              </a:p>
              <a:p>
                <a:pPr marL="4587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because the samples are drawn independently.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links the class-conditional density,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to the posterior,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Unfortunately, numerical solutions are typically required since closed form solutions for real-world problems don’t usually exist.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blipFill>
                <a:blip r:embed="rId2"/>
                <a:stretch>
                  <a:fillRect l="-1439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Parameter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8854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Rationale: Once a value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known, the density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completely known.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a normalization factor that depends on the data,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blipFill>
                <a:blip r:embed="rId2"/>
                <a:stretch>
                  <a:fillRect l="-1464" t="-1171" r="-10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662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4000"/>
                    </a:solidFill>
                  </a:rPr>
                  <a:t>Applying our Gaussian assumptions for the shapes of the distributions:</a:t>
                </a:r>
              </a:p>
              <a:p>
                <a:pPr marL="1809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458788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blipFill>
                <a:blip r:embed="rId2"/>
                <a:stretch>
                  <a:fillRect l="-1606" t="-9348" b="-2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13216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need to work this into a simpler form: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</a:t>
                </a:r>
                <a:r>
                  <a:rPr lang="en-US" sz="1800" b="1" dirty="0">
                    <a:solidFill>
                      <a:srgbClr val="004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4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blipFill>
                <a:blip r:embed="rId2"/>
                <a:stretch>
                  <a:fillRect l="-1606" t="-8389" b="-44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41596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an exponential of a quadratic function, which makes it a normal distribution.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Because this is true for 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it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reproducing density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conjugate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~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Expand the quadratic term: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Equate coefficients of our two functions: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:endParaRPr lang="en-US" sz="1800" baseline="-25000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blipFill>
                <a:blip r:embed="rId2"/>
                <a:stretch>
                  <a:fillRect l="-1603" t="-1379" r="-20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4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Rearrange terms so that the dependencies on </a:t>
                </a:r>
                <a:r>
                  <a:rPr lang="en-US" sz="1800" dirty="0">
                    <a:solidFill>
                      <a:schemeClr val="bg1"/>
                    </a:solidFill>
                    <a:sym typeface="Symbol"/>
                  </a:rPr>
                  <a:t>μ</a:t>
                </a: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are clear: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25177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Associate terms related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There is actually a third equation involving terms not related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	but we can ignore this since it is not a function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and is a complicated equation to solve.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have two equations and two unknowns: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blipFill>
                <a:blip r:embed="rId2"/>
                <a:stretch>
                  <a:fillRect l="-1460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2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7614</TotalTime>
  <Words>2919</Words>
  <Application>Microsoft Macintosh PowerPoint</Application>
  <PresentationFormat>Letter Paper (8.5x11 in)</PresentationFormat>
  <Paragraphs>250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1_isip_default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443</cp:revision>
  <dcterms:created xsi:type="dcterms:W3CDTF">2002-09-12T17:13:32Z</dcterms:created>
  <dcterms:modified xsi:type="dcterms:W3CDTF">2026-01-30T04:18:11Z</dcterms:modified>
</cp:coreProperties>
</file>