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75" r:id="rId13"/>
    <p:sldId id="376" r:id="rId14"/>
    <p:sldId id="377" r:id="rId15"/>
    <p:sldId id="378" r:id="rId16"/>
    <p:sldId id="379" r:id="rId17"/>
    <p:sldId id="380" r:id="rId18"/>
    <p:sldId id="381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1" autoAdjust="0"/>
    <p:restoredTop sz="94628" autoAdjust="0"/>
  </p:normalViewPr>
  <p:slideViewPr>
    <p:cSldViewPr snapToGrid="0">
      <p:cViewPr varScale="1">
        <p:scale>
          <a:sx n="131" d="100"/>
          <a:sy n="131" d="100"/>
        </p:scale>
        <p:origin x="424" y="184"/>
      </p:cViewPr>
      <p:guideLst>
        <p:guide orient="horz" pos="3972"/>
        <p:guide pos="144"/>
        <p:guide pos="2880"/>
        <p:guide pos="5616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D8CA-08A9-4AC0-A4C6-360A737FD2B1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weibull.com/LifeDataWeb/image/apa_fig3.gif" TargetMode="External"/><Relationship Id="rId7" Type="http://schemas.openxmlformats.org/officeDocument/2006/relationships/hyperlink" Target="http://www.mat.ulaval.ca/informatique/guide94/img14.png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blogs.sas.com/content/iml/2011/10/12/maximum-likelihood-estimation-in-sasiml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s.colorado.edu/~mburl/courses/CSCI5622/Fall2003/lecture6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chemeClr val="accent1"/>
                </a:solidFill>
              </a:rPr>
              <a:t>Maximum Likelihood Parameter Estimation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1338" y="1569919"/>
            <a:ext cx="3424487" cy="48911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Maximum Likelihood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 and Variance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Convergence of the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Variance of the Mean Estimate</a:t>
            </a:r>
          </a:p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5.1, 5.2)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Sections 3.1, 3.2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4" descr="http://www.weibull.com/LifeDataWeb/image/apa_fig3.gif&#10;&#10;An image showing a typical likelihood function surfac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944" y="1299547"/>
            <a:ext cx="2620458" cy="272823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026" name="Picture 2" descr="An image demonstrating the impact of different Gaussian fits to some data. The means and variances can be estimated independently.">
            <a:hlinkClick r:id="rId5"/>
            <a:extLst>
              <a:ext uri="{FF2B5EF4-FFF2-40B4-BE49-F238E27FC236}">
                <a16:creationId xmlns:a16="http://schemas.microsoft.com/office/drawing/2014/main" id="{4C93F895-586C-1991-BE87-21E3E6BB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3212"/>
            <a:ext cx="2760337" cy="207025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0" descr="http://www.mat.ulaval.ca/informatique/guide94/img14.png&#10;&#10;Another image showing a complex likelihood function surface.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6333" y="3706189"/>
            <a:ext cx="1828800" cy="1387606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leads to these equations: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 the multivariate case: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𝚺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true covariance is the expected value of the matrix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which is a familiar result.</a:t>
                </a: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97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blipFill>
                <a:blip r:embed="rId2"/>
                <a:stretch>
                  <a:fillRect l="-1606" t="-9932" r="-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185483" y="1905664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201215" y="3302644"/>
            <a:ext cx="8645525" cy="10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lnSpc>
                <a:spcPct val="125000"/>
              </a:lnSpc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3260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64" name="Rectangle 4"/>
              <p:cNvSpPr>
                <a:spLocks noChangeArrowheads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Does the maximum likelihood estimate of the variance converge to the true value of the variance? Let’s start with a few simple results we will need later.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Expected value of the ML estimate of the mean: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Variance of the ML estimate of the mean: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89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blipFill>
                <a:blip r:embed="rId2"/>
                <a:stretch>
                  <a:fillRect l="-1606" t="-1467" b="-6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85" name="Rectangle 25"/>
          <p:cNvSpPr>
            <a:spLocks noChangeArrowheads="1"/>
          </p:cNvSpPr>
          <p:nvPr/>
        </p:nvSpPr>
        <p:spPr bwMode="auto">
          <a:xfrm>
            <a:off x="185483" y="1406137"/>
            <a:ext cx="86455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Convergence of the Mean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2F09A2-40A3-7245-950C-32B45717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" y="1770635"/>
            <a:ext cx="8688388" cy="29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962025" algn="l"/>
              </a:tabLs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otherwise since the two random variables are independent.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Hence, in the summation above, we have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525">
                  <a:spcAft>
                    <a:spcPts val="12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</a:t>
                </a:r>
              </a:p>
              <a:p>
                <a:pPr>
                  <a:spcAft>
                    <a:spcPts val="1200"/>
                  </a:spcAft>
                  <a:tabLst>
                    <a:tab pos="4492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see that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variance of the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goes to zero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→∞,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our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converges to the true estimate,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751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blipFill>
                <a:blip r:embed="rId2"/>
                <a:stretch>
                  <a:fillRect l="-1606" t="-3030" r="-730" b="-929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28599" y="5194301"/>
            <a:ext cx="8689515" cy="6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of the ML Estimate of the Mean</a:t>
            </a:r>
          </a:p>
        </p:txBody>
      </p:sp>
    </p:spTree>
    <p:extLst>
      <p:ext uri="{BB962C8B-B14F-4D97-AF65-F5344CB8AC3E}">
        <p14:creationId xmlns:p14="http://schemas.microsoft.com/office/powerpoint/2010/main" val="40739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1022" name="Rectangle 14"/>
              <p:cNvSpPr>
                <a:spLocks noChangeArrowheads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will need one more result: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𝝁</m:t>
                      </m:r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746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 this implies: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1800" b="1" i="1" baseline="30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can combine these results. Recall our expression for the ML estimate of the variance: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102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blipFill>
                <a:blip r:embed="rId2"/>
                <a:stretch>
                  <a:fillRect l="-4672" t="-1348" r="-2190" b="-15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228600" y="3125097"/>
            <a:ext cx="352036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r>
              <a:rPr lang="en-US" sz="18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28600" y="4244890"/>
            <a:ext cx="858766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47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2037" name="Rectangle 5"/>
              <p:cNvSpPr>
                <a:spLocks noChangeArrowheads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Expand the covariance and simplify: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2047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more intermediate term to derive:</a:t>
                </a:r>
              </a:p>
              <a:p>
                <a:pPr marL="460375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208088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204787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20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blipFill>
                <a:blip r:embed="rId2"/>
                <a:stretch>
                  <a:fillRect l="-1606" t="-13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28600" y="3059803"/>
            <a:ext cx="858766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Covariance Expansion</a:t>
            </a:r>
          </a:p>
        </p:txBody>
      </p:sp>
    </p:spTree>
    <p:extLst>
      <p:ext uri="{BB962C8B-B14F-4D97-AF65-F5344CB8AC3E}">
        <p14:creationId xmlns:p14="http://schemas.microsoft.com/office/powerpoint/2010/main" val="2389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Substitute our previously derived expression for the second term: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ML estimate is biased: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the ML estimate converges (and is an MSE estimate).</a:t>
                </a:r>
              </a:p>
              <a:p>
                <a:pPr marL="808038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306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blipFill>
                <a:blip r:embed="rId2"/>
                <a:stretch>
                  <a:fillRect l="-1606" t="-9503" b="-19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Biased Variance Estimate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085A065-1593-6141-A4E4-2234A1A6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422" y="474727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ChangeArrowheads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unbiased estimator is: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These are related by: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asymptotically unbiased. See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Burl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800" b="1" dirty="0">
                    <a:solidFill>
                      <a:schemeClr val="bg1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AJWills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AWM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for excellent examples and explanations of the details of this derivation.</a:t>
                </a: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408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blipFill>
                <a:blip r:embed="rId3"/>
                <a:stretch>
                  <a:fillRect l="-1460" t="-10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28600" y="367000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28600" y="4741729"/>
            <a:ext cx="860240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Conversion to an Unbiased Estimate</a:t>
            </a:r>
          </a:p>
        </p:txBody>
      </p:sp>
    </p:spTree>
    <p:extLst>
      <p:ext uri="{BB962C8B-B14F-4D97-AF65-F5344CB8AC3E}">
        <p14:creationId xmlns:p14="http://schemas.microsoft.com/office/powerpoint/2010/main" val="24437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develop an optimal classifier, we need reliable estimates of the statistics of the features (</a:t>
            </a:r>
            <a:r>
              <a:rPr lang="en-US" sz="1800" b="1" dirty="0" err="1">
                <a:solidFill>
                  <a:schemeClr val="bg1"/>
                </a:solidFill>
              </a:rPr>
              <a:t>e.g</a:t>
            </a:r>
            <a:r>
              <a:rPr lang="en-US" sz="1800" b="1" dirty="0">
                <a:solidFill>
                  <a:schemeClr val="bg1"/>
                </a:solidFill>
              </a:rPr>
              <a:t>, mean and covariance).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Maximum Likelihood (ML) estimation, we treat the parameters as having unknown but fixed values.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justified many well-known results for estimating parameters (e.g., computing the mean by summing the observations).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Gaussian model, the estimate of the mean converges to the true mean and the variance of this estimate goes to zero.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estimate of the covariance converges but is slightly biased. In practice, for large N, this is not a problem.</a:t>
            </a:r>
          </a:p>
        </p:txBody>
      </p:sp>
    </p:spTree>
    <p:extLst>
      <p:ext uri="{BB962C8B-B14F-4D97-AF65-F5344CB8AC3E}">
        <p14:creationId xmlns:p14="http://schemas.microsoft.com/office/powerpoint/2010/main" val="3193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2131"/>
              <p:cNvSpPr>
                <a:spLocks noChangeArrowheads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previously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can we do if we do not have this information?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why do you compute the mean and covariance of a random variable?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are you assuming Gaussian statistics?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is the mean valid if the data is not Gaussian?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limitations do we face when attempting to estimate parameters from the training data?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 are two common approaches to parameter estimation: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Maximum Likelihood: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treat the parameters as quantities whose values are fixed but unknown.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Estimation: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treat the parameters as random variables having some known prior distribution. Observations of samples converts this to a posterior.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</p:txBody>
          </p:sp>
        </mc:Choice>
        <mc:Fallback xmlns="">
          <p:sp>
            <p:nvSpPr>
              <p:cNvPr id="80979" name="Rectangle 2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blipFill>
                <a:blip r:embed="rId3"/>
                <a:stretch>
                  <a:fillRect l="-1606" t="-1087" r="-1898" b="-21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Maximum Likelihood Estimation</a:t>
            </a:r>
          </a:p>
        </p:txBody>
      </p:sp>
    </p:spTree>
    <p:extLst>
      <p:ext uri="{BB962C8B-B14F-4D97-AF65-F5344CB8AC3E}">
        <p14:creationId xmlns:p14="http://schemas.microsoft.com/office/powerpoint/2010/main" val="1815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 Identically Distributed (IID)</a:t>
                </a:r>
                <a:r>
                  <a:rPr lang="en-US" sz="1800" b="1" dirty="0">
                    <a:solidFill>
                      <a:srgbClr val="004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 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according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800" b="1" dirty="0">
                  <a:solidFill>
                    <a:srgbClr val="004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known parametric form and is completely determined by the parameter vector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𝒋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𝟏𝟐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𝒅𝒅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 example: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~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𝑵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𝚺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an explicit dependence 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:</a:t>
                </a:r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training samples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 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Functional independence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gives no useful information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notation to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training samples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from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Because the samples were drawn independently: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𝑫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What does this equation imply conceptually?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likelihood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with respect to the data.</a:t>
                </a: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blipFill>
                <a:blip r:embed="rId2"/>
                <a:stretch>
                  <a:fillRect l="-1460" t="-10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Principle</a:t>
            </a:r>
          </a:p>
        </p:txBody>
      </p:sp>
    </p:spTree>
    <p:extLst>
      <p:ext uri="{BB962C8B-B14F-4D97-AF65-F5344CB8AC3E}">
        <p14:creationId xmlns:p14="http://schemas.microsoft.com/office/powerpoint/2010/main" val="310307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44476" y="690877"/>
                <a:ext cx="8670924" cy="5892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that maximizes this likelihood, denoted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the maximum likelihood estimate (ML)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are given several data points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a 1D random variable, shown as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points along the x-axis.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candidate source distributions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are shown. Note each point has a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corresponding distribution whose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mean is the data point. 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distribution is the ML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estimate?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Middle: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 estimate of the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likelihood of the data as a function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the mean,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Bottom: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log likelihood as a</a:t>
                </a:r>
                <a:b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6" y="690877"/>
                <a:ext cx="8670924" cy="5892803"/>
              </a:xfrm>
              <a:prstGeom prst="rect">
                <a:avLst/>
              </a:prstGeom>
              <a:blipFill>
                <a:blip r:embed="rId2"/>
                <a:stretch>
                  <a:fillRect l="-1462" t="-12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429" name="Picture 45" descr="A demonstration of how the likelihood function peaks at the true value."/>
          <p:cNvPicPr>
            <a:picLocks noChangeAspect="1" noChangeArrowheads="1"/>
          </p:cNvPicPr>
          <p:nvPr/>
        </p:nvPicPr>
        <p:blipFill>
          <a:blip r:embed="rId3"/>
          <a:srcRect l="33125" t="35916" r="33646" b="21674"/>
          <a:stretch>
            <a:fillRect/>
          </a:stretch>
        </p:blipFill>
        <p:spPr bwMode="auto">
          <a:xfrm>
            <a:off x="4535488" y="2053805"/>
            <a:ext cx="43116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244474" y="2884331"/>
            <a:ext cx="4479925" cy="26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>
            <a:off x="244475" y="1324296"/>
            <a:ext cx="8645525" cy="8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 of ML Estimation</a:t>
            </a:r>
          </a:p>
        </p:txBody>
      </p:sp>
    </p:spTree>
    <p:extLst>
      <p:ext uri="{BB962C8B-B14F-4D97-AF65-F5344CB8AC3E}">
        <p14:creationId xmlns:p14="http://schemas.microsoft.com/office/powerpoint/2010/main" val="426823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30" name="Rectangle 34"/>
              <p:cNvSpPr>
                <a:spLocks noChangeArrowheads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ct val="25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𝒍𝒏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033463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simple cases, analytic solutions exist for this equation, as we will see.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for practical cases, this solution space is highly nonlinear and contains many local maxima.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solution to this equation can be a global maximum, a local maximum, or even an inflection point.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Under what conditions is it a global maximum?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Finding good solutions to equations such as these is what this course is all about.</a:t>
                </a:r>
              </a:p>
            </p:txBody>
          </p:sp>
        </mc:Choice>
        <mc:Fallback xmlns="">
          <p:sp>
            <p:nvSpPr>
              <p:cNvPr id="157730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blipFill>
                <a:blip r:embed="rId2"/>
                <a:stretch>
                  <a:fillRect l="-3207" t="-3043" r="-4373" b="-19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parameter vector: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 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likelihood function:</a:t>
                </a: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𝑫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9112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𝒂𝒓𝒈𝒎𝒂𝒙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1200"/>
                  </a:spcAft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ML estimate is found by differentiating this equation with respect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solving.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some simple cases, this has a closed form solution.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1136650" algn="l"/>
                  </a:tabLs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blipFill>
                <a:blip r:embed="rId3"/>
                <a:stretch>
                  <a:fillRect l="-3155" t="-1354" r="-1577" b="-1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 of estimators – maximum a posteriori (MAP) –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describes the prior probability of different parameter values.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ML estimator is a MAP estimator for uniform priors.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MAP estimator finds the peak, or mode, of a posterior density.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MAP estimators are not transformation invariant (if we perform a nonlinear transformation of the input data, the estimator is no longer optimum in the new space). This observation will be useful later in the course.</a:t>
                </a: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blipFill>
                <a:blip r:embed="rId2"/>
                <a:stretch>
                  <a:fillRect l="-1606" t="-11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92" name="Rectangle 36"/>
          <p:cNvSpPr>
            <a:spLocks noChangeArrowheads="1"/>
          </p:cNvSpPr>
          <p:nvPr/>
        </p:nvSpPr>
        <p:spPr bwMode="auto">
          <a:xfrm>
            <a:off x="244475" y="2298700"/>
            <a:ext cx="8686801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Maximum A Posteriori Estimation</a:t>
            </a:r>
          </a:p>
        </p:txBody>
      </p:sp>
    </p:spTree>
    <p:extLst>
      <p:ext uri="{BB962C8B-B14F-4D97-AF65-F5344CB8AC3E}">
        <p14:creationId xmlns:p14="http://schemas.microsoft.com/office/powerpoint/2010/main" val="96522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 where only the mean,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is unknown: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differentiate:</a:t>
                </a:r>
              </a:p>
              <a:p>
                <a:pPr marL="14938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𝒅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𝝅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𝒅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gives us this important result: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𝝏𝜽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blipFill>
                <a:blip r:embed="rId2"/>
                <a:stretch>
                  <a:fillRect l="-4519" t="-99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292021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28600" y="2198670"/>
            <a:ext cx="3211513" cy="4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Substituting into the expression for the total likelihood: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is the significance of this result? (Hint: Things your third-grade elementary school teacher never told you.)</a:t>
                </a: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blipFill>
                <a:blip r:embed="rId2"/>
                <a:stretch>
                  <a:fillRect l="-4672" t="-9843" b="-15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342025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44" name="Rectangle 5144"/>
              <p:cNvSpPr>
                <a:spLocks noChangeArrowheads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log likelihood of a SINGLE point is: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full likelihood leads to: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Summing over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⟹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  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equations and two unknowns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60375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8744" name="Rectangle 5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blipFill>
                <a:blip r:embed="rId2"/>
                <a:stretch>
                  <a:fillRect l="-4672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47" name="Rectangle 5147"/>
          <p:cNvSpPr>
            <a:spLocks noChangeArrowheads="1"/>
          </p:cNvSpPr>
          <p:nvPr/>
        </p:nvSpPr>
        <p:spPr bwMode="auto">
          <a:xfrm>
            <a:off x="185483" y="3328648"/>
            <a:ext cx="432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9109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7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8186</TotalTime>
  <Words>1620</Words>
  <Application>Microsoft Macintosh PowerPoint</Application>
  <PresentationFormat>Letter Paper (8.5x11 in)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464</cp:revision>
  <dcterms:created xsi:type="dcterms:W3CDTF">2002-09-12T17:13:32Z</dcterms:created>
  <dcterms:modified xsi:type="dcterms:W3CDTF">2026-01-29T16:23:15Z</dcterms:modified>
</cp:coreProperties>
</file>