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700" r:id="rId3"/>
  </p:sldMasterIdLst>
  <p:notesMasterIdLst>
    <p:notesMasterId r:id="rId11"/>
  </p:notesMasterIdLst>
  <p:handoutMasterIdLst>
    <p:handoutMasterId r:id="rId12"/>
  </p:handoutMasterIdLst>
  <p:sldIdLst>
    <p:sldId id="333" r:id="rId4"/>
    <p:sldId id="385" r:id="rId5"/>
    <p:sldId id="387" r:id="rId6"/>
    <p:sldId id="388" r:id="rId7"/>
    <p:sldId id="389" r:id="rId8"/>
    <p:sldId id="281" r:id="rId9"/>
    <p:sldId id="31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3" autoAdjust="0"/>
    <p:restoredTop sz="95136" autoAdjust="0"/>
  </p:normalViewPr>
  <p:slideViewPr>
    <p:cSldViewPr snapToGrid="0">
      <p:cViewPr varScale="1">
        <p:scale>
          <a:sx n="123" d="100"/>
          <a:sy n="123" d="100"/>
        </p:scale>
        <p:origin x="2024" y="192"/>
      </p:cViewPr>
      <p:guideLst>
        <p:guide orient="horz" pos="1176"/>
        <p:guide pos="2880"/>
        <p:guide pos="144"/>
        <p:guide pos="5616"/>
        <p:guide orient="horz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3F09D-56DE-4DD5-ADA2-B138428F9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59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5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74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97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7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4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504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26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62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1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2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69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isip.piconepress.com/courses/temple/ece_8527/resources/dhs_book/dhs_book.pdf" TargetMode="External"/><Relationship Id="rId7" Type="http://schemas.openxmlformats.org/officeDocument/2006/relationships/hyperlink" Target="https://www.azimuthproject.org/azimuth/show/Bayesian+statistical+decision+theory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datasciencecentral.com/profiles/blogs/basics-of-bayesian-decision-theory" TargetMode="External"/><Relationship Id="rId10" Type="http://schemas.openxmlformats.org/officeDocument/2006/relationships/image" Target="../media/image5.tiff"/><Relationship Id="rId4" Type="http://schemas.openxmlformats.org/officeDocument/2006/relationships/image" Target="../media/image2.jpeg"/><Relationship Id="rId9" Type="http://schemas.openxmlformats.org/officeDocument/2006/relationships/hyperlink" Target="https://www.biorxiv.org/content/10.1101/060194v4.f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piconepress.com/projects/imld/resources/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://www.isip.piconepress.com/projects/speech/software/demonstrations/applets/util/pattern_recognition/current/index.s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Applications of Bayesian Decision Theory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573623"/>
            <a:ext cx="4002973" cy="475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Functions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Error Rate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Likelihood Ratios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Surfaces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Gaussian Classifiers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Decoding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6213" indent="-176213" eaLnBrk="0" fontAlgn="auto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9.3 – 9.6)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1" descr="A picture of Thomas Bay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048" y="1486274"/>
            <a:ext cx="2466157" cy="184961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Typical plots of Gaussian distibutions showing how an optimal threshold is set.">
            <a:hlinkClick r:id="rId5"/>
            <a:extLst>
              <a:ext uri="{FF2B5EF4-FFF2-40B4-BE49-F238E27FC236}">
                <a16:creationId xmlns:a16="http://schemas.microsoft.com/office/drawing/2014/main" id="{497AED5C-9057-34A3-73E3-785BB9865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913" y="5132931"/>
            <a:ext cx="1972977" cy="1200577"/>
          </a:xfrm>
          <a:prstGeom prst="rect">
            <a:avLst/>
          </a:prstGeom>
        </p:spPr>
      </p:pic>
      <p:pic>
        <p:nvPicPr>
          <p:cNvPr id="8" name="Picture 7" descr="A cartoon showing how likelihoods and posteriors are combined in Baeys Rule.">
            <a:hlinkClick r:id="rId7"/>
            <a:extLst>
              <a:ext uri="{FF2B5EF4-FFF2-40B4-BE49-F238E27FC236}">
                <a16:creationId xmlns:a16="http://schemas.microsoft.com/office/drawing/2014/main" id="{66A5A230-F5B0-2161-9374-8305B5D89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658" y="3611660"/>
            <a:ext cx="3751943" cy="1521271"/>
          </a:xfrm>
          <a:prstGeom prst="rect">
            <a:avLst/>
          </a:prstGeom>
        </p:spPr>
      </p:pic>
      <p:pic>
        <p:nvPicPr>
          <p:cNvPr id="9" name="Picture 8" descr="Typical plots of Gaussian distibutions showing how an optimal threshold is set.">
            <a:hlinkClick r:id="rId9"/>
            <a:extLst>
              <a:ext uri="{FF2B5EF4-FFF2-40B4-BE49-F238E27FC236}">
                <a16:creationId xmlns:a16="http://schemas.microsoft.com/office/drawing/2014/main" id="{500B1552-A699-EC8C-7CAE-EFD7163C3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866" y="5165099"/>
            <a:ext cx="1745553" cy="1079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Recall our discriminant function for minimum error rate classification: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+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2381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multivariate normal distribution: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Consider the case: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𝚺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1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(statistical independence, equal variance, class-independent variance)</a:t>
                </a:r>
              </a:p>
              <a:p>
                <a:pPr marL="4000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kumimoji="0" lang="en-US" sz="1800" b="1" i="1" u="none" strike="noStrike" kern="1200" cap="none" spc="0" normalizeH="0" baseline="30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kumimoji="0" lang="en-US" sz="1800" b="1" i="1" u="none" strike="noStrike" kern="1200" cap="none" spc="0" normalizeH="0" baseline="30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kumimoji="0" lang="en-US" sz="1800" b="1" i="1" u="none" strike="noStrike" kern="1200" cap="none" spc="0" normalizeH="0" baseline="30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kumimoji="0" lang="en-US" sz="1800" b="1" i="1" u="none" strike="noStrike" kern="1200" cap="none" spc="0" normalizeH="0" baseline="3000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000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𝜎</m:t>
                        </m:r>
                        <m:r>
                          <a:rPr kumimoji="0" lang="en-US" sz="1800" b="1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</a:t>
                </a:r>
              </a:p>
              <a:p>
                <a:pPr marL="4000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𝜎</m:t>
                      </m:r>
                      <m:r>
                        <a:rPr kumimoji="0" lang="en-US" sz="1800" b="1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equation has a simple geometric interpretation: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decision region when the priors are equal and the support regions are spherical is simply halfway between the means (Euclidean distance).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Threshold Decoding</a:t>
            </a:r>
          </a:p>
        </p:txBody>
      </p:sp>
      <p:pic>
        <p:nvPicPr>
          <p:cNvPr id="3" name="Picture 2" descr="Typical decision surfaces for Gaussian distributions in the 1D, 2D and 2D cases.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276CE-A6DB-E570-9AFB-965420F92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9" name="Rectangle 23">
            <a:extLst>
              <a:ext uri="{FF2B5EF4-FFF2-40B4-BE49-F238E27FC236}">
                <a16:creationId xmlns:a16="http://schemas.microsoft.com/office/drawing/2014/main" id="{46C8E52E-B923-8F6D-60F2-377D40D3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391F23F-F10A-B956-690F-F923B7AC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Two-Class 2D Decision Surfaces</a:t>
            </a:r>
          </a:p>
        </p:txBody>
      </p:sp>
      <p:pic>
        <p:nvPicPr>
          <p:cNvPr id="3" name="Picture 2" descr="Typical decision surfaces for Gaussian dstributions where the feature vectors are 2D vectors (3D distributions).&#10;">
            <a:extLst>
              <a:ext uri="{FF2B5EF4-FFF2-40B4-BE49-F238E27FC236}">
                <a16:creationId xmlns:a16="http://schemas.microsoft.com/office/drawing/2014/main" id="{6AFD4FA4-FE34-05EA-13E0-7280EDF54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652686"/>
            <a:ext cx="5001768" cy="5598233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160E3FF-2097-0CE6-FB13-EF7DF140D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96" y="637860"/>
            <a:ext cx="3803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From the Duda &amp; Hart Pattern Recognition book linked in the syllabus.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the relationship between the decision surface and the support region.</a:t>
            </a:r>
          </a:p>
        </p:txBody>
      </p:sp>
    </p:spTree>
    <p:extLst>
      <p:ext uri="{BB962C8B-B14F-4D97-AF65-F5344CB8AC3E}">
        <p14:creationId xmlns:p14="http://schemas.microsoft.com/office/powerpoint/2010/main" val="36346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4C68-1006-4D33-AA9A-7A214CF85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9" name="Rectangle 23">
            <a:extLst>
              <a:ext uri="{FF2B5EF4-FFF2-40B4-BE49-F238E27FC236}">
                <a16:creationId xmlns:a16="http://schemas.microsoft.com/office/drawing/2014/main" id="{8CFCF3C7-7DAF-CA7B-788F-0E6D3D9D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EA01F25C-47C5-A208-D02F-5B41DE2FB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Two-Class 3D Decision Surfaces</a:t>
            </a:r>
          </a:p>
        </p:txBody>
      </p:sp>
      <p:pic>
        <p:nvPicPr>
          <p:cNvPr id="3" name="Picture 2" descr="Typical decision surfaces for Gaussian dstributions where the feature vectors are 3D vectors (4D distributions).&#10;&#10;The 3D objects shown are the support regions.">
            <a:extLst>
              <a:ext uri="{FF2B5EF4-FFF2-40B4-BE49-F238E27FC236}">
                <a16:creationId xmlns:a16="http://schemas.microsoft.com/office/drawing/2014/main" id="{815ABD3D-3876-A802-514B-216FCECD3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843" y="652686"/>
            <a:ext cx="4385282" cy="5598233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FE9361A1-111F-02CA-03FC-A35FCCC50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96" y="637860"/>
            <a:ext cx="38039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From the Duda &amp; Hart Pattern Recognition book linked in the syllabus.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the inputs are 3D vectors. We cannot visualize the distributions in 4D space.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But we can use the support regions to understand the decision surfaces.</a:t>
            </a:r>
          </a:p>
        </p:txBody>
      </p:sp>
    </p:spTree>
    <p:extLst>
      <p:ext uri="{BB962C8B-B14F-4D97-AF65-F5344CB8AC3E}">
        <p14:creationId xmlns:p14="http://schemas.microsoft.com/office/powerpoint/2010/main" val="9458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82" y="4056456"/>
            <a:ext cx="434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New: Client/server web–based app.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New: Includes quantum machine learning algorithms.</a:t>
            </a:r>
          </a:p>
        </p:txBody>
      </p:sp>
      <p:pic>
        <p:nvPicPr>
          <p:cNvPr id="2" name="Picture 38">
            <a:hlinkClick r:id="rId4"/>
            <a:extLst>
              <a:ext uri="{FF2B5EF4-FFF2-40B4-BE49-F238E27FC236}">
                <a16:creationId xmlns:a16="http://schemas.microsoft.com/office/drawing/2014/main" id="{0A3EFD4C-D071-F0D7-7249-FC7AC9D1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/>
        </p:blipFill>
        <p:spPr bwMode="auto">
          <a:xfrm>
            <a:off x="4734127" y="664606"/>
            <a:ext cx="4189655" cy="31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6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597782"/>
            <a:ext cx="868838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Discriminant Functions: </a:t>
            </a:r>
            <a:r>
              <a:rPr lang="en-US" sz="1800" b="1" dirty="0">
                <a:solidFill>
                  <a:schemeClr val="bg1"/>
                </a:solidFill>
              </a:rPr>
              <a:t>the discriminant functions for Gaussian distributions have a simple geometric interpretation.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PCA vs. QDA: </a:t>
            </a:r>
            <a:r>
              <a:rPr lang="en-US" sz="1800" b="1" dirty="0">
                <a:solidFill>
                  <a:schemeClr val="bg1"/>
                </a:solidFill>
              </a:rPr>
              <a:t>Traditional PCA uses a common, or pooled covariance matrix, for all classes. QDA is closer to the true Bayesian model and uses a class dependent covariance matrix.</a:t>
            </a:r>
          </a:p>
          <a:p>
            <a:pPr marL="171450" lvl="0" indent="-17145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>
                <a:solidFill>
                  <a:srgbClr val="333399"/>
                </a:solidFill>
              </a:rPr>
              <a:t>Parameter Estimation (Things to Come)</a:t>
            </a:r>
            <a:r>
              <a:rPr lang="en-US" sz="1800" b="1" dirty="0">
                <a:solidFill>
                  <a:srgbClr val="000000"/>
                </a:solidFill>
              </a:rPr>
              <a:t>: How do we estimate means, covariances and other model parameters? Hint: We also use machine learning/statistics.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7463</TotalTime>
  <Words>471</Words>
  <Application>Microsoft Macintosh PowerPoint</Application>
  <PresentationFormat>Letter Paper (8.5x11 in)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Cambria Math</vt:lpstr>
      <vt:lpstr>Times New Roman</vt:lpstr>
      <vt:lpstr>lecture_title</vt:lpstr>
      <vt:lpstr>1_isip_default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409</cp:revision>
  <dcterms:created xsi:type="dcterms:W3CDTF">2002-09-12T17:13:32Z</dcterms:created>
  <dcterms:modified xsi:type="dcterms:W3CDTF">2026-01-26T14:52:11Z</dcterms:modified>
</cp:coreProperties>
</file>