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700" r:id="rId3"/>
  </p:sldMasterIdLst>
  <p:notesMasterIdLst>
    <p:notesMasterId r:id="rId25"/>
  </p:notesMasterIdLst>
  <p:handoutMasterIdLst>
    <p:handoutMasterId r:id="rId26"/>
  </p:handoutMasterIdLst>
  <p:sldIdLst>
    <p:sldId id="333" r:id="rId4"/>
    <p:sldId id="381" r:id="rId5"/>
    <p:sldId id="376" r:id="rId6"/>
    <p:sldId id="336" r:id="rId7"/>
    <p:sldId id="337" r:id="rId8"/>
    <p:sldId id="338" r:id="rId9"/>
    <p:sldId id="368" r:id="rId10"/>
    <p:sldId id="379" r:id="rId11"/>
    <p:sldId id="382" r:id="rId12"/>
    <p:sldId id="384" r:id="rId13"/>
    <p:sldId id="367" r:id="rId14"/>
    <p:sldId id="380" r:id="rId15"/>
    <p:sldId id="385" r:id="rId16"/>
    <p:sldId id="386" r:id="rId17"/>
    <p:sldId id="365" r:id="rId18"/>
    <p:sldId id="387" r:id="rId19"/>
    <p:sldId id="310" r:id="rId20"/>
    <p:sldId id="362" r:id="rId21"/>
    <p:sldId id="363" r:id="rId22"/>
    <p:sldId id="364" r:id="rId23"/>
    <p:sldId id="366" r:id="rId2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5089" autoAdjust="0"/>
  </p:normalViewPr>
  <p:slideViewPr>
    <p:cSldViewPr snapToGrid="0">
      <p:cViewPr varScale="1">
        <p:scale>
          <a:sx n="136" d="100"/>
          <a:sy n="136" d="100"/>
        </p:scale>
        <p:origin x="888" y="200"/>
      </p:cViewPr>
      <p:guideLst>
        <p:guide orient="horz" pos="1176"/>
        <p:guide pos="2880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0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D755E-F106-4DAC-886C-FC7CDB8F96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54549-E4D7-4841-B153-513D2B629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3F09D-56DE-4DD5-ADA2-B138428F9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59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74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97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7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4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0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26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6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1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2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isip.piconepress.com/courses/temple/ece_8527/resources/dhs_book/dhs_book.pdf" TargetMode="External"/><Relationship Id="rId7" Type="http://schemas.openxmlformats.org/officeDocument/2006/relationships/hyperlink" Target="https://www.azimuthproject.org/azimuth/show/Bayesian+statistical+decision+theory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datasciencecentral.com/profiles/blogs/basics-of-bayesian-decision-theory" TargetMode="External"/><Relationship Id="rId10" Type="http://schemas.openxmlformats.org/officeDocument/2006/relationships/image" Target="../media/image5.tiff"/><Relationship Id="rId4" Type="http://schemas.openxmlformats.org/officeDocument/2006/relationships/image" Target="../media/image2.jpeg"/><Relationship Id="rId9" Type="http://schemas.openxmlformats.org/officeDocument/2006/relationships/hyperlink" Target="https://www.biorxiv.org/content/10.1101/060194v4.f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05: Two Category Classification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Error Rate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Likelihood Ratios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Surfaces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Gaussian Classifiers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Decoding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9.1 – 9.2)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048" y="1486274"/>
            <a:ext cx="2466157" cy="184961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497AED5C-9057-34A3-73E3-785BB986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13" y="5132931"/>
            <a:ext cx="1972977" cy="1200577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66A5A230-F5B0-2161-9374-8305B5D8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58" y="3611660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00B1552-A699-EC8C-7CAE-EFD7163C3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866" y="5165099"/>
            <a:ext cx="1745553" cy="1079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Univariate normal distribution: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𝒆𝒙𝒑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the mean and covariance are defined by: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63913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336391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entropy of a univariate normal distribution is given by: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𝒅𝒙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that for a uniform discrete distribution with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𝑵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values,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611" t="-1282" b="-6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Univariate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45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>
                <a:tab pos="273526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𝒆𝒙𝒑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𝚺</m:t>
                              </m:r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is this distribution so important in engineering?</a:t>
                </a: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19415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19415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Covariance: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∑</m:t>
                    </m:r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Statistical independence?</a:t>
                </a: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Higher-order moments?</a:t>
                </a: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Occam’s Razor?</a:t>
                </a: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Entropy?</a:t>
                </a: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Linear combinations of normal random variables?</a:t>
                </a:r>
              </a:p>
              <a:p>
                <a:pPr marL="4667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Central Limit Theorem?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>
                    <a:tab pos="2735263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603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Multivariate Gaussian (Normal)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9828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support region is the obtained by the intersection of a Gaussian distribution with a plane.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horizontal plane, this generates an ellipse whose points are of equal probability density.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30384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Recall our discriminant function for minimum error rate classification: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+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2381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multivariate normal distribution: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Consider the case: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1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(statistical independence, equal variance, class-independent variance)</a:t>
                </a:r>
              </a:p>
              <a:p>
                <a:pPr marL="4000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kumimoji="0" lang="en-US" sz="1800" b="1" i="1" u="none" strike="noStrike" kern="1200" cap="none" spc="0" normalizeH="0" baseline="30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kumimoji="0" lang="en-US" sz="1800" b="1" i="1" u="none" strike="noStrike" kern="1200" cap="none" spc="0" normalizeH="0" baseline="30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kumimoji="0" lang="en-US" sz="1800" b="1" i="1" u="none" strike="noStrike" kern="1200" cap="none" spc="0" normalizeH="0" baseline="30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kumimoji="0" lang="en-US" sz="1800" b="1" i="1" u="none" strike="noStrike" kern="1200" cap="none" spc="0" normalizeH="0" baseline="3000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000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𝜎</m:t>
                        </m:r>
                        <m:r>
                          <a:rPr kumimoji="0" lang="en-US" sz="1800" b="1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</a:t>
                </a:r>
              </a:p>
              <a:p>
                <a:pPr marL="4000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𝜎</m:t>
                      </m:r>
                      <m:r>
                        <a:rPr kumimoji="0" lang="en-US" sz="1800" b="1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4" name="Rectangle 26"/>
              <p:cNvSpPr>
                <a:spLocks noChangeArrowheads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 multivariate normal distribution with equal covariances: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Since these terms are constant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w.r.t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the maximization: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𝝈</m:t>
                        </m:r>
                        <m:r>
                          <a:rPr kumimoji="0" lang="en-US" sz="1800" b="1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We can expand this: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𝝈</m:t>
                        </m:r>
                        <m:r>
                          <a:rPr kumimoji="0" lang="en-US" sz="1800" b="1" i="1" u="none" strike="noStrike" kern="1200" cap="none" spc="0" normalizeH="0" baseline="3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kumimoji="0" lang="en-US" sz="1800" b="1" i="1" u="none" strike="noStrike" kern="1200" cap="none" spc="0" normalizeH="0" baseline="-2500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kumimoji="0" lang="en-US" sz="1800" b="1" i="1" u="none" strike="noStrike" kern="120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kumimoji="0" lang="en-US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+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term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30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a constant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w.r.t.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30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𝒕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is a constant that can be precomputed.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When the priors are equal,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𝒈</m:t>
                    </m:r>
                    <m:r>
                      <a:rPr kumimoji="0" lang="en-US" sz="1800" b="1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known as the Mahalanobis distance. It represents a statistically normalized distance calculation that results from normalizing the variances.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can be thought of as a weighted Euclidean distance: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𝐝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𝒙𝒋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-2500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sSubSup>
                        <m:sSub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∑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blipFill>
                <a:blip r:embed="rId2"/>
                <a:stretch>
                  <a:fillRect l="-1606" t="-10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420507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 Classifiers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EBBE1CD-6B57-BA4B-A0CD-8AAA011AF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0528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can use an equivalent linear discriminant function: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sup>
                    </m:sSub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</m:sup>
                        </m:sSub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called the threshold or bias for the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kumimoji="0" lang="en-US" sz="1800" b="1" i="0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category.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classifier that uses linear discriminant functions is called a linear machine.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decision surfaces are defined by the equations: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5426075" algn="r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5426075" algn="r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+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𝟎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619875" algn="r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blipFill>
                <a:blip r:embed="rId3"/>
                <a:stretch>
                  <a:fillRect l="-1466" t="-1299" r="-1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equation has a simple geometric interpretation: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decision region when the priors are equal and the support regions are spherical is simply halfway between the means (Euclidean distance).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597782"/>
            <a:ext cx="86883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Prior Probabilities: </a:t>
            </a:r>
            <a:r>
              <a:rPr lang="en-US" sz="1800" b="1" dirty="0">
                <a:solidFill>
                  <a:schemeClr val="bg1"/>
                </a:solidFill>
              </a:rPr>
              <a:t>reflect our knowledge of the problem, which comes from “subject matter expertise.”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Likelihoods: </a:t>
            </a:r>
            <a:r>
              <a:rPr lang="en-US" sz="1800" b="1" dirty="0">
                <a:solidFill>
                  <a:schemeClr val="bg1"/>
                </a:solidFill>
              </a:rPr>
              <a:t>A model that assesses the probability a specific feature vector could have occurred from a specific class.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Posterior Probabilities: </a:t>
            </a:r>
            <a:r>
              <a:rPr lang="en-US" sz="1800" b="1" dirty="0">
                <a:solidFill>
                  <a:schemeClr val="bg1"/>
                </a:solidFill>
              </a:rPr>
              <a:t>the probability a class occurred given a specific feature vector (converts a measurement to a probability that it came from a specific class).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Likelihood Ratio: </a:t>
            </a:r>
            <a:r>
              <a:rPr lang="en-US" sz="1800" b="1" dirty="0">
                <a:solidFill>
                  <a:srgbClr val="000000"/>
                </a:solidFill>
              </a:rPr>
              <a:t>a simple decision rule or method for evaluating a classifier over a range of operating conditions. Convenient for two-class problems.</a:t>
            </a:r>
            <a:endParaRPr lang="en-US" sz="18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Rule</a:t>
            </a:r>
            <a:r>
              <a:rPr lang="en-US" sz="1800" b="1" dirty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choose the class that has the highest posterior.</a:t>
            </a:r>
          </a:p>
          <a:p>
            <a:pPr marL="171450" lvl="0" indent="-17145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kern="0" dirty="0">
                <a:solidFill>
                  <a:srgbClr val="333399"/>
                </a:solidFill>
                <a:latin typeface="Arial"/>
              </a:rPr>
              <a:t>Decision Criteria</a:t>
            </a:r>
            <a:r>
              <a:rPr lang="en-US" sz="1800" b="1" dirty="0">
                <a:solidFill>
                  <a:srgbClr val="000000"/>
                </a:solidFill>
              </a:rPr>
              <a:t>: Several viable choices for decision rules. The shape of the decision surface is influenced by the number of categories and the statistics of the data.</a:t>
            </a:r>
          </a:p>
          <a:p>
            <a:pPr marL="171450" lvl="0" indent="-17145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>
                <a:solidFill>
                  <a:srgbClr val="333399"/>
                </a:solidFill>
              </a:rPr>
              <a:t>Bayes Risk: </a:t>
            </a:r>
            <a:r>
              <a:rPr lang="en-US" sz="1800" b="1" dirty="0">
                <a:solidFill>
                  <a:srgbClr val="000000"/>
                </a:solidFill>
              </a:rPr>
              <a:t>what is its relation to performance?</a:t>
            </a:r>
          </a:p>
          <a:p>
            <a:pPr marL="171450" lvl="0" indent="-17145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>
                <a:solidFill>
                  <a:srgbClr val="333399"/>
                </a:solidFill>
              </a:rPr>
              <a:t>Minimum Error Rate</a:t>
            </a:r>
            <a:r>
              <a:rPr lang="en-US" sz="1800" b="1" dirty="0">
                <a:solidFill>
                  <a:srgbClr val="000000"/>
                </a:solidFill>
              </a:rPr>
              <a:t>: How do we compute it?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Design our classifier to minimize the worst overall risk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(avoid catastrophic failures)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Factor overall risk into contributions for each region: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nary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a simplified notation (Van Trees, 1968):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95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blipFill>
                <a:blip r:embed="rId2"/>
                <a:stretch>
                  <a:fillRect l="-1611" t="-13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220057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Rectangle 6"/>
              <p:cNvSpPr>
                <a:spLocks noChangeArrowheads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can rewrite the risk: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make this substitution because we want the risk in terms of error probabilities and priors.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Multiply out, add and subtract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rearrange: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770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blipFill>
                <a:blip r:embed="rId2"/>
                <a:stretch>
                  <a:fillRect l="-1462" t="-13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40102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Our simplest decision rule:</a:t>
                </a:r>
              </a:p>
              <a:p>
                <a:pPr marL="339725" marR="0" lvl="2" indent="-1635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 observation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decide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otherwise, decide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9083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𝒑𝒐𝒔𝒕𝒆𝒓𝒊𝒐𝒓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𝒍𝒊𝒌𝒆𝒍𝒊𝒉𝒐𝒐𝒅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×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𝒑𝒓𝒊𝒐𝒓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decision rule: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𝒊𝒇𝒇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Probability of error: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𝒆𝒓𝒓𝒐𝒓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∈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1800" b="1" i="1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1" i="1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average probability of error is given by: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𝒆𝒓𝒓𝒐𝒓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𝒆𝒓𝒓𝒐𝒓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kumimoji="0" lang="en-US" sz="1800" b="1" i="1" u="none" strike="noStrike" kern="1200" cap="none" spc="0" normalizeH="0" baseline="-2500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Special cases:</a:t>
                </a: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gives us no useful information.</a:t>
                </a: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priors give no useful information.</a:t>
                </a: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ChangeArrowheads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Continuing: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the risk is linear 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can find a boundary such that the second term,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is zero, then the minimax risk becomes: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value of the prior, there is 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associated Bayes error rate.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Minimax: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the maximum Bayes error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the prior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then use the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corresponding decision region.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87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blipFill>
                <a:blip r:embed="rId2"/>
                <a:stretch>
                  <a:fillRect l="-1606" t="-11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 Criterion (Cont.)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83D2343-EEB0-8745-A948-0CC7C6F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1995"/>
          <a:stretch/>
        </p:blipFill>
        <p:spPr bwMode="auto">
          <a:xfrm>
            <a:off x="5644054" y="4173878"/>
            <a:ext cx="3271345" cy="22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Rectangle 5"/>
              <p:cNvSpPr>
                <a:spLocks noChangeArrowheads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Guarantee the total risk is less than some fixed constant (or cost).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Minimize the risk subject to the constraint: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𝒄𝒐𝒏𝒔𝒕𝒂𝒏𝒕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must not misclassify more than 1% of salmon as sea bass).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Typically must adjust boundaries numerically.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some distributions (e.g., Gaussian), analytical solutions do exist.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36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blipFill>
                <a:blip r:embed="rId2"/>
                <a:stretch>
                  <a:fillRect l="-6131" t="-66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Neyman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432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correspond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given by: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Our decision rule 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&lt;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results in the equivalent rule:</a:t>
                </a:r>
              </a:p>
              <a:p>
                <a:pPr marL="173038" lvl="2">
                  <a:spcAft>
                    <a:spcPts val="600"/>
                  </a:spcAft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606" t="-1456" r="-10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71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employing Bayes formula, we can replace the posteriors:</a:t>
                </a:r>
              </a:p>
              <a:p>
                <a:pPr marL="173038" lvl="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the prior probabilities and conditional densities: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positive, our rule becomes: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factors are identical, and the prior probabilities are equal, this reduces to a standard likelihood ratio: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606" t="-1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6009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a symmetrical or zero-one loss function: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𝝀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…,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the average probability of error.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— also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maximum a posteriori decoding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 (MAP).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625" t="-13229" r="-5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58198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Minimum error rate classification:</a:t>
                </a:r>
              </a:p>
              <a:p>
                <a:pPr marL="2381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&gt;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𝒇𝒐𝒓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𝒂𝒍𝒍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blipFill>
                <a:blip r:embed="rId2"/>
                <a:stretch>
                  <a:fillRect l="-1460" t="-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 bwMode="auto">
          <a:xfrm>
            <a:off x="189191" y="4033838"/>
            <a:ext cx="2909574" cy="2228850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/>
        </p:blipFill>
        <p:spPr bwMode="auto">
          <a:xfrm>
            <a:off x="3333307" y="197028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86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6"/>
            <a:ext cx="873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visualize our decision rule several ways: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870"/>
          <a:stretch/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40297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),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Define a decision rule:</a:t>
                </a:r>
              </a:p>
              <a:p>
                <a:pPr marL="457200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 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𝒇𝒐𝒓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𝒂𝒍𝒍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𝜶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𝒈</m:t>
                    </m:r>
                    <m:r>
                      <a:rPr kumimoji="0" lang="en-US" sz="1800" b="1" i="0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= −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0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𝒈</m:t>
                    </m:r>
                    <m:r>
                      <a:rPr kumimoji="0" lang="en-US" sz="1800" b="1" i="0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= 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0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multiply or add by same positive constant</a:t>
                </a:r>
              </a:p>
              <a:p>
                <a:pPr marL="6858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𝒈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𝒇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𝒈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392863" algn="r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𝒄</m:t>
                            </m:r>
                          </m:sup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(1)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392863" algn="r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  <a:sym typeface="Symbol" pitchFamily="18" charset="2"/>
                  </a:rPr>
                  <a:t>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(2)</a:t>
                </a:r>
              </a:p>
              <a:p>
                <a:pPr marL="3460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392863" algn="r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𝒇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+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(3)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Computational complexity (e.g., Gaussian)</a:t>
                </a:r>
              </a:p>
              <a:p>
                <a:pPr marL="466725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606" t="-1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541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7444</TotalTime>
  <Words>2051</Words>
  <Application>Microsoft Macintosh PowerPoint</Application>
  <PresentationFormat>Letter Paper (8.5x11 in)</PresentationFormat>
  <Paragraphs>204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Times New Roman</vt:lpstr>
      <vt:lpstr>Wingdings</vt:lpstr>
      <vt:lpstr>lecture_title</vt:lpstr>
      <vt:lpstr>1_isip_default</vt:lpstr>
      <vt:lpstr>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2026-01-23T14:15:26Z</dcterms:modified>
</cp:coreProperties>
</file>