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333" r:id="rId3"/>
    <p:sldId id="325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74" r:id="rId13"/>
    <p:sldId id="321" r:id="rId14"/>
    <p:sldId id="322" r:id="rId15"/>
    <p:sldId id="375" r:id="rId16"/>
    <p:sldId id="310" r:id="rId1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5089" autoAdjust="0"/>
  </p:normalViewPr>
  <p:slideViewPr>
    <p:cSldViewPr snapToGrid="0">
      <p:cViewPr varScale="1">
        <p:scale>
          <a:sx n="136" d="100"/>
          <a:sy n="136" d="100"/>
        </p:scale>
        <p:origin x="888" y="200"/>
      </p:cViewPr>
      <p:guideLst>
        <p:guide orient="horz" pos="1176"/>
        <p:guide pos="2856"/>
        <p:guide pos="144"/>
        <p:guide pos="5616"/>
        <p:guide orient="horz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D2D21-C9A8-4673-BFA5-978DE05036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64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72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7" r:id="rId2"/>
    <p:sldLayoutId id="2147483698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isip.piconepress.com/courses/temple/ece_8527/resources/dhs_book/dhs_book.pdf" TargetMode="External"/><Relationship Id="rId7" Type="http://schemas.openxmlformats.org/officeDocument/2006/relationships/hyperlink" Target="https://www.azimuthproject.org/azimuth/show/Bayesian+statistical+decision+theory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hyperlink" Target="https://www.datasciencecentral.com/profiles/blogs/basics-of-bayesian-decision-theory" TargetMode="External"/><Relationship Id="rId10" Type="http://schemas.openxmlformats.org/officeDocument/2006/relationships/image" Target="../media/image5.tiff"/><Relationship Id="rId4" Type="http://schemas.openxmlformats.org/officeDocument/2006/relationships/image" Target="../media/image2.jpeg"/><Relationship Id="rId9" Type="http://schemas.openxmlformats.org/officeDocument/2006/relationships/hyperlink" Target="https://www.biorxiv.org/content/10.1101/060194v4.ful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04: Bayes Rule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399" y="1573623"/>
            <a:ext cx="4002973" cy="47598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Decision Theory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Probabilities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Functions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Probabilities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Bayes Decision Rule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eaLnBrk="0" fontAlgn="auto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9.1 – 9.2)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1" descr="Z:\ece_8443\img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1048" y="1486274"/>
            <a:ext cx="2466157" cy="184961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497AED5C-9057-34A3-73E3-785BB9865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913" y="5132931"/>
            <a:ext cx="1972977" cy="1200577"/>
          </a:xfrm>
          <a:prstGeom prst="rect">
            <a:avLst/>
          </a:prstGeom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66A5A230-F5B0-2161-9374-8305B5D89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658" y="3611660"/>
            <a:ext cx="3751943" cy="1521271"/>
          </a:xfrm>
          <a:prstGeom prst="rect">
            <a:avLst/>
          </a:prstGeom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00B1552-A699-EC8C-7CAE-EFD7163C3D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0866" y="5165099"/>
            <a:ext cx="1745553" cy="10790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11" name="Rectangle 7"/>
              <p:cNvSpPr>
                <a:spLocks noChangeArrowheads="1"/>
              </p:cNvSpPr>
              <p:nvPr/>
            </p:nvSpPr>
            <p:spPr bwMode="auto">
              <a:xfrm>
                <a:off x="227013" y="648206"/>
                <a:ext cx="8688387" cy="583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evidence,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is a scale factor that assures probabilities sum to 1: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Using 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𝒅𝒆𝒄𝒊𝒅𝒆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𝒅𝒆𝒄𝒊𝒅𝒆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Goal: Minimize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 and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eliminate the scale factor (which appears in both terms):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951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648206"/>
                <a:ext cx="8688387" cy="5839680"/>
              </a:xfrm>
              <a:prstGeom prst="rect">
                <a:avLst/>
              </a:prstGeom>
              <a:blipFill>
                <a:blip r:embed="rId2"/>
                <a:stretch>
                  <a:fillRect l="-1458" t="-5206" b="-36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00222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Rule: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can be expressed in words as: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𝒑𝒐𝒔𝒕𝒆𝒓𝒊𝒐𝒓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𝒍𝒊𝒌𝒆𝒍𝒊𝒉𝒐𝒐𝒅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𝒑𝒓𝒊𝒐𝒓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𝒆𝒗𝒊𝒅𝒆𝒏𝒄𝒆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By measuring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x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we can convert the prior probability,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P(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ω</a:t>
                </a:r>
                <a:r>
                  <a:rPr kumimoji="0" lang="en-US" sz="18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into a posterior probability,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P(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ω</a:t>
                </a:r>
                <a:r>
                  <a:rPr kumimoji="0" lang="en-US" sz="18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|x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Evidence can be viewed as a scale factor and is often ignored in optimization applications (e.g., speech recognition).</a:t>
                </a: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Rule allows us to train a system by collecting data in what is called a supervised mode (e.g., collect a sea bass sample and measure its length, speak a specific set of words and measure the feature vectors).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blipFill>
                <a:blip r:embed="rId2"/>
                <a:stretch>
                  <a:fillRect l="-1460" t="-1269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0661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0" y="607319"/>
                <a:ext cx="8686800" cy="55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Generalization of the preceding ideas: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of more than one feature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more than two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classes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(e.g., N-way classification)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Allowing actions other than a decision to decide on the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label</a:t>
                </a:r>
                <a:br>
                  <a:rPr lang="en-US" sz="1800" b="1" dirty="0">
                    <a:solidFill>
                      <a:srgbClr val="000000"/>
                    </a:solidFill>
                    <a:latin typeface="Arial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(e.g., rejection: refusing to take an action when alternatives are close or confidence is low)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Introduce a loss of function which is more general than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probability of error (e.g., errors are not equally costly)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us replace the scalar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x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by the vector,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in a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-dimensional Euclidean space,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called the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feature space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07319"/>
                <a:ext cx="8686800" cy="5576887"/>
              </a:xfrm>
              <a:prstGeom prst="rect">
                <a:avLst/>
              </a:prstGeom>
              <a:blipFill>
                <a:blip r:embed="rId3"/>
                <a:stretch>
                  <a:fillRect l="-1606" t="-13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Generalization of the Two-Class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 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set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categories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,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,…,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𝒂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}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set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possible actions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loss incurred for taking action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when the state of nature is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posterior,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𝝎</m:t>
                        </m:r>
                        <m:r>
                          <a:rPr kumimoji="0" lang="en-US" sz="1800" b="1" i="1" u="none" strike="noStrike" kern="1200" cap="none" spc="0" normalizeH="0" baseline="-2500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can be computed from Bayes formula: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where the evidence is: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𝜶</m:t>
                          </m:r>
                          <m:r>
                            <a:rPr kumimoji="0" lang="en-US" sz="18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7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blipFill>
                <a:blip r:embed="rId2"/>
                <a:stretch>
                  <a:fillRect l="-1608" t="-1155" b="-152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1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Loss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 expected loss is called a risk.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is called the conditional risk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 general decision rule is a function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that tells us which action to take for every possible observation.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overall risk is given by: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𝜶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we choose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so that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))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is as small as possible for every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the overall risk will be minimized.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Compute the conditional risk for every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select the action that minimizes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 This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𝑹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and is referred to as the Bayes risk.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Bayes risk is the best performance that can be achieved (for the given data set  or problem definition).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blipFill>
                <a:blip r:embed="rId2"/>
                <a:stretch>
                  <a:fillRect l="-4070" t="-1370" r="-7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14313" y="3417515"/>
            <a:ext cx="8734425" cy="1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 Risk</a:t>
            </a:r>
          </a:p>
        </p:txBody>
      </p:sp>
    </p:spTree>
    <p:extLst>
      <p:ext uri="{BB962C8B-B14F-4D97-AF65-F5344CB8AC3E}">
        <p14:creationId xmlns:p14="http://schemas.microsoft.com/office/powerpoint/2010/main" val="48618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Probability Decision Theory: </a:t>
            </a:r>
            <a:r>
              <a:rPr lang="en-US" sz="1800" b="1" dirty="0">
                <a:solidFill>
                  <a:schemeClr val="bg1"/>
                </a:solidFill>
              </a:rPr>
              <a:t>allows us to quantify the tradeoffs between various classification decisions using probability and the costs that accompany these decisions.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Prior Probabilities: </a:t>
            </a:r>
            <a:r>
              <a:rPr lang="en-US" sz="1800" b="1" dirty="0">
                <a:solidFill>
                  <a:schemeClr val="bg1"/>
                </a:solidFill>
              </a:rPr>
              <a:t>reflect our knowledge of the problem, which comes from “subject matter expertise.”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Likelihoods: </a:t>
            </a:r>
            <a:r>
              <a:rPr lang="en-US" sz="1800" b="1" dirty="0">
                <a:solidFill>
                  <a:schemeClr val="bg1"/>
                </a:solidFill>
              </a:rPr>
              <a:t>A model that assesses the probability a specific feature vector could have occurred from a specific class.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Posterior Probabilities: </a:t>
            </a:r>
            <a:r>
              <a:rPr lang="en-US" sz="1800" b="1" dirty="0">
                <a:solidFill>
                  <a:schemeClr val="bg1"/>
                </a:solidFill>
              </a:rPr>
              <a:t>the probability a class occurred given a specific feature vector (converts a measurement to a probability that it came from a specific class).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Rule</a:t>
            </a:r>
            <a:r>
              <a:rPr lang="en-US" sz="1800" b="1" dirty="0">
                <a:solidFill>
                  <a:schemeClr val="bg1"/>
                </a:solidFill>
              </a:rPr>
              <a:t>: factors a posterior into a combination of a likelihood, prior and the evidence. Is this the only appropriate engineering model?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Decision Rule</a:t>
            </a:r>
            <a:r>
              <a:rPr lang="en-US" sz="1800" b="1" dirty="0">
                <a:solidFill>
                  <a:schemeClr val="bg1"/>
                </a:solidFill>
              </a:rPr>
              <a:t>: choose the class that has the highest posterior.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 pitchFamily="18" charset="2"/>
              </a:rPr>
              <a:t>Bayes Risk: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best performance that can be achieved (for the given data set  or problem definition).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38126" y="584200"/>
            <a:ext cx="868679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N-tuple (e.g., two-dimensional vector)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lines (regression) or other surfaces to separate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Can We Exploit Correlation of Features?</a:t>
            </a:r>
          </a:p>
        </p:txBody>
      </p:sp>
      <p:pic>
        <p:nvPicPr>
          <p:cNvPr id="1026" name="Picture 2" descr="1 Formant frequency measurements from Peterson and Barney (1952).">
            <a:extLst>
              <a:ext uri="{FF2B5EF4-FFF2-40B4-BE49-F238E27FC236}">
                <a16:creationId xmlns:a16="http://schemas.microsoft.com/office/drawing/2014/main" id="{C633AD7F-0026-DBD4-D52A-1DDDE264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43" y="1989548"/>
            <a:ext cx="5727313" cy="43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6"/>
            <a:ext cx="8686800" cy="563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Bayesian Decision Theory is a fundamental statistical approach to the problem of pattern classification.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allows us to quantify the tradeoffs between various classification decisions using probability and the costs that accompany these decisions.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assume all relevant probability distributions are known.</a:t>
            </a:r>
          </a:p>
          <a:p>
            <a:pPr marL="466725" lvl="1" indent="-29368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Later, as part of the machine learning process, we will learn how to estimate these from data.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exploit prior knowledge using Bayesian Decision Theory?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Important questions to ask: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Is each class equally probable? (uniform priors)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Can measurements be correlated with the label associated with each data point? (likelihood)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Can we combine these to make a better decision? (posterior)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What is the cost of an error? (risk, optimization)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Decision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0" name="Rectangle 2"/>
              <p:cNvSpPr>
                <a:spLocks noChangeArrowheads="1"/>
              </p:cNvSpPr>
              <p:nvPr/>
            </p:nvSpPr>
            <p:spPr bwMode="auto">
              <a:xfrm>
                <a:off x="231775" y="663591"/>
                <a:ext cx="8645525" cy="55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State of nature or the “class label” is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prior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information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Model the class label as a random variable,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the event that a sample belongs to class 1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probability of class 1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= probability of class 2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= 1</a:t>
                </a:r>
              </a:p>
              <a:p>
                <a:pPr marL="628650" lvl="3" indent="-288925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Exclusivity</a:t>
                </a:r>
                <a:r>
                  <a:rPr lang="en-US" sz="18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share no basic events</a:t>
                </a:r>
              </a:p>
              <a:p>
                <a:pPr marL="628650" lvl="3" indent="-288925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Exhaustivity: the union of all outcomes is the sample space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(either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must occur)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all incorrect classifications have an equal cost:</a:t>
                </a:r>
              </a:p>
              <a:p>
                <a:pPr marL="693738" lvl="1" indent="-350838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Choose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&gt;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053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63591"/>
                <a:ext cx="8645525" cy="5576887"/>
              </a:xfrm>
              <a:prstGeom prst="rect">
                <a:avLst/>
              </a:prstGeom>
              <a:blipFill>
                <a:blip r:embed="rId2"/>
                <a:stretch>
                  <a:fillRect l="-1468" t="-13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Prior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89" name="Rectangle 5"/>
              <p:cNvSpPr>
                <a:spLocks noChangeArrowheads="1"/>
              </p:cNvSpPr>
              <p:nvPr/>
            </p:nvSpPr>
            <p:spPr bwMode="auto">
              <a:xfrm>
                <a:off x="228599" y="635455"/>
                <a:ext cx="8686801" cy="154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decision rule with only prior information always produces the same result and ignores measurements.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&gt;&gt;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we will be correct most of the time.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38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35455"/>
                <a:ext cx="8686801" cy="1541688"/>
              </a:xfrm>
              <a:prstGeom prst="rect">
                <a:avLst/>
              </a:prstGeom>
              <a:blipFill>
                <a:blip r:embed="rId2"/>
                <a:stretch>
                  <a:fillRect l="-1458" t="-4065" b="-8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/>
        </p:blipFill>
        <p:spPr bwMode="auto">
          <a:xfrm>
            <a:off x="4052447" y="2662417"/>
            <a:ext cx="4862952" cy="36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4391" name="Text Box 7"/>
              <p:cNvSpPr txBox="1">
                <a:spLocks noChangeArrowheads="1"/>
              </p:cNvSpPr>
              <p:nvPr/>
            </p:nvSpPr>
            <p:spPr bwMode="auto">
              <a:xfrm>
                <a:off x="228600" y="2228850"/>
                <a:ext cx="3659187" cy="3908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a feature,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is a continuous random variable,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a class-conditional probability density function, or likelihood.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describe the chance a data element belongs to a specific class.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often refer to these as likelihoods because they represent the likelihood of a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given that it came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from class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).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39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228850"/>
                <a:ext cx="3659187" cy="3908762"/>
              </a:xfrm>
              <a:prstGeom prst="rect">
                <a:avLst/>
              </a:prstGeom>
              <a:blipFill>
                <a:blip r:embed="rId4"/>
                <a:stretch>
                  <a:fillRect l="-3806" t="-1942" r="-3460" b="-25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Class-Conditional Probabilities (Likelihoods)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556" name="Rectangle 4"/>
              <p:cNvSpPr>
                <a:spLocks noChangeArrowheads="1"/>
              </p:cNvSpPr>
              <p:nvPr/>
            </p:nvSpPr>
            <p:spPr bwMode="auto">
              <a:xfrm>
                <a:off x="228600" y="635455"/>
                <a:ext cx="8686800" cy="5754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probability density function is denoted in lowercase and represents a function of a continuous variable.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often abbreviated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denotes a probability density function for the random variable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can be two different functions.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denotes a probability mass function, and must obey the following constraints: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Probability mass functions are typically used for discrete random variables (which are summed) while densities describe continuous random variables (latter must be integrated).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In this course, we mix both discrete variables (related to the number of classes) and continuous variables (the probability of a feature vector).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ct val="50000"/>
                  </a:spcAft>
                </a:pPr>
                <a:endParaRPr lang="en-US" sz="1800" b="1" dirty="0">
                  <a:solidFill>
                    <a:srgbClr val="004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155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5455"/>
                <a:ext cx="8686800" cy="5754459"/>
              </a:xfrm>
              <a:prstGeom prst="rect">
                <a:avLst/>
              </a:prstGeom>
              <a:blipFill>
                <a:blip r:embed="rId2"/>
                <a:stretch>
                  <a:fillRect l="-4526" t="-1099" r="-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Probability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6439" name="Rectangle 7"/>
              <p:cNvSpPr>
                <a:spLocks noChangeArrowheads="1"/>
              </p:cNvSpPr>
              <p:nvPr/>
            </p:nvSpPr>
            <p:spPr bwMode="auto">
              <a:xfrm>
                <a:off x="227013" y="673116"/>
                <a:ext cx="8688387" cy="5695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Suppose we know both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we can measure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How does this influence our decision?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joint probability of finding a pattern that is in category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that this pattern has a feature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Rearranging terms, we arrive at Bayes Rule, also known as Bayes Formula: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denominator term, which is known as the evidence, combines the two numerator terms (for the case of two categories):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is the probability that a particular value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x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can occur. It is difficult to calculate because it is the sum across all possible conditions.</a:t>
                </a:r>
              </a:p>
              <a:p>
                <a:pPr marL="238125" indent="-238125">
                  <a:lnSpc>
                    <a:spcPct val="120000"/>
                  </a:lnSpc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643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673116"/>
                <a:ext cx="8688387" cy="5695027"/>
              </a:xfrm>
              <a:prstGeom prst="rect">
                <a:avLst/>
              </a:prstGeom>
              <a:blipFill>
                <a:blip r:embed="rId2"/>
                <a:stretch>
                  <a:fillRect l="-1458" t="-1111" b="-42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0983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 Formula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can be expressed in words as: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𝒑𝒐𝒔𝒕𝒆𝒓𝒊𝒐𝒓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𝒍𝒊𝒌𝒆𝒍𝒊𝒉𝒐𝒐𝒅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𝒑𝒓𝒊𝒐𝒓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𝒆𝒗𝒊𝒅𝒆𝒏𝒄𝒆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By measuring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we can convert the prior probability,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into a posterior probability,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Evidence can be viewed as a scale factor and is often ignored in optimization applications (e.g., speech recognition).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train a system by collecting data in what is called a supervised mode (e.g., collect a sea bass sample and measure its length, speak a specific set of words and measure the feature vectors).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blipFill>
                <a:blip r:embed="rId2"/>
                <a:stretch>
                  <a:fillRect l="-1606" t="-1266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>
            <a:extLst>
              <a:ext uri="{FF2B5EF4-FFF2-40B4-BE49-F238E27FC236}">
                <a16:creationId xmlns:a16="http://schemas.microsoft.com/office/drawing/2014/main" id="{C229D041-9382-9646-A36B-855D62D2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/>
        </p:blipFill>
        <p:spPr bwMode="auto">
          <a:xfrm>
            <a:off x="350729" y="1369211"/>
            <a:ext cx="4095488" cy="29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62" name="Rectangle 6"/>
              <p:cNvSpPr>
                <a:spLocks noChangeArrowheads="1"/>
              </p:cNvSpPr>
              <p:nvPr/>
            </p:nvSpPr>
            <p:spPr bwMode="auto">
              <a:xfrm>
                <a:off x="217268" y="4692227"/>
                <a:ext cx="8698132" cy="174919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every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 posteriors sum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 probability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in category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𝟗𝟐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probability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0.08.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Likelihoods and posteriors are related via Bayes Rule.</a:t>
                </a:r>
              </a:p>
            </p:txBody>
          </p:sp>
        </mc:Choice>
        <mc:Fallback xmlns="">
          <p:sp>
            <p:nvSpPr>
              <p:cNvPr id="14746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268" y="4692227"/>
                <a:ext cx="8698132" cy="1749194"/>
              </a:xfrm>
              <a:prstGeom prst="rect">
                <a:avLst/>
              </a:prstGeom>
              <a:blipFill>
                <a:blip r:embed="rId3"/>
                <a:stretch>
                  <a:fillRect l="-1603" t="-3597" b="-7914"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3055"/>
          <a:stretch/>
        </p:blipFill>
        <p:spPr bwMode="auto">
          <a:xfrm>
            <a:off x="4572000" y="1034783"/>
            <a:ext cx="4370094" cy="33813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59" name="Rectangle 3"/>
              <p:cNvSpPr>
                <a:spLocks noChangeArrowheads="1"/>
              </p:cNvSpPr>
              <p:nvPr/>
            </p:nvSpPr>
            <p:spPr bwMode="auto">
              <a:xfrm>
                <a:off x="228381" y="606002"/>
                <a:ext cx="8686800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Two-class problem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14745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381" y="606002"/>
                <a:ext cx="8686800" cy="528638"/>
              </a:xfrm>
              <a:prstGeom prst="rect">
                <a:avLst/>
              </a:prstGeom>
              <a:blipFill>
                <a:blip r:embed="rId5"/>
                <a:stretch>
                  <a:fillRect l="-1460" t="-9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Posteriors Sum To 1.0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2720C-7911-AC4A-89A1-0D9F5F4C308E}"/>
              </a:ext>
            </a:extLst>
          </p:cNvPr>
          <p:cNvGrpSpPr/>
          <p:nvPr/>
        </p:nvGrpSpPr>
        <p:grpSpPr>
          <a:xfrm>
            <a:off x="5366658" y="1665511"/>
            <a:ext cx="2621196" cy="2425957"/>
            <a:chOff x="5366658" y="1665511"/>
            <a:chExt cx="2621196" cy="2425957"/>
          </a:xfrm>
        </p:grpSpPr>
        <p:sp>
          <p:nvSpPr>
            <p:cNvPr id="147466" name="Line 10"/>
            <p:cNvSpPr>
              <a:spLocks noChangeShapeType="1"/>
            </p:cNvSpPr>
            <p:nvPr/>
          </p:nvSpPr>
          <p:spPr bwMode="auto">
            <a:xfrm flipH="1">
              <a:off x="7987853" y="1665511"/>
              <a:ext cx="0" cy="242595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1722D304-401C-1E47-8B68-06AEBF55C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6658" y="1665511"/>
              <a:ext cx="26211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0A7A1BE0-0E02-6C46-A71B-BF7C15D46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6658" y="3886195"/>
              <a:ext cx="26211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F359B8-25F5-0749-B57B-272B9B79EEB7}"/>
              </a:ext>
            </a:extLst>
          </p:cNvPr>
          <p:cNvGrpSpPr/>
          <p:nvPr/>
        </p:nvGrpSpPr>
        <p:grpSpPr>
          <a:xfrm>
            <a:off x="1012371" y="2928253"/>
            <a:ext cx="2584005" cy="1183625"/>
            <a:chOff x="1012371" y="2928253"/>
            <a:chExt cx="2584005" cy="1183625"/>
          </a:xfrm>
        </p:grpSpPr>
        <p:sp>
          <p:nvSpPr>
            <p:cNvPr id="147465" name="Line 9"/>
            <p:cNvSpPr>
              <a:spLocks noChangeShapeType="1"/>
            </p:cNvSpPr>
            <p:nvPr/>
          </p:nvSpPr>
          <p:spPr bwMode="auto">
            <a:xfrm>
              <a:off x="3596376" y="2928253"/>
              <a:ext cx="0" cy="118362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B6D1753D-1600-8846-96AD-BE1858599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371" y="2928254"/>
              <a:ext cx="2562233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14528D54-5633-454A-927D-86FC003C6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371" y="3875309"/>
              <a:ext cx="2562233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AE1AAF-FEFE-1F45-9312-C7D48992AEBE}"/>
              </a:ext>
            </a:extLst>
          </p:cNvPr>
          <p:cNvCxnSpPr/>
          <p:nvPr/>
        </p:nvCxnSpPr>
        <p:spPr>
          <a:xfrm flipV="1">
            <a:off x="4081670" y="3988904"/>
            <a:ext cx="3737113" cy="1789044"/>
          </a:xfrm>
          <a:prstGeom prst="line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95758B-E4BF-C44A-B67A-D87FA4BC83A3}"/>
              </a:ext>
            </a:extLst>
          </p:cNvPr>
          <p:cNvCxnSpPr>
            <a:cxnSpLocks/>
          </p:cNvCxnSpPr>
          <p:nvPr/>
        </p:nvCxnSpPr>
        <p:spPr>
          <a:xfrm flipV="1">
            <a:off x="6347791" y="1954402"/>
            <a:ext cx="1514279" cy="3268697"/>
          </a:xfrm>
          <a:prstGeom prst="line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7402</TotalTime>
  <Words>1662</Words>
  <Application>Microsoft Macintosh PowerPoint</Application>
  <PresentationFormat>Letter Paper (8.5x11 in)</PresentationFormat>
  <Paragraphs>136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Symbol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405</cp:revision>
  <dcterms:created xsi:type="dcterms:W3CDTF">2002-09-12T17:13:32Z</dcterms:created>
  <dcterms:modified xsi:type="dcterms:W3CDTF">2026-01-23T14:13:53Z</dcterms:modified>
</cp:coreProperties>
</file>