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6"/>
  </p:notesMasterIdLst>
  <p:handoutMasterIdLst>
    <p:handoutMasterId r:id="rId7"/>
  </p:handoutMasterIdLst>
  <p:sldIdLst>
    <p:sldId id="356" r:id="rId3"/>
    <p:sldId id="281" r:id="rId4"/>
    <p:sldId id="357" r:id="rId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3552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01" autoAdjust="0"/>
    <p:restoredTop sz="95238" autoAdjust="0"/>
  </p:normalViewPr>
  <p:slideViewPr>
    <p:cSldViewPr snapToGrid="0">
      <p:cViewPr varScale="1">
        <p:scale>
          <a:sx n="117" d="100"/>
          <a:sy n="117" d="100"/>
        </p:scale>
        <p:origin x="1280" y="184"/>
      </p:cViewPr>
      <p:guideLst>
        <p:guide orient="horz" pos="146"/>
        <p:guide pos="144"/>
        <p:guide pos="3552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7A60E-E693-4FAF-B7C6-5CAE3D8991CA}" type="slidenum">
              <a:rPr lang="en-US"/>
              <a:pPr/>
              <a:t>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2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isip.piconepress.com/courses/temple/ece_8527/resources/dhs_book/dhs_chapter_02_01.pdf" TargetMode="External"/><Relationship Id="rId7" Type="http://schemas.openxmlformats.org/officeDocument/2006/relationships/hyperlink" Target="http://www.openchannelfoundation.org/VascAlert/ROC.gif" TargetMode="External"/><Relationship Id="rId2" Type="http://schemas.openxmlformats.org/officeDocument/2006/relationships/hyperlink" Target="https://isip.piconepress.com/projects/imld/resources/app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hyperlink" Target="http://www.engr.sjsu.edu/~knapp/HCIRODPR/PR_simp/bndrys.htm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cs.ubc.ca/~murphyk/Teaching/CS340-Fall07/gaussClassif.pdf" TargetMode="External"/><Relationship Id="rId9" Type="http://schemas.openxmlformats.org/officeDocument/2006/relationships/hyperlink" Target="http://www.isip.piconepress.com/projects/speech/software/demonstrations/applets/util/pattern_recognition/current/index.s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ip.piconepress.com/projects/imld/resources/app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www.isip.piconepress.com/projects/speech/software/demonstrations/applets/util/pattern_recognition/current/index.s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304800" y="552450"/>
            <a:ext cx="8708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03: Machine Learning Demonstrations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899"/>
            <a:ext cx="4721225" cy="46935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	Objectives:</a:t>
            </a:r>
          </a:p>
          <a:p>
            <a:pPr marL="176213" indent="-3175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accent2"/>
                </a:solidFill>
              </a:rPr>
              <a:t>Multivariate Gaussian Distributions </a:t>
            </a:r>
          </a:p>
          <a:p>
            <a:pPr marL="176213" indent="-3175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Euclidean Distance Metrics</a:t>
            </a:r>
          </a:p>
          <a:p>
            <a:pPr marL="176213" indent="-3175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Decision Surfaces</a:t>
            </a:r>
          </a:p>
          <a:p>
            <a:pPr marL="176213" indent="-3175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Discriminant Functions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Gaussian Classifiers</a:t>
            </a:r>
          </a:p>
          <a:p>
            <a:pPr marL="176213" indent="-3175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Nonlinear Decision Surfaces</a:t>
            </a:r>
          </a:p>
          <a:p>
            <a:pPr marL="176213" indent="-3175" eaLnBrk="0" hangingPunct="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Machine Learning Algorithms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+mn-lt"/>
              </a:rPr>
              <a:t>• Resources:</a:t>
            </a: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The ISIP Machine Learning Demo</a:t>
            </a:r>
            <a:endParaRPr lang="en-US" sz="1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 (Sections 2.1-2.4)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DHS: </a:t>
            </a: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Chapter 2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MurphK</a:t>
            </a: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Gaussian Classifiers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5" descr="http://www.engr.sjsu.edu/~knapp/HCIRODPR/PR_Figs/regions1.gi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32093" y="1356360"/>
            <a:ext cx="2891463" cy="1265779"/>
          </a:xfrm>
          <a:prstGeom prst="rect">
            <a:avLst/>
          </a:prstGeom>
          <a:noFill/>
        </p:spPr>
      </p:pic>
      <p:pic>
        <p:nvPicPr>
          <p:cNvPr id="11" name="Picture 1066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1482" t="13278" r="40593" b="33922"/>
          <a:stretch>
            <a:fillRect/>
          </a:stretch>
        </p:blipFill>
        <p:spPr bwMode="auto">
          <a:xfrm>
            <a:off x="4793252" y="2222038"/>
            <a:ext cx="2819993" cy="282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8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" r="676"/>
          <a:stretch/>
        </p:blipFill>
        <p:spPr bwMode="auto">
          <a:xfrm>
            <a:off x="5822699" y="4103626"/>
            <a:ext cx="2909821" cy="21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581025" y="1698625"/>
            <a:ext cx="786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CC"/>
                </a:solidFill>
                <a:latin typeface="Times New Roman" pitchFamily="18" charset="0"/>
              </a:rPr>
              <a:t>….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231775" y="682625"/>
            <a:ext cx="4340225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excellent resources on the Internet that demonstrate pattern recognition concepts.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Python, MATLAB and C++ toolboxes that implement state of the art algorithms.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One such resource is the </a:t>
            </a:r>
            <a:r>
              <a:rPr lang="en-US" sz="1800" b="1" dirty="0">
                <a:solidFill>
                  <a:schemeClr val="bg1"/>
                </a:solidFill>
                <a:hlinkClick r:id="rId3"/>
              </a:rPr>
              <a:t>ISIP Machine Learning Demo (IMLD)</a:t>
            </a:r>
            <a:r>
              <a:rPr lang="en-US" sz="1800" b="1" dirty="0">
                <a:solidFill>
                  <a:schemeClr val="bg1"/>
                </a:solidFill>
              </a:rPr>
              <a:t> that lets you quickly explore how a variety of algorithms process the same data.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Users can create data sets with the application, save them to disk, or upload new data sets.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Users can select from a variety of machine learning algorithms.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Users can test generalization by creating training and open-set evaluation sets.</a:t>
            </a:r>
          </a:p>
        </p:txBody>
      </p:sp>
      <p:sp>
        <p:nvSpPr>
          <p:cNvPr id="18440" name="Text Box 31"/>
          <p:cNvSpPr txBox="1">
            <a:spLocks noChangeArrowheads="1"/>
          </p:cNvSpPr>
          <p:nvPr/>
        </p:nvSpPr>
        <p:spPr bwMode="auto">
          <a:xfrm>
            <a:off x="231775" y="57150"/>
            <a:ext cx="8683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ISIP Machine Learning Demo (IMLD)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A09B743B-0D94-A046-91DE-BF17BF7B2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0382" y="4056456"/>
            <a:ext cx="4343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application is written in Python using PyQT5, PyQtGraph and the Python machine learning package </a:t>
            </a:r>
            <a:r>
              <a:rPr lang="en-US" sz="1800" b="1" dirty="0" err="1">
                <a:solidFill>
                  <a:schemeClr val="bg1"/>
                </a:solidFill>
              </a:rPr>
              <a:t>SciKit</a:t>
            </a:r>
            <a:r>
              <a:rPr lang="en-US" sz="1800" b="1" dirty="0">
                <a:solidFill>
                  <a:schemeClr val="bg1"/>
                </a:solidFill>
              </a:rPr>
              <a:t>-Learn.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New: Client/server web–based app.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New: Includes quantum machine learning algorithms.</a:t>
            </a:r>
          </a:p>
        </p:txBody>
      </p:sp>
      <p:pic>
        <p:nvPicPr>
          <p:cNvPr id="2" name="Picture 38">
            <a:hlinkClick r:id="rId4"/>
            <a:extLst>
              <a:ext uri="{FF2B5EF4-FFF2-40B4-BE49-F238E27FC236}">
                <a16:creationId xmlns:a16="http://schemas.microsoft.com/office/drawing/2014/main" id="{0A3EFD4C-D071-F0D7-7249-FC7AC9D15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" r="676"/>
          <a:stretch/>
        </p:blipFill>
        <p:spPr bwMode="auto">
          <a:xfrm>
            <a:off x="4734127" y="664606"/>
            <a:ext cx="4189655" cy="316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69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EBE02-2855-D840-F8B2-0708F5FD8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>
            <a:extLst>
              <a:ext uri="{FF2B5EF4-FFF2-40B4-BE49-F238E27FC236}">
                <a16:creationId xmlns:a16="http://schemas.microsoft.com/office/drawing/2014/main" id="{098A00E0-12F0-44A2-9C6D-4EF64AFBD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21507" name="Text Box 4">
            <a:extLst>
              <a:ext uri="{FF2B5EF4-FFF2-40B4-BE49-F238E27FC236}">
                <a16:creationId xmlns:a16="http://schemas.microsoft.com/office/drawing/2014/main" id="{E9CFCD57-24EC-C060-D68F-89ED11E91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6" y="682625"/>
            <a:ext cx="8683624" cy="485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IMLD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nice intuitive tool that lets you create data, save data, upload data, and evaluate a wide variety of machine learning algorithms.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Multivariate Gaussian Distributions: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specified by a mean vector and a covariance matrix. Often visualized using support regions and scatter plots.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Discriminant Functions: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mathematical function we use to classify data.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Gaussian Classifiers: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 represented by multivariate Gaussian distributions can be classified using simple decisions surfaces that are easy to visualize.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Terminology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400050" marR="0" lvl="0" indent="-2270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Principal Components Analysis (PCA):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Often associated with a pooled covariance matrix; often refers to Analysis of Variance (ANOVA)</a:t>
            </a:r>
          </a:p>
          <a:p>
            <a:pPr marL="400050" marR="0" lvl="0" indent="-2270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Class-Dependent PCA, Class-Independent PCA, Variance-Weighted PCA, Shrinkage: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It all depends on what assumptions you make about the covariance matrix and how you compute the covariance matrix</a:t>
            </a:r>
          </a:p>
          <a:p>
            <a:pPr marL="400050" marR="0" lvl="0" indent="-2270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Quadratic Discriminant Analysis: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Essentially class-dependent PCA</a:t>
            </a:r>
          </a:p>
        </p:txBody>
      </p:sp>
    </p:spTree>
    <p:extLst>
      <p:ext uri="{BB962C8B-B14F-4D97-AF65-F5344CB8AC3E}">
        <p14:creationId xmlns:p14="http://schemas.microsoft.com/office/powerpoint/2010/main" val="3442238056"/>
      </p:ext>
    </p:extLst>
  </p:cSld>
  <p:clrMapOvr>
    <a:masterClrMapping/>
  </p:clrMapOvr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7624</TotalTime>
  <Words>345</Words>
  <Application>Microsoft Macintosh PowerPoint</Application>
  <PresentationFormat>Letter Paper (8.5x11 in)</PresentationFormat>
  <Paragraphs>34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 Unicode MS</vt:lpstr>
      <vt:lpstr>Arial</vt:lpstr>
      <vt:lpstr>Times New Roman</vt:lpstr>
      <vt:lpstr>Wingdings</vt:lpstr>
      <vt:lpstr>isip_default</vt:lpstr>
      <vt:lpstr>1_lecture_title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437</cp:revision>
  <dcterms:created xsi:type="dcterms:W3CDTF">2002-09-12T17:13:32Z</dcterms:created>
  <dcterms:modified xsi:type="dcterms:W3CDTF">2026-01-16T13:04:00Z</dcterms:modified>
</cp:coreProperties>
</file>