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  <p:sldMasterId id="2147483712" r:id="rId4"/>
    <p:sldMasterId id="2147483714" r:id="rId5"/>
  </p:sldMasterIdLst>
  <p:notesMasterIdLst>
    <p:notesMasterId r:id="rId26"/>
  </p:notesMasterIdLst>
  <p:handoutMasterIdLst>
    <p:handoutMasterId r:id="rId27"/>
  </p:handoutMasterIdLst>
  <p:sldIdLst>
    <p:sldId id="311" r:id="rId6"/>
    <p:sldId id="298" r:id="rId7"/>
    <p:sldId id="307" r:id="rId8"/>
    <p:sldId id="299" r:id="rId9"/>
    <p:sldId id="294" r:id="rId10"/>
    <p:sldId id="296" r:id="rId11"/>
    <p:sldId id="330" r:id="rId12"/>
    <p:sldId id="331" r:id="rId13"/>
    <p:sldId id="314" r:id="rId14"/>
    <p:sldId id="315" r:id="rId15"/>
    <p:sldId id="316" r:id="rId16"/>
    <p:sldId id="318" r:id="rId17"/>
    <p:sldId id="408" r:id="rId18"/>
    <p:sldId id="320" r:id="rId19"/>
    <p:sldId id="321" r:id="rId20"/>
    <p:sldId id="409" r:id="rId21"/>
    <p:sldId id="410" r:id="rId22"/>
    <p:sldId id="361" r:id="rId23"/>
    <p:sldId id="411" r:id="rId24"/>
    <p:sldId id="310" r:id="rId2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928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62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1000" y="184"/>
      </p:cViewPr>
      <p:guideLst>
        <p:guide orient="horz" pos="2640"/>
        <p:guide pos="144"/>
        <p:guide pos="2928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5" Type="http://schemas.openxmlformats.org/officeDocument/2006/relationships/slide" Target="slides/slide8.xml"/><Relationship Id="rId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9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9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2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054549-E4D7-4841-B153-513D2B6296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8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5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14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978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37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903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927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7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808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95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967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118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72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8527 – Introduction to Machi</a:t>
            </a:r>
            <a:r>
              <a:rPr lang="en-US" sz="1800" b="1" baseline="0" dirty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Picone: Unencumbered EEG Corpora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September 13, 2022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kern="1200" cap="none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J. Picone: Applications of Deep Learning to Automated Interpretation of Electroencephalograms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January 19, 2024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bernardmarr/2021/09/24/the-7-biggest-artificial-intelligence-ai-trends-in-2022/?sh=236720372015" TargetMode="External"/><Relationship Id="rId3" Type="http://schemas.openxmlformats.org/officeDocument/2006/relationships/hyperlink" Target="https://www.forbes.com/sites/nicolemartin1/2019/08/26/7-must-see-ted-talks-on-ai-and-machine-learning/?sh=5b82335616d9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isip.piconepress.com/courses/temple/ece_8527/syllabus/curr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ypost.com/2022/02/20/could-artificial-intelligence-really-wipe-out-humanity/" TargetMode="External"/><Relationship Id="rId5" Type="http://schemas.openxmlformats.org/officeDocument/2006/relationships/image" Target="../media/image3.wmf"/><Relationship Id="rId4" Type="http://schemas.openxmlformats.org/officeDocument/2006/relationships/hyperlink" Target="https://isip.piconepress.com/courses/temple/ece_8527/resources/dhs_book/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dip.ee.uct.ac.za/~nicolls/lectures/eee482f/05_proberr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9" y="1358900"/>
            <a:ext cx="4030662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6213" indent="-176213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+mn-lt"/>
              </a:rPr>
              <a:t>	</a:t>
            </a: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Generalization and Risk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vs. Recognition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 Confusability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Mistakes</a:t>
            </a:r>
          </a:p>
          <a:p>
            <a:pPr marL="346075" indent="-173038" fontAlgn="auto"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Rules of Machine Learning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Course Syllabus</a:t>
            </a:r>
            <a:endParaRPr lang="en-US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Textbook (Sections 1.1 – 1.3)</a:t>
            </a:r>
          </a:p>
          <a:p>
            <a:pPr marL="173038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TED Talks</a:t>
            </a:r>
            <a:br>
              <a:rPr lang="en-US" sz="1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78372" y="576685"/>
            <a:ext cx="8537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02: What Problem Are We Trying To Solve?</a:t>
            </a:r>
          </a:p>
        </p:txBody>
      </p:sp>
      <p:pic>
        <p:nvPicPr>
          <p:cNvPr id="11" name="Picture 3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4307" y="3964287"/>
            <a:ext cx="2374900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AD30C3BA-969C-B788-9875-8A1DF0F0D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47" y="1143382"/>
            <a:ext cx="3042091" cy="2715872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BA0DAB4E-04BB-B8FF-68F4-58A2B9EC4C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4287"/>
            <a:ext cx="1579002" cy="2333625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lvl="0" indent="-176213">
                  <a:spcAft>
                    <a:spcPts val="1200"/>
                  </a:spcAf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where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𝝁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mean (row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vector) and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 covariance matrix,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represents the</a:t>
                </a:r>
                <a:r>
                  <a:rPr kumimoji="0" lang="en-US" sz="1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input </a:t>
                </a:r>
                <a:r>
                  <a:rPr kumimoji="0" lang="en-US" sz="1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dat</a:t>
                </a:r>
                <a:r>
                  <a:rPr lang="en-US" sz="1800" b="1" dirty="0">
                    <a:solidFill>
                      <a:srgbClr val="000000"/>
                    </a:solidFill>
                    <a:sym typeface="Symbol" pitchFamily="18" charset="2"/>
                  </a:rPr>
                  <a:t>a as a (row) vector.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the exponent term is really a dot product or a weighted Euclidean distance. This can be computed very efficiently on modern processors.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covariance is always  symmetric and positive semidefinite.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How does the shape vary as a function of the covariance?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0069"/>
                <a:ext cx="8686800" cy="2975531"/>
              </a:xfrm>
              <a:prstGeom prst="rect">
                <a:avLst/>
              </a:prstGeom>
              <a:blipFill>
                <a:blip r:embed="rId2"/>
                <a:stretch>
                  <a:fillRect l="-1606" t="-2119" b="-110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44475" y="1866577"/>
            <a:ext cx="8645525" cy="133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44405" name="Picture 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79" y="4034046"/>
            <a:ext cx="3934114" cy="250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475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Multivariate Normal Distributions</a:t>
            </a:r>
          </a:p>
        </p:txBody>
      </p:sp>
      <p:pic>
        <p:nvPicPr>
          <p:cNvPr id="9278" name="Picture 62">
            <a:extLst>
              <a:ext uri="{FF2B5EF4-FFF2-40B4-BE49-F238E27FC236}">
                <a16:creationId xmlns:a16="http://schemas.microsoft.com/office/drawing/2014/main" id="{E20ECF76-08E9-9A4C-9DA8-DB4963DE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80" y="4012416"/>
            <a:ext cx="3952875" cy="23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5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359" y="3645233"/>
            <a:ext cx="2997446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86"/>
          <a:stretch/>
        </p:blipFill>
        <p:spPr bwMode="auto">
          <a:xfrm>
            <a:off x="4658678" y="567192"/>
            <a:ext cx="4261802" cy="307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228600" y="703386"/>
            <a:ext cx="4338638" cy="58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pdf of 2D random vector requires 3D to visualize (the third dimension is the value, or height, of the pdf).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 cannot directly visualize the pdf of a 3D random vector since this would require four dimensions. Also, it is difficult to visualize a 3D function and understand its shape.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 support region is the obtained from the intersection of a Gaussian distribution with a horizontal plane (the locus of points that the same probability).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a horizontal plane, this generates an ellipse whose points are of equal probability density.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shape of the support region is defined by the covariance matrix.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Support Regions</a:t>
            </a:r>
          </a:p>
        </p:txBody>
      </p:sp>
    </p:spTree>
    <p:extLst>
      <p:ext uri="{BB962C8B-B14F-4D97-AF65-F5344CB8AC3E}">
        <p14:creationId xmlns:p14="http://schemas.microsoft.com/office/powerpoint/2010/main" val="16921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Identity Covariance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BAACF0A-7BE6-FC44-A4C3-6267EA04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123830"/>
            <a:ext cx="4334015" cy="24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B6BD03F-EB13-5343-BC88-D80B30C4C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9" y="579516"/>
            <a:ext cx="4255833" cy="35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is a scaled identity matrix has equal variance in all directions: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region, shown on the right, is a circle in 2D and a sphere in 3D.</a:t>
                </a:r>
              </a:p>
            </p:txBody>
          </p:sp>
        </mc:Choice>
        <mc:Fallback xmlns=""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0E2A6045-6484-514D-B3BD-41F2FAEE7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4177664"/>
                <a:ext cx="8678862" cy="2416176"/>
              </a:xfrm>
              <a:prstGeom prst="rect">
                <a:avLst/>
              </a:prstGeom>
              <a:blipFill>
                <a:blip r:embed="rId4"/>
                <a:stretch>
                  <a:fillRect l="-1608" t="-2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00" t="55180"/>
          <a:stretch/>
        </p:blipFill>
        <p:spPr bwMode="auto">
          <a:xfrm>
            <a:off x="5195332" y="3503484"/>
            <a:ext cx="3841989" cy="303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3362" y="57150"/>
            <a:ext cx="8682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Unequal Variances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04D4B12-EF4A-1C49-81B1-22A88A2F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7896"/>
            <a:ext cx="4343400" cy="26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6FA8C16E-0DB0-8244-89BA-E5D18956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47" y="525779"/>
            <a:ext cx="3506152" cy="30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unequal variances but still a diagonal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with a major dimension aligned in the direction of greatest variance.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793ACF10-7F73-5645-93A0-7742445AC0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72" t="54743"/>
          <a:stretch/>
        </p:blipFill>
        <p:spPr bwMode="auto">
          <a:xfrm>
            <a:off x="5262880" y="3429001"/>
            <a:ext cx="3765863" cy="29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2412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Nonzero Off-Diagonal Elements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408A11D-16BD-9449-942E-1CC9FD60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244"/>
            <a:ext cx="4119880" cy="24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486BEE6-6BE5-C042-8971-F9C0E6D9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44" y="493395"/>
            <a:ext cx="3449782" cy="303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non-zero off-diagonal elements: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 rotated at a 45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angle with respect to the original coordinate axes.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8E97C913-8429-2041-8BC9-BEC4A724D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881880" cy="3029396"/>
              </a:xfrm>
              <a:prstGeom prst="rect">
                <a:avLst/>
              </a:prstGeom>
              <a:blipFill>
                <a:blip r:embed="rId5"/>
                <a:stretch>
                  <a:fillRect l="-2857" t="-2083" r="-2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20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82" t="54369" b="3621"/>
          <a:stretch/>
        </p:blipFill>
        <p:spPr bwMode="auto">
          <a:xfrm>
            <a:off x="5075471" y="3474718"/>
            <a:ext cx="3964935" cy="294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Unconstrained or “Full” Covariance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7995BB2E-CE2C-2D4F-967A-FD716D51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614680"/>
            <a:ext cx="4323261" cy="25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42F6599-0E24-E14C-8F09-DA7D7C0D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26" y="485647"/>
            <a:ext cx="3600474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Gaussian random vector with a covariance matrix that has a fully-populated covariance matrix:</a:t>
                </a:r>
              </a:p>
              <a:p>
                <a:pPr marL="233363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 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𝟓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support region is an ellipse. The angle of rotation and the relationship between the major and minor axis can be predicted analytically.</a:t>
                </a:r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66F5D624-5FFE-544C-A759-6D02BD2DA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564444"/>
                <a:ext cx="4597400" cy="3029396"/>
              </a:xfrm>
              <a:prstGeom prst="rect">
                <a:avLst/>
              </a:prstGeom>
              <a:blipFill>
                <a:blip r:embed="rId5"/>
                <a:stretch>
                  <a:fillRect l="-3030" t="-20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174625" marR="0" lvl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</a:t>
                </a:r>
                <a:r>
                  <a:rPr lang="en-US" sz="1800" b="1" dirty="0">
                    <a:solidFill>
                      <a:srgbClr val="000000"/>
                    </a:solidFill>
                  </a:rPr>
                  <a:t>take the log?</a:t>
                </a:r>
              </a:p>
              <a:p>
                <a:pPr marL="174625" lvl="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type m:val="lin"/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b="1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</a:p>
              <a:p>
                <a:pPr marL="1317625" lvl="0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sz="18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𝚺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When finding the “minimum distance”, we can ignore the first term since it is a constant, or can be precomputed for each covariance matrix (e.g., in quadratic discriminant analysis, each class has its own covariance matrix).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second term, which is a scalar, is simply a weighted Euclidean distance.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covariance matrix can be represented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𝜮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𝜱𝜦𝜱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the matrix whose columns are the orthonormal eigenvectors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 diagonal matrix of eigenvalues.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unitary.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defRPr/>
                </a:pPr>
                <a:endParaRPr lang="en-US" sz="18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8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Log Probabilities</a:t>
            </a:r>
          </a:p>
        </p:txBody>
      </p:sp>
    </p:spTree>
    <p:extLst>
      <p:ext uri="{BB962C8B-B14F-4D97-AF65-F5344CB8AC3E}">
        <p14:creationId xmlns:p14="http://schemas.microsoft.com/office/powerpoint/2010/main" val="36318766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the covariance matrix can be derived in terms of its eigenvalues and eigenvectors: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𝜮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𝜱𝜦𝜱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  <m:r>
                            <a:rPr lang="en-US" sz="1800" b="1" i="1" baseline="30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800" b="1" dirty="0">
                          <a:solidFill>
                            <a:schemeClr val="bg1"/>
                          </a:solidFill>
                          <a:sym typeface="Symbol" pitchFamily="18" charset="2"/>
                        </a:rPr>
                        <m:t> 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𝜱</m:t>
                      </m:r>
                      <m:r>
                        <a:rPr lang="en-US" sz="1800" b="1" i="1" baseline="30000" dirty="0" err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𝒕</m:t>
                      </m:r>
                    </m:oMath>
                  </m:oMathPara>
                </a14:m>
                <a:endParaRPr lang="en-US" sz="1800" b="1" i="1" baseline="30000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635000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233363" indent="9525">
                  <a:spcAft>
                    <a:spcPts val="600"/>
                  </a:spcAft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Because we note that: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unitary matrix of real-valued numbers is its transpose; 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eigenvectors of a real symmetric matrix are real;</a:t>
                </a:r>
              </a:p>
              <a:p>
                <a:pPr marL="576263" indent="-342900">
                  <a:spcAft>
                    <a:spcPts val="6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product is the product of the inverses; </a:t>
                </a:r>
              </a:p>
              <a:p>
                <a:pPr marL="576263" indent="-342900">
                  <a:spcAft>
                    <a:spcPts val="1200"/>
                  </a:spcAft>
                  <a:buAutoNum type="arabicParenBoth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the inverse of a diagonal matrix is a diagonal matrix whose elements are the inverse of the original matrix.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We can use this decomposition to factor the quadratic term:</a:t>
                </a: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𝜱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solidFill>
                          <a:schemeClr val="bg1"/>
                        </a:solidFill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𝜱𝜦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  <m:r>
                      <a:rPr lang="en-US" sz="1800" b="1" i="1" baseline="30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</m:d>
                      </m:e>
                      <m:sup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1800" b="1" dirty="0">
                    <a:solidFill>
                      <a:srgbClr val="000000"/>
                    </a:solidFill>
                  </a:rPr>
                  <a:t>This is a Euclidean distance between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in the “transformed” space. Consider a linear transformation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𝜦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−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/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𝜱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sup>
                      </m:sSup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𝑨</m:t>
                          </m:r>
                        </m:e>
                        <m:sub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𝒘</m:t>
                          </m:r>
                        </m:sub>
                      </m:sSub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</a:endParaRPr>
              </a:p>
              <a:p>
                <a:pPr marL="174625">
                  <a:spcAft>
                    <a:spcPts val="600"/>
                  </a:spcAft>
                  <a:defRPr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800" b="1" dirty="0">
                    <a:solidFill>
                      <a:srgbClr val="000000"/>
                    </a:solidFill>
                  </a:rPr>
                  <a:t> will have a covariance matrix that is equal to an identity matrix.</a:t>
                </a: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4"/>
                <a:ext cx="8686800" cy="5885323"/>
              </a:xfrm>
              <a:prstGeom prst="rect">
                <a:avLst/>
              </a:prstGeom>
              <a:blipFill>
                <a:blip r:embed="rId2"/>
                <a:stretch>
                  <a:fillRect l="-1460" t="-1078" b="-6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Covariance Decomposition</a:t>
            </a:r>
          </a:p>
        </p:txBody>
      </p:sp>
    </p:spTree>
    <p:extLst>
      <p:ext uri="{BB962C8B-B14F-4D97-AF65-F5344CB8AC3E}">
        <p14:creationId xmlns:p14="http://schemas.microsoft.com/office/powerpoint/2010/main" val="251169304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Why is it convenient to convert an arbitrary distribution into a spherical one? (Hint: Euclidean distance)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Consider the transformation: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What is the covariance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?</a:t>
                </a:r>
              </a:p>
              <a:p>
                <a:pPr marL="176213" indent="-176213">
                  <a:spcAft>
                    <a:spcPts val="600"/>
                  </a:spcAft>
                  <a:tabLst>
                    <a:tab pos="9144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𝒚𝒚</m:t>
                        </m:r>
                        <m:r>
                          <a:rPr lang="en-US" sz="1800" b="1" i="1" baseline="30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e>
                    </m:d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1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𝒕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=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  <m: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d>
                      <m:dPr>
                        <m:ctrlPr>
                          <a:rPr lang="en-US" sz="1800" b="1" i="1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1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𝒕</m:t>
                                </m:r>
                              </m:sup>
                            </m:s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𝑨</m:t>
                            </m:r>
                            <m:r>
                              <a:rPr lang="en-US" sz="1800" b="1" i="1" baseline="-25000" dirty="0" err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𝒘</m:t>
                            </m:r>
                          </m:e>
                          <m:sup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</m:e>
                    </m:d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𝑨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𝒘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𝑨</m:t>
                        </m:r>
                        <m:r>
                          <a:rPr lang="en-US" sz="1800" b="1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𝒘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tabLst>
                    <a:tab pos="914400" algn="l"/>
                  </a:tabLst>
                </a:pPr>
                <a:r>
                  <a:rPr lang="en-US" sz="1800" b="1" i="1" baseline="30000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𝜦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𝟏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/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b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𝚽</m:t>
                            </m:r>
                          </m:e>
                          <m:sup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𝒕</m:t>
                            </m:r>
                          </m:sup>
                        </m:s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𝚽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𝒕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𝜮</m:t>
                    </m:r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𝚽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𝜦</m:t>
                    </m:r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𝜦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𝟏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𝑰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is known as Principal Component Analysis (PCA). Examining the eigenvectors of the covariance matrix provides information about the relationships between features. We will discuss this later.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468" t="-1293" r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Whitening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5157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1796" name="Rectangle 4"/>
              <p:cNvSpPr>
                <a:spLocks noChangeArrowheads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(squared) Euclidean distance:</a:t>
                </a:r>
                <a:endParaRPr lang="en-US" sz="1400" b="1" baseline="30000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600"/>
                  </a:spcAft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	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𝒅𝒊𝒔𝒕</m:t>
                    </m:r>
                    <m:d>
                      <m:dPr>
                        <m:begChr m:val="["/>
                        <m:endChr m:val="]"/>
                        <m:ctrlP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400" b="1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𝟐</m:t>
                        </m:r>
                      </m:sup>
                    </m:sSup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d>
                      <m:dPr>
                        <m:ctrlPr>
                          <a:rPr lang="en-US" sz="14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sz="14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𝒚</m:t>
                        </m:r>
                      </m:e>
                    </m:d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)+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∙</m:t>
                    </m:r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2588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−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𝟐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𝒙</m:t>
                      </m:r>
                      <m:r>
                        <a:rPr lang="en-US" sz="14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∙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𝒚</m:t>
                      </m:r>
                      <m:r>
                        <a:rPr lang="en-US" sz="1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)+</m:t>
                      </m:r>
                      <m:sSup>
                        <m:sSupPr>
                          <m:ctrlP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14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4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1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The first term is the magnitude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second term is the magnitude of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The middle term is the dot product between</a:t>
                </a:r>
                <a:r>
                  <a:rPr lang="en-US" sz="1400" b="1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Consider the calculation of the Euclidean distance for a test vector,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against a large number of vectors,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to find the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that is closest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. We can precompute the magnitudes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reduce computation.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Further,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 (e.g.,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), we need not compute their magnitudes, since they won’t influence the decision of which is the closest vector. This is one reason we often prefer normalized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But there is more: if the magnitudes of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are the same, we can ignore the computation of its magnitude also.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In this case, the Euclidean distance reduces to a dot product.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If we want to compute all distances at once for a given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essentially do a matrix vector ‘dot product’. Similarly, for a given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if we want to compute all the distances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 to this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𝒚</m:t>
                    </m:r>
                  </m:oMath>
                </a14:m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, we can do a matrix vector ’dot product’. Both of these can be easily parallelized (Jeopardy question of the day: what is a GPU?).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  <a:tabLst>
                    <a:tab pos="1143000" algn="l"/>
                  </a:tabLst>
                </a:pPr>
                <a:r>
                  <a:rPr lang="en-US" sz="1400" b="1" dirty="0">
                    <a:solidFill>
                      <a:schemeClr val="bg1"/>
                    </a:solidFill>
                    <a:latin typeface="+mj-lt"/>
                  </a:rPr>
                  <a:t>This is why we say a distance calculation is essentially a dot product, and why we also say posterior (log) probability computations are essentially dot products.</a:t>
                </a:r>
              </a:p>
            </p:txBody>
          </p:sp>
        </mc:Choice>
        <mc:Fallback xmlns="">
          <p:sp>
            <p:nvSpPr>
              <p:cNvPr id="16179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593251"/>
                <a:ext cx="8645525" cy="5877887"/>
              </a:xfrm>
              <a:prstGeom prst="rect">
                <a:avLst/>
              </a:prstGeom>
              <a:blipFill>
                <a:blip r:embed="rId2"/>
                <a:stretch>
                  <a:fillRect l="-1175" t="-862" r="-1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Review: Euclidean Distance and Dot Products</a:t>
            </a:r>
          </a:p>
        </p:txBody>
      </p:sp>
    </p:spTree>
    <p:extLst>
      <p:ext uri="{BB962C8B-B14F-4D97-AF65-F5344CB8AC3E}">
        <p14:creationId xmlns:p14="http://schemas.microsoft.com/office/powerpoint/2010/main" val="207496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232095" y="677121"/>
            <a:ext cx="8686800" cy="578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trust can we place in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isolated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What is the optimal decision surface?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Suppose you now receive two more data points?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is still a line, so this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new data is consistent with our current beliefs.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Next, you receive two more data points. What is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optimal decision surface?</a:t>
            </a:r>
          </a:p>
          <a:p>
            <a:pPr marL="346075" indent="-173038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The optimal decision surface changes abruptly with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these two new data points. Is this a good thing?</a:t>
            </a:r>
          </a:p>
          <a:p>
            <a:pPr marL="176213" indent="-176213">
              <a:spcAft>
                <a:spcPts val="6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In this course, we will study techniques that can easily drive the error rate to zero on the training data – referred to as overtraining. Is this the best classifier for previously unseen data?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We will see that the collection of data that accurately characterizes the problem, is critical: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Some applications, particularly bioengineering, only have limited data. Some events, such as natural disasters (e.g. tsunamis), do not have more than a few data points.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For such applications, we must use model-based approaches (e.g. differential equations).</a:t>
            </a:r>
          </a:p>
          <a:p>
            <a:pPr marL="346075" indent="-17303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</a:rPr>
              <a:t>Can we integrate prior knowledge about the likelihood of each class, application constraints (e.g., N-gram frequencies, the grammar of a language or the physics of the real world) to make better decisions when faced with limited amounts of data?</a:t>
            </a: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84" name="Oval 4"/>
          <p:cNvSpPr>
            <a:spLocks noChangeArrowheads="1"/>
          </p:cNvSpPr>
          <p:nvPr/>
        </p:nvSpPr>
        <p:spPr bwMode="auto">
          <a:xfrm>
            <a:off x="5914415" y="1568720"/>
            <a:ext cx="246063" cy="238125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5" name="Oval 5"/>
          <p:cNvSpPr>
            <a:spLocks noChangeArrowheads="1"/>
          </p:cNvSpPr>
          <p:nvPr/>
        </p:nvSpPr>
        <p:spPr bwMode="auto">
          <a:xfrm>
            <a:off x="6286089" y="1004706"/>
            <a:ext cx="246063" cy="23812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1" name="Oval 11"/>
          <p:cNvSpPr>
            <a:spLocks noChangeArrowheads="1"/>
          </p:cNvSpPr>
          <p:nvPr/>
        </p:nvSpPr>
        <p:spPr bwMode="auto">
          <a:xfrm>
            <a:off x="7232699" y="1312475"/>
            <a:ext cx="233362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82" name="Oval 12"/>
          <p:cNvSpPr>
            <a:spLocks noChangeArrowheads="1"/>
          </p:cNvSpPr>
          <p:nvPr/>
        </p:nvSpPr>
        <p:spPr bwMode="auto">
          <a:xfrm>
            <a:off x="6814381" y="2052537"/>
            <a:ext cx="233362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79" name="Line 14"/>
          <p:cNvSpPr>
            <a:spLocks noChangeShapeType="1"/>
          </p:cNvSpPr>
          <p:nvPr/>
        </p:nvSpPr>
        <p:spPr bwMode="auto">
          <a:xfrm>
            <a:off x="5442857" y="944956"/>
            <a:ext cx="3037114" cy="15425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D84E5A-F1B5-1D4D-9188-2A89CA78CE2F}"/>
              </a:ext>
            </a:extLst>
          </p:cNvPr>
          <p:cNvGrpSpPr/>
          <p:nvPr/>
        </p:nvGrpSpPr>
        <p:grpSpPr>
          <a:xfrm>
            <a:off x="6880822" y="1021006"/>
            <a:ext cx="937952" cy="869844"/>
            <a:chOff x="6880822" y="1021006"/>
            <a:chExt cx="937952" cy="869844"/>
          </a:xfrm>
        </p:grpSpPr>
        <p:sp>
          <p:nvSpPr>
            <p:cNvPr id="19477" name="Arc 19"/>
            <p:cNvSpPr>
              <a:spLocks noChangeAspect="1"/>
            </p:cNvSpPr>
            <p:nvPr/>
          </p:nvSpPr>
          <p:spPr bwMode="auto">
            <a:xfrm rot="1893226" flipV="1">
              <a:off x="7312361" y="1286012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8" name="Arc 20"/>
            <p:cNvSpPr>
              <a:spLocks noChangeAspect="1"/>
            </p:cNvSpPr>
            <p:nvPr/>
          </p:nvSpPr>
          <p:spPr bwMode="auto">
            <a:xfrm rot="1893226" flipH="1" flipV="1">
              <a:off x="6880822" y="1021006"/>
              <a:ext cx="506413" cy="60483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B3C03F-6D50-DC40-92E6-925E0DB8BCFC}"/>
              </a:ext>
            </a:extLst>
          </p:cNvPr>
          <p:cNvGrpSpPr/>
          <p:nvPr/>
        </p:nvGrpSpPr>
        <p:grpSpPr>
          <a:xfrm>
            <a:off x="5638804" y="1257757"/>
            <a:ext cx="804754" cy="890996"/>
            <a:chOff x="5638804" y="1257757"/>
            <a:chExt cx="804754" cy="890996"/>
          </a:xfrm>
        </p:grpSpPr>
        <p:sp>
          <p:nvSpPr>
            <p:cNvPr id="19472" name="Arc 21"/>
            <p:cNvSpPr>
              <a:spLocks noChangeAspect="1"/>
            </p:cNvSpPr>
            <p:nvPr/>
          </p:nvSpPr>
          <p:spPr bwMode="auto">
            <a:xfrm rot="2624509">
              <a:off x="5967956" y="1564353"/>
              <a:ext cx="475602" cy="584400"/>
            </a:xfrm>
            <a:custGeom>
              <a:avLst/>
              <a:gdLst>
                <a:gd name="T0" fmla="*/ 0 w 21600"/>
                <a:gd name="T1" fmla="*/ 0 h 21600"/>
                <a:gd name="T2" fmla="*/ 296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3" name="Arc 22"/>
            <p:cNvSpPr>
              <a:spLocks noChangeAspect="1"/>
            </p:cNvSpPr>
            <p:nvPr/>
          </p:nvSpPr>
          <p:spPr bwMode="auto">
            <a:xfrm rot="2624509" flipH="1">
              <a:off x="5638804" y="1257757"/>
              <a:ext cx="454941" cy="679331"/>
            </a:xfrm>
            <a:custGeom>
              <a:avLst/>
              <a:gdLst>
                <a:gd name="T0" fmla="*/ 0 w 21600"/>
                <a:gd name="T1" fmla="*/ 0 h 21600"/>
                <a:gd name="T2" fmla="*/ 297 w 21600"/>
                <a:gd name="T3" fmla="*/ 694 h 21600"/>
                <a:gd name="T4" fmla="*/ 0 w 21600"/>
                <a:gd name="T5" fmla="*/ 69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7373C-7C35-B248-A753-7DDDAB41D855}"/>
              </a:ext>
            </a:extLst>
          </p:cNvPr>
          <p:cNvGrpSpPr/>
          <p:nvPr/>
        </p:nvGrpSpPr>
        <p:grpSpPr>
          <a:xfrm>
            <a:off x="7525711" y="2196170"/>
            <a:ext cx="627650" cy="488979"/>
            <a:chOff x="7525711" y="2196170"/>
            <a:chExt cx="627650" cy="488979"/>
          </a:xfrm>
        </p:grpSpPr>
        <p:sp>
          <p:nvSpPr>
            <p:cNvPr id="19475" name="Arc 24"/>
            <p:cNvSpPr>
              <a:spLocks/>
            </p:cNvSpPr>
            <p:nvPr/>
          </p:nvSpPr>
          <p:spPr bwMode="auto">
            <a:xfrm rot="2104209">
              <a:off x="7867866" y="2394490"/>
              <a:ext cx="285495" cy="290659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76" name="Arc 25"/>
            <p:cNvSpPr>
              <a:spLocks/>
            </p:cNvSpPr>
            <p:nvPr/>
          </p:nvSpPr>
          <p:spPr bwMode="auto">
            <a:xfrm rot="2104209" flipH="1">
              <a:off x="7525711" y="2196170"/>
              <a:ext cx="369207" cy="403368"/>
            </a:xfrm>
            <a:custGeom>
              <a:avLst/>
              <a:gdLst>
                <a:gd name="T0" fmla="*/ 0 w 21600"/>
                <a:gd name="T1" fmla="*/ 0 h 21600"/>
                <a:gd name="T2" fmla="*/ 475 w 21600"/>
                <a:gd name="T3" fmla="*/ 567 h 21600"/>
                <a:gd name="T4" fmla="*/ 0 w 21600"/>
                <a:gd name="T5" fmla="*/ 56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>
                <a:spcAft>
                  <a:spcPts val="0"/>
                </a:spcAft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237646" y="2313741"/>
            <a:ext cx="4762500" cy="6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9467" name="Oval 28"/>
          <p:cNvSpPr>
            <a:spLocks noChangeArrowheads="1"/>
          </p:cNvSpPr>
          <p:nvPr/>
        </p:nvSpPr>
        <p:spPr bwMode="auto">
          <a:xfrm>
            <a:off x="7685158" y="2390112"/>
            <a:ext cx="233363" cy="246063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9468" name="Oval 29"/>
          <p:cNvSpPr>
            <a:spLocks noChangeArrowheads="1"/>
          </p:cNvSpPr>
          <p:nvPr/>
        </p:nvSpPr>
        <p:spPr bwMode="auto">
          <a:xfrm>
            <a:off x="8081158" y="1826740"/>
            <a:ext cx="233363" cy="246063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237646" y="3181853"/>
            <a:ext cx="8686800" cy="328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37645" y="57150"/>
            <a:ext cx="8666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  <p:sp>
        <p:nvSpPr>
          <p:cNvPr id="19483" name="Rectangle 3"/>
          <p:cNvSpPr>
            <a:spLocks noChangeArrowheads="1"/>
          </p:cNvSpPr>
          <p:nvPr/>
        </p:nvSpPr>
        <p:spPr bwMode="auto">
          <a:xfrm>
            <a:off x="5232629" y="752924"/>
            <a:ext cx="3671888" cy="208230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>
              <a:spcAft>
                <a:spcPts val="0"/>
              </a:spcAft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4" grpId="0" animBg="1"/>
      <p:bldP spid="19485" grpId="0" animBg="1"/>
      <p:bldP spid="19481" grpId="0" animBg="1"/>
      <p:bldP spid="19482" grpId="0" animBg="1"/>
      <p:bldP spid="19479" grpId="0" animBg="1"/>
      <p:bldP spid="19479" grpId="1" animBg="1"/>
      <p:bldP spid="19467" grpId="0" animBg="1"/>
      <p:bldP spid="19468" grpId="0" animBg="1"/>
      <p:bldP spid="194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71992"/>
            <a:ext cx="86883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Recognition or Understanding?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Review: Multivariate Gaussian distributions and support regions.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Review: Log probabilities are essential due to computational noise.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Review: Whitening transformations.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Review: Euclidean distance and </a:t>
            </a:r>
            <a:r>
              <a:rPr lang="en-US" sz="1800" b="1">
                <a:solidFill>
                  <a:schemeClr val="bg1"/>
                </a:solidFill>
              </a:rPr>
              <a:t>dot products.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503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96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Half of the battle in building a machine learning system is understanding the requirements and developing data (e.g., annotated data) to support those requirements. We often iterate several times to get things ‘right’.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extraction, good decision theory and good user interface engineering (e.g., Alexa).</a:t>
            </a:r>
          </a:p>
        </p:txBody>
      </p:sp>
      <p:grpSp>
        <p:nvGrpSpPr>
          <p:cNvPr id="5123" name="Group 5"/>
          <p:cNvGrpSpPr>
            <a:grpSpLocks noChangeAspect="1"/>
          </p:cNvGrpSpPr>
          <p:nvPr/>
        </p:nvGrpSpPr>
        <p:grpSpPr bwMode="auto">
          <a:xfrm>
            <a:off x="698333" y="1176792"/>
            <a:ext cx="7899734" cy="2045380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52411" y="57150"/>
            <a:ext cx="8662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64113"/>
            <a:chOff x="267" y="466"/>
            <a:chExt cx="2541" cy="3127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probability of error in transmission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822825"/>
            <a:chOff x="3360" y="460"/>
            <a:chExt cx="2259" cy="303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8599" y="57150"/>
            <a:ext cx="8691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chemeClr val="accent2"/>
                </a:solidFill>
              </a:rPr>
              <a:t>Traditional Model-Based Features Are Confusable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Classical Pattern Recognition: Problem Decomposition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850363-45B3-C644-99E1-50EC65A1B27C}"/>
              </a:ext>
            </a:extLst>
          </p:cNvPr>
          <p:cNvSpPr/>
          <p:nvPr/>
        </p:nvSpPr>
        <p:spPr>
          <a:xfrm>
            <a:off x="228600" y="2166143"/>
            <a:ext cx="2677886" cy="1854649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4A5B6-7D27-444D-A022-6C181957503D}"/>
              </a:ext>
            </a:extLst>
          </p:cNvPr>
          <p:cNvSpPr txBox="1"/>
          <p:nvPr/>
        </p:nvSpPr>
        <p:spPr>
          <a:xfrm>
            <a:off x="2788141" y="1413103"/>
            <a:ext cx="178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End-to-End Deep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 and quite a bit about experimental design.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 Made By Novices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930275" y="454025"/>
            <a:ext cx="732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95008" y="3189200"/>
            <a:ext cx="8645525" cy="172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Recall the definition of a normal distribution (Gaussian):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𝝅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𝒅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𝒕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Why is this distribution so important in engineering?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(Hint: least constrained solution consistent with the data.)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Covariance: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𝚺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d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𝒕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does it mean for the components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to be statistically independent?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𝚺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𝝈</m:t>
                          </m:r>
                        </m:e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𝑰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a Gaussian distribution, what is true about the higher-order moments? How does this relate to the principle known as Occam’s Razor?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is the entropy of a continuous Gaussian distribution? Is this a maximum value? minimum value? other?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What are the statistics of a linear combination of Gaussian random variables?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How does this relate to the Central Limit Theorem?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686800" cy="5721350"/>
              </a:xfrm>
              <a:prstGeom prst="rect">
                <a:avLst/>
              </a:prstGeom>
              <a:blipFill>
                <a:blip r:embed="rId2"/>
                <a:stretch>
                  <a:fillRect l="-1460" t="-1106" r="-21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599" y="57150"/>
            <a:ext cx="868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Normal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247068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or Gaussian density is a powerful model for modeling continuous-valued feature vectors corrupted by noise due to its analytical tractability.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Univariate normal distribution:   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</m:e>
                        </m:ra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𝒆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𝒙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0" lang="en-US" sz="18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𝝁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𝝈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sup>
                    </m:s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where the mean and covariance are defined by:</a:t>
                </a: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Mean:	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𝒙𝒑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517525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𝑬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=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𝝁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𝒑</m:t>
                        </m:r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𝒙</m:t>
                            </m:r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𝒅𝒙</m:t>
                        </m:r>
                      </m:e>
                    </m:nary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Statistical Independence:	N/A since there is only one dimension</a:t>
                </a:r>
              </a:p>
              <a:p>
                <a:pPr marL="171450" marR="0" lvl="0" indent="-161925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3484563" algn="l"/>
                  </a:tabLst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entropy of a univariate normal distribution is given by: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3444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>
                    <a:tab pos="3484563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𝑯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𝒙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b>
                        <m:sup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∞</m:t>
                          </m:r>
                        </m:sup>
                        <m:e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𝒅𝒙</m:t>
                          </m:r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𝒍𝒏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𝟐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𝝅</m:t>
                              </m:r>
                              <m:sSup>
                                <m:sSup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𝒆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575781"/>
                <a:ext cx="8686800" cy="5753897"/>
              </a:xfrm>
              <a:prstGeom prst="rect">
                <a:avLst/>
              </a:prstGeom>
              <a:blipFill>
                <a:blip r:embed="rId3"/>
                <a:stretch>
                  <a:fillRect l="-1606" t="-1322" b="-30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2551700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4260662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474" y="57150"/>
            <a:ext cx="8670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892034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Univariate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17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3" name="Rectangle 5"/>
              <p:cNvSpPr>
                <a:spLocks noChangeArrowheads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is completely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specified by its mean and variance:</a:t>
                </a:r>
              </a:p>
              <a:p>
                <a:pPr marL="344488" marR="0" lvl="0" indent="-173038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peak is at: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𝝅</m:t>
                                </m:r>
                              </m:e>
                            </m:rad>
                          </m:e>
                        </m:d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𝝈</m:t>
                        </m:r>
                      </m:den>
                    </m:f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 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of the area is within one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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𝟗𝟓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𝟗𝟗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%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is within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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 normal distribution achieves the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maximum entropy of all distributions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having a given mean and variance.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Central Limit Theorem: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sum of a </a:t>
                </a:r>
                <a:b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large number of small, independent random variables will lead to a Gaussian distribution.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you provide an intuitive explanation for this? (Hint: convolution.)</a:t>
                </a:r>
              </a:p>
            </p:txBody>
          </p:sp>
        </mc:Choice>
        <mc:Fallback xmlns="">
          <p:sp>
            <p:nvSpPr>
              <p:cNvPr id="1505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788" y="657021"/>
                <a:ext cx="8734425" cy="5875015"/>
              </a:xfrm>
              <a:prstGeom prst="rect">
                <a:avLst/>
              </a:prstGeom>
              <a:blipFill>
                <a:blip r:embed="rId2"/>
                <a:stretch>
                  <a:fillRect l="-1599" t="-10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0545" name="Picture 1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99563"/>
            <a:ext cx="4343400" cy="30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200025" y="3941237"/>
            <a:ext cx="8734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715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Review: Mean and Variance</a:t>
            </a:r>
          </a:p>
        </p:txBody>
      </p:sp>
    </p:spTree>
    <p:extLst>
      <p:ext uri="{BB962C8B-B14F-4D97-AF65-F5344CB8AC3E}">
        <p14:creationId xmlns:p14="http://schemas.microsoft.com/office/powerpoint/2010/main" val="19350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8597</TotalTime>
  <Words>2166</Words>
  <Application>Microsoft Macintosh PowerPoint</Application>
  <PresentationFormat>Letter Paper (8.5x11 in)</PresentationFormat>
  <Paragraphs>169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lecture_title</vt:lpstr>
      <vt:lpstr>isip_default</vt:lpstr>
      <vt:lpstr>2_isip_default</vt:lpstr>
      <vt:lpstr>2_ISIP Content Slide</vt:lpstr>
      <vt:lpstr>3_ISIP 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2026-01-14T05:22:26Z</dcterms:modified>
</cp:coreProperties>
</file>