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4" r:id="rId1"/>
    <p:sldMasterId id="2147483682" r:id="rId2"/>
    <p:sldMasterId id="2147483698" r:id="rId3"/>
    <p:sldMasterId id="2147483701" r:id="rId4"/>
  </p:sldMasterIdLst>
  <p:notesMasterIdLst>
    <p:notesMasterId r:id="rId9"/>
  </p:notesMasterIdLst>
  <p:handoutMasterIdLst>
    <p:handoutMasterId r:id="rId10"/>
  </p:handoutMasterIdLst>
  <p:sldIdLst>
    <p:sldId id="333" r:id="rId5"/>
    <p:sldId id="423" r:id="rId6"/>
    <p:sldId id="424" r:id="rId7"/>
    <p:sldId id="339" r:id="rId8"/>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945">
          <p15:clr>
            <a:srgbClr val="A4A3A4"/>
          </p15:clr>
        </p15:guide>
        <p15:guide id="2" pos="144" userDrawn="1">
          <p15:clr>
            <a:srgbClr val="A4A3A4"/>
          </p15:clr>
        </p15:guide>
        <p15:guide id="3" pos="2880" userDrawn="1">
          <p15:clr>
            <a:srgbClr val="A4A3A4"/>
          </p15:clr>
        </p15:guide>
        <p15:guide id="4" pos="5616" userDrawn="1">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EFF755"/>
    <a:srgbClr val="CC6600"/>
    <a:srgbClr val="6666FF"/>
    <a:srgbClr val="008000"/>
    <a:srgbClr val="000080"/>
    <a:srgbClr val="004000"/>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811" autoAdjust="0"/>
    <p:restoredTop sz="95815" autoAdjust="0"/>
  </p:normalViewPr>
  <p:slideViewPr>
    <p:cSldViewPr snapToGrid="0">
      <p:cViewPr varScale="1">
        <p:scale>
          <a:sx n="136" d="100"/>
          <a:sy n="136" d="100"/>
        </p:scale>
        <p:origin x="1736" y="200"/>
      </p:cViewPr>
      <p:guideLst>
        <p:guide orient="horz" pos="3945"/>
        <p:guide pos="144"/>
        <p:guide pos="2880"/>
        <p:guide pos="5616"/>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1818" y="-102"/>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17820851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5769094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2025" rtl="0" eaLnBrk="1" fontAlgn="base" latinLnBrk="0" hangingPunct="1">
              <a:lnSpc>
                <a:spcPct val="100000"/>
              </a:lnSpc>
              <a:spcBef>
                <a:spcPct val="0"/>
              </a:spcBef>
              <a:spcAft>
                <a:spcPct val="0"/>
              </a:spcAft>
              <a:buClrTx/>
              <a:buSzTx/>
              <a:buFontTx/>
              <a:buNone/>
              <a:tabLst/>
              <a:defRPr/>
            </a:pPr>
            <a:fld id="{562DC6FA-9CCE-4287-BC5E-0D385E2FAC5B}" type="slidenum">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62025"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r>
              <a:rPr lang="en-US"/>
              <a:t>XOR: x_1, x_2, and we want to transform to x_1^2, x_2^2, x_1 x_2</a:t>
            </a:r>
          </a:p>
          <a:p>
            <a:endParaRPr lang="en-US"/>
          </a:p>
          <a:p>
            <a:r>
              <a:rPr lang="en-US"/>
              <a:t>It can also be viewed as feature extraction from the feature vector </a:t>
            </a:r>
            <a:r>
              <a:rPr lang="en-US" b="1"/>
              <a:t>x</a:t>
            </a:r>
            <a:r>
              <a:rPr lang="en-US"/>
              <a:t>, but now we extract </a:t>
            </a:r>
            <a:r>
              <a:rPr lang="en-US" i="1"/>
              <a:t>more</a:t>
            </a:r>
            <a:r>
              <a:rPr lang="en-US"/>
              <a:t> feature than the number of features in </a:t>
            </a:r>
            <a:r>
              <a:rPr lang="en-US" b="1"/>
              <a:t>x</a:t>
            </a:r>
            <a:r>
              <a:rPr lang="en-US"/>
              <a:t>.</a:t>
            </a:r>
          </a:p>
        </p:txBody>
      </p:sp>
    </p:spTree>
    <p:extLst>
      <p:ext uri="{BB962C8B-B14F-4D97-AF65-F5344CB8AC3E}">
        <p14:creationId xmlns:p14="http://schemas.microsoft.com/office/powerpoint/2010/main" val="2725779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2025" rtl="0" eaLnBrk="1" fontAlgn="base" latinLnBrk="0" hangingPunct="1">
              <a:lnSpc>
                <a:spcPct val="100000"/>
              </a:lnSpc>
              <a:spcBef>
                <a:spcPct val="0"/>
              </a:spcBef>
              <a:spcAft>
                <a:spcPct val="0"/>
              </a:spcAft>
              <a:buClrTx/>
              <a:buSzTx/>
              <a:buFontTx/>
              <a:buNone/>
              <a:tabLst/>
              <a:defRPr/>
            </a:pPr>
            <a:fld id="{562DC6FA-9CCE-4287-BC5E-0D385E2FAC5B}" type="slidenum">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62025"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r>
              <a:rPr lang="en-US"/>
              <a:t>XOR: x_1, x_2, and we want to transform to x_1^2, x_2^2, x_1 x_2</a:t>
            </a:r>
          </a:p>
          <a:p>
            <a:endParaRPr lang="en-US"/>
          </a:p>
          <a:p>
            <a:r>
              <a:rPr lang="en-US"/>
              <a:t>It can also be viewed as feature extraction from the feature vector </a:t>
            </a:r>
            <a:r>
              <a:rPr lang="en-US" b="1"/>
              <a:t>x</a:t>
            </a:r>
            <a:r>
              <a:rPr lang="en-US"/>
              <a:t>, but now we extract </a:t>
            </a:r>
            <a:r>
              <a:rPr lang="en-US" i="1"/>
              <a:t>more</a:t>
            </a:r>
            <a:r>
              <a:rPr lang="en-US"/>
              <a:t> feature than the number of features in </a:t>
            </a:r>
            <a:r>
              <a:rPr lang="en-US" b="1"/>
              <a:t>x</a:t>
            </a:r>
            <a:r>
              <a:rPr lang="en-US"/>
              <a:t>.</a:t>
            </a:r>
          </a:p>
        </p:txBody>
      </p:sp>
    </p:spTree>
    <p:extLst>
      <p:ext uri="{BB962C8B-B14F-4D97-AF65-F5344CB8AC3E}">
        <p14:creationId xmlns:p14="http://schemas.microsoft.com/office/powerpoint/2010/main" val="4129621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http://www.iro.umontreal.ca/~bengioy/papers/ftml.pdf</a:t>
            </a:r>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3</a:t>
            </a:fld>
            <a:endParaRPr lang="en-US"/>
          </a:p>
        </p:txBody>
      </p:sp>
    </p:spTree>
    <p:extLst>
      <p:ext uri="{BB962C8B-B14F-4D97-AF65-F5344CB8AC3E}">
        <p14:creationId xmlns:p14="http://schemas.microsoft.com/office/powerpoint/2010/main" val="159270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841109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5" name="Text Box 8"/>
          <p:cNvSpPr txBox="1">
            <a:spLocks noChangeArrowheads="1"/>
          </p:cNvSpPr>
          <p:nvPr userDrawn="1"/>
        </p:nvSpPr>
        <p:spPr bwMode="auto">
          <a:xfrm>
            <a:off x="479425" y="110332"/>
            <a:ext cx="7935886" cy="369332"/>
          </a:xfrm>
          <a:prstGeom prst="rect">
            <a:avLst/>
          </a:prstGeom>
          <a:solidFill>
            <a:srgbClr val="FFFFFF"/>
          </a:solidFill>
          <a:ln w="9525">
            <a:noFill/>
            <a:miter lim="800000"/>
            <a:headEnd/>
            <a:tailEnd/>
          </a:ln>
        </p:spPr>
        <p:txBody>
          <a:bodyPr wrap="square" anchor="ctr" anchorCtr="1">
            <a:spAutoFit/>
          </a:bodyPr>
          <a:lstStyle>
            <a:defPPr>
              <a:defRPr lang="en-US"/>
            </a:defPPr>
            <a:lvl1pPr>
              <a:spcBef>
                <a:spcPts val="0"/>
              </a:spcBef>
              <a:defRPr sz="1800" b="1">
                <a:solidFill>
                  <a:srgbClr val="333399"/>
                </a:solidFill>
              </a:defRPr>
            </a:lvl1pPr>
          </a:lstStyle>
          <a:p>
            <a:pPr lvl="0"/>
            <a:r>
              <a:rPr lang="en-US" dirty="0"/>
              <a:t>ECE 8527 – Introduction to Machine Learning and Pattern Recognition</a:t>
            </a:r>
          </a:p>
        </p:txBody>
      </p:sp>
    </p:spTree>
  </p:cSld>
  <p:clrMap bg1="lt1" tx1="dk1" bg2="lt2" tx2="dk2" accent1="accent1" accent2="accent2" accent3="accent3" accent4="accent4" accent5="accent5" accent6="accent6" hlink="hlink" folHlink="folHlink"/>
  <p:sldLayoutIdLst>
    <p:sldLayoutId id="2147483695" r:id="rId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8527: Lecture 42,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83" r:id="rId1"/>
  </p:sldLayoutIdLst>
  <p:hf sldNum="0" hdr="0" dt="0"/>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 name="Title Placeholder 17"/>
          <p:cNvSpPr>
            <a:spLocks noGrp="1"/>
          </p:cNvSpPr>
          <p:nvPr>
            <p:ph type="title"/>
          </p:nvPr>
        </p:nvSpPr>
        <p:spPr>
          <a:xfrm>
            <a:off x="227013" y="41441"/>
            <a:ext cx="9155545" cy="328461"/>
          </a:xfrm>
          <a:prstGeom prst="rect">
            <a:avLst/>
          </a:prstGeom>
        </p:spPr>
        <p:txBody>
          <a:bodyPr vert="horz" wrap="none" lIns="91440" tIns="0" rIns="0" bIns="0" rtlCol="0" anchor="ctr" anchorCtr="0">
            <a:normAutofit/>
          </a:bodyPr>
          <a:lstStyle/>
          <a:p>
            <a:endParaRPr lang="en-US" dirty="0"/>
          </a:p>
        </p:txBody>
      </p:sp>
      <p:pic>
        <p:nvPicPr>
          <p:cNvPr id="12" name="Picture 37" descr="isip_logo_plain">
            <a:extLst>
              <a:ext uri="{FF2B5EF4-FFF2-40B4-BE49-F238E27FC236}">
                <a16:creationId xmlns:a16="http://schemas.microsoft.com/office/drawing/2014/main" id="{49D6702B-B0BF-974A-AB76-0DDBC3BFECBF}"/>
              </a:ext>
            </a:extLst>
          </p:cNvPr>
          <p:cNvPicPr>
            <a:picLocks noChangeAspect="1" noChangeArrowheads="1"/>
          </p:cNvPicPr>
          <p:nvPr userDrawn="1"/>
        </p:nvPicPr>
        <p:blipFill>
          <a:blip r:embed="rId2"/>
          <a:srcRect/>
          <a:stretch>
            <a:fillRect/>
          </a:stretch>
        </p:blipFill>
        <p:spPr bwMode="auto">
          <a:xfrm>
            <a:off x="8772525" y="6492875"/>
            <a:ext cx="333375" cy="327025"/>
          </a:xfrm>
          <a:prstGeom prst="rect">
            <a:avLst/>
          </a:prstGeom>
          <a:noFill/>
          <a:ln w="9525">
            <a:noFill/>
            <a:miter lim="800000"/>
            <a:headEnd/>
            <a:tailEnd/>
          </a:ln>
        </p:spPr>
      </p:pic>
      <p:sp>
        <p:nvSpPr>
          <p:cNvPr id="14" name="Text Box 45">
            <a:extLst>
              <a:ext uri="{FF2B5EF4-FFF2-40B4-BE49-F238E27FC236}">
                <a16:creationId xmlns:a16="http://schemas.microsoft.com/office/drawing/2014/main" id="{53BD188F-4E3C-474F-AE5D-56FC268629D2}"/>
              </a:ext>
            </a:extLst>
          </p:cNvPr>
          <p:cNvSpPr txBox="1">
            <a:spLocks noChangeArrowheads="1"/>
          </p:cNvSpPr>
          <p:nvPr userDrawn="1"/>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8527: Lecture 42,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
        <p:nvSpPr>
          <p:cNvPr id="15" name="Rectangle 12">
            <a:extLst>
              <a:ext uri="{FF2B5EF4-FFF2-40B4-BE49-F238E27FC236}">
                <a16:creationId xmlns:a16="http://schemas.microsoft.com/office/drawing/2014/main" id="{72FE5721-68F0-794B-AB3D-40DBDBE1ACCD}"/>
              </a:ext>
            </a:extLst>
          </p:cNvPr>
          <p:cNvSpPr>
            <a:spLocks noChangeArrowheads="1"/>
          </p:cNvSpPr>
          <p:nvPr userDrawn="1"/>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spTree>
    <p:extLst>
      <p:ext uri="{BB962C8B-B14F-4D97-AF65-F5344CB8AC3E}">
        <p14:creationId xmlns:p14="http://schemas.microsoft.com/office/powerpoint/2010/main" val="1677925002"/>
      </p:ext>
    </p:extLst>
  </p:cSld>
  <p:clrMap bg1="lt1" tx1="dk1" bg2="lt2" tx2="dk2" accent1="accent1" accent2="accent2" accent3="accent3" accent4="accent4" accent5="accent5" accent6="accent6" hlink="hlink" folHlink="folHlink"/>
  <p:hf hdr="0" ftr="0" dt="0"/>
  <p:txStyles>
    <p:titleStyle>
      <a:lvl1pPr algn="l" defTabSz="457200" rtl="0" eaLnBrk="1" latinLnBrk="0" hangingPunct="1">
        <a:spcBef>
          <a:spcPct val="0"/>
        </a:spcBef>
        <a:buNone/>
        <a:defRPr sz="2400" b="1" kern="1200" baseline="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8527: Lecture 42,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extLst>
      <p:ext uri="{BB962C8B-B14F-4D97-AF65-F5344CB8AC3E}">
        <p14:creationId xmlns:p14="http://schemas.microsoft.com/office/powerpoint/2010/main" val="506425860"/>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icds.psu.edu/wp-content/uploads/2022/10/IBM-Quantum.jpg" TargetMode="External"/><Relationship Id="rId3" Type="http://schemas.openxmlformats.org/officeDocument/2006/relationships/hyperlink" Target="https://isip.piconepress.com/publications/phd_dissertations/2015/nb_acoustic_modeling/" TargetMode="External"/><Relationship Id="rId7" Type="http://schemas.openxmlformats.org/officeDocument/2006/relationships/image" Target="../media/image2.png"/><Relationship Id="rId2" Type="http://schemas.openxmlformats.org/officeDocument/2006/relationships/hyperlink" Target="https://machinelearningmastery.com/markov-chain-monte-carlo-for-probability/" TargetMode="External"/><Relationship Id="rId1" Type="http://schemas.openxmlformats.org/officeDocument/2006/relationships/slideLayout" Target="../slideLayouts/slideLayout1.xml"/><Relationship Id="rId6" Type="http://schemas.openxmlformats.org/officeDocument/2006/relationships/hyperlink" Target="https://www.tweag.io/static/d6b3dc36fa007c40a3b97f2326c9a43a/7608e/mcmc-intro2-2Dsamples.png" TargetMode="External"/><Relationship Id="rId11" Type="http://schemas.openxmlformats.org/officeDocument/2006/relationships/image" Target="../media/image4.jpeg"/><Relationship Id="rId5" Type="http://schemas.openxmlformats.org/officeDocument/2006/relationships/hyperlink" Target="https://quantum.country/qcvc" TargetMode="External"/><Relationship Id="rId10" Type="http://schemas.openxmlformats.org/officeDocument/2006/relationships/hyperlink" Target="https://encrypted-tbn0.gstatic.com/images?q=tbn:ANd9GcTftMaZpXamfkqvF0rp4IvgqkenBV1hgHRilOddI29g3fIQ0ndfkZhm2GMnpeSwqnqrjKs&amp;usqp=CAU" TargetMode="External"/><Relationship Id="rId4" Type="http://schemas.openxmlformats.org/officeDocument/2006/relationships/hyperlink" Target="https://www.youtube.com/watch?v=NqHKr9CGWJ0" TargetMode="External"/><Relationship Id="rId9"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hyperlink" Target="https://machinelearningmastery.com/markov-chain-monte-carlo-for-probability/"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NqHKr9CGWJ0"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hyperlink" Target="https://isip.piconepress.com/conferences/ieee_spmb/2021/papers/i01_01.mp4"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9"/>
          <p:cNvSpPr txBox="1">
            <a:spLocks noChangeArrowheads="1"/>
          </p:cNvSpPr>
          <p:nvPr/>
        </p:nvSpPr>
        <p:spPr bwMode="auto">
          <a:xfrm>
            <a:off x="409575" y="552450"/>
            <a:ext cx="8467725" cy="830997"/>
          </a:xfrm>
          <a:prstGeom prst="rect">
            <a:avLst/>
          </a:prstGeom>
          <a:noFill/>
          <a:ln w="9525">
            <a:noFill/>
            <a:miter lim="800000"/>
            <a:headEnd/>
            <a:tailEnd/>
          </a:ln>
        </p:spPr>
        <p:txBody>
          <a:bodyPr>
            <a:spAutoFit/>
          </a:bodyPr>
          <a:lstStyle/>
          <a:p>
            <a:pPr algn="ctr">
              <a:spcBef>
                <a:spcPct val="50000"/>
              </a:spcBef>
            </a:pPr>
            <a:r>
              <a:rPr lang="en-US" b="1" dirty="0">
                <a:solidFill>
                  <a:schemeClr val="accent1"/>
                </a:solidFill>
              </a:rPr>
              <a:t>Lecture 42: Sampling Techniques and </a:t>
            </a:r>
            <a:br>
              <a:rPr lang="en-US" b="1" dirty="0">
                <a:solidFill>
                  <a:schemeClr val="accent1"/>
                </a:solidFill>
              </a:rPr>
            </a:br>
            <a:r>
              <a:rPr lang="en-US" b="1" dirty="0">
                <a:solidFill>
                  <a:schemeClr val="accent1"/>
                </a:solidFill>
              </a:rPr>
              <a:t>Quantum Computing</a:t>
            </a:r>
            <a:endParaRPr lang="en-US" b="1" cap="all" dirty="0">
              <a:solidFill>
                <a:schemeClr val="accent2"/>
              </a:solidFill>
            </a:endParaRPr>
          </a:p>
        </p:txBody>
      </p:sp>
      <p:sp>
        <p:nvSpPr>
          <p:cNvPr id="4" name="Rectangle 3"/>
          <p:cNvSpPr txBox="1">
            <a:spLocks noChangeArrowheads="1"/>
          </p:cNvSpPr>
          <p:nvPr/>
        </p:nvSpPr>
        <p:spPr bwMode="auto">
          <a:xfrm>
            <a:off x="541338" y="1358900"/>
            <a:ext cx="8061324" cy="4089400"/>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algn="l" defTabSz="914400" rtl="0" eaLnBrk="0" fontAlgn="base" latinLnBrk="0" hangingPunct="0">
              <a:spcBef>
                <a:spcPts val="1200"/>
              </a:spcBef>
              <a:spcAft>
                <a:spcPts val="600"/>
              </a:spcAft>
              <a:buClrTx/>
              <a:buSzTx/>
              <a:buFont typeface="Arial" pitchFamily="34" charset="0"/>
              <a:buChar char="•"/>
              <a:tabLst/>
              <a:defRPr/>
            </a:pPr>
            <a:r>
              <a:rPr kumimoji="0" lang="en-US" b="1" i="0" u="none" strike="noStrike" kern="0" cap="none" spc="0" normalizeH="0" baseline="0" noProof="0" dirty="0">
                <a:ln>
                  <a:noFill/>
                </a:ln>
                <a:solidFill>
                  <a:srgbClr val="000080"/>
                </a:solidFill>
                <a:effectLst/>
                <a:uLnTx/>
                <a:uFillTx/>
                <a:latin typeface="+mn-lt"/>
                <a:ea typeface="+mn-ea"/>
                <a:cs typeface="+mn-cs"/>
              </a:rPr>
              <a:t>Objectives:</a:t>
            </a:r>
          </a:p>
          <a:p>
            <a:pPr marL="179388" eaLnBrk="0" hangingPunct="0">
              <a:spcAft>
                <a:spcPts val="0"/>
              </a:spcAft>
              <a:defRPr/>
            </a:pPr>
            <a:r>
              <a:rPr lang="en-US" sz="1800" b="1" kern="0" dirty="0">
                <a:solidFill>
                  <a:schemeClr val="bg1"/>
                </a:solidFill>
                <a:latin typeface="+mn-lt"/>
              </a:rPr>
              <a:t>MCMC Techniques</a:t>
            </a:r>
          </a:p>
          <a:p>
            <a:pPr marL="179388" eaLnBrk="0" hangingPunct="0">
              <a:spcAft>
                <a:spcPts val="0"/>
              </a:spcAft>
              <a:defRPr/>
            </a:pPr>
            <a:r>
              <a:rPr lang="en-US" sz="1800" b="1" kern="0" dirty="0">
                <a:solidFill>
                  <a:schemeClr val="bg1"/>
                </a:solidFill>
                <a:latin typeface="+mn-lt"/>
              </a:rPr>
              <a:t>Nonparametric Bayesian Models</a:t>
            </a:r>
          </a:p>
          <a:p>
            <a:pPr marL="179388" eaLnBrk="0" hangingPunct="0">
              <a:spcAft>
                <a:spcPts val="0"/>
              </a:spcAft>
              <a:defRPr/>
            </a:pPr>
            <a:r>
              <a:rPr lang="en-US" sz="1800" b="1" kern="0" dirty="0">
                <a:solidFill>
                  <a:schemeClr val="bg1"/>
                </a:solidFill>
                <a:latin typeface="+mn-lt"/>
              </a:rPr>
              <a:t>Quantum Computing</a:t>
            </a:r>
          </a:p>
          <a:p>
            <a:pPr marL="176213" indent="-176213" eaLnBrk="0" hangingPunct="0">
              <a:spcBef>
                <a:spcPts val="1200"/>
              </a:spcBef>
              <a:spcAft>
                <a:spcPts val="600"/>
              </a:spcAft>
              <a:buFont typeface="Arial" pitchFamily="34" charset="0"/>
              <a:buChar char="•"/>
              <a:defRPr/>
            </a:pPr>
            <a:r>
              <a:rPr lang="en-US" b="1" kern="0" dirty="0">
                <a:solidFill>
                  <a:srgbClr val="000080"/>
                </a:solidFill>
                <a:latin typeface="+mn-lt"/>
              </a:rPr>
              <a:t>Resources:</a:t>
            </a:r>
          </a:p>
          <a:p>
            <a:pPr marL="179388" marR="0" lvl="0" algn="l" defTabSz="914400" rtl="0" eaLnBrk="0" fontAlgn="base" latinLnBrk="0" hangingPunct="0">
              <a:spcBef>
                <a:spcPct val="0"/>
              </a:spcBef>
              <a:spcAft>
                <a:spcPts val="0"/>
              </a:spcAft>
              <a:buClrTx/>
              <a:buSzTx/>
              <a:defRPr/>
            </a:pPr>
            <a:r>
              <a:rPr lang="en-US" sz="1800" b="1" kern="0" dirty="0" err="1">
                <a:solidFill>
                  <a:schemeClr val="bg1"/>
                </a:solidFill>
                <a:latin typeface="+mn-lt"/>
              </a:rPr>
              <a:t>MachineLearningMastery</a:t>
            </a:r>
            <a:r>
              <a:rPr lang="en-US" sz="1800" b="1" kern="0" dirty="0">
                <a:solidFill>
                  <a:schemeClr val="bg1"/>
                </a:solidFill>
                <a:latin typeface="+mn-lt"/>
              </a:rPr>
              <a:t>: </a:t>
            </a:r>
            <a:r>
              <a:rPr lang="en-US" sz="1800" b="1" kern="0" dirty="0">
                <a:solidFill>
                  <a:schemeClr val="bg1"/>
                </a:solidFill>
                <a:latin typeface="+mn-lt"/>
                <a:hlinkClick r:id="rId2"/>
              </a:rPr>
              <a:t>A Gentle Introduction</a:t>
            </a:r>
            <a:endParaRPr lang="en-US" sz="1800" b="1" kern="0" dirty="0">
              <a:solidFill>
                <a:schemeClr val="bg1"/>
              </a:solidFill>
              <a:latin typeface="+mn-lt"/>
            </a:endParaRPr>
          </a:p>
          <a:p>
            <a:pPr marL="179388" marR="0" lvl="0" algn="l" defTabSz="914400" rtl="0" eaLnBrk="0" fontAlgn="base" latinLnBrk="0" hangingPunct="0">
              <a:spcBef>
                <a:spcPct val="0"/>
              </a:spcBef>
              <a:spcAft>
                <a:spcPts val="0"/>
              </a:spcAft>
              <a:buClrTx/>
              <a:buSzTx/>
              <a:defRPr/>
            </a:pPr>
            <a:r>
              <a:rPr lang="en-US" sz="1800" b="1" kern="0" dirty="0">
                <a:solidFill>
                  <a:schemeClr val="bg1"/>
                </a:solidFill>
                <a:latin typeface="+mn-lt"/>
              </a:rPr>
              <a:t>Harati: </a:t>
            </a:r>
            <a:r>
              <a:rPr lang="en-US" sz="1800" b="1" kern="0" dirty="0">
                <a:solidFill>
                  <a:schemeClr val="bg1"/>
                </a:solidFill>
                <a:latin typeface="+mn-lt"/>
                <a:hlinkClick r:id="rId3"/>
              </a:rPr>
              <a:t>Nonparametric Bayesian Models</a:t>
            </a:r>
            <a:endParaRPr lang="en-US" sz="1800" b="1" kern="0" dirty="0">
              <a:solidFill>
                <a:schemeClr val="bg1"/>
              </a:solidFill>
              <a:latin typeface="+mn-lt"/>
            </a:endParaRPr>
          </a:p>
          <a:p>
            <a:pPr marL="176213" marR="0" lvl="0" indent="-176213" algn="l" defTabSz="914400" rtl="0" eaLnBrk="0" fontAlgn="base" latinLnBrk="0" hangingPunct="0">
              <a:spcBef>
                <a:spcPct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mn-lt"/>
                <a:ea typeface="+mn-ea"/>
                <a:cs typeface="+mn-cs"/>
              </a:rPr>
              <a:t>	</a:t>
            </a:r>
            <a:r>
              <a:rPr kumimoji="0" lang="en-US" sz="1800" b="1" i="0" u="none" strike="noStrike" kern="0" cap="none" spc="0" normalizeH="0" noProof="0" dirty="0">
                <a:ln>
                  <a:noFill/>
                </a:ln>
                <a:solidFill>
                  <a:schemeClr val="bg1"/>
                </a:solidFill>
                <a:effectLst/>
                <a:uLnTx/>
                <a:uFillTx/>
                <a:latin typeface="+mn-lt"/>
                <a:ea typeface="+mn-ea"/>
                <a:cs typeface="+mn-cs"/>
              </a:rPr>
              <a:t>IBM: </a:t>
            </a:r>
            <a:r>
              <a:rPr kumimoji="0" lang="en-US" sz="1800" b="1" i="0" u="none" strike="noStrike" kern="0" cap="none" spc="0" normalizeH="0" noProof="0" dirty="0">
                <a:ln>
                  <a:noFill/>
                </a:ln>
                <a:solidFill>
                  <a:schemeClr val="bg1"/>
                </a:solidFill>
                <a:effectLst/>
                <a:uLnTx/>
                <a:uFillTx/>
                <a:latin typeface="+mn-lt"/>
                <a:ea typeface="+mn-ea"/>
                <a:cs typeface="+mn-cs"/>
                <a:hlinkClick r:id="rId4"/>
              </a:rPr>
              <a:t>Quantum Computing</a:t>
            </a:r>
            <a:br>
              <a:rPr lang="en-US" sz="1800" b="1" kern="0" dirty="0">
                <a:solidFill>
                  <a:schemeClr val="bg1"/>
                </a:solidFill>
                <a:latin typeface="+mn-lt"/>
              </a:rPr>
            </a:br>
            <a:r>
              <a:rPr lang="en-US" sz="1800" b="1" kern="0" dirty="0">
                <a:solidFill>
                  <a:schemeClr val="bg1"/>
                </a:solidFill>
                <a:latin typeface="+mn-lt"/>
              </a:rPr>
              <a:t>QCVC: </a:t>
            </a:r>
            <a:r>
              <a:rPr lang="en-US" sz="1800" b="1" kern="0" dirty="0">
                <a:solidFill>
                  <a:schemeClr val="bg1"/>
                </a:solidFill>
                <a:latin typeface="+mn-lt"/>
                <a:hlinkClick r:id="rId5"/>
              </a:rPr>
              <a:t>Quantum Computing For The Curious</a:t>
            </a:r>
            <a:endParaRPr kumimoji="0" lang="en-US" sz="1800" b="1" i="0" u="none" strike="noStrike" kern="0" cap="none" spc="0" normalizeH="0" noProof="0" dirty="0">
              <a:ln>
                <a:noFill/>
              </a:ln>
              <a:solidFill>
                <a:schemeClr val="bg1"/>
              </a:solidFill>
              <a:effectLst/>
              <a:uLnTx/>
              <a:uFillTx/>
              <a:latin typeface="+mn-lt"/>
              <a:ea typeface="+mn-ea"/>
              <a:cs typeface="+mn-cs"/>
            </a:endParaRPr>
          </a:p>
        </p:txBody>
      </p:sp>
      <p:pic>
        <p:nvPicPr>
          <p:cNvPr id="1026" name="Picture 2">
            <a:hlinkClick r:id="rId6"/>
            <a:extLst>
              <a:ext uri="{FF2B5EF4-FFF2-40B4-BE49-F238E27FC236}">
                <a16:creationId xmlns:a16="http://schemas.microsoft.com/office/drawing/2014/main" id="{CC515289-D532-2094-4B4B-C45AAFEC147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6435" y="4688093"/>
            <a:ext cx="4822454" cy="1489435"/>
          </a:xfrm>
          <a:prstGeom prst="rect">
            <a:avLst/>
          </a:prstGeom>
          <a:ln w="25400">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a:hlinkClick r:id="rId8"/>
            <a:extLst>
              <a:ext uri="{FF2B5EF4-FFF2-40B4-BE49-F238E27FC236}">
                <a16:creationId xmlns:a16="http://schemas.microsoft.com/office/drawing/2014/main" id="{9F698693-3677-8FC1-C7A6-157967B04A6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36848" y="4610874"/>
            <a:ext cx="2465813" cy="1643875"/>
          </a:xfrm>
          <a:prstGeom prst="rect">
            <a:avLst/>
          </a:prstGeom>
          <a:ln w="25400">
            <a:solidFill>
              <a:srgbClr val="CD1E26"/>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 name="Picture 2" descr="Quantum computing: Both here and not here">
            <a:hlinkClick r:id="rId10"/>
            <a:extLst>
              <a:ext uri="{FF2B5EF4-FFF2-40B4-BE49-F238E27FC236}">
                <a16:creationId xmlns:a16="http://schemas.microsoft.com/office/drawing/2014/main" id="{3508C9D3-1733-A0A5-8BA6-009AC69A274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52398" y="1605241"/>
            <a:ext cx="1650264" cy="2203188"/>
          </a:xfrm>
          <a:prstGeom prst="rect">
            <a:avLst/>
          </a:prstGeom>
          <a:ln w="25400">
            <a:solidFill>
              <a:srgbClr val="CD1E26"/>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35413A-7384-D34C-B6C9-D21BE47A8A72}"/>
              </a:ext>
            </a:extLst>
          </p:cNvPr>
          <p:cNvSpPr txBox="1"/>
          <p:nvPr/>
        </p:nvSpPr>
        <p:spPr>
          <a:xfrm>
            <a:off x="249135" y="606110"/>
            <a:ext cx="8666264" cy="6432530"/>
          </a:xfrm>
          <a:prstGeom prst="rect">
            <a:avLst/>
          </a:prstGeom>
          <a:noFill/>
        </p:spPr>
        <p:txBody>
          <a:bodyPr wrap="square" lIns="0" tIns="0" rIns="0" bIns="0" rtlCol="0">
            <a:spAutoFit/>
          </a:bodyPr>
          <a:lstStyle/>
          <a:p>
            <a:pPr marL="230188" indent="-230188">
              <a:spcAft>
                <a:spcPts val="1200"/>
              </a:spcAft>
              <a:buFont typeface="Arial"/>
              <a:buChar char="•"/>
            </a:pPr>
            <a:r>
              <a:rPr lang="en-US" sz="1800" b="1" dirty="0">
                <a:latin typeface="Arial"/>
                <a:cs typeface="Arial"/>
              </a:rPr>
              <a:t>Generalization of any data-driven</a:t>
            </a:r>
            <a:br>
              <a:rPr lang="en-US" sz="1800" b="1" dirty="0">
                <a:latin typeface="Arial"/>
                <a:cs typeface="Arial"/>
              </a:rPr>
            </a:br>
            <a:r>
              <a:rPr lang="en-US" sz="1800" b="1" dirty="0">
                <a:latin typeface="Arial"/>
                <a:cs typeface="Arial"/>
              </a:rPr>
              <a:t>statistical model is a challenge.</a:t>
            </a:r>
          </a:p>
          <a:p>
            <a:pPr marL="230188" indent="-230188">
              <a:spcAft>
                <a:spcPts val="1200"/>
              </a:spcAft>
              <a:buFont typeface="Arial"/>
              <a:buChar char="•"/>
            </a:pPr>
            <a:r>
              <a:rPr lang="en-US" sz="1800" b="1" dirty="0">
                <a:latin typeface="Arial"/>
                <a:cs typeface="Arial"/>
              </a:rPr>
              <a:t>How many degrees of freedom?</a:t>
            </a:r>
          </a:p>
          <a:p>
            <a:pPr marL="230188" indent="-230188">
              <a:spcAft>
                <a:spcPts val="1200"/>
              </a:spcAft>
              <a:buFont typeface="Arial"/>
              <a:buChar char="•"/>
            </a:pPr>
            <a:r>
              <a:rPr lang="en-US" sz="1800" b="1" dirty="0">
                <a:latin typeface="Arial"/>
                <a:cs typeface="Arial"/>
              </a:rPr>
              <a:t>Solution: Infer complexity from </a:t>
            </a:r>
            <a:br>
              <a:rPr lang="en-US" sz="1800" b="1" dirty="0">
                <a:latin typeface="Arial"/>
                <a:cs typeface="Arial"/>
              </a:rPr>
            </a:br>
            <a:r>
              <a:rPr lang="en-US" sz="1800" b="1" dirty="0">
                <a:latin typeface="Arial"/>
                <a:cs typeface="Arial"/>
              </a:rPr>
              <a:t>the data </a:t>
            </a:r>
            <a:r>
              <a:rPr lang="en-US" sz="1800" b="1" dirty="0">
                <a:solidFill>
                  <a:srgbClr val="000090"/>
                </a:solidFill>
                <a:latin typeface="Arial"/>
                <a:cs typeface="Arial"/>
              </a:rPr>
              <a:t>(nonparametric model)</a:t>
            </a:r>
            <a:r>
              <a:rPr lang="en-US" sz="1800" b="1" dirty="0">
                <a:latin typeface="Arial"/>
                <a:cs typeface="Arial"/>
              </a:rPr>
              <a:t>.</a:t>
            </a:r>
          </a:p>
          <a:p>
            <a:pPr marL="222250" indent="-222250">
              <a:spcAft>
                <a:spcPts val="1200"/>
              </a:spcAft>
              <a:buFont typeface="Arial"/>
              <a:buChar char="•"/>
            </a:pPr>
            <a:r>
              <a:rPr lang="en-US" sz="1800" b="1" dirty="0">
                <a:latin typeface="Arial"/>
                <a:cs typeface="Arial"/>
              </a:rPr>
              <a:t>Nonparametric models are very</a:t>
            </a:r>
            <a:br>
              <a:rPr lang="en-US" sz="1800" b="1" dirty="0">
                <a:latin typeface="Arial"/>
                <a:cs typeface="Arial"/>
              </a:rPr>
            </a:br>
            <a:r>
              <a:rPr lang="en-US" sz="1800" b="1" dirty="0">
                <a:latin typeface="Arial"/>
                <a:cs typeface="Arial"/>
              </a:rPr>
              <a:t>flexible – the number of parameters</a:t>
            </a:r>
            <a:br>
              <a:rPr lang="en-US" sz="1800" b="1" dirty="0">
                <a:latin typeface="Arial"/>
                <a:cs typeface="Arial"/>
              </a:rPr>
            </a:br>
            <a:r>
              <a:rPr lang="en-US" sz="1800" b="1" dirty="0">
                <a:latin typeface="Arial"/>
                <a:cs typeface="Arial"/>
              </a:rPr>
              <a:t>can grow with the amount of data.</a:t>
            </a:r>
          </a:p>
          <a:p>
            <a:pPr marL="222250" indent="-222250">
              <a:spcAft>
                <a:spcPts val="1200"/>
              </a:spcAft>
              <a:buFont typeface="Arial"/>
              <a:buChar char="•"/>
            </a:pPr>
            <a:r>
              <a:rPr lang="en-US" sz="1800" b="1" dirty="0">
                <a:latin typeface="Arial"/>
                <a:cs typeface="Arial"/>
              </a:rPr>
              <a:t>Calculating a quantity from a </a:t>
            </a:r>
            <a:br>
              <a:rPr lang="en-US" sz="1800" b="1" dirty="0">
                <a:latin typeface="Arial"/>
                <a:cs typeface="Arial"/>
              </a:rPr>
            </a:br>
            <a:r>
              <a:rPr lang="en-US" sz="1800" b="1" dirty="0">
                <a:latin typeface="Arial"/>
                <a:cs typeface="Arial"/>
              </a:rPr>
              <a:t>probabilistic model is referred to </a:t>
            </a:r>
            <a:br>
              <a:rPr lang="en-US" sz="1800" b="1" dirty="0">
                <a:latin typeface="Arial"/>
                <a:cs typeface="Arial"/>
              </a:rPr>
            </a:br>
            <a:r>
              <a:rPr lang="en-US" sz="1800" b="1" dirty="0">
                <a:latin typeface="Arial"/>
                <a:cs typeface="Arial"/>
              </a:rPr>
              <a:t>more generally as probabilistic inference, or simply inference.</a:t>
            </a:r>
          </a:p>
          <a:p>
            <a:pPr marL="222250" indent="-222250">
              <a:spcAft>
                <a:spcPts val="1200"/>
              </a:spcAft>
              <a:buFont typeface="Arial"/>
              <a:buChar char="•"/>
            </a:pPr>
            <a:r>
              <a:rPr lang="en-US" sz="1800" b="1" dirty="0">
                <a:latin typeface="Arial"/>
                <a:cs typeface="Arial"/>
              </a:rPr>
              <a:t>The typical solution is to draw independent samples from the probability distribution, then repeat this process many times to approximate the desired quantity. This is referred to as Monte Carlo sampling or Monte Carlo integration, named for the city in Monaco that has many casinos.</a:t>
            </a:r>
          </a:p>
          <a:p>
            <a:pPr marL="222250" indent="-222250">
              <a:spcAft>
                <a:spcPts val="1200"/>
              </a:spcAft>
              <a:buFont typeface="Arial"/>
              <a:buChar char="•"/>
            </a:pPr>
            <a:r>
              <a:rPr lang="en-US" sz="1800" b="1" dirty="0">
                <a:latin typeface="Arial"/>
                <a:cs typeface="Arial"/>
              </a:rPr>
              <a:t>The solution to sampling probability distributions in high-dimensions is to use Markov Chain Monte Carlo, or MCMC for short.</a:t>
            </a:r>
          </a:p>
          <a:p>
            <a:pPr marL="285750" indent="-285750">
              <a:buFont typeface="Arial"/>
              <a:buChar char="•"/>
            </a:pPr>
            <a:endParaRPr lang="en-US" sz="1800" b="1" dirty="0">
              <a:latin typeface="Arial"/>
              <a:cs typeface="Arial"/>
            </a:endParaRPr>
          </a:p>
          <a:p>
            <a:pPr marL="285750" indent="-285750">
              <a:spcAft>
                <a:spcPts val="600"/>
              </a:spcAft>
              <a:buFont typeface="Arial"/>
              <a:buChar char="•"/>
            </a:pPr>
            <a:endParaRPr lang="en-US" sz="2400" b="1" dirty="0">
              <a:latin typeface="Arial"/>
              <a:cs typeface="Arial"/>
            </a:endParaRP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en-US" b="1" dirty="0">
                <a:solidFill>
                  <a:srgbClr val="892034"/>
                </a:solidFill>
              </a:rPr>
              <a:t>Markov Chain Monte Carlo Methods</a:t>
            </a:r>
            <a:endParaRPr kumimoji="0" lang="en-US" sz="2400" b="1" i="0" u="none" strike="noStrike" kern="1200" cap="none" spc="0" normalizeH="0" baseline="0" noProof="0" dirty="0">
              <a:ln>
                <a:noFill/>
              </a:ln>
              <a:solidFill>
                <a:srgbClr val="892034"/>
              </a:solidFill>
              <a:effectLst/>
              <a:uLnTx/>
              <a:uFillTx/>
              <a:latin typeface="Arial" charset="0"/>
              <a:ea typeface="+mn-ea"/>
              <a:cs typeface="+mn-cs"/>
            </a:endParaRPr>
          </a:p>
        </p:txBody>
      </p:sp>
      <p:pic>
        <p:nvPicPr>
          <p:cNvPr id="3" name="Picture 2">
            <a:hlinkClick r:id="rId3"/>
            <a:extLst>
              <a:ext uri="{FF2B5EF4-FFF2-40B4-BE49-F238E27FC236}">
                <a16:creationId xmlns:a16="http://schemas.microsoft.com/office/drawing/2014/main" id="{0E58B2C0-B632-BCAA-C2B5-CA638E31F8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46307" y="606110"/>
            <a:ext cx="4569093" cy="2700970"/>
          </a:xfrm>
          <a:prstGeom prst="rect">
            <a:avLst/>
          </a:prstGeom>
        </p:spPr>
      </p:pic>
    </p:spTree>
    <p:extLst>
      <p:ext uri="{BB962C8B-B14F-4D97-AF65-F5344CB8AC3E}">
        <p14:creationId xmlns:p14="http://schemas.microsoft.com/office/powerpoint/2010/main" val="269912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A94E09E-1D61-8E6F-77F6-BC4D72489E81}"/>
              </a:ext>
            </a:extLst>
          </p:cNvPr>
          <p:cNvSpPr txBox="1"/>
          <p:nvPr/>
        </p:nvSpPr>
        <p:spPr>
          <a:xfrm>
            <a:off x="226255" y="628233"/>
            <a:ext cx="8689145" cy="5601533"/>
          </a:xfrm>
          <a:prstGeom prst="rect">
            <a:avLst/>
          </a:prstGeom>
          <a:noFill/>
        </p:spPr>
        <p:txBody>
          <a:bodyPr wrap="square" lIns="0" tIns="0" rIns="0" bIns="0" rtlCol="0">
            <a:spAutoFit/>
          </a:bodyPr>
          <a:lstStyle/>
          <a:p>
            <a:pPr marL="285750" indent="-285750">
              <a:spcAft>
                <a:spcPts val="1200"/>
              </a:spcAft>
              <a:buFont typeface="Arial"/>
              <a:buChar char="•"/>
            </a:pPr>
            <a:r>
              <a:rPr lang="en-US" sz="1800" b="1" dirty="0">
                <a:latin typeface="Arial"/>
                <a:cs typeface="Arial"/>
                <a:hlinkClick r:id="rId3"/>
              </a:rPr>
              <a:t>Quantum computing</a:t>
            </a:r>
            <a:r>
              <a:rPr lang="en-US" sz="1800" b="1" dirty="0">
                <a:latin typeface="Arial"/>
                <a:cs typeface="Arial"/>
              </a:rPr>
              <a:t> is an area</a:t>
            </a:r>
            <a:br>
              <a:rPr lang="en-US" sz="1800" b="1" dirty="0">
                <a:latin typeface="Arial"/>
                <a:cs typeface="Arial"/>
              </a:rPr>
            </a:br>
            <a:r>
              <a:rPr lang="en-US" sz="1800" b="1" dirty="0">
                <a:latin typeface="Arial"/>
                <a:cs typeface="Arial"/>
              </a:rPr>
              <a:t>of computer science that uses the </a:t>
            </a:r>
            <a:br>
              <a:rPr lang="en-US" sz="1800" b="1" dirty="0">
                <a:latin typeface="Arial"/>
                <a:cs typeface="Arial"/>
              </a:rPr>
            </a:br>
            <a:r>
              <a:rPr lang="en-US" sz="1800" b="1" dirty="0">
                <a:latin typeface="Arial"/>
                <a:cs typeface="Arial"/>
              </a:rPr>
              <a:t>principles of quantum theory.</a:t>
            </a:r>
          </a:p>
          <a:p>
            <a:pPr marL="285750" indent="-285750">
              <a:spcAft>
                <a:spcPts val="1200"/>
              </a:spcAft>
              <a:buFont typeface="Arial"/>
              <a:buChar char="•"/>
            </a:pPr>
            <a:r>
              <a:rPr lang="en-US" sz="1800" b="1" dirty="0">
                <a:latin typeface="Arial"/>
                <a:cs typeface="Arial"/>
              </a:rPr>
              <a:t>Quantum theory explains the </a:t>
            </a:r>
            <a:br>
              <a:rPr lang="en-US" sz="1800" b="1" dirty="0">
                <a:latin typeface="Arial"/>
                <a:cs typeface="Arial"/>
              </a:rPr>
            </a:br>
            <a:r>
              <a:rPr lang="en-US" sz="1800" b="1" dirty="0">
                <a:latin typeface="Arial"/>
                <a:cs typeface="Arial"/>
              </a:rPr>
              <a:t>behavior of energy and material </a:t>
            </a:r>
            <a:br>
              <a:rPr lang="en-US" sz="1800" b="1" dirty="0">
                <a:latin typeface="Arial"/>
                <a:cs typeface="Arial"/>
              </a:rPr>
            </a:br>
            <a:r>
              <a:rPr lang="en-US" sz="1800" b="1" dirty="0">
                <a:latin typeface="Arial"/>
                <a:cs typeface="Arial"/>
              </a:rPr>
              <a:t>on the atomic and subatomic levels.</a:t>
            </a:r>
          </a:p>
          <a:p>
            <a:pPr marL="285750" indent="-285750">
              <a:spcAft>
                <a:spcPts val="1200"/>
              </a:spcAft>
              <a:buFont typeface="Arial"/>
              <a:buChar char="•"/>
            </a:pPr>
            <a:r>
              <a:rPr lang="en-US" sz="1800" b="1" dirty="0">
                <a:latin typeface="Arial"/>
                <a:cs typeface="Arial"/>
              </a:rPr>
              <a:t>Quantum computing uses </a:t>
            </a:r>
            <a:br>
              <a:rPr lang="en-US" sz="1800" b="1" dirty="0">
                <a:latin typeface="Arial"/>
                <a:cs typeface="Arial"/>
              </a:rPr>
            </a:br>
            <a:r>
              <a:rPr lang="en-US" sz="1800" b="1" dirty="0">
                <a:latin typeface="Arial"/>
                <a:cs typeface="Arial"/>
              </a:rPr>
              <a:t>subatomic particles, such as </a:t>
            </a:r>
            <a:br>
              <a:rPr lang="en-US" sz="1800" b="1" dirty="0">
                <a:latin typeface="Arial"/>
                <a:cs typeface="Arial"/>
              </a:rPr>
            </a:br>
            <a:r>
              <a:rPr lang="en-US" sz="1800" b="1" dirty="0">
                <a:latin typeface="Arial"/>
                <a:cs typeface="Arial"/>
              </a:rPr>
              <a:t>electrons or photons. Quantum </a:t>
            </a:r>
            <a:br>
              <a:rPr lang="en-US" sz="1800" b="1" dirty="0">
                <a:latin typeface="Arial"/>
                <a:cs typeface="Arial"/>
              </a:rPr>
            </a:br>
            <a:r>
              <a:rPr lang="en-US" sz="1800" b="1" dirty="0">
                <a:latin typeface="Arial"/>
                <a:cs typeface="Arial"/>
              </a:rPr>
              <a:t>bits, or qubits, allow these </a:t>
            </a:r>
            <a:br>
              <a:rPr lang="en-US" sz="1800" b="1" dirty="0">
                <a:latin typeface="Arial"/>
                <a:cs typeface="Arial"/>
              </a:rPr>
            </a:br>
            <a:r>
              <a:rPr lang="en-US" sz="1800" b="1" dirty="0">
                <a:latin typeface="Arial"/>
                <a:cs typeface="Arial"/>
              </a:rPr>
              <a:t>particles to exist in more than one </a:t>
            </a:r>
            <a:br>
              <a:rPr lang="en-US" sz="1800" b="1" dirty="0">
                <a:latin typeface="Arial"/>
                <a:cs typeface="Arial"/>
              </a:rPr>
            </a:br>
            <a:r>
              <a:rPr lang="en-US" sz="1800" b="1" dirty="0">
                <a:latin typeface="Arial"/>
                <a:cs typeface="Arial"/>
              </a:rPr>
              <a:t>state (i.e., 1 and 0) at the same time.</a:t>
            </a:r>
          </a:p>
          <a:p>
            <a:pPr marL="285750" indent="-285750">
              <a:spcAft>
                <a:spcPts val="1200"/>
              </a:spcAft>
              <a:buFont typeface="Arial"/>
              <a:buChar char="•"/>
            </a:pPr>
            <a:r>
              <a:rPr lang="en-US" sz="1800" b="1" dirty="0">
                <a:latin typeface="Arial"/>
                <a:cs typeface="Arial"/>
              </a:rPr>
              <a:t>Theoretically, linked qubits can “exploit the interference between their wave-like quantum states to perform calculations that might otherwise take millions of years.”</a:t>
            </a:r>
          </a:p>
          <a:p>
            <a:pPr marL="285750" indent="-285750">
              <a:spcAft>
                <a:spcPts val="1200"/>
              </a:spcAft>
              <a:buFont typeface="Arial"/>
              <a:buChar char="•"/>
            </a:pPr>
            <a:r>
              <a:rPr lang="en-US" sz="1800" b="1" dirty="0">
                <a:latin typeface="Arial"/>
                <a:cs typeface="Arial"/>
              </a:rPr>
              <a:t>Classical computers today employ a stream of electrical impulses (1 and 0) in a binary manner to encode information in bits. This restricts their processing ability, compared to quantum computing.</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en-US" b="1" dirty="0">
                <a:solidFill>
                  <a:srgbClr val="892034"/>
                </a:solidFill>
              </a:rPr>
              <a:t>Quantum Computing</a:t>
            </a:r>
            <a:endParaRPr kumimoji="0" lang="en-US" sz="2400" b="1" i="0" u="none" strike="noStrike" kern="1200" cap="none" spc="0" normalizeH="0" baseline="0" noProof="0" dirty="0">
              <a:ln>
                <a:noFill/>
              </a:ln>
              <a:solidFill>
                <a:srgbClr val="892034"/>
              </a:solidFill>
              <a:effectLst/>
              <a:uLnTx/>
              <a:uFillTx/>
              <a:latin typeface="Arial" charset="0"/>
              <a:ea typeface="+mn-ea"/>
              <a:cs typeface="+mn-cs"/>
            </a:endParaRPr>
          </a:p>
        </p:txBody>
      </p:sp>
      <p:pic>
        <p:nvPicPr>
          <p:cNvPr id="4" name="Picture 3">
            <a:hlinkClick r:id="rId4"/>
            <a:extLst>
              <a:ext uri="{FF2B5EF4-FFF2-40B4-BE49-F238E27FC236}">
                <a16:creationId xmlns:a16="http://schemas.microsoft.com/office/drawing/2014/main" id="{FCBEA98A-BDFC-C41D-8FA7-E83289ECCE3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59387" y="698781"/>
            <a:ext cx="4333889" cy="3095635"/>
          </a:xfrm>
          <a:prstGeom prst="rect">
            <a:avLst/>
          </a:prstGeom>
        </p:spPr>
      </p:pic>
    </p:spTree>
    <p:extLst>
      <p:ext uri="{BB962C8B-B14F-4D97-AF65-F5344CB8AC3E}">
        <p14:creationId xmlns:p14="http://schemas.microsoft.com/office/powerpoint/2010/main" val="106200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0"/>
          <p:cNvSpPr txBox="1">
            <a:spLocks noChangeArrowheads="1"/>
          </p:cNvSpPr>
          <p:nvPr/>
        </p:nvSpPr>
        <p:spPr bwMode="auto">
          <a:xfrm>
            <a:off x="189989" y="92413"/>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Summary</a:t>
            </a:r>
          </a:p>
        </p:txBody>
      </p:sp>
      <p:sp>
        <p:nvSpPr>
          <p:cNvPr id="22" name="Rectangle 3155"/>
          <p:cNvSpPr>
            <a:spLocks noChangeArrowheads="1"/>
          </p:cNvSpPr>
          <p:nvPr/>
        </p:nvSpPr>
        <p:spPr bwMode="auto">
          <a:xfrm>
            <a:off x="284886" y="609803"/>
            <a:ext cx="8645525" cy="5883594"/>
          </a:xfrm>
          <a:prstGeom prst="rect">
            <a:avLst/>
          </a:prstGeom>
          <a:noFill/>
          <a:ln w="9525">
            <a:noFill/>
            <a:miter lim="800000"/>
            <a:headEnd/>
            <a:tailEnd/>
          </a:ln>
          <a:effectLst/>
        </p:spPr>
        <p:txBody>
          <a:bodyPr lIns="0" tIns="0" rIns="0" bIns="0"/>
          <a:lstStyle/>
          <a:p>
            <a:pPr marL="176213" indent="-176213" algn="just">
              <a:spcAft>
                <a:spcPct val="50000"/>
              </a:spcAft>
              <a:buFontTx/>
              <a:buChar char="•"/>
            </a:pPr>
            <a:endParaRPr lang="en-US" sz="1800" b="1" dirty="0">
              <a:solidFill>
                <a:schemeClr val="bg1"/>
              </a:solidFill>
            </a:endParaRPr>
          </a:p>
        </p:txBody>
      </p:sp>
      <p:sp>
        <p:nvSpPr>
          <p:cNvPr id="10" name="Rectangle 3155"/>
          <p:cNvSpPr>
            <a:spLocks noChangeArrowheads="1"/>
          </p:cNvSpPr>
          <p:nvPr/>
        </p:nvSpPr>
        <p:spPr bwMode="auto">
          <a:xfrm>
            <a:off x="437286" y="762203"/>
            <a:ext cx="8645525" cy="5883594"/>
          </a:xfrm>
          <a:prstGeom prst="rect">
            <a:avLst/>
          </a:prstGeom>
          <a:noFill/>
          <a:ln w="9525">
            <a:noFill/>
            <a:miter lim="800000"/>
            <a:headEnd/>
            <a:tailEnd/>
          </a:ln>
          <a:effectLst/>
        </p:spPr>
        <p:txBody>
          <a:bodyPr lIns="0" tIns="0" rIns="0" bIns="0"/>
          <a:lstStyle/>
          <a:p>
            <a:pPr marL="285750" indent="-285750" algn="just">
              <a:spcAft>
                <a:spcPct val="50000"/>
              </a:spcAft>
              <a:buFont typeface="Arial" panose="020B0604020202020204" pitchFamily="34" charset="0"/>
              <a:buChar char="•"/>
            </a:pPr>
            <a:endParaRPr lang="en-US" sz="1800" b="1" dirty="0">
              <a:solidFill>
                <a:schemeClr val="bg1"/>
              </a:solidFill>
              <a:ea typeface="Cambria Math" panose="02040503050406030204" pitchFamily="18" charset="0"/>
            </a:endParaRPr>
          </a:p>
          <a:p>
            <a:pPr algn="just">
              <a:spcAft>
                <a:spcPct val="50000"/>
              </a:spcAft>
            </a:pPr>
            <a:endParaRPr lang="en-US" sz="1800" b="1" dirty="0">
              <a:solidFill>
                <a:schemeClr val="bg1"/>
              </a:solidFill>
              <a:ea typeface="Cambria Math" panose="02040503050406030204" pitchFamily="18" charset="0"/>
            </a:endParaRPr>
          </a:p>
          <a:p>
            <a:pPr algn="just">
              <a:spcAft>
                <a:spcPct val="50000"/>
              </a:spcAft>
            </a:pPr>
            <a:endParaRPr lang="en-US" sz="1800" b="1" dirty="0">
              <a:solidFill>
                <a:schemeClr val="bg1"/>
              </a:solidFill>
            </a:endParaRPr>
          </a:p>
          <a:p>
            <a:pPr algn="just">
              <a:spcAft>
                <a:spcPct val="50000"/>
              </a:spcAft>
            </a:pPr>
            <a:endParaRPr lang="en-US" sz="1800" b="1" dirty="0">
              <a:solidFill>
                <a:schemeClr val="bg1"/>
              </a:solidFill>
            </a:endParaRPr>
          </a:p>
        </p:txBody>
      </p:sp>
      <p:sp>
        <p:nvSpPr>
          <p:cNvPr id="5" name="Rectangle 3155"/>
          <p:cNvSpPr>
            <a:spLocks noChangeArrowheads="1"/>
          </p:cNvSpPr>
          <p:nvPr/>
        </p:nvSpPr>
        <p:spPr bwMode="auto">
          <a:xfrm>
            <a:off x="228600" y="609803"/>
            <a:ext cx="8687051" cy="5883594"/>
          </a:xfrm>
          <a:prstGeom prst="rect">
            <a:avLst/>
          </a:prstGeom>
          <a:noFill/>
          <a:ln w="9525">
            <a:noFill/>
            <a:miter lim="800000"/>
            <a:headEnd/>
            <a:tailEnd/>
          </a:ln>
          <a:effectLst/>
        </p:spPr>
        <p:txBody>
          <a:bodyPr lIns="0" tIns="0" rIns="0" bIns="0"/>
          <a:lstStyle/>
          <a:p>
            <a:pPr marL="171450" indent="-171450">
              <a:spcAft>
                <a:spcPct val="50000"/>
              </a:spcAft>
              <a:buFont typeface="Arial" panose="020B0604020202020204" pitchFamily="34" charset="0"/>
              <a:buChar char="•"/>
            </a:pPr>
            <a:r>
              <a:rPr lang="en-US" sz="1800" b="1" dirty="0">
                <a:solidFill>
                  <a:schemeClr val="bg1"/>
                </a:solidFill>
              </a:rPr>
              <a:t>Sampling techniques, once popular in machine learning, are being revisited due to their relevance to quantum computing.</a:t>
            </a:r>
          </a:p>
          <a:p>
            <a:pPr marL="171450" indent="-171450">
              <a:spcAft>
                <a:spcPct val="50000"/>
              </a:spcAft>
              <a:buFont typeface="Arial" panose="020B0604020202020204" pitchFamily="34" charset="0"/>
              <a:buChar char="•"/>
            </a:pPr>
            <a:r>
              <a:rPr lang="en-US" sz="1800" b="1" dirty="0">
                <a:solidFill>
                  <a:schemeClr val="bg1"/>
                </a:solidFill>
              </a:rPr>
              <a:t>Quantum computers solve certain constrained optimization problems very efficiently.</a:t>
            </a:r>
          </a:p>
          <a:p>
            <a:pPr marL="171450" indent="-171450">
              <a:spcAft>
                <a:spcPct val="50000"/>
              </a:spcAft>
              <a:buFont typeface="Arial" panose="020B0604020202020204" pitchFamily="34" charset="0"/>
              <a:buChar char="•"/>
            </a:pPr>
            <a:r>
              <a:rPr lang="en-US" sz="1800" b="1" dirty="0">
                <a:solidFill>
                  <a:schemeClr val="bg1"/>
                </a:solidFill>
              </a:rPr>
              <a:t>It remains to be seen how quantum computing will impact machine learning. </a:t>
            </a:r>
          </a:p>
          <a:p>
            <a:pPr marL="171450" indent="-171450">
              <a:spcAft>
                <a:spcPct val="50000"/>
              </a:spcAft>
              <a:buFont typeface="Arial" panose="020B0604020202020204" pitchFamily="34" charset="0"/>
              <a:buChar char="•"/>
            </a:pPr>
            <a:r>
              <a:rPr lang="en-US" sz="1800" b="1" dirty="0">
                <a:solidFill>
                  <a:schemeClr val="bg1"/>
                </a:solidFill>
              </a:rPr>
              <a:t>Current hardware </a:t>
            </a:r>
            <a:r>
              <a:rPr lang="en-US" sz="1800" b="1">
                <a:solidFill>
                  <a:schemeClr val="bg1"/>
                </a:solidFill>
              </a:rPr>
              <a:t>is incapable </a:t>
            </a:r>
            <a:r>
              <a:rPr lang="en-US" sz="1800" b="1" dirty="0">
                <a:solidFill>
                  <a:schemeClr val="bg1"/>
                </a:solidFill>
              </a:rPr>
              <a:t>of handling complex ML systems, so researchers are exploring hybrid approaches.</a:t>
            </a:r>
          </a:p>
          <a:p>
            <a:pPr algn="just">
              <a:spcAft>
                <a:spcPct val="50000"/>
              </a:spcAft>
            </a:pPr>
            <a:endParaRPr lang="en-US" sz="1800" b="1" dirty="0">
              <a:solidFill>
                <a:schemeClr val="bg1"/>
              </a:solidFill>
            </a:endParaRPr>
          </a:p>
          <a:p>
            <a:pPr algn="just">
              <a:spcAft>
                <a:spcPct val="50000"/>
              </a:spcAft>
            </a:pPr>
            <a:endParaRPr lang="en-US" sz="1800" b="1" u="sng" dirty="0">
              <a:solidFill>
                <a:schemeClr val="bg1"/>
              </a:solidFill>
              <a:ea typeface="Cambria Math" panose="02040503050406030204" pitchFamily="18" charset="0"/>
            </a:endParaRPr>
          </a:p>
          <a:p>
            <a:pPr algn="just">
              <a:spcAft>
                <a:spcPct val="50000"/>
              </a:spcAft>
            </a:pPr>
            <a:endParaRPr lang="en-US" sz="1800" b="1" u="sng" dirty="0">
              <a:solidFill>
                <a:schemeClr val="bg1"/>
              </a:solidFill>
            </a:endParaRPr>
          </a:p>
          <a:p>
            <a:pPr algn="just">
              <a:spcAft>
                <a:spcPct val="50000"/>
              </a:spcAft>
            </a:pPr>
            <a:endParaRPr lang="en-US" sz="1800" b="1" dirty="0">
              <a:solidFill>
                <a:schemeClr val="bg1"/>
              </a:solidFill>
            </a:endParaRPr>
          </a:p>
        </p:txBody>
      </p:sp>
    </p:spTree>
    <p:extLst>
      <p:ext uri="{BB962C8B-B14F-4D97-AF65-F5344CB8AC3E}">
        <p14:creationId xmlns:p14="http://schemas.microsoft.com/office/powerpoint/2010/main" val="3269585495"/>
      </p:ext>
    </p:extLst>
  </p:cSld>
  <p:clrMapOvr>
    <a:masterClrMapping/>
  </p:clrMapOvr>
  <p:transition/>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ISIP Content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lecture_title</Template>
  <TotalTime>9913</TotalTime>
  <Words>531</Words>
  <Application>Microsoft Macintosh PowerPoint</Application>
  <PresentationFormat>Letter Paper (8.5x11 in)</PresentationFormat>
  <Paragraphs>42</Paragraphs>
  <Slides>4</Slides>
  <Notes>3</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4</vt:i4>
      </vt:variant>
    </vt:vector>
  </HeadingPairs>
  <TitlesOfParts>
    <vt:vector size="11" baseType="lpstr">
      <vt:lpstr>Arial</vt:lpstr>
      <vt:lpstr>Cambria Math</vt:lpstr>
      <vt:lpstr>Times New Roman</vt:lpstr>
      <vt:lpstr>lecture_title</vt:lpstr>
      <vt:lpstr>1_isip_default</vt:lpstr>
      <vt:lpstr>2_ISIP Content Slide</vt:lpstr>
      <vt:lpstr>2_isip_default</vt:lpstr>
      <vt:lpstr>PowerPoint Presentation</vt:lpstr>
      <vt:lpstr>PowerPoint Presentation</vt:lpstr>
      <vt:lpstr>PowerPoint Presentation</vt:lpstr>
      <vt:lpstr>PowerPoint Presentation</vt:lpstr>
    </vt:vector>
  </TitlesOfParts>
  <Company>Gateway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Joseph Picone</cp:lastModifiedBy>
  <cp:revision>609</cp:revision>
  <dcterms:created xsi:type="dcterms:W3CDTF">2002-09-12T17:13:32Z</dcterms:created>
  <dcterms:modified xsi:type="dcterms:W3CDTF">2024-04-29T09:41:13Z</dcterms:modified>
</cp:coreProperties>
</file>