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703" r:id="rId2"/>
  </p:sldMasterIdLst>
  <p:notesMasterIdLst>
    <p:notesMasterId r:id="rId4"/>
  </p:notesMasterIdLst>
  <p:handoutMasterIdLst>
    <p:handoutMasterId r:id="rId5"/>
  </p:handoutMasterIdLst>
  <p:sldIdLst>
    <p:sldId id="333" r:id="rId3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  <p:cmAuthor id="2" name="Alex Vakanski" initials="AV" lastIdx="1" clrIdx="1">
    <p:extLst>
      <p:ext uri="{19B8F6BF-5375-455C-9EA6-DF929625EA0E}">
        <p15:presenceInfo xmlns:p15="http://schemas.microsoft.com/office/powerpoint/2012/main" userId="220bd9087dddc2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86190" autoAdjust="0"/>
  </p:normalViewPr>
  <p:slideViewPr>
    <p:cSldViewPr>
      <p:cViewPr varScale="1">
        <p:scale>
          <a:sx n="105" d="100"/>
          <a:sy n="105" d="100"/>
        </p:scale>
        <p:origin x="2176" y="184"/>
      </p:cViewPr>
      <p:guideLst>
        <p:guide orient="horz"/>
        <p:guide pos="2880"/>
        <p:guide pos="144"/>
        <p:guide pos="56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4/18/25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3" rtl="0" eaLnBrk="1" latinLnBrk="0" hangingPunct="1">
      <a:defRPr sz="161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48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2938"/>
            <a:ext cx="3821113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47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4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1947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4405"/>
            <a:ext cx="7935886" cy="3611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sz="1747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81795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sldNum="0" hdr="0" dt="0"/>
  <p:txStyles>
    <p:titleStyle>
      <a:lvl1pPr algn="ctr" defTabSz="887553" rtl="0" eaLnBrk="1" latinLnBrk="0" hangingPunct="1">
        <a:spcBef>
          <a:spcPct val="0"/>
        </a:spcBef>
        <a:buNone/>
        <a:defRPr sz="42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2832" indent="-332832" algn="l" defTabSz="887553" rtl="0" eaLnBrk="1" latinLnBrk="0" hangingPunct="1">
        <a:spcBef>
          <a:spcPct val="20000"/>
        </a:spcBef>
        <a:buFont typeface="Arial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defTabSz="887553" rtl="0" eaLnBrk="1" latinLnBrk="0" hangingPunct="1">
        <a:spcBef>
          <a:spcPct val="20000"/>
        </a:spcBef>
        <a:buFont typeface="Arial" pitchFamily="34" charset="0"/>
        <a:buChar char="–"/>
        <a:defRPr sz="2718" kern="1200">
          <a:solidFill>
            <a:schemeClr val="tx1"/>
          </a:solidFill>
          <a:latin typeface="+mn-lt"/>
          <a:ea typeface="+mn-ea"/>
          <a:cs typeface="+mn-cs"/>
        </a:defRPr>
      </a:lvl2pPr>
      <a:lvl3pPr marL="1109442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2330" kern="1200">
          <a:solidFill>
            <a:schemeClr val="tx1"/>
          </a:solidFill>
          <a:latin typeface="+mn-lt"/>
          <a:ea typeface="+mn-ea"/>
          <a:cs typeface="+mn-cs"/>
        </a:defRPr>
      </a:lvl3pPr>
      <a:lvl4pPr marL="1553218" indent="-221888" algn="l" defTabSz="887553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1996995" indent="-221888" algn="l" defTabSz="887553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4077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884548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28325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772101" indent="-221888" algn="l" defTabSz="887553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4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947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6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1"/>
            <a:ext cx="8158162" cy="1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65" b="1" dirty="0">
                <a:solidFill>
                  <a:srgbClr val="892034"/>
                </a:solidFill>
              </a:rPr>
              <a:t>ECE 8527: Lecture 37, Slide </a:t>
            </a:r>
            <a:fld id="{56D32A91-0AE1-4806-AC33-D8959F4B7E0D}" type="slidenum">
              <a:rPr lang="en-US" sz="1165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165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41153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5pPr>
      <a:lvl6pPr marL="443777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6pPr>
      <a:lvl7pPr marL="887553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7pPr>
      <a:lvl8pPr marL="1331330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8pPr>
      <a:lvl9pPr marL="1775106" algn="ctr" rtl="0" eaLnBrk="1" fontAlgn="base" hangingPunct="1">
        <a:spcBef>
          <a:spcPct val="0"/>
        </a:spcBef>
        <a:spcAft>
          <a:spcPct val="0"/>
        </a:spcAft>
        <a:defRPr sz="2330" b="1">
          <a:solidFill>
            <a:schemeClr val="tx1"/>
          </a:solidFill>
          <a:latin typeface="Arial" charset="0"/>
        </a:defRPr>
      </a:lvl9pPr>
    </p:titleStyle>
    <p:bodyStyle>
      <a:lvl1pPr marL="332832" indent="-33283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21137" indent="-27736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09442" indent="-221888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53218" indent="-221888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99699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4077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84548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328325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72101" indent="-221888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1pPr>
      <a:lvl2pPr marL="443777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2pPr>
      <a:lvl3pPr marL="88755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3pPr>
      <a:lvl4pPr marL="133133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4pPr>
      <a:lvl5pPr marL="177510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5pPr>
      <a:lvl6pPr marL="221888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6pPr>
      <a:lvl7pPr marL="2662660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7pPr>
      <a:lvl8pPr marL="3106436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8pPr>
      <a:lvl9pPr marL="3550213" algn="l" defTabSz="887553" rtl="0" eaLnBrk="1" latinLnBrk="0" hangingPunct="1">
        <a:defRPr sz="1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ibm.com/think/topics/explainable-ai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isip.piconepress.com/conferences/ieee_spmb/2023/papers/i01_01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s.grainger.illinois.edu/CS441/sp2023/lectures/Lecture%2017%20-%20Ethics%20and%20Impact%20of%20AI.pptx" TargetMode="External"/><Relationship Id="rId5" Type="http://schemas.openxmlformats.org/officeDocument/2006/relationships/hyperlink" Target="https://isip.piconepress.com/conferences/ieee_spmb/2023/papers/i01_01_slides.pdf" TargetMode="External"/><Relationship Id="rId4" Type="http://schemas.openxmlformats.org/officeDocument/2006/relationships/hyperlink" Target="https://www.slideserve.com/dineshv23/explainable-ai-powerpoint-ppt-presentation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532000" y="637055"/>
            <a:ext cx="8218675" cy="45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87553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330" b="1" dirty="0">
                <a:solidFill>
                  <a:srgbClr val="333399"/>
                </a:solidFill>
                <a:latin typeface="Arial" charset="0"/>
              </a:rPr>
              <a:t>Lecture 37: Explainability in AI</a:t>
            </a:r>
            <a:endParaRPr lang="en-US" sz="2330" b="1" cap="all" dirty="0">
              <a:solidFill>
                <a:srgbClr val="892034"/>
              </a:solidFill>
              <a:latin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59888" y="1419784"/>
            <a:ext cx="4056128" cy="45294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Objectives: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Explainability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 err="1">
                <a:solidFill>
                  <a:srgbClr val="000000"/>
                </a:solidFill>
                <a:latin typeface="Arial"/>
              </a:rPr>
              <a:t>SHapley</a:t>
            </a: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 Additive </a:t>
            </a:r>
            <a:r>
              <a:rPr lang="en-US" sz="1747" b="1" kern="0" dirty="0" err="1">
                <a:solidFill>
                  <a:srgbClr val="000000"/>
                </a:solidFill>
                <a:latin typeface="Arial"/>
              </a:rPr>
              <a:t>exPlanations</a:t>
            </a: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 (SHAP)</a:t>
            </a:r>
          </a:p>
          <a:p>
            <a:pPr marL="458788" indent="-285750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Local Interpretable Model-agnostic </a:t>
            </a:r>
            <a:br>
              <a:rPr lang="en-US" sz="1747" b="1" kern="0" dirty="0">
                <a:solidFill>
                  <a:srgbClr val="000000"/>
                </a:solidFill>
                <a:latin typeface="Arial"/>
              </a:rPr>
            </a:b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Explanations (LIME)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latin typeface="Arial"/>
              </a:rPr>
              <a:t>Ablation Studies</a:t>
            </a: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Video:</a:t>
            </a:r>
          </a:p>
          <a:p>
            <a:pPr marL="174121" defTabSz="887553" eaLnBrk="0" fontAlgn="base" hangingPunct="0">
              <a:spcBef>
                <a:spcPct val="0"/>
              </a:spcBef>
              <a:spcAft>
                <a:spcPts val="582"/>
              </a:spcAft>
              <a:defRPr/>
            </a:pPr>
            <a:r>
              <a:rPr lang="en-US" sz="1747" b="1" kern="0">
                <a:solidFill>
                  <a:srgbClr val="000000"/>
                </a:solidFill>
                <a:latin typeface="Arial"/>
                <a:hlinkClick r:id="rId2"/>
              </a:rPr>
              <a:t>Baker: IEEE </a:t>
            </a:r>
            <a:r>
              <a:rPr lang="en-US" sz="1747" b="1" kern="0" dirty="0">
                <a:solidFill>
                  <a:srgbClr val="000000"/>
                </a:solidFill>
                <a:latin typeface="Arial"/>
                <a:hlinkClick r:id="rId2"/>
              </a:rPr>
              <a:t>SPMB 2024</a:t>
            </a:r>
            <a:endParaRPr lang="en-US" sz="1747" b="1" kern="0" dirty="0">
              <a:solidFill>
                <a:srgbClr val="000000"/>
              </a:solidFill>
              <a:latin typeface="Arial"/>
            </a:endParaRPr>
          </a:p>
          <a:p>
            <a:pPr marL="171039" indent="-171039" defTabSz="887553" eaLnBrk="0" fontAlgn="base" hangingPunct="0">
              <a:spcBef>
                <a:spcPts val="1165"/>
              </a:spcBef>
              <a:spcAft>
                <a:spcPts val="582"/>
              </a:spcAft>
              <a:buFont typeface="Arial" pitchFamily="34" charset="0"/>
              <a:buChar char="•"/>
              <a:defRPr/>
            </a:pPr>
            <a:r>
              <a:rPr lang="en-US" sz="2330" b="1" kern="0" dirty="0">
                <a:solidFill>
                  <a:srgbClr val="000080"/>
                </a:solidFill>
                <a:latin typeface="Arial"/>
              </a:rPr>
              <a:t>Resources:</a:t>
            </a: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3"/>
              </a:rPr>
              <a:t>IBM: Explainable AI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4"/>
              </a:rPr>
              <a:t>Mitosis: Explainable AI</a:t>
            </a:r>
            <a:endParaRPr lang="en-US" sz="1747" b="1" kern="0" dirty="0">
              <a:solidFill>
                <a:srgbClr val="000000"/>
              </a:solidFill>
              <a:hlinkClick r:id="rId2"/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Baker: </a:t>
            </a:r>
            <a:r>
              <a:rPr lang="en-US" sz="1747" b="1" kern="0" dirty="0">
                <a:solidFill>
                  <a:srgbClr val="000000"/>
                </a:solidFill>
                <a:hlinkClick r:id="rId5"/>
              </a:rPr>
              <a:t>Explainability</a:t>
            </a:r>
            <a:r>
              <a:rPr lang="en-US" sz="1747" b="1" kern="0" dirty="0">
                <a:solidFill>
                  <a:srgbClr val="000000"/>
                </a:solidFill>
                <a:hlinkClick r:id="rId2"/>
              </a:rPr>
              <a:t> in AI</a:t>
            </a:r>
            <a:endParaRPr lang="en-US" sz="1747" b="1" kern="0" dirty="0">
              <a:solidFill>
                <a:srgbClr val="000000"/>
              </a:solidFill>
            </a:endParaRPr>
          </a:p>
          <a:p>
            <a:pPr marL="174121" defTabSz="887553" eaLnBrk="0" fontAlgn="base" hangingPunct="0">
              <a:spcBef>
                <a:spcPct val="0"/>
              </a:spcBef>
              <a:defRPr/>
            </a:pPr>
            <a:r>
              <a:rPr lang="en-US" sz="1747" b="1" kern="0" dirty="0">
                <a:solidFill>
                  <a:srgbClr val="000000"/>
                </a:solidFill>
                <a:hlinkClick r:id="rId6"/>
              </a:rPr>
              <a:t>Hoiem: Ethics of AI</a:t>
            </a:r>
            <a:endParaRPr lang="en-US" sz="1747" b="1" kern="0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FBACF1-7FD6-6AC5-7F9E-04E9CBA46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5" y="4749597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9B8D6-598A-28D1-DD33-F5063D8E04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750637-1690-00F0-3AF6-03061B85A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14" y="1388323"/>
            <a:ext cx="2950203" cy="1659489"/>
          </a:xfrm>
          <a:prstGeom prst="rect">
            <a:avLst/>
          </a:prstGeom>
          <a:ln w="25400">
            <a:solidFill>
              <a:srgbClr val="CD1E2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19816</TotalTime>
  <Words>52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lecture_title</vt:lpstr>
      <vt:lpstr>1_isip_default</vt:lpstr>
      <vt:lpstr>PowerPoint Presentation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Joseph Picone</cp:lastModifiedBy>
  <cp:revision>3604</cp:revision>
  <cp:lastPrinted>2016-01-16T17:38:40Z</cp:lastPrinted>
  <dcterms:created xsi:type="dcterms:W3CDTF">2014-06-16T13:46:25Z</dcterms:created>
  <dcterms:modified xsi:type="dcterms:W3CDTF">2025-04-18T13:23:49Z</dcterms:modified>
</cp:coreProperties>
</file>