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24"/>
  </p:notesMasterIdLst>
  <p:handoutMasterIdLst>
    <p:handoutMasterId r:id="rId25"/>
  </p:handoutMasterIdLst>
  <p:sldIdLst>
    <p:sldId id="333" r:id="rId3"/>
    <p:sldId id="466" r:id="rId4"/>
    <p:sldId id="467" r:id="rId5"/>
    <p:sldId id="468" r:id="rId6"/>
    <p:sldId id="469" r:id="rId7"/>
    <p:sldId id="483" r:id="rId8"/>
    <p:sldId id="471" r:id="rId9"/>
    <p:sldId id="472" r:id="rId10"/>
    <p:sldId id="473" r:id="rId11"/>
    <p:sldId id="474" r:id="rId12"/>
    <p:sldId id="484" r:id="rId13"/>
    <p:sldId id="476" r:id="rId14"/>
    <p:sldId id="477" r:id="rId15"/>
    <p:sldId id="485" r:id="rId16"/>
    <p:sldId id="478" r:id="rId17"/>
    <p:sldId id="488" r:id="rId18"/>
    <p:sldId id="479" r:id="rId19"/>
    <p:sldId id="487" r:id="rId20"/>
    <p:sldId id="480" r:id="rId21"/>
    <p:sldId id="481" r:id="rId22"/>
    <p:sldId id="379" r:id="rId2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86190" autoAdjust="0"/>
  </p:normalViewPr>
  <p:slideViewPr>
    <p:cSldViewPr>
      <p:cViewPr varScale="1">
        <p:scale>
          <a:sx n="105" d="100"/>
          <a:sy n="105" d="100"/>
        </p:scale>
        <p:origin x="2296" y="184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77511" indent="-177511">
              <a:defRPr sz="2330"/>
            </a:lvl1pPr>
            <a:lvl2pPr marL="532532" indent="-177511">
              <a:defRPr sz="1941"/>
            </a:lvl2pPr>
            <a:lvl3pPr marL="1065064" indent="-177511">
              <a:defRPr sz="1747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1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1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3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.umontreal.ca/~bengioy/papers/ftml.pdf" TargetMode="External"/><Relationship Id="rId3" Type="http://schemas.openxmlformats.org/officeDocument/2006/relationships/hyperlink" Target="https://medium.com/inside-machine-learning/what-is-a-transformer-d07dd1fbec04" TargetMode="External"/><Relationship Id="rId7" Type="http://schemas.openxmlformats.org/officeDocument/2006/relationships/hyperlink" Target="https://isip.piconepress.com/publications/book_sections/2025/springer/transformers/" TargetMode="External"/><Relationship Id="rId2" Type="http://schemas.openxmlformats.org/officeDocument/2006/relationships/hyperlink" Target="https://en.wikipedia.org/wiki/Transformer_(machine_learning_model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c.gatech.edu/classes/AY2020/cs7643_fall/slides/L16_attention_transformers.pd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cs.uwaterloo.ca/~mli/Lecture1.pptx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people.cs.pitt.edu/~kovashka/cs1678_sp21/dl_06_transformers.pdf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jalammar.github.io/illustrated-transforme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36: Transformer Architectures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5"/>
            <a:ext cx="4056128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Alternate Transformer Architectures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Modeling Long-Term Context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Wiki: Transformers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Medium: What is a Transformer?</a:t>
            </a:r>
            <a:endParaRPr lang="en-US" sz="1747" b="1" kern="0" dirty="0">
              <a:solidFill>
                <a:srgbClr val="000000"/>
              </a:solidFill>
              <a:hlinkClick r:id="rId4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A.K.: Modeling Sequences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5"/>
              </a:rPr>
              <a:t>M.L.: Deep Learning for Biotech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6"/>
              </a:rPr>
              <a:t>S.W.: Deep Learning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800" b="1" kern="0" dirty="0">
                <a:solidFill>
                  <a:schemeClr val="bg1"/>
                </a:solidFill>
                <a:hlinkClick r:id="rId7"/>
              </a:rPr>
              <a:t>Thundiyil: Transformers</a:t>
            </a:r>
            <a:endParaRPr lang="en-US" sz="1800" b="1" kern="0" dirty="0">
              <a:solidFill>
                <a:schemeClr val="bg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endParaRPr lang="en-US" sz="1747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00954CCC-AC2B-C293-6ABE-44ECA96227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86" y="1267337"/>
            <a:ext cx="2612037" cy="151680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DB38D58-2ECD-2C95-B603-5F036EE337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30" y="4389462"/>
            <a:ext cx="2801869" cy="1998894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73C1FCAA-3B07-CC9E-A036-206758E29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5" y="2974480"/>
            <a:ext cx="3198080" cy="1356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Pyraformer</a:t>
            </a: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6EE13A68-5F54-83AF-4FEF-4F309168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7328"/>
            <a:ext cx="8686800" cy="2387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2BC6D-CEB2-A08E-4E16-4EB60C396650}"/>
              </a:ext>
            </a:extLst>
          </p:cNvPr>
          <p:cNvSpPr txBox="1"/>
          <p:nvPr/>
        </p:nvSpPr>
        <p:spPr>
          <a:xfrm>
            <a:off x="228600" y="3640504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Pyramidal attention mechanism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Efficient long-range dependency capture</a:t>
            </a:r>
          </a:p>
        </p:txBody>
      </p:sp>
    </p:spTree>
    <p:extLst>
      <p:ext uri="{BB962C8B-B14F-4D97-AF65-F5344CB8AC3E}">
        <p14:creationId xmlns:p14="http://schemas.microsoft.com/office/powerpoint/2010/main" val="19995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W-Transformer</a:t>
            </a:r>
          </a:p>
        </p:txBody>
      </p:sp>
      <p:pic>
        <p:nvPicPr>
          <p:cNvPr id="3" name="Picture 2" descr="A diagram of a process flow&#10;&#10;Description automatically generated">
            <a:extLst>
              <a:ext uri="{FF2B5EF4-FFF2-40B4-BE49-F238E27FC236}">
                <a16:creationId xmlns:a16="http://schemas.microsoft.com/office/drawing/2014/main" id="{ADD7584F-E8D5-D9C5-B341-8365CBE7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4704"/>
            <a:ext cx="5617298" cy="3888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04525-27AD-58C3-661A-F87C3348AD24}"/>
              </a:ext>
            </a:extLst>
          </p:cNvPr>
          <p:cNvSpPr txBox="1"/>
          <p:nvPr/>
        </p:nvSpPr>
        <p:spPr>
          <a:xfrm>
            <a:off x="6369199" y="1484784"/>
            <a:ext cx="254620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Wavelet-based preprocessing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Non-stationary time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Effective capture of local and global dependencies</a:t>
            </a:r>
          </a:p>
        </p:txBody>
      </p:sp>
    </p:spTree>
    <p:extLst>
      <p:ext uri="{BB962C8B-B14F-4D97-AF65-F5344CB8AC3E}">
        <p14:creationId xmlns:p14="http://schemas.microsoft.com/office/powerpoint/2010/main" val="41604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Fedformer</a:t>
            </a:r>
            <a:endParaRPr lang="en-US" dirty="0"/>
          </a:p>
        </p:txBody>
      </p:sp>
      <p:pic>
        <p:nvPicPr>
          <p:cNvPr id="3" name="Picture 2" descr="A diagram of a process flow&#10;&#10;Description automatically generated">
            <a:extLst>
              <a:ext uri="{FF2B5EF4-FFF2-40B4-BE49-F238E27FC236}">
                <a16:creationId xmlns:a16="http://schemas.microsoft.com/office/drawing/2014/main" id="{EAE934E3-6CF6-FDA3-A05E-F025EB9A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5" y="742235"/>
            <a:ext cx="8659425" cy="2812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9AD29-30C3-131A-CAD6-4C1BC01BC21B}"/>
              </a:ext>
            </a:extLst>
          </p:cNvPr>
          <p:cNvSpPr txBox="1"/>
          <p:nvPr/>
        </p:nvSpPr>
        <p:spPr>
          <a:xfrm>
            <a:off x="256306" y="4005064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Seasonal-trend decomposition, frequency domain analysis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High efficiency and accuracy</a:t>
            </a:r>
          </a:p>
        </p:txBody>
      </p:sp>
    </p:spTree>
    <p:extLst>
      <p:ext uri="{BB962C8B-B14F-4D97-AF65-F5344CB8AC3E}">
        <p14:creationId xmlns:p14="http://schemas.microsoft.com/office/powerpoint/2010/main" val="287178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Crossformer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65EDDA2-413F-297D-8796-2C1FC60C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4" y="860346"/>
            <a:ext cx="8488981" cy="228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9F42C-AF6D-CF93-3A3B-B842C6DB923E}"/>
              </a:ext>
            </a:extLst>
          </p:cNvPr>
          <p:cNvSpPr txBox="1"/>
          <p:nvPr/>
        </p:nvSpPr>
        <p:spPr>
          <a:xfrm>
            <a:off x="228600" y="3717033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Cross-scale attention mechanisms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Image classification and segmentation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Efficient processing of features across scales</a:t>
            </a:r>
          </a:p>
        </p:txBody>
      </p:sp>
    </p:spTree>
    <p:extLst>
      <p:ext uri="{BB962C8B-B14F-4D97-AF65-F5344CB8AC3E}">
        <p14:creationId xmlns:p14="http://schemas.microsoft.com/office/powerpoint/2010/main" val="168528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Transformer-XL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EDDA2-413F-297D-8796-2C1FC60CA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64" y="928025"/>
            <a:ext cx="8488981" cy="2145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9F42C-AF6D-CF93-3A3B-B842C6DB923E}"/>
              </a:ext>
            </a:extLst>
          </p:cNvPr>
          <p:cNvSpPr txBox="1"/>
          <p:nvPr/>
        </p:nvSpPr>
        <p:spPr>
          <a:xfrm>
            <a:off x="228600" y="3500379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Segment-level recurrence, relative positional encoding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Language modeling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Capture of longer-term dependencies,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7068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UniTS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A36ED-BA7B-8FFB-B219-7365DFB8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43" y="644962"/>
            <a:ext cx="5567536" cy="4117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DB82E-22A0-855C-6DE5-724B2065C214}"/>
              </a:ext>
            </a:extLst>
          </p:cNvPr>
          <p:cNvSpPr txBox="1"/>
          <p:nvPr/>
        </p:nvSpPr>
        <p:spPr>
          <a:xfrm>
            <a:off x="215911" y="5085184"/>
            <a:ext cx="8686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nified Transformer-based time series model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upports a universal task specification as well as domain specification, accommodating classification, forecasting, imputation, anomaly detection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UniTS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3000A-B6BD-D33E-FA6E-147DDC14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60489"/>
            <a:ext cx="8686036" cy="2378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8B034-E39D-A290-B8A9-1FF0CBD7E3C7}"/>
              </a:ext>
            </a:extLst>
          </p:cNvPr>
          <p:cNvSpPr txBox="1"/>
          <p:nvPr/>
        </p:nvSpPr>
        <p:spPr>
          <a:xfrm>
            <a:off x="228600" y="3222393"/>
            <a:ext cx="8686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nified Transformer-based time series model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upports a universal task specification as well as domain specification, accommodating classification, forecasting, imputation, anomaly detection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4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EEG Conv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223A-A403-5126-01A4-32AF0D5A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2" y="651101"/>
            <a:ext cx="7367736" cy="55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EEG-</a:t>
            </a:r>
            <a:r>
              <a:rPr lang="en-US" dirty="0" err="1"/>
              <a:t>ConvTransformer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223A-A403-5126-01A4-32AF0D5A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4" y="664705"/>
            <a:ext cx="5825031" cy="4392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0A269-665A-A5CE-5C9E-BBEF0ECDD803}"/>
              </a:ext>
            </a:extLst>
          </p:cNvPr>
          <p:cNvSpPr txBox="1"/>
          <p:nvPr/>
        </p:nvSpPr>
        <p:spPr>
          <a:xfrm>
            <a:off x="228600" y="5229200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Designed for EEG data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Replaces the MLP block with a Feature Expansion Block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Integrates numerous convolutional blocks</a:t>
            </a:r>
          </a:p>
        </p:txBody>
      </p:sp>
    </p:spTree>
    <p:extLst>
      <p:ext uri="{BB962C8B-B14F-4D97-AF65-F5344CB8AC3E}">
        <p14:creationId xmlns:p14="http://schemas.microsoft.com/office/powerpoint/2010/main" val="178197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EEGFormer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37E0-7BF8-725A-A75A-EAFB724A1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0484"/>
            <a:ext cx="5999584" cy="4157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9370A-1F9B-B758-7CF1-E457165CCA02}"/>
              </a:ext>
            </a:extLst>
          </p:cNvPr>
          <p:cNvSpPr txBox="1"/>
          <p:nvPr/>
        </p:nvSpPr>
        <p:spPr>
          <a:xfrm>
            <a:off x="5744276" y="764704"/>
            <a:ext cx="3191272" cy="572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Similar to EEG-</a:t>
            </a:r>
            <a:r>
              <a:rPr lang="en-US" b="1" dirty="0" err="1"/>
              <a:t>ConvTransformer</a:t>
            </a:r>
            <a:endParaRPr lang="en-US" b="1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input is first processed by a depth-wise CNN (1DCNN) unit to conduct preliminary feature extraction from the raw data.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output of the 1DCNN unit then passes through the </a:t>
            </a:r>
            <a:r>
              <a:rPr lang="en-US" b="1" dirty="0" err="1"/>
              <a:t>EEGformer</a:t>
            </a:r>
            <a:r>
              <a:rPr lang="en-US" b="1" dirty="0"/>
              <a:t> Encoder, which comprises three transformer units for feature extraction from different dimensions.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EEGformer</a:t>
            </a:r>
            <a:r>
              <a:rPr lang="en-US" b="1" dirty="0"/>
              <a:t> uses a traditional transformer architecture without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202129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A Typical Transformer Network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1DAE9-9D87-1654-3067-86EE685B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85248"/>
            <a:ext cx="4197903" cy="567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B6AC14E-2A03-5D8D-E980-96FF1282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47" y="1160500"/>
            <a:ext cx="4215653" cy="4351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FC648-0C35-4244-5EE4-1374351FEB18}"/>
              </a:ext>
            </a:extLst>
          </p:cNvPr>
          <p:cNvSpPr txBox="1"/>
          <p:nvPr/>
        </p:nvSpPr>
        <p:spPr>
          <a:xfrm>
            <a:off x="374097" y="99353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5A6-3C2C-B961-B516-515872531EF7}"/>
              </a:ext>
            </a:extLst>
          </p:cNvPr>
          <p:cNvSpPr txBox="1"/>
          <p:nvPr/>
        </p:nvSpPr>
        <p:spPr>
          <a:xfrm>
            <a:off x="4941794" y="102607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Decoder:</a:t>
            </a:r>
          </a:p>
        </p:txBody>
      </p:sp>
    </p:spTree>
    <p:extLst>
      <p:ext uri="{BB962C8B-B14F-4D97-AF65-F5344CB8AC3E}">
        <p14:creationId xmlns:p14="http://schemas.microsoft.com/office/powerpoint/2010/main" val="266869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Mamba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D3153-ED8E-23D2-0974-66BDF4BD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22630"/>
            <a:ext cx="8700329" cy="3498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606D8-A3CF-CE53-110D-82AE95BB251F}"/>
              </a:ext>
            </a:extLst>
          </p:cNvPr>
          <p:cNvSpPr txBox="1"/>
          <p:nvPr/>
        </p:nvSpPr>
        <p:spPr>
          <a:xfrm>
            <a:off x="218072" y="4442784"/>
            <a:ext cx="8686800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Developed to enhance the efficiency of the Transformer architecture.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While the self-attention mechanism in Transformers is powerful, it comes with a high computational cost due to its quadratic complexity.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 contrast, Mamba can model long-sequence dependencies like the Transformer but with a near-linear computational complexity, resulting in significantly higher speed and efficiency.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Growing interest in using Mamba for time series analysis. </a:t>
            </a:r>
          </a:p>
        </p:txBody>
      </p:sp>
    </p:spTree>
    <p:extLst>
      <p:ext uri="{BB962C8B-B14F-4D97-AF65-F5344CB8AC3E}">
        <p14:creationId xmlns:p14="http://schemas.microsoft.com/office/powerpoint/2010/main" val="212282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599" y="686361"/>
            <a:ext cx="8664575" cy="5668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7203" indent="-177203">
              <a:spcBef>
                <a:spcPts val="0"/>
              </a:spcBef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sz="1747" b="1" dirty="0">
                <a:latin typeface="Arial" charset="0"/>
                <a:ea typeface="Arial" charset="0"/>
                <a:cs typeface="Arial" charset="0"/>
              </a:rPr>
              <a:t>Introduced a large assortment of transformer architectures designed to efficiently model context.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2B4CE93-E73B-AC4E-5953-DFB7393C3B4B}"/>
              </a:ext>
            </a:extLst>
          </p:cNvPr>
          <p:cNvSpPr txBox="1">
            <a:spLocks/>
          </p:cNvSpPr>
          <p:nvPr/>
        </p:nvSpPr>
        <p:spPr>
          <a:xfrm>
            <a:off x="245799" y="12103"/>
            <a:ext cx="8664575" cy="44375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5pPr>
            <a:lvl6pPr marL="443777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6pPr>
            <a:lvl7pPr marL="887553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7pPr>
            <a:lvl8pPr marL="1331330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8pPr>
            <a:lvl9pPr marL="1775106" algn="ctr" rtl="0" eaLnBrk="1" fontAlgn="base" hangingPunct="1">
              <a:spcBef>
                <a:spcPct val="0"/>
              </a:spcBef>
              <a:spcAft>
                <a:spcPct val="0"/>
              </a:spcAft>
              <a:defRPr sz="233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981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LogTrans</a:t>
            </a:r>
          </a:p>
        </p:txBody>
      </p:sp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DDF0A7BF-E291-76B6-218C-43ADD380C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2696"/>
            <a:ext cx="8743040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0591B-C22A-5C6B-FDCE-BDDB17F4DB71}"/>
              </a:ext>
            </a:extLst>
          </p:cNvPr>
          <p:cNvSpPr txBox="1"/>
          <p:nvPr/>
        </p:nvSpPr>
        <p:spPr>
          <a:xfrm>
            <a:off x="228600" y="4797152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Dual-branch design with Separate-Combiner (</a:t>
            </a:r>
            <a:r>
              <a:rPr lang="en-US" b="1" dirty="0" err="1"/>
              <a:t>SeCo</a:t>
            </a:r>
            <a:r>
              <a:rPr lang="en-US" b="1" dirty="0"/>
              <a:t>) module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Biomedical image segmentation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Enhanced accuracy and robustness</a:t>
            </a:r>
          </a:p>
        </p:txBody>
      </p:sp>
    </p:spTree>
    <p:extLst>
      <p:ext uri="{BB962C8B-B14F-4D97-AF65-F5344CB8AC3E}">
        <p14:creationId xmlns:p14="http://schemas.microsoft.com/office/powerpoint/2010/main" val="15066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Temporal Fusion Transformer</a:t>
            </a:r>
          </a:p>
        </p:txBody>
      </p:sp>
      <p:pic>
        <p:nvPicPr>
          <p:cNvPr id="3" name="Picture 2" descr="A diagram of a program&#10;&#10;Description automatically generated">
            <a:extLst>
              <a:ext uri="{FF2B5EF4-FFF2-40B4-BE49-F238E27FC236}">
                <a16:creationId xmlns:a16="http://schemas.microsoft.com/office/drawing/2014/main" id="{CD738E63-4A2E-877F-F708-72449614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95" y="638941"/>
            <a:ext cx="6211603" cy="4573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850F6E-0C44-8E89-D324-BD5AAF750AC1}"/>
              </a:ext>
            </a:extLst>
          </p:cNvPr>
          <p:cNvSpPr txBox="1"/>
          <p:nvPr/>
        </p:nvSpPr>
        <p:spPr>
          <a:xfrm>
            <a:off x="228600" y="5338422"/>
            <a:ext cx="8682795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Gated Residual Networks, LSTM, Multi-Head Attention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Superior forecasting abilities, handles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397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InParformer</a:t>
            </a:r>
          </a:p>
        </p:txBody>
      </p:sp>
      <p:pic>
        <p:nvPicPr>
          <p:cNvPr id="3" name="Picture 2" descr="A diagram of an electrical system&#10;&#10;Description automatically generated">
            <a:extLst>
              <a:ext uri="{FF2B5EF4-FFF2-40B4-BE49-F238E27FC236}">
                <a16:creationId xmlns:a16="http://schemas.microsoft.com/office/drawing/2014/main" id="{21245D97-1F3F-39F5-B496-E719507C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0" y="764704"/>
            <a:ext cx="8697260" cy="309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03FF7-E977-BF57-21BC-114A93AB411C}"/>
              </a:ext>
            </a:extLst>
          </p:cNvPr>
          <p:cNvSpPr txBox="1"/>
          <p:nvPr/>
        </p:nvSpPr>
        <p:spPr>
          <a:xfrm>
            <a:off x="228601" y="4165996"/>
            <a:ext cx="872074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Interactive Parallel Attention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time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Efficiency and interpretability in forecasting</a:t>
            </a:r>
          </a:p>
        </p:txBody>
      </p:sp>
    </p:spTree>
    <p:extLst>
      <p:ext uri="{BB962C8B-B14F-4D97-AF65-F5344CB8AC3E}">
        <p14:creationId xmlns:p14="http://schemas.microsoft.com/office/powerpoint/2010/main" val="25340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Informer</a:t>
            </a:r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0CB08E96-619A-A183-AE1E-B7ABB5F3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6" y="764704"/>
            <a:ext cx="5905754" cy="331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818E1-9342-A10E-F512-D509BCDB6DB2}"/>
              </a:ext>
            </a:extLst>
          </p:cNvPr>
          <p:cNvSpPr txBox="1"/>
          <p:nvPr/>
        </p:nvSpPr>
        <p:spPr>
          <a:xfrm>
            <a:off x="6588224" y="1268760"/>
            <a:ext cx="2327176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ProbSparse</a:t>
            </a:r>
            <a:r>
              <a:rPr lang="en-US" b="1" dirty="0"/>
              <a:t> self-attention, distilling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Long-term series forecasting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Reduced computational complexity, 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77783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Series Aware Framework</a:t>
            </a:r>
          </a:p>
        </p:txBody>
      </p: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EC176632-3288-25D3-9D6D-89295B56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5" y="764704"/>
            <a:ext cx="8657207" cy="18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1C9D4-1EAC-8F6D-50A2-5870B798CB6C}"/>
              </a:ext>
            </a:extLst>
          </p:cNvPr>
          <p:cNvSpPr txBox="1"/>
          <p:nvPr/>
        </p:nvSpPr>
        <p:spPr>
          <a:xfrm>
            <a:off x="228600" y="3025775"/>
            <a:ext cx="872074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SageFormer</a:t>
            </a:r>
            <a:r>
              <a:rPr lang="en-US" b="1" dirty="0"/>
              <a:t> leverages graph structures to discern and model complex </a:t>
            </a:r>
            <a:r>
              <a:rPr lang="en-US" b="1" dirty="0" err="1"/>
              <a:t>rela-tionships</a:t>
            </a:r>
            <a:r>
              <a:rPr lang="en-US" b="1" dirty="0"/>
              <a:t> between different series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Captures diverse temporal patterns while filtering out redundant information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Integrates seamlessly with existing transformer-based models, enhancing their ability to understand inter-series relationships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This integration enriches the models without significantly increasing complexity.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Through extensive experiments on real-world and synthetic datasets, </a:t>
            </a:r>
            <a:r>
              <a:rPr lang="en-US" b="1" dirty="0" err="1"/>
              <a:t>SageFormer</a:t>
            </a:r>
            <a:r>
              <a:rPr lang="en-US" b="1" dirty="0"/>
              <a:t> demonstrates superior forecasting performance compared to contemporary state-of-the-art approaches.</a:t>
            </a:r>
          </a:p>
        </p:txBody>
      </p:sp>
    </p:spTree>
    <p:extLst>
      <p:ext uri="{BB962C8B-B14F-4D97-AF65-F5344CB8AC3E}">
        <p14:creationId xmlns:p14="http://schemas.microsoft.com/office/powerpoint/2010/main" val="24251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 err="1"/>
              <a:t>SageFormer</a:t>
            </a:r>
            <a:endParaRPr lang="en-US" dirty="0"/>
          </a:p>
        </p:txBody>
      </p:sp>
      <p:pic>
        <p:nvPicPr>
          <p:cNvPr id="3" name="Picture 2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C8471B8-5A4A-51F6-7A93-54AD5F8D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1" y="836712"/>
            <a:ext cx="8779946" cy="288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F2A6F-2440-6DBF-82A8-D553FA07DFC7}"/>
              </a:ext>
            </a:extLst>
          </p:cNvPr>
          <p:cNvSpPr txBox="1"/>
          <p:nvPr/>
        </p:nvSpPr>
        <p:spPr>
          <a:xfrm>
            <a:off x="220920" y="3933056"/>
            <a:ext cx="868680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Unlike in traditional Transformer architectures where input tokens are obtained by projecting input time series in a patch, the Sageformer integrates global tokens to enhance series awareness.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 uses an iterative message-passing process.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Graph Structure Learning employs end-to-end learning of the adjacency matrix to capture relationships across series without prior knowledge.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Features versatility.</a:t>
            </a:r>
          </a:p>
        </p:txBody>
      </p:sp>
    </p:spTree>
    <p:extLst>
      <p:ext uri="{BB962C8B-B14F-4D97-AF65-F5344CB8AC3E}">
        <p14:creationId xmlns:p14="http://schemas.microsoft.com/office/powerpoint/2010/main" val="22670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Autoformer</a:t>
            </a:r>
          </a:p>
        </p:txBody>
      </p:sp>
      <p:pic>
        <p:nvPicPr>
          <p:cNvPr id="3" name="Picture 2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D3E58AED-DC39-791A-173A-6FF71E871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4704"/>
            <a:ext cx="8686800" cy="3466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CB287-A239-504E-F9BE-1C664CD12BED}"/>
              </a:ext>
            </a:extLst>
          </p:cNvPr>
          <p:cNvSpPr txBox="1"/>
          <p:nvPr/>
        </p:nvSpPr>
        <p:spPr>
          <a:xfrm>
            <a:off x="249410" y="4519341"/>
            <a:ext cx="86868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Decomposition architecture, Autocorrelation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Time series forecasting	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Improved accuracy on periodicity and dependencies</a:t>
            </a:r>
          </a:p>
        </p:txBody>
      </p:sp>
    </p:spTree>
    <p:extLst>
      <p:ext uri="{BB962C8B-B14F-4D97-AF65-F5344CB8AC3E}">
        <p14:creationId xmlns:p14="http://schemas.microsoft.com/office/powerpoint/2010/main" val="387347268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19795</TotalTime>
  <Words>552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lecture_title</vt:lpstr>
      <vt:lpstr>1_isip_default</vt:lpstr>
      <vt:lpstr>PowerPoint Presentation</vt:lpstr>
      <vt:lpstr>A Typical Transformer Network</vt:lpstr>
      <vt:lpstr>LogTrans</vt:lpstr>
      <vt:lpstr>Temporal Fusion Transformer</vt:lpstr>
      <vt:lpstr>InParformer</vt:lpstr>
      <vt:lpstr>Informer</vt:lpstr>
      <vt:lpstr>Series Aware Framework</vt:lpstr>
      <vt:lpstr>SageFormer</vt:lpstr>
      <vt:lpstr>Autoformer</vt:lpstr>
      <vt:lpstr>Pyraformer</vt:lpstr>
      <vt:lpstr>W-Transformer</vt:lpstr>
      <vt:lpstr>Fedformer</vt:lpstr>
      <vt:lpstr>Crossformer</vt:lpstr>
      <vt:lpstr>Transformer-XL</vt:lpstr>
      <vt:lpstr>UniTS</vt:lpstr>
      <vt:lpstr>UniTS</vt:lpstr>
      <vt:lpstr>EEG Conv</vt:lpstr>
      <vt:lpstr>EEG-ConvTransformer</vt:lpstr>
      <vt:lpstr>EEGFormer</vt:lpstr>
      <vt:lpstr>Mamba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3600</cp:revision>
  <cp:lastPrinted>2016-01-16T17:38:40Z</cp:lastPrinted>
  <dcterms:created xsi:type="dcterms:W3CDTF">2014-06-16T13:46:25Z</dcterms:created>
  <dcterms:modified xsi:type="dcterms:W3CDTF">2025-04-14T12:56:36Z</dcterms:modified>
</cp:coreProperties>
</file>