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3" r:id="rId2"/>
    <p:sldMasterId id="2147483686" r:id="rId3"/>
    <p:sldMasterId id="2147483700" r:id="rId4"/>
    <p:sldMasterId id="2147483706" r:id="rId5"/>
  </p:sldMasterIdLst>
  <p:notesMasterIdLst>
    <p:notesMasterId r:id="rId118"/>
  </p:notesMasterIdLst>
  <p:handoutMasterIdLst>
    <p:handoutMasterId r:id="rId119"/>
  </p:handoutMasterIdLst>
  <p:sldIdLst>
    <p:sldId id="333" r:id="rId6"/>
    <p:sldId id="466" r:id="rId7"/>
    <p:sldId id="1086" r:id="rId8"/>
    <p:sldId id="256" r:id="rId9"/>
    <p:sldId id="869" r:id="rId10"/>
    <p:sldId id="923" r:id="rId11"/>
    <p:sldId id="266" r:id="rId12"/>
    <p:sldId id="894" r:id="rId13"/>
    <p:sldId id="895" r:id="rId14"/>
    <p:sldId id="896" r:id="rId15"/>
    <p:sldId id="897" r:id="rId16"/>
    <p:sldId id="898" r:id="rId17"/>
    <p:sldId id="1044" r:id="rId18"/>
    <p:sldId id="1045" r:id="rId19"/>
    <p:sldId id="1046" r:id="rId20"/>
    <p:sldId id="1047" r:id="rId21"/>
    <p:sldId id="1048" r:id="rId22"/>
    <p:sldId id="1049" r:id="rId23"/>
    <p:sldId id="1050" r:id="rId24"/>
    <p:sldId id="899" r:id="rId25"/>
    <p:sldId id="900" r:id="rId26"/>
    <p:sldId id="901" r:id="rId27"/>
    <p:sldId id="902" r:id="rId28"/>
    <p:sldId id="903" r:id="rId29"/>
    <p:sldId id="277" r:id="rId30"/>
    <p:sldId id="904" r:id="rId31"/>
    <p:sldId id="905" r:id="rId32"/>
    <p:sldId id="909" r:id="rId33"/>
    <p:sldId id="910" r:id="rId34"/>
    <p:sldId id="913" r:id="rId35"/>
    <p:sldId id="915" r:id="rId36"/>
    <p:sldId id="916" r:id="rId37"/>
    <p:sldId id="261" r:id="rId38"/>
    <p:sldId id="262" r:id="rId39"/>
    <p:sldId id="263" r:id="rId40"/>
    <p:sldId id="264" r:id="rId41"/>
    <p:sldId id="265" r:id="rId42"/>
    <p:sldId id="1033" r:id="rId43"/>
    <p:sldId id="267" r:id="rId44"/>
    <p:sldId id="268" r:id="rId45"/>
    <p:sldId id="269" r:id="rId46"/>
    <p:sldId id="270" r:id="rId47"/>
    <p:sldId id="272" r:id="rId48"/>
    <p:sldId id="273" r:id="rId49"/>
    <p:sldId id="274" r:id="rId50"/>
    <p:sldId id="276" r:id="rId51"/>
    <p:sldId id="1034" r:id="rId52"/>
    <p:sldId id="278" r:id="rId53"/>
    <p:sldId id="922" r:id="rId54"/>
    <p:sldId id="931" r:id="rId55"/>
    <p:sldId id="934" r:id="rId56"/>
    <p:sldId id="280" r:id="rId57"/>
    <p:sldId id="281" r:id="rId58"/>
    <p:sldId id="924" r:id="rId59"/>
    <p:sldId id="925" r:id="rId60"/>
    <p:sldId id="282" r:id="rId61"/>
    <p:sldId id="283" r:id="rId62"/>
    <p:sldId id="284" r:id="rId63"/>
    <p:sldId id="285" r:id="rId64"/>
    <p:sldId id="932" r:id="rId65"/>
    <p:sldId id="933" r:id="rId66"/>
    <p:sldId id="1032" r:id="rId67"/>
    <p:sldId id="286" r:id="rId68"/>
    <p:sldId id="287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8" r:id="rId77"/>
    <p:sldId id="301" r:id="rId78"/>
    <p:sldId id="302" r:id="rId79"/>
    <p:sldId id="303" r:id="rId80"/>
    <p:sldId id="304" r:id="rId81"/>
    <p:sldId id="1043" r:id="rId82"/>
    <p:sldId id="1055" r:id="rId83"/>
    <p:sldId id="1056" r:id="rId84"/>
    <p:sldId id="1082" r:id="rId85"/>
    <p:sldId id="1059" r:id="rId86"/>
    <p:sldId id="1061" r:id="rId87"/>
    <p:sldId id="1062" r:id="rId88"/>
    <p:sldId id="1063" r:id="rId89"/>
    <p:sldId id="1064" r:id="rId90"/>
    <p:sldId id="1065" r:id="rId91"/>
    <p:sldId id="1066" r:id="rId92"/>
    <p:sldId id="1036" r:id="rId93"/>
    <p:sldId id="1037" r:id="rId94"/>
    <p:sldId id="1038" r:id="rId95"/>
    <p:sldId id="1039" r:id="rId96"/>
    <p:sldId id="1068" r:id="rId97"/>
    <p:sldId id="1069" r:id="rId98"/>
    <p:sldId id="312" r:id="rId99"/>
    <p:sldId id="942" r:id="rId100"/>
    <p:sldId id="1070" r:id="rId101"/>
    <p:sldId id="1071" r:id="rId102"/>
    <p:sldId id="1072" r:id="rId103"/>
    <p:sldId id="1074" r:id="rId104"/>
    <p:sldId id="1075" r:id="rId105"/>
    <p:sldId id="1078" r:id="rId106"/>
    <p:sldId id="1080" r:id="rId107"/>
    <p:sldId id="306" r:id="rId108"/>
    <p:sldId id="307" r:id="rId109"/>
    <p:sldId id="308" r:id="rId110"/>
    <p:sldId id="1085" r:id="rId111"/>
    <p:sldId id="955" r:id="rId112"/>
    <p:sldId id="953" r:id="rId113"/>
    <p:sldId id="954" r:id="rId114"/>
    <p:sldId id="1030" r:id="rId115"/>
    <p:sldId id="917" r:id="rId116"/>
    <p:sldId id="379" r:id="rId117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 autoAdjust="0"/>
    <p:restoredTop sz="86122" autoAdjust="0"/>
  </p:normalViewPr>
  <p:slideViewPr>
    <p:cSldViewPr>
      <p:cViewPr varScale="1">
        <p:scale>
          <a:sx n="105" d="100"/>
          <a:sy n="105" d="100"/>
        </p:scale>
        <p:origin x="2296" y="184"/>
      </p:cViewPr>
      <p:guideLst>
        <p:guide orient="horz"/>
        <p:guide pos="2880"/>
        <p:guide pos="144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tableStyles" Target="tableStyle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4/10/25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4/10/25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6E387-54B0-2FF1-6C34-5B20EE3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6407E-5DB3-2E87-AF41-D0A51B1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FE072-AA0F-F122-5573-6466D33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4811-7946-AE9F-86D5-392254B5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369E-775B-65F3-4FA8-D340D4CD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6FD0-20D9-DF38-0284-018CC984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FD65-107A-8C90-4DF2-8151508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2F8-5253-1EFB-6810-5E10C259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2427-D30F-2207-0FCC-0578DB1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F6-49E3-0296-3385-D26995F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4630F-2CD6-61B5-0C9E-441B8EF0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37AE-C398-CF39-53CD-266B389C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10B49-976C-85BF-6F26-82AEEFE6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EB88-9CDD-B254-3EBB-9B9C116B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A88B-7496-FC3C-82BF-DA220CE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00FB-30F0-4D58-1518-CC70743A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8363-88BB-DE96-6144-6F517CBD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674-2D4F-B665-9B9D-9764D236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49E9-DD41-8EE9-EB8A-6A102563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2C7BA-0A04-A084-F505-A4C562B7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2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7C5AF-6BD1-2834-798C-3562C0A92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387" y="365593"/>
            <a:ext cx="1971386" cy="5811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778-6843-8D2C-52C7-69BDEB91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365593"/>
            <a:ext cx="5775614" cy="5811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841-85BC-02F0-B93B-CC2DE63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7AF4-B53E-4D18-5D76-4337E99C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74F0-7C03-2308-0EE5-17DA457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15207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23745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6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71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1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82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685800"/>
            <a:ext cx="8869680" cy="5669280"/>
          </a:xfrm>
          <a:prstGeom prst="rect">
            <a:avLst/>
          </a:prstGeom>
        </p:spPr>
        <p:txBody>
          <a:bodyPr/>
          <a:lstStyle>
            <a:lvl1pPr marL="177511" indent="-177511">
              <a:defRPr sz="2330"/>
            </a:lvl1pPr>
            <a:lvl2pPr marL="532532" indent="-177511">
              <a:defRPr sz="1941"/>
            </a:lvl2pPr>
            <a:lvl3pPr marL="1065064" indent="-177511">
              <a:defRPr sz="1747"/>
            </a:lvl3pPr>
            <a:lvl4pPr>
              <a:defRPr sz="1553"/>
            </a:lvl4pPr>
            <a:lvl5pPr>
              <a:defRPr sz="155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1" y="6629400"/>
            <a:ext cx="6000743" cy="19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6" y="6459791"/>
            <a:ext cx="1730198" cy="328461"/>
          </a:xfrm>
          <a:prstGeom prst="rect">
            <a:avLst/>
          </a:prstGeom>
        </p:spPr>
        <p:txBody>
          <a:bodyPr/>
          <a:lstStyle/>
          <a:p>
            <a:fld id="{DA10A36D-0FF4-4F0B-BDFE-FB879F3DD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3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6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9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90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130574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32401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621-181C-90B6-EAF4-74867772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1990"/>
            <a:ext cx="6858000" cy="2388253"/>
          </a:xfrm>
          <a:prstGeom prst="rect">
            <a:avLst/>
          </a:prstGeo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0C815-8F24-28C6-953C-68CFA577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692"/>
            <a:ext cx="6858000" cy="165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A2A7-8744-41C2-EB35-D13A015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E861-9A89-6AB9-9730-AF96C0A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9E2E-2F83-8819-6A4D-A67425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937A-5ABD-7439-D8A8-13E27D3B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04D-39BF-BF65-2AC9-A6F176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97F4-1797-7B95-3A1D-605EB1B2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2EA6-1505-A659-C5C3-E8B84F7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48D1-6B20-6642-D13A-86795F1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5A8-6A7E-1FDA-9AED-82E013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1710298"/>
            <a:ext cx="7886989" cy="2851897"/>
          </a:xfrm>
          <a:prstGeom prst="rect">
            <a:avLst/>
          </a:prstGeo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0A79-9892-455C-64C7-7FDBCAC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5" y="4588809"/>
            <a:ext cx="788698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4C8B-943C-5DB5-A6AA-029A294A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DA4F-240A-DA5D-6517-63005FA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005A-1798-FE61-07DE-0D4C2D8C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C9B6-F909-2CFD-D605-AB0E1CD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A903-1FF2-C1BF-B4E2-E3DF982E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27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3DE4-E331-46AC-3AA6-18F1D8D3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273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67EE-7E52-427C-0639-330E5E5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16B1-EBAC-46E5-39BD-3D23815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F814-33C8-15B5-12AE-1F2525C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9EF4-663A-15BD-43FF-0CFB7C2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365593"/>
            <a:ext cx="7886989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2A7D3-1BD8-369C-F007-1A135C860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27" y="1680883"/>
            <a:ext cx="3869171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13299-DA94-A52E-42E2-2BEED580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27" y="2504515"/>
            <a:ext cx="3869171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4A68F-B71F-9A19-3EEC-186100065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727" y="1680883"/>
            <a:ext cx="3886489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35749-B177-60CF-014D-F1ACF706F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727" y="2504515"/>
            <a:ext cx="3886489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E931D-49D6-574D-47F8-524B718E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E1B6F-0916-B693-3C45-5C4A694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E2145-F865-45DE-8118-51FF1D0A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18F4-21F4-C0D7-92CF-A668DFA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A85BB-3A00-9FD1-4DAC-09DBEA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4E1F3-3A2C-ECB3-A557-C06614E3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4DBE-C5D8-C822-2FC6-B11FE9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2938"/>
            <a:ext cx="3821113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47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4405"/>
            <a:ext cx="7935886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747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887553" rtl="0" eaLnBrk="1" latinLnBrk="0" hangingPunct="1"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4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47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6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1"/>
            <a:ext cx="8158162" cy="17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65" b="1" dirty="0">
                <a:solidFill>
                  <a:srgbClr val="892034"/>
                </a:solidFill>
              </a:rPr>
              <a:t>ECE 8527: Lecture 35, Slide </a:t>
            </a:r>
            <a:fld id="{56D32A91-0AE1-4806-AC33-D8959F4B7E0D}" type="slidenum">
              <a:rPr lang="en-US" sz="1165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165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5pPr>
      <a:lvl6pPr marL="443777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6pPr>
      <a:lvl7pPr marL="887553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7pPr>
      <a:lvl8pPr marL="1331330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8pPr>
      <a:lvl9pPr marL="1775106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9pPr>
    </p:titleStyle>
    <p:bodyStyle>
      <a:lvl1pPr marL="332832" indent="-33283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09442" indent="-2218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53218" indent="-221888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99699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4077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84548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32832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7210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3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87531">
              <a:defRPr/>
            </a:pPr>
            <a:endParaRPr lang="en-US" sz="97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6" y="6612966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77354" marR="0" lvl="0" indent="0" algn="l" defTabSz="914293" rtl="0" eaLnBrk="1" fontAlgn="auto" latinLnBrk="0" hangingPunct="1">
              <a:lnSpc>
                <a:spcPct val="95000"/>
              </a:lnSpc>
              <a:spcBef>
                <a:spcPts val="1165"/>
              </a:spcBef>
              <a:spcAft>
                <a:spcPts val="0"/>
              </a:spcAft>
              <a:buClrTx/>
              <a:buSzTx/>
              <a:buFontTx/>
              <a:buNone/>
              <a:tabLst>
                <a:tab pos="8263592" algn="r"/>
              </a:tabLst>
              <a:defRPr/>
            </a:pPr>
            <a:r>
              <a:rPr lang="en-US" sz="1000" b="1" dirty="0">
                <a:solidFill>
                  <a:srgbClr val="892034"/>
                </a:solidFill>
              </a:rPr>
              <a:t>ECE 8527: Lecture 34, Slide </a:t>
            </a:r>
            <a:fld id="{56D32A91-0AE1-4806-AC33-D8959F4B7E0D}" type="slidenum">
              <a:rPr lang="en-US" sz="1000" b="1" smtClean="0">
                <a:solidFill>
                  <a:srgbClr val="892034"/>
                </a:solidFill>
              </a:rPr>
              <a:pPr marL="277354" marR="0" lvl="0" indent="0" algn="l" defTabSz="914293" rtl="0" eaLnBrk="1" fontAlgn="auto" latinLnBrk="0" hangingPunct="1">
                <a:lnSpc>
                  <a:spcPct val="95000"/>
                </a:lnSpc>
                <a:spcBef>
                  <a:spcPts val="116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263592" algn="r"/>
                </a:tabLst>
                <a:defRPr/>
              </a:pPr>
              <a:t>‹#›</a:t>
            </a:fld>
            <a:r>
              <a:rPr lang="en-US" sz="971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April 25, 2023</a:t>
            </a:r>
            <a:endParaRPr lang="en-US" sz="971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8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9355"/>
            <a:ext cx="364736" cy="1494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971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971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5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9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lvl1pPr algn="l" defTabSz="443766" rtl="0" eaLnBrk="1" latinLnBrk="0" hangingPunct="1">
        <a:spcBef>
          <a:spcPct val="0"/>
        </a:spcBef>
        <a:buNone/>
        <a:defRPr sz="233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32824" indent="-332824" algn="l" defTabSz="443766" rtl="0" eaLnBrk="1" latinLnBrk="0" hangingPunct="1">
        <a:spcBef>
          <a:spcPct val="20000"/>
        </a:spcBef>
        <a:buFont typeface="Arial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19" indent="-277354" algn="l" defTabSz="443766" rtl="0" eaLnBrk="1" latinLnBrk="0" hangingPunct="1">
        <a:spcBef>
          <a:spcPct val="20000"/>
        </a:spcBef>
        <a:buFont typeface="Arial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13" indent="-221882" algn="l" defTabSz="443766" rtl="0" eaLnBrk="1" latinLnBrk="0" hangingPunct="1">
        <a:spcBef>
          <a:spcPct val="20000"/>
        </a:spcBef>
        <a:buFont typeface="Arial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179" indent="-221882" algn="l" defTabSz="443766" rtl="0" eaLnBrk="1" latinLnBrk="0" hangingPunct="1">
        <a:spcBef>
          <a:spcPct val="20000"/>
        </a:spcBef>
        <a:buFont typeface="Arial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45" indent="-221882" algn="l" defTabSz="443766" rtl="0" eaLnBrk="1" latinLnBrk="0" hangingPunct="1">
        <a:spcBef>
          <a:spcPct val="20000"/>
        </a:spcBef>
        <a:buFont typeface="Arial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10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476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241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007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66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3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29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06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2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593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359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125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edium.com/inside-machine-learning/what-is-a-transformer-d07dd1fbec04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en.wikipedia.org/wiki/Transformer_(machine_learning_model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c.gatech.edu/classes/AY2020/cs7643_fall/slides/L16_attention_transformers.pdf" TargetMode="External"/><Relationship Id="rId5" Type="http://schemas.openxmlformats.org/officeDocument/2006/relationships/hyperlink" Target="https://cs.uwaterloo.ca/~mli/Lecture1.pptx" TargetMode="External"/><Relationship Id="rId4" Type="http://schemas.openxmlformats.org/officeDocument/2006/relationships/hyperlink" Target="https://people.cs.pitt.edu/~kovashka/cs1678_sp21/dl_06_transformers.pdf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907.10529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6.pn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ithub.com/google-research/vision_transformer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jalammar.github.io/illustrated-transforme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medium.com/inside-machine-learning/what-is-a-transformer-d07dd1fbec04" TargetMode="Externa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hyperlink" Target="https://arxiv.org/pdf/1802.05365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7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hyperlink" Target="https://arxiv.org/pdf/1706.03762.pd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jessevig/bertviz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512.03385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2019/file/2f4fe03d77724a7217006e5d16728874-Paper.pdf" TargetMode="External"/><Relationship Id="rId2" Type="http://schemas.openxmlformats.org/officeDocument/2006/relationships/hyperlink" Target="https://arxiv.org/abs/1607.06450" TargetMode="Externa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55.png"/><Relationship Id="rId9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5.png"/><Relationship Id="rId3" Type="http://schemas.openxmlformats.org/officeDocument/2006/relationships/image" Target="../media/image55.png"/><Relationship Id="rId7" Type="http://schemas.openxmlformats.org/officeDocument/2006/relationships/image" Target="../media/image36.png"/><Relationship Id="rId12" Type="http://schemas.openxmlformats.org/officeDocument/2006/relationships/image" Target="../media/image57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94.png"/><Relationship Id="rId15" Type="http://schemas.openxmlformats.org/officeDocument/2006/relationships/image" Target="../media/image97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31.png"/><Relationship Id="rId1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11" Type="http://schemas.openxmlformats.org/officeDocument/2006/relationships/image" Target="../media/image100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101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9.png"/><Relationship Id="rId5" Type="http://schemas.openxmlformats.org/officeDocument/2006/relationships/image" Target="../media/image27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pdf/1511.01432.pd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7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532000" y="637055"/>
            <a:ext cx="8218675" cy="45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875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30" b="1" dirty="0">
                <a:solidFill>
                  <a:srgbClr val="333399"/>
                </a:solidFill>
                <a:latin typeface="Arial" charset="0"/>
              </a:rPr>
              <a:t>Lecture </a:t>
            </a:r>
            <a:r>
              <a:rPr lang="en-US" sz="2330" b="1">
                <a:solidFill>
                  <a:srgbClr val="333399"/>
                </a:solidFill>
                <a:latin typeface="Arial" charset="0"/>
              </a:rPr>
              <a:t>35: More </a:t>
            </a:r>
            <a:r>
              <a:rPr lang="en-US" sz="2330" b="1" dirty="0">
                <a:solidFill>
                  <a:srgbClr val="333399"/>
                </a:solidFill>
                <a:latin typeface="Arial" charset="0"/>
              </a:rPr>
              <a:t>About Transformers</a:t>
            </a:r>
            <a:endParaRPr lang="en-US" sz="233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9888" y="1419785"/>
            <a:ext cx="3912112" cy="39691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Attention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Transformers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Pretraining</a:t>
            </a:r>
          </a:p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2"/>
              </a:rPr>
              <a:t>Wiki: Transformers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3"/>
              </a:rPr>
              <a:t>Medium: What is a Transformer?</a:t>
            </a:r>
            <a:endParaRPr lang="en-US" sz="1747" b="1" kern="0" dirty="0">
              <a:solidFill>
                <a:srgbClr val="000000"/>
              </a:solidFill>
              <a:hlinkClick r:id="rId4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4"/>
              </a:rPr>
              <a:t>A.K.: Modeling Sequences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5"/>
              </a:rPr>
              <a:t>M.L.: Deep Learning for Biotech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6"/>
              </a:rPr>
              <a:t>S.W.: Deep Learning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0954CCC-AC2B-C293-6ABE-44ECA9622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86" y="1267337"/>
            <a:ext cx="2612037" cy="151680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DB38D58-2ECD-2C95-B603-5F036EE33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0" y="4389462"/>
            <a:ext cx="2801869" cy="1998894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3C1FCAA-3B07-CC9E-A036-206758E2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35" y="2974480"/>
            <a:ext cx="3198080" cy="1356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6177737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80" dirty="0">
                <a:solidFill>
                  <a:srgbClr val="3A87FF"/>
                </a:solidFill>
              </a:rPr>
              <a:t>discrete</a:t>
            </a:r>
            <a:r>
              <a:rPr sz="2912" spc="-458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372727"/>
            <a:ext cx="7766048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In traditional NLP, we regard words as discrete symbols: 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conference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– a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localist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7243" y="3134689"/>
            <a:ext cx="7842393" cy="214066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Words can be represented by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one-hot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vectors:</a:t>
            </a:r>
          </a:p>
          <a:p>
            <a:pPr marL="157723" algn="ctr" defTabSz="783178">
              <a:lnSpc>
                <a:spcPts val="2663"/>
              </a:lnSpc>
              <a:spcBef>
                <a:spcPts val="1602"/>
              </a:spcBef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18093" algn="ctr" defTabSz="783178">
              <a:lnSpc>
                <a:spcPts val="2663"/>
              </a:lnSpc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48"/>
              </a:spcBef>
              <a:defRPr/>
            </a:pPr>
            <a:endParaRPr sz="3554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1195" y="2474703"/>
            <a:ext cx="2319370" cy="279622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8823" rIns="0" bIns="0" rtlCol="0">
            <a:spAutoFit/>
          </a:bodyPr>
          <a:lstStyle/>
          <a:p>
            <a:pPr marL="83213" defTabSz="783178">
              <a:spcBef>
                <a:spcPts val="227"/>
              </a:spcBef>
              <a:defRPr/>
            </a:pPr>
            <a:r>
              <a:rPr sz="1628" spc="9" dirty="0">
                <a:solidFill>
                  <a:prstClr val="black"/>
                </a:solidFill>
                <a:latin typeface="Trebuchet MS"/>
                <a:cs typeface="Trebuchet MS"/>
              </a:rPr>
              <a:t>Means </a:t>
            </a:r>
            <a:r>
              <a:rPr sz="1628" spc="-39" dirty="0">
                <a:solidFill>
                  <a:prstClr val="black"/>
                </a:solidFill>
                <a:latin typeface="Trebuchet MS"/>
                <a:cs typeface="Trebuchet MS"/>
              </a:rPr>
              <a:t>one </a:t>
            </a:r>
            <a:r>
              <a:rPr sz="1628" spc="-107" dirty="0">
                <a:solidFill>
                  <a:prstClr val="black"/>
                </a:solidFill>
                <a:latin typeface="Trebuchet MS"/>
                <a:cs typeface="Trebuchet MS"/>
              </a:rPr>
              <a:t>1,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28" spc="-77" dirty="0">
                <a:solidFill>
                  <a:prstClr val="black"/>
                </a:solidFill>
                <a:latin typeface="Trebuchet MS"/>
                <a:cs typeface="Trebuchet MS"/>
              </a:rPr>
              <a:t>rest</a:t>
            </a:r>
            <a:r>
              <a:rPr sz="1628" spc="-37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628" spc="-371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1628" spc="-21" dirty="0">
                <a:solidFill>
                  <a:prstClr val="black"/>
                </a:solidFill>
                <a:latin typeface="Trebuchet MS"/>
                <a:cs typeface="Trebuchet MS"/>
              </a:rPr>
              <a:t>0s</a:t>
            </a:r>
            <a:endParaRPr sz="162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6064" y="2812085"/>
            <a:ext cx="69609" cy="398617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008102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718990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takeaway from </a:t>
            </a:r>
            <a:r>
              <a:rPr sz="1675" spc="-4" dirty="0">
                <a:latin typeface="Calibri"/>
                <a:cs typeface="Calibri"/>
              </a:rPr>
              <a:t>the RoBERTa </a:t>
            </a:r>
            <a:r>
              <a:rPr sz="1675" dirty="0">
                <a:latin typeface="Calibri"/>
                <a:cs typeface="Calibri"/>
              </a:rPr>
              <a:t>paper: </a:t>
            </a:r>
            <a:r>
              <a:rPr sz="1675" spc="-4" dirty="0">
                <a:latin typeface="Calibri"/>
                <a:cs typeface="Calibri"/>
              </a:rPr>
              <a:t>more compute, more data </a:t>
            </a:r>
            <a:r>
              <a:rPr sz="1675" dirty="0">
                <a:latin typeface="Calibri"/>
                <a:cs typeface="Calibri"/>
              </a:rPr>
              <a:t>can improve pretraining  even when </a:t>
            </a:r>
            <a:r>
              <a:rPr sz="1675" spc="-4" dirty="0">
                <a:latin typeface="Calibri"/>
                <a:cs typeface="Calibri"/>
              </a:rPr>
              <a:t>not changing </a:t>
            </a:r>
            <a:r>
              <a:rPr sz="1675" dirty="0">
                <a:latin typeface="Calibri"/>
                <a:cs typeface="Calibri"/>
              </a:rPr>
              <a:t>the underlying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8420" y="2731136"/>
            <a:ext cx="6227037" cy="217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sz="3106" dirty="0"/>
          </a:p>
        </p:txBody>
      </p:sp>
      <p:sp>
        <p:nvSpPr>
          <p:cNvPr id="6" name="object 6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4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112528" cy="15116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What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67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675" spc="-4" dirty="0">
                <a:latin typeface="Calibri"/>
                <a:cs typeface="Calibri"/>
              </a:rPr>
              <a:t>found </a:t>
            </a:r>
            <a:r>
              <a:rPr sz="1675" dirty="0">
                <a:latin typeface="Calibri"/>
                <a:cs typeface="Calibri"/>
              </a:rPr>
              <a:t>to work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was </a:t>
            </a:r>
            <a:r>
              <a:rPr sz="1675" b="1" dirty="0">
                <a:latin typeface="Calibri"/>
                <a:cs typeface="Calibri"/>
              </a:rPr>
              <a:t>span </a:t>
            </a:r>
            <a:r>
              <a:rPr sz="1675" b="1" spc="-4" dirty="0">
                <a:latin typeface="Calibri"/>
                <a:cs typeface="Calibri"/>
              </a:rPr>
              <a:t>corruption. </a:t>
            </a:r>
            <a:r>
              <a:rPr sz="1675" dirty="0">
                <a:latin typeface="Calibri"/>
                <a:cs typeface="Calibri"/>
              </a:rPr>
              <a:t>Their </a:t>
            </a:r>
            <a:r>
              <a:rPr sz="1675" spc="-4" dirty="0">
                <a:latin typeface="Calibri"/>
                <a:cs typeface="Calibri"/>
              </a:rPr>
              <a:t>model: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T5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75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384">
              <a:latin typeface="Calibri"/>
              <a:cs typeface="Calibri"/>
            </a:endParaRPr>
          </a:p>
          <a:p>
            <a:pPr marL="9246" marR="3137408"/>
            <a:r>
              <a:rPr sz="1675" dirty="0">
                <a:latin typeface="Calibri"/>
                <a:cs typeface="Calibri"/>
              </a:rPr>
              <a:t>Replace different-length </a:t>
            </a:r>
            <a:r>
              <a:rPr sz="1675" spc="-4" dirty="0">
                <a:latin typeface="Calibri"/>
                <a:cs typeface="Calibri"/>
              </a:rPr>
              <a:t>spans from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with unique placeholders; </a:t>
            </a:r>
            <a:r>
              <a:rPr sz="1675" dirty="0">
                <a:latin typeface="Calibri"/>
                <a:cs typeface="Calibri"/>
              </a:rPr>
              <a:t>decode </a:t>
            </a:r>
            <a:r>
              <a:rPr sz="1675" spc="-4" dirty="0">
                <a:latin typeface="Calibri"/>
                <a:cs typeface="Calibri"/>
              </a:rPr>
              <a:t>out </a:t>
            </a:r>
            <a:r>
              <a:rPr sz="1675" dirty="0">
                <a:latin typeface="Calibri"/>
                <a:cs typeface="Calibri"/>
              </a:rPr>
              <a:t>the  </a:t>
            </a:r>
            <a:r>
              <a:rPr sz="1675" spc="-4" dirty="0">
                <a:latin typeface="Calibri"/>
                <a:cs typeface="Calibri"/>
              </a:rPr>
              <a:t>spans </a:t>
            </a:r>
            <a:r>
              <a:rPr sz="1675" dirty="0">
                <a:latin typeface="Calibri"/>
                <a:cs typeface="Calibri"/>
              </a:rPr>
              <a:t>that were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removed!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4361" y="2739935"/>
            <a:ext cx="8050880" cy="2565447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10801" y="2200814"/>
            <a:ext cx="2451454" cy="465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411890" y="4287477"/>
            <a:ext cx="3174683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This is implemented in </a:t>
            </a:r>
            <a:r>
              <a:rPr sz="1675" spc="-4" dirty="0">
                <a:latin typeface="Calibri"/>
                <a:cs typeface="Calibri"/>
              </a:rPr>
              <a:t>text  preprocessing: </a:t>
            </a:r>
            <a:r>
              <a:rPr sz="1675" dirty="0">
                <a:latin typeface="Calibri"/>
                <a:cs typeface="Calibri"/>
              </a:rPr>
              <a:t>it’s </a:t>
            </a:r>
            <a:r>
              <a:rPr sz="1675" spc="-4" dirty="0">
                <a:latin typeface="Calibri"/>
                <a:cs typeface="Calibri"/>
              </a:rPr>
              <a:t>still </a:t>
            </a:r>
            <a:r>
              <a:rPr sz="1675" dirty="0">
                <a:latin typeface="Calibri"/>
                <a:cs typeface="Calibri"/>
              </a:rPr>
              <a:t>an </a:t>
            </a:r>
            <a:r>
              <a:rPr sz="1675" spc="-4" dirty="0">
                <a:latin typeface="Calibri"/>
                <a:cs typeface="Calibri"/>
              </a:rPr>
              <a:t>objective  </a:t>
            </a:r>
            <a:r>
              <a:rPr sz="1675" dirty="0">
                <a:latin typeface="Calibri"/>
                <a:cs typeface="Calibri"/>
              </a:rPr>
              <a:t>that looks like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 </a:t>
            </a:r>
            <a:r>
              <a:rPr sz="1675" dirty="0">
                <a:latin typeface="Calibri"/>
                <a:cs typeface="Calibri"/>
              </a:rPr>
              <a:t>at  the decoder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side.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885665"/>
            <a:ext cx="1932636" cy="18141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fascinating property  of T5: it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be  </a:t>
            </a:r>
            <a:r>
              <a:rPr sz="1675" dirty="0">
                <a:latin typeface="Calibri"/>
                <a:cs typeface="Calibri"/>
              </a:rPr>
              <a:t>finetuned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answer a  wide range </a:t>
            </a:r>
            <a:r>
              <a:rPr sz="1675" spc="-4" dirty="0">
                <a:latin typeface="Calibri"/>
                <a:cs typeface="Calibri"/>
              </a:rPr>
              <a:t>of  questions, </a:t>
            </a:r>
            <a:r>
              <a:rPr sz="1675" dirty="0">
                <a:latin typeface="Calibri"/>
                <a:cs typeface="Calibri"/>
              </a:rPr>
              <a:t>retrieving  knowledge </a:t>
            </a:r>
            <a:r>
              <a:rPr sz="1675" spc="-4" dirty="0">
                <a:latin typeface="Calibri"/>
                <a:cs typeface="Calibri"/>
              </a:rPr>
              <a:t>from its  parameters.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3978866"/>
            <a:ext cx="1974238" cy="916168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>
              <a:lnSpc>
                <a:spcPct val="120100"/>
              </a:lnSpc>
              <a:spcBef>
                <a:spcPts val="69"/>
              </a:spcBef>
            </a:pPr>
            <a:r>
              <a:rPr sz="1675" dirty="0">
                <a:latin typeface="Calibri"/>
                <a:cs typeface="Calibri"/>
              </a:rPr>
              <a:t>NQ: Natural</a:t>
            </a:r>
            <a:r>
              <a:rPr sz="1675" spc="-5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Questions  WQ: </a:t>
            </a:r>
            <a:r>
              <a:rPr sz="1675" spc="-4" dirty="0">
                <a:latin typeface="Calibri"/>
                <a:cs typeface="Calibri"/>
              </a:rPr>
              <a:t>WebQuestions  TQA: Trivia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QA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5254453"/>
            <a:ext cx="162940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All</a:t>
            </a:r>
            <a:r>
              <a:rPr sz="1675" spc="-40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“open-domain”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1" y="5509611"/>
            <a:ext cx="73588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rsions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0247" y="1607255"/>
            <a:ext cx="5734582" cy="1702902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91651" y="5670248"/>
            <a:ext cx="129659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53878" y="3595408"/>
            <a:ext cx="4421351" cy="1992266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58560" y="4289955"/>
            <a:ext cx="1267007" cy="924562"/>
          </a:xfrm>
          <a:prstGeom prst="rect">
            <a:avLst/>
          </a:prstGeom>
        </p:spPr>
        <p:txBody>
          <a:bodyPr vert="horz" wrap="square" lIns="0" tIns="46686" rIns="0" bIns="0" rtlCol="0">
            <a:spAutoFit/>
          </a:bodyPr>
          <a:lstStyle/>
          <a:p>
            <a:pPr marL="9246">
              <a:spcBef>
                <a:spcPts val="368"/>
              </a:spcBef>
            </a:pPr>
            <a:r>
              <a:rPr sz="1238" b="1" dirty="0">
                <a:latin typeface="Calibri"/>
                <a:cs typeface="Calibri"/>
              </a:rPr>
              <a:t>220 million</a:t>
            </a:r>
            <a:r>
              <a:rPr sz="1238" b="1" spc="-91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770 million</a:t>
            </a:r>
            <a:r>
              <a:rPr sz="1238" b="1" spc="-8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5"/>
              </a:spcBef>
            </a:pPr>
            <a:r>
              <a:rPr sz="1238" b="1" dirty="0">
                <a:latin typeface="Calibri"/>
                <a:cs typeface="Calibri"/>
              </a:rPr>
              <a:t>3 billion</a:t>
            </a:r>
            <a:r>
              <a:rPr sz="1238" b="1" spc="-4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11 billion</a:t>
            </a:r>
            <a:r>
              <a:rPr sz="1238" b="1" spc="-44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sz="3106" dirty="0"/>
          </a:p>
        </p:txBody>
      </p:sp>
    </p:spTree>
    <p:extLst>
      <p:ext uri="{BB962C8B-B14F-4D97-AF65-F5344CB8AC3E}">
        <p14:creationId xmlns:p14="http://schemas.microsoft.com/office/powerpoint/2010/main" val="1265373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1476"/>
            <a:ext cx="7838248" cy="335352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spc="-4" dirty="0">
                <a:latin typeface="Calibri"/>
                <a:cs typeface="Calibri"/>
              </a:rPr>
              <a:t>So far, </a:t>
            </a:r>
            <a:r>
              <a:rPr sz="1947" dirty="0">
                <a:latin typeface="Calibri"/>
                <a:cs typeface="Calibri"/>
              </a:rPr>
              <a:t>we’ve interacted with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in two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ways:</a:t>
            </a:r>
          </a:p>
          <a:p>
            <a:pPr marL="258870" indent="-249625">
              <a:spcBef>
                <a:spcPts val="41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Sample from </a:t>
            </a:r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distributions </a:t>
            </a:r>
            <a:r>
              <a:rPr sz="1947" dirty="0">
                <a:latin typeface="Calibri"/>
                <a:cs typeface="Calibri"/>
              </a:rPr>
              <a:t>they </a:t>
            </a:r>
            <a:r>
              <a:rPr sz="1947" spc="-4" dirty="0">
                <a:latin typeface="Calibri"/>
                <a:cs typeface="Calibri"/>
              </a:rPr>
              <a:t>define (maybe providing </a:t>
            </a:r>
            <a:r>
              <a:rPr sz="1947" dirty="0">
                <a:latin typeface="Calibri"/>
                <a:cs typeface="Calibri"/>
              </a:rPr>
              <a:t>a </a:t>
            </a:r>
            <a:r>
              <a:rPr sz="1947" spc="-4" dirty="0">
                <a:latin typeface="Calibri"/>
                <a:cs typeface="Calibri"/>
              </a:rPr>
              <a:t>prompt)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422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Fine-tune </a:t>
            </a:r>
            <a:r>
              <a:rPr sz="1947" dirty="0">
                <a:latin typeface="Calibri"/>
                <a:cs typeface="Calibri"/>
              </a:rPr>
              <a:t>them </a:t>
            </a:r>
            <a:r>
              <a:rPr sz="1947" spc="-4" dirty="0">
                <a:latin typeface="Calibri"/>
                <a:cs typeface="Calibri"/>
              </a:rPr>
              <a:t>on </a:t>
            </a:r>
            <a:r>
              <a:rPr sz="1947" dirty="0">
                <a:latin typeface="Calibri"/>
                <a:cs typeface="Calibri"/>
              </a:rPr>
              <a:t>a task we care about, and take their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03" dirty="0">
              <a:latin typeface="Calibri"/>
              <a:cs typeface="Calibri"/>
            </a:endParaRPr>
          </a:p>
          <a:p>
            <a:pPr marL="9246" marR="166879">
              <a:spcBef>
                <a:spcPts val="4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37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03" dirty="0">
              <a:latin typeface="Calibri"/>
              <a:cs typeface="Calibri"/>
            </a:endParaRPr>
          </a:p>
          <a:p>
            <a:pPr marL="9246"/>
            <a:r>
              <a:rPr sz="1947" spc="-4" dirty="0">
                <a:latin typeface="Calibri"/>
                <a:cs typeface="Calibri"/>
              </a:rPr>
              <a:t>GPT-3 </a:t>
            </a:r>
            <a:r>
              <a:rPr sz="1947" dirty="0">
                <a:latin typeface="Calibri"/>
                <a:cs typeface="Calibri"/>
              </a:rPr>
              <a:t>is the </a:t>
            </a:r>
            <a:r>
              <a:rPr sz="1947" spc="-4" dirty="0">
                <a:latin typeface="Calibri"/>
                <a:cs typeface="Calibri"/>
              </a:rPr>
              <a:t>canonical </a:t>
            </a:r>
            <a:r>
              <a:rPr sz="1947" dirty="0">
                <a:latin typeface="Calibri"/>
                <a:cs typeface="Calibri"/>
              </a:rPr>
              <a:t>example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this. </a:t>
            </a:r>
            <a:r>
              <a:rPr sz="1947" spc="-4" dirty="0">
                <a:latin typeface="Calibri"/>
                <a:cs typeface="Calibri"/>
              </a:rPr>
              <a:t>The </a:t>
            </a:r>
            <a:r>
              <a:rPr sz="1947" dirty="0">
                <a:latin typeface="Calibri"/>
                <a:cs typeface="Calibri"/>
              </a:rPr>
              <a:t>largest </a:t>
            </a:r>
            <a:r>
              <a:rPr sz="1947" spc="-4" dirty="0">
                <a:latin typeface="Calibri"/>
                <a:cs typeface="Calibri"/>
              </a:rPr>
              <a:t>T5 </a:t>
            </a:r>
            <a:r>
              <a:rPr sz="1947" dirty="0">
                <a:latin typeface="Calibri"/>
                <a:cs typeface="Calibri"/>
              </a:rPr>
              <a:t>model </a:t>
            </a:r>
            <a:r>
              <a:rPr sz="1947" spc="-4" dirty="0">
                <a:latin typeface="Calibri"/>
                <a:cs typeface="Calibri"/>
              </a:rPr>
              <a:t>had 11 billion</a:t>
            </a:r>
            <a:r>
              <a:rPr sz="1947" spc="-6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b="1" spc="-8" dirty="0">
                <a:latin typeface="Calibri"/>
                <a:cs typeface="Calibri"/>
              </a:rPr>
              <a:t>GPT-3 </a:t>
            </a:r>
            <a:r>
              <a:rPr sz="1947" b="1" dirty="0">
                <a:latin typeface="Calibri"/>
                <a:cs typeface="Calibri"/>
              </a:rPr>
              <a:t>has </a:t>
            </a:r>
            <a:r>
              <a:rPr sz="1947" b="1" spc="-4" dirty="0">
                <a:latin typeface="Calibri"/>
                <a:cs typeface="Calibri"/>
              </a:rPr>
              <a:t>175 billion</a:t>
            </a:r>
            <a:r>
              <a:rPr sz="1947" b="1" spc="-11" dirty="0">
                <a:latin typeface="Calibri"/>
                <a:cs typeface="Calibri"/>
              </a:rPr>
              <a:t> </a:t>
            </a:r>
            <a:r>
              <a:rPr sz="1947" b="1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75796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22911" y="1824358"/>
            <a:ext cx="8233539" cy="16279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171501">
              <a:spcBef>
                <a:spcPts val="73"/>
              </a:spcBef>
            </a:pPr>
            <a:r>
              <a:rPr sz="1747" spc="-4" dirty="0">
                <a:latin typeface="+mj-lt"/>
              </a:rPr>
              <a:t>Very </a:t>
            </a:r>
            <a:r>
              <a:rPr sz="1747" dirty="0">
                <a:latin typeface="+mj-lt"/>
              </a:rPr>
              <a:t>large language models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perform some </a:t>
            </a:r>
            <a:r>
              <a:rPr sz="1747" dirty="0">
                <a:latin typeface="+mj-lt"/>
              </a:rPr>
              <a:t>kind </a:t>
            </a:r>
            <a:r>
              <a:rPr sz="1747" spc="-4" dirty="0">
                <a:latin typeface="+mj-lt"/>
              </a:rPr>
              <a:t>of </a:t>
            </a:r>
            <a:r>
              <a:rPr sz="1747" dirty="0">
                <a:latin typeface="+mj-lt"/>
              </a:rPr>
              <a:t>learning </a:t>
            </a:r>
            <a:r>
              <a:rPr sz="1747" b="1" spc="-4" dirty="0">
                <a:latin typeface="+mj-lt"/>
                <a:cs typeface="Calibri"/>
              </a:rPr>
              <a:t>without gradient  </a:t>
            </a:r>
            <a:r>
              <a:rPr sz="1747" b="1" dirty="0">
                <a:latin typeface="+mj-lt"/>
                <a:cs typeface="Calibri"/>
              </a:rPr>
              <a:t>steps </a:t>
            </a:r>
            <a:r>
              <a:rPr sz="1747" spc="-4" dirty="0">
                <a:latin typeface="+mj-lt"/>
              </a:rPr>
              <a:t>simply from </a:t>
            </a:r>
            <a:r>
              <a:rPr sz="1747" dirty="0">
                <a:latin typeface="+mj-lt"/>
              </a:rPr>
              <a:t>examples you </a:t>
            </a:r>
            <a:r>
              <a:rPr sz="1747" spc="-4" dirty="0">
                <a:latin typeface="+mj-lt"/>
              </a:rPr>
              <a:t>provide </a:t>
            </a:r>
            <a:r>
              <a:rPr sz="1747" dirty="0">
                <a:latin typeface="+mj-lt"/>
              </a:rPr>
              <a:t>within their</a:t>
            </a:r>
            <a:r>
              <a:rPr sz="1747" spc="-22" dirty="0">
                <a:latin typeface="+mj-lt"/>
              </a:rPr>
              <a:t> </a:t>
            </a:r>
            <a:r>
              <a:rPr sz="1747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747" dirty="0">
              <a:latin typeface="+mj-lt"/>
            </a:endParaRPr>
          </a:p>
          <a:p>
            <a:pPr marL="9246" marR="3698"/>
            <a:r>
              <a:rPr sz="1747" spc="-4" dirty="0">
                <a:latin typeface="+mj-lt"/>
              </a:rPr>
              <a:t>The </a:t>
            </a:r>
            <a:r>
              <a:rPr sz="1747" dirty="0">
                <a:latin typeface="+mj-lt"/>
              </a:rPr>
              <a:t>in-context examples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specify </a:t>
            </a:r>
            <a:r>
              <a:rPr sz="1747" dirty="0">
                <a:latin typeface="+mj-lt"/>
              </a:rPr>
              <a:t>the task to </a:t>
            </a:r>
            <a:r>
              <a:rPr sz="1747" spc="-4" dirty="0">
                <a:latin typeface="+mj-lt"/>
              </a:rPr>
              <a:t>be performed, </a:t>
            </a:r>
            <a:r>
              <a:rPr sz="1747" dirty="0">
                <a:latin typeface="+mj-lt"/>
              </a:rPr>
              <a:t>and the conditional  </a:t>
            </a:r>
            <a:r>
              <a:rPr sz="1747" spc="-4" dirty="0">
                <a:latin typeface="+mj-lt"/>
              </a:rPr>
              <a:t>distribution mocks performing </a:t>
            </a:r>
            <a:r>
              <a:rPr sz="1747" dirty="0">
                <a:latin typeface="+mj-lt"/>
              </a:rPr>
              <a:t>the task to a certain</a:t>
            </a:r>
            <a:r>
              <a:rPr sz="1747" spc="-66" dirty="0">
                <a:latin typeface="+mj-lt"/>
              </a:rPr>
              <a:t> </a:t>
            </a:r>
            <a:r>
              <a:rPr sz="1747" dirty="0">
                <a:latin typeface="+mj-lt"/>
              </a:rPr>
              <a:t>extent.</a:t>
            </a:r>
          </a:p>
          <a:p>
            <a:pPr marL="9246">
              <a:spcBef>
                <a:spcPts val="418"/>
              </a:spcBef>
            </a:pPr>
            <a:r>
              <a:rPr sz="1747" b="1" spc="-4" dirty="0">
                <a:latin typeface="+mj-lt"/>
                <a:cs typeface="Calibri"/>
              </a:rPr>
              <a:t>Input (prefix within </a:t>
            </a:r>
            <a:r>
              <a:rPr sz="1747" b="1" dirty="0">
                <a:latin typeface="+mj-lt"/>
                <a:cs typeface="Calibri"/>
              </a:rPr>
              <a:t>a single </a:t>
            </a:r>
            <a:r>
              <a:rPr sz="1747" b="1" spc="-4" dirty="0">
                <a:latin typeface="+mj-lt"/>
                <a:cs typeface="Calibri"/>
              </a:rPr>
              <a:t>Transformer </a:t>
            </a:r>
            <a:r>
              <a:rPr sz="1747" b="1" dirty="0">
                <a:latin typeface="+mj-lt"/>
                <a:cs typeface="Calibri"/>
              </a:rPr>
              <a:t>decoder</a:t>
            </a:r>
            <a:r>
              <a:rPr sz="1747" b="1" spc="-11" dirty="0">
                <a:latin typeface="+mj-lt"/>
                <a:cs typeface="Calibri"/>
              </a:rPr>
              <a:t> </a:t>
            </a:r>
            <a:r>
              <a:rPr sz="1747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7550" y="3585702"/>
            <a:ext cx="11140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“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439" y="3532450"/>
            <a:ext cx="1456526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algn="just">
              <a:lnSpc>
                <a:spcPct val="120000"/>
              </a:lnSpc>
              <a:spcBef>
                <a:spcPts val="73"/>
              </a:spcBef>
              <a:tabLst>
                <a:tab pos="1340112" algn="l"/>
              </a:tabLst>
            </a:pPr>
            <a:r>
              <a:rPr sz="1947" dirty="0">
                <a:latin typeface="Calibri"/>
                <a:cs typeface="Calibri"/>
              </a:rPr>
              <a:t>thanks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merci  </a:t>
            </a:r>
            <a:r>
              <a:rPr sz="1947" spc="-4" dirty="0">
                <a:latin typeface="Calibri"/>
                <a:cs typeface="Calibri"/>
              </a:rPr>
              <a:t>hello -&gt;</a:t>
            </a:r>
            <a:r>
              <a:rPr sz="1947" spc="-6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bonjour  </a:t>
            </a:r>
            <a:r>
              <a:rPr sz="1947" dirty="0">
                <a:latin typeface="Calibri"/>
                <a:cs typeface="Calibri"/>
              </a:rPr>
              <a:t>mint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menthe  </a:t>
            </a:r>
            <a:r>
              <a:rPr sz="1947" spc="-4" dirty="0">
                <a:latin typeface="Calibri"/>
                <a:cs typeface="Calibri"/>
              </a:rPr>
              <a:t>otter</a:t>
            </a:r>
            <a:r>
              <a:rPr sz="1947" spc="-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-&gt;	</a:t>
            </a:r>
            <a:r>
              <a:rPr sz="1947" dirty="0">
                <a:latin typeface="Calibri"/>
                <a:cs typeface="Calibri"/>
              </a:rPr>
              <a:t>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4810698"/>
            <a:ext cx="3113204" cy="101320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b="1" spc="-4" dirty="0">
                <a:latin typeface="Calibri"/>
                <a:cs typeface="Calibri"/>
              </a:rPr>
              <a:t>Output (conditional</a:t>
            </a:r>
            <a:r>
              <a:rPr sz="1947" b="1" spc="8" dirty="0">
                <a:latin typeface="Calibri"/>
                <a:cs typeface="Calibri"/>
              </a:rPr>
              <a:t> </a:t>
            </a:r>
            <a:r>
              <a:rPr sz="1947" b="1" spc="-4" dirty="0">
                <a:latin typeface="Calibri"/>
                <a:cs typeface="Calibri"/>
              </a:rPr>
              <a:t>generations):</a:t>
            </a:r>
            <a:endParaRPr sz="1947">
              <a:latin typeface="Calibri"/>
              <a:cs typeface="Calibri"/>
            </a:endParaRPr>
          </a:p>
          <a:p>
            <a:pPr marL="674911">
              <a:spcBef>
                <a:spcPts val="418"/>
              </a:spcBef>
            </a:pPr>
            <a:r>
              <a:rPr sz="1947" spc="-4" dirty="0">
                <a:latin typeface="Calibri"/>
                <a:cs typeface="Calibri"/>
              </a:rPr>
              <a:t>loutre…”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587618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6"/>
            <a:ext cx="7675077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22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754" y="2468276"/>
            <a:ext cx="7100364" cy="3106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5667370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" y="1150591"/>
            <a:ext cx="8860003" cy="4809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784407" y="6488295"/>
            <a:ext cx="3473244" cy="27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5" dirty="0">
                <a:hlinkClick r:id="rId3"/>
              </a:rPr>
              <a:t>https://www.youtube.com/watch?v=TrdevFK_am4</a:t>
            </a:r>
            <a:r>
              <a:rPr lang="en-US" sz="1165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134471" y="6488295"/>
            <a:ext cx="503535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 err="1"/>
              <a:t>Dosovitskiy</a:t>
            </a:r>
            <a:r>
              <a:rPr lang="en-US" sz="1165" dirty="0"/>
              <a:t>, ICLR 2021, </a:t>
            </a:r>
            <a:r>
              <a:rPr lang="en-US" sz="1165" dirty="0">
                <a:hlinkClick r:id="rId4"/>
              </a:rPr>
              <a:t>https://github.com/google-research/vision_transformer</a:t>
            </a:r>
            <a:r>
              <a:rPr lang="en-US" sz="116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245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506731" y="1217392"/>
            <a:ext cx="8178334" cy="3942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134471" y="6488295"/>
            <a:ext cx="510748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165" dirty="0"/>
              <a:t>UNITER: Learning </a:t>
            </a:r>
            <a:r>
              <a:rPr lang="en-US" sz="1165" dirty="0" err="1"/>
              <a:t>UNiversal</a:t>
            </a:r>
            <a:r>
              <a:rPr lang="en-US" sz="1165" dirty="0"/>
              <a:t> Image-</a:t>
            </a:r>
            <a:r>
              <a:rPr lang="en-US" sz="1165" dirty="0" err="1"/>
              <a:t>TExt</a:t>
            </a:r>
            <a:r>
              <a:rPr lang="en-US" sz="1165" dirty="0"/>
              <a:t> Representations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086376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392133" y="1226936"/>
            <a:ext cx="8441268" cy="2834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134472" y="6488295"/>
            <a:ext cx="7593745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/>
              <a:t>Lu et al., “</a:t>
            </a:r>
            <a:r>
              <a:rPr lang="en-US" sz="1165" dirty="0" err="1"/>
              <a:t>ViLBERT</a:t>
            </a:r>
            <a:r>
              <a:rPr lang="en-US" sz="1165" dirty="0"/>
              <a:t>: Pretraining Task-Agnostic </a:t>
            </a:r>
            <a:r>
              <a:rPr lang="en-US" sz="1165" dirty="0" err="1"/>
              <a:t>Visiolinguistic</a:t>
            </a:r>
            <a:r>
              <a:rPr lang="en-US" sz="1165" dirty="0"/>
              <a:t> Representations for Vision-and-Language Tasks”, </a:t>
            </a:r>
            <a:r>
              <a:rPr lang="en-US" sz="1165" dirty="0" err="1"/>
              <a:t>NeurIPS</a:t>
            </a:r>
            <a:r>
              <a:rPr lang="en-US" sz="1165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481765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411220" y="1379625"/>
            <a:ext cx="8331103" cy="3335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134471" y="6488295"/>
            <a:ext cx="681148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110107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622722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9" dirty="0">
                <a:solidFill>
                  <a:srgbClr val="3A87FF"/>
                </a:solidFill>
              </a:rPr>
              <a:t>Problem </a:t>
            </a:r>
            <a:r>
              <a:rPr sz="2912" spc="-142" dirty="0">
                <a:solidFill>
                  <a:srgbClr val="3A87FF"/>
                </a:solidFill>
              </a:rPr>
              <a:t>with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75" dirty="0">
                <a:solidFill>
                  <a:srgbClr val="3A87FF"/>
                </a:solidFill>
              </a:rPr>
              <a:t>discrete</a:t>
            </a:r>
            <a:r>
              <a:rPr sz="2912" spc="-561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8166857" cy="4695439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37092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Example: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in web search, if user searches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motel”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, we  would like to match documents containing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hotel”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defTabSz="783178">
              <a:spcBef>
                <a:spcPts val="21"/>
              </a:spcBef>
              <a:defRPr/>
            </a:pP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But:</a:t>
            </a:r>
          </a:p>
          <a:p>
            <a:pPr marL="1783359" defTabSz="783178">
              <a:lnSpc>
                <a:spcPts val="2621"/>
              </a:lnSpc>
              <a:spcBef>
                <a:spcPts val="514"/>
              </a:spcBef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52431" defTabSz="783178">
              <a:lnSpc>
                <a:spcPts val="2621"/>
              </a:lnSpc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These two vectors are </a:t>
            </a:r>
            <a:r>
              <a:rPr lang="en-US" sz="19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orthogonal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There is no natural notion of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similarity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for one-hot vectors!</a:t>
            </a:r>
          </a:p>
          <a:p>
            <a:pPr defTabSz="783178">
              <a:spcBef>
                <a:spcPts val="30"/>
              </a:spcBef>
              <a:defRPr/>
            </a:pPr>
            <a:endParaRPr sz="310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Solution: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Could try to rely on WordNet’s list of synonyms to get similarity?</a:t>
            </a:r>
          </a:p>
          <a:p>
            <a:pPr marL="637419" lvl="1" indent="-209392" defTabSz="783178">
              <a:spcBef>
                <a:spcPts val="514"/>
              </a:spcBef>
              <a:buClr>
                <a:srgbClr val="3A87FF"/>
              </a:buClr>
              <a:buFont typeface="Times New Roman"/>
              <a:buChar char="•"/>
              <a:tabLst>
                <a:tab pos="636875" algn="l"/>
                <a:tab pos="637419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 it is well-known to fail badly: incompleteness, etc.</a:t>
            </a:r>
          </a:p>
          <a:p>
            <a:pPr marL="324148" indent="-313271" defTabSz="783178">
              <a:spcBef>
                <a:spcPts val="49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Instead: learn to encode similarity in the vectors themselves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9638" y="295975"/>
            <a:ext cx="910346" cy="23501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456" spc="12" dirty="0">
                <a:solidFill>
                  <a:srgbClr val="FBFCFF"/>
                </a:solidFill>
                <a:latin typeface="Trebuchet MS"/>
                <a:cs typeface="Trebuchet MS"/>
              </a:rPr>
              <a:t>Sec.</a:t>
            </a:r>
            <a:r>
              <a:rPr sz="1456" spc="-26" dirty="0">
                <a:solidFill>
                  <a:srgbClr val="FBFCFF"/>
                </a:solidFill>
                <a:latin typeface="Trebuchet MS"/>
                <a:cs typeface="Trebuchet MS"/>
              </a:rPr>
              <a:t> </a:t>
            </a:r>
            <a:r>
              <a:rPr sz="1456" spc="64" dirty="0">
                <a:solidFill>
                  <a:srgbClr val="FBFCFF"/>
                </a:solidFill>
                <a:latin typeface="Trebuchet MS"/>
                <a:cs typeface="Trebuchet MS"/>
              </a:rPr>
              <a:t>9.2.2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045574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524" y="800492"/>
            <a:ext cx="3855401" cy="5700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134472" y="6501428"/>
            <a:ext cx="3063659" cy="271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5" dirty="0">
                <a:hlinkClick r:id="rId3"/>
              </a:rPr>
              <a:t>https://visualcommonsense.com/leaderboard/</a:t>
            </a:r>
            <a:r>
              <a:rPr lang="en-US" sz="1165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506730" y="833283"/>
            <a:ext cx="4054793" cy="20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77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542" y="2327999"/>
            <a:ext cx="1267161" cy="142135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19107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ULMfit  Jan 2018</a:t>
            </a:r>
          </a:p>
          <a:p>
            <a:pPr marL="12327" marR="4931" defTabSz="887553">
              <a:lnSpc>
                <a:spcPct val="118300"/>
              </a:lnSpc>
              <a:spcBef>
                <a:spcPts val="93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0832" y="2345749"/>
            <a:ext cx="1640037" cy="214790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53623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BERT  Oct 2018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510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256 TPU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~320–560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4495" y="2327999"/>
            <a:ext cx="1780557" cy="196868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65642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GPT-2  Feb 2019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408"/>
              </a:spcBef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~2048 TPU v3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931" defTabSz="887553"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days according to  </a:t>
            </a:r>
            <a:r>
              <a:rPr sz="1747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</a:rPr>
              <a:t>a reddit thread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1889" y="2327999"/>
            <a:ext cx="1681946" cy="1620624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2327" defTabSz="887553">
              <a:spcBef>
                <a:spcPts val="679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44392" defTabSz="887553">
              <a:lnSpc>
                <a:spcPts val="3397"/>
              </a:lnSpc>
              <a:spcBef>
                <a:spcPts val="19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June 2018  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301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240 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379" y="1214957"/>
            <a:ext cx="7685554" cy="135036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306" y="4952552"/>
            <a:ext cx="1857845" cy="893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4945" y="4789841"/>
            <a:ext cx="1706969" cy="1218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9808" y="4789841"/>
            <a:ext cx="1704011" cy="1218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7083" y="5192179"/>
            <a:ext cx="1949554" cy="559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55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506730" y="344918"/>
            <a:ext cx="431303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327" defTabSz="887553">
              <a:spcBef>
                <a:spcPts val="97"/>
              </a:spcBef>
              <a:defRPr/>
            </a:pPr>
            <a:r>
              <a:rPr lang="en-US" sz="3106" b="0" kern="0" spc="-131" dirty="0"/>
              <a:t>Cost of training</a:t>
            </a:r>
            <a:endParaRPr lang="en-US" sz="3106" b="0" kern="0" dirty="0"/>
          </a:p>
        </p:txBody>
      </p:sp>
    </p:spTree>
    <p:extLst>
      <p:ext uri="{BB962C8B-B14F-4D97-AF65-F5344CB8AC3E}">
        <p14:creationId xmlns:p14="http://schemas.microsoft.com/office/powerpoint/2010/main" val="7507631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686361"/>
            <a:ext cx="8664575" cy="5668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were enabled by the development </a:t>
            </a:r>
            <a:r>
              <a:rPr lang="en-US" sz="1747" b="1">
                <a:latin typeface="Arial" charset="0"/>
                <a:ea typeface="Arial" charset="0"/>
                <a:cs typeface="Arial" charset="0"/>
              </a:rPr>
              <a:t>of self attention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encode long-term and short-term context better than LSTMs or other equivalent architectures.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have resulted in major improvements in performance on most major machine learning tasks.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B4CE93-E73B-AC4E-5953-DFB7393C3B4B}"/>
              </a:ext>
            </a:extLst>
          </p:cNvPr>
          <p:cNvSpPr txBox="1">
            <a:spLocks/>
          </p:cNvSpPr>
          <p:nvPr/>
        </p:nvSpPr>
        <p:spPr>
          <a:xfrm>
            <a:off x="245799" y="12103"/>
            <a:ext cx="8664575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5pPr>
            <a:lvl6pPr marL="443777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6pPr>
            <a:lvl7pPr marL="887553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7pPr>
            <a:lvl8pPr marL="1331330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8pPr>
            <a:lvl9pPr marL="1775106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981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5637729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54" dirty="0">
                <a:solidFill>
                  <a:srgbClr val="3A87FF"/>
                </a:solidFill>
              </a:rPr>
              <a:t>by </a:t>
            </a:r>
            <a:r>
              <a:rPr sz="2912" spc="-175" dirty="0">
                <a:solidFill>
                  <a:srgbClr val="3A87FF"/>
                </a:solidFill>
              </a:rPr>
              <a:t>their</a:t>
            </a:r>
            <a:r>
              <a:rPr sz="2912" spc="-436" dirty="0">
                <a:solidFill>
                  <a:srgbClr val="3A87FF"/>
                </a:solidFill>
              </a:rPr>
              <a:t> </a:t>
            </a:r>
            <a:r>
              <a:rPr sz="2912" spc="-180" dirty="0">
                <a:solidFill>
                  <a:srgbClr val="3A87FF"/>
                </a:solidFill>
              </a:rPr>
              <a:t>context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458868"/>
            <a:ext cx="7538362" cy="3363345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323604" marR="1324331" indent="-313271" defTabSz="783178">
              <a:lnSpc>
                <a:spcPts val="2655"/>
              </a:lnSpc>
              <a:spcBef>
                <a:spcPts val="187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Distributional semantics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A word’s meaning is given  by the words that frequently appear close-by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741843" lvl="1" indent="-313815" defTabSz="783178">
              <a:spcBef>
                <a:spcPts val="1345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i="1" dirty="0">
                <a:solidFill>
                  <a:srgbClr val="0070C0"/>
                </a:solidFill>
                <a:latin typeface="Trebuchet MS"/>
                <a:cs typeface="Trebuchet MS"/>
              </a:rPr>
              <a:t>“You shall know a word by the company it keeps” </a:t>
            </a: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(J. R. Firth 1957)</a:t>
            </a:r>
          </a:p>
          <a:p>
            <a:pPr marL="741843" lvl="1" indent="-313815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One of the most successful ideas of modern statistical NLP!</a:t>
            </a:r>
          </a:p>
          <a:p>
            <a:pPr marL="323604" marR="4351" indent="-313271" defTabSz="783178">
              <a:lnSpc>
                <a:spcPts val="2655"/>
              </a:lnSpc>
              <a:spcBef>
                <a:spcPts val="1708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When a word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appears in a text, its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the set of words  that appear nearby (within a fixed-size window).</a:t>
            </a:r>
          </a:p>
          <a:p>
            <a:pPr marL="324148" indent="-313271" defTabSz="783178">
              <a:spcBef>
                <a:spcPts val="1533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Use the many contexts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to build up a representation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688" y="4809377"/>
            <a:ext cx="3223190" cy="791651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R="35352" algn="r" defTabSz="783178">
              <a:spcBef>
                <a:spcPts val="193"/>
              </a:spcBef>
              <a:defRPr/>
            </a:pP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…government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debt problems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turning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into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5895" algn="r" defTabSz="783178">
              <a:spcBef>
                <a:spcPts val="604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…saying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Europe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 unified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6440" algn="r" defTabSz="783178">
              <a:spcBef>
                <a:spcPts val="609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…India has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1328" i="1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18" dirty="0">
                <a:solidFill>
                  <a:prstClr val="black"/>
                </a:solidFill>
                <a:latin typeface="Arial"/>
                <a:cs typeface="Arial"/>
              </a:rPr>
              <a:t>its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399" y="4809377"/>
            <a:ext cx="662911" cy="75864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1753" rIns="0" bIns="0" rtlCol="0">
            <a:spAutoFit/>
          </a:bodyPr>
          <a:lstStyle/>
          <a:p>
            <a:pPr marL="48405" defTabSz="783178">
              <a:spcBef>
                <a:spcPts val="171"/>
              </a:spcBef>
              <a:defRPr/>
            </a:pPr>
            <a:r>
              <a:rPr sz="1328" b="1" i="1" spc="-94" dirty="0">
                <a:solidFill>
                  <a:prstClr val="black"/>
                </a:solidFill>
                <a:latin typeface="Arial"/>
                <a:cs typeface="Arial"/>
              </a:rPr>
              <a:t>banking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8405" marR="40246" defTabSz="783178">
              <a:lnSpc>
                <a:spcPct val="138100"/>
              </a:lnSpc>
              <a:defRPr/>
            </a:pP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ing </a:t>
            </a:r>
            <a:r>
              <a:rPr sz="1328" b="1" i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328" b="1" i="1" spc="-107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1016" y="4809376"/>
            <a:ext cx="3448874" cy="76138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L="41335" defTabSz="783178">
              <a:spcBef>
                <a:spcPts val="193"/>
              </a:spcBef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crises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happened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2009…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1335" marR="556926" defTabSz="783178">
              <a:lnSpc>
                <a:spcPct val="138100"/>
              </a:lnSpc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regulation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replace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hodgepodge… 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a shot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328" i="1" spc="-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9" dirty="0">
                <a:solidFill>
                  <a:prstClr val="black"/>
                </a:solidFill>
                <a:latin typeface="Arial"/>
                <a:cs typeface="Arial"/>
              </a:rPr>
              <a:t>arm…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6400" y="6061283"/>
            <a:ext cx="3731658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These </a:t>
            </a:r>
            <a:r>
              <a:rPr sz="1628" spc="-86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628" spc="-42" dirty="0">
                <a:solidFill>
                  <a:srgbClr val="BB57BE"/>
                </a:solidFill>
                <a:latin typeface="Trebuchet MS"/>
                <a:cs typeface="Trebuchet MS"/>
              </a:rPr>
              <a:t>words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will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represent</a:t>
            </a:r>
            <a:r>
              <a:rPr sz="1628" spc="-27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b="1" i="1" spc="-77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4291" y="5725421"/>
            <a:ext cx="264294" cy="328465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2471" y="5725421"/>
            <a:ext cx="256137" cy="328465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60280" y="585718"/>
            <a:ext cx="1425229" cy="1480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00871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8639" y="3378950"/>
            <a:ext cx="5902376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4697098" algn="l"/>
              </a:tabLst>
            </a:pPr>
            <a:r>
              <a:rPr sz="2038" spc="-8" dirty="0">
                <a:latin typeface="Calibri"/>
                <a:cs typeface="Calibri"/>
              </a:rPr>
              <a:t>Stanford University </a:t>
            </a:r>
            <a:r>
              <a:rPr sz="2038" spc="-4" dirty="0">
                <a:latin typeface="Calibri"/>
                <a:cs typeface="Calibri"/>
              </a:rPr>
              <a:t>is</a:t>
            </a:r>
            <a:r>
              <a:rPr sz="2038" spc="8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located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in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California.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74685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9254" y="3378950"/>
            <a:ext cx="3481612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93875" algn="l"/>
              </a:tabLst>
            </a:pPr>
            <a:r>
              <a:rPr sz="2038" spc="-4" dirty="0">
                <a:latin typeface="Calibri"/>
                <a:cs typeface="Calibri"/>
              </a:rPr>
              <a:t>I </a:t>
            </a:r>
            <a:r>
              <a:rPr sz="2038" spc="-8" dirty="0">
                <a:latin typeface="Calibri"/>
                <a:cs typeface="Calibri"/>
              </a:rPr>
              <a:t>put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fork down on the</a:t>
            </a:r>
            <a:r>
              <a:rPr sz="2038" spc="-2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table.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47904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66329" y="2997374"/>
            <a:ext cx="4009031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33283">
              <a:lnSpc>
                <a:spcPct val="120000"/>
              </a:lnSpc>
              <a:spcBef>
                <a:spcPts val="69"/>
              </a:spcBef>
              <a:tabLst>
                <a:tab pos="3007974" algn="l"/>
              </a:tabLst>
            </a:pPr>
            <a:r>
              <a:rPr sz="2038" spc="-8" dirty="0">
                <a:latin typeface="Calibri"/>
                <a:cs typeface="Calibri"/>
              </a:rPr>
              <a:t>The </a:t>
            </a:r>
            <a:r>
              <a:rPr sz="2038" spc="-4" dirty="0">
                <a:latin typeface="Calibri"/>
                <a:cs typeface="Calibri"/>
              </a:rPr>
              <a:t>woman walked across the </a:t>
            </a:r>
            <a:r>
              <a:rPr sz="2038" spc="-8" dirty="0">
                <a:latin typeface="Calibri"/>
                <a:cs typeface="Calibri"/>
              </a:rPr>
              <a:t>street,  </a:t>
            </a:r>
            <a:r>
              <a:rPr sz="2038" spc="-4" dirty="0">
                <a:latin typeface="Calibri"/>
                <a:cs typeface="Calibri"/>
              </a:rPr>
              <a:t>checki</a:t>
            </a:r>
            <a:r>
              <a:rPr sz="2038" spc="-15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g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fo</a:t>
            </a:r>
            <a:r>
              <a:rPr sz="2038" spc="-4" dirty="0">
                <a:latin typeface="Calibri"/>
                <a:cs typeface="Calibri"/>
              </a:rPr>
              <a:t>r traff</a:t>
            </a:r>
            <a:r>
              <a:rPr sz="2038" spc="-15" dirty="0">
                <a:latin typeface="Calibri"/>
                <a:cs typeface="Calibri"/>
              </a:rPr>
              <a:t>i</a:t>
            </a:r>
            <a:r>
              <a:rPr sz="2038" spc="-4" dirty="0">
                <a:latin typeface="Calibri"/>
                <a:cs typeface="Calibri"/>
              </a:rPr>
              <a:t>c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over</a:t>
            </a:r>
            <a:r>
              <a:rPr sz="2038" spc="-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sho</a:t>
            </a:r>
            <a:r>
              <a:rPr sz="2038" spc="-15" dirty="0">
                <a:latin typeface="Calibri"/>
                <a:cs typeface="Calibri"/>
              </a:rPr>
              <a:t>u</a:t>
            </a:r>
            <a:r>
              <a:rPr sz="2038" spc="-4" dirty="0">
                <a:latin typeface="Calibri"/>
                <a:cs typeface="Calibri"/>
              </a:rPr>
              <a:t>l</a:t>
            </a:r>
            <a:r>
              <a:rPr sz="2038" spc="-15" dirty="0">
                <a:latin typeface="Calibri"/>
                <a:cs typeface="Calibri"/>
              </a:rPr>
              <a:t>d</a:t>
            </a:r>
            <a:r>
              <a:rPr sz="2038" spc="-4" dirty="0">
                <a:latin typeface="Calibri"/>
                <a:cs typeface="Calibri"/>
              </a:rPr>
              <a:t>er.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182355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97873" y="3378950"/>
            <a:ext cx="634428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6269732" algn="l"/>
              </a:tabLst>
            </a:pPr>
            <a:r>
              <a:rPr sz="2038" spc="-4" dirty="0">
                <a:latin typeface="Calibri"/>
                <a:cs typeface="Calibri"/>
              </a:rPr>
              <a:t>I we</a:t>
            </a:r>
            <a:r>
              <a:rPr sz="2038" spc="-11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to the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ocea</a:t>
            </a:r>
            <a:r>
              <a:rPr sz="2038" spc="-4" dirty="0">
                <a:latin typeface="Calibri"/>
                <a:cs typeface="Calibri"/>
              </a:rPr>
              <a:t>n to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</a:t>
            </a:r>
            <a:r>
              <a:rPr sz="2038" spc="-4" dirty="0">
                <a:latin typeface="Calibri"/>
                <a:cs typeface="Calibri"/>
              </a:rPr>
              <a:t>e t</a:t>
            </a:r>
            <a:r>
              <a:rPr sz="2038" spc="-11" dirty="0">
                <a:latin typeface="Calibri"/>
                <a:cs typeface="Calibri"/>
              </a:rPr>
              <a:t>h</a:t>
            </a:r>
            <a:r>
              <a:rPr sz="2038" spc="-4" dirty="0">
                <a:latin typeface="Calibri"/>
                <a:cs typeface="Calibri"/>
              </a:rPr>
              <a:t>e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</a:t>
            </a:r>
            <a:r>
              <a:rPr sz="2038" spc="-11" dirty="0">
                <a:latin typeface="Calibri"/>
                <a:cs typeface="Calibri"/>
              </a:rPr>
              <a:t>i</a:t>
            </a:r>
            <a:r>
              <a:rPr sz="2038" spc="-8" dirty="0">
                <a:latin typeface="Calibri"/>
                <a:cs typeface="Calibri"/>
              </a:rPr>
              <a:t>sh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tu</a:t>
            </a:r>
            <a:r>
              <a:rPr sz="2038" spc="-15" dirty="0">
                <a:latin typeface="Calibri"/>
                <a:cs typeface="Calibri"/>
              </a:rPr>
              <a:t>r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-11" dirty="0">
                <a:latin typeface="Calibri"/>
                <a:cs typeface="Calibri"/>
              </a:rPr>
              <a:t>l</a:t>
            </a:r>
            <a:r>
              <a:rPr sz="2038" spc="-4" dirty="0">
                <a:latin typeface="Calibri"/>
                <a:cs typeface="Calibri"/>
              </a:rPr>
              <a:t>es,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seal</a:t>
            </a:r>
            <a:r>
              <a:rPr sz="2038" spc="-15" dirty="0">
                <a:latin typeface="Calibri"/>
                <a:cs typeface="Calibri"/>
              </a:rPr>
              <a:t>s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and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99006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12781" y="2997376"/>
            <a:ext cx="5513630" cy="113924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8783" marR="3698" algn="ctr">
              <a:lnSpc>
                <a:spcPct val="120000"/>
              </a:lnSpc>
              <a:spcBef>
                <a:spcPts val="69"/>
              </a:spcBef>
            </a:pPr>
            <a:r>
              <a:rPr sz="2038" spc="-8" dirty="0">
                <a:latin typeface="Calibri"/>
                <a:cs typeface="Calibri"/>
              </a:rPr>
              <a:t>Overall, </a:t>
            </a:r>
            <a:r>
              <a:rPr sz="2038" spc="-4" dirty="0">
                <a:latin typeface="Calibri"/>
                <a:cs typeface="Calibri"/>
              </a:rPr>
              <a:t>the value I got </a:t>
            </a:r>
            <a:r>
              <a:rPr sz="2038" spc="-8" dirty="0">
                <a:latin typeface="Calibri"/>
                <a:cs typeface="Calibri"/>
              </a:rPr>
              <a:t>from </a:t>
            </a:r>
            <a:r>
              <a:rPr sz="2038" spc="-4" dirty="0">
                <a:latin typeface="Calibri"/>
                <a:cs typeface="Calibri"/>
              </a:rPr>
              <a:t>the two </a:t>
            </a:r>
            <a:r>
              <a:rPr sz="2038" spc="-8" dirty="0">
                <a:latin typeface="Calibri"/>
                <a:cs typeface="Calibri"/>
              </a:rPr>
              <a:t>hours </a:t>
            </a:r>
            <a:r>
              <a:rPr sz="2038" spc="-4" dirty="0">
                <a:latin typeface="Calibri"/>
                <a:cs typeface="Calibri"/>
              </a:rPr>
              <a:t>watching  it was the sum total of the popcorn and the</a:t>
            </a:r>
            <a:r>
              <a:rPr sz="2038" spc="8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drink.</a:t>
            </a:r>
            <a:endParaRPr sz="2038">
              <a:latin typeface="Calibri"/>
              <a:cs typeface="Calibri"/>
            </a:endParaRPr>
          </a:p>
          <a:p>
            <a:pPr marL="2311" algn="ctr">
              <a:spcBef>
                <a:spcPts val="491"/>
              </a:spcBef>
              <a:tabLst>
                <a:tab pos="2012712" algn="l"/>
              </a:tabLst>
            </a:pPr>
            <a:r>
              <a:rPr sz="2038" spc="-8" dirty="0">
                <a:latin typeface="Calibri"/>
                <a:cs typeface="Calibri"/>
              </a:rPr>
              <a:t>The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movie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was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116358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73919" y="2997375"/>
            <a:ext cx="5191909" cy="1140956"/>
          </a:xfrm>
          <a:prstGeom prst="rect">
            <a:avLst/>
          </a:prstGeom>
        </p:spPr>
        <p:txBody>
          <a:bodyPr vert="horz" wrap="square" lIns="0" tIns="71186" rIns="0" bIns="0" rtlCol="0">
            <a:spAutoFit/>
          </a:bodyPr>
          <a:lstStyle/>
          <a:p>
            <a:pPr marL="2774" algn="ctr">
              <a:spcBef>
                <a:spcPts val="561"/>
              </a:spcBef>
            </a:pPr>
            <a:r>
              <a:rPr sz="2038" spc="-4" dirty="0">
                <a:latin typeface="Calibri"/>
                <a:cs typeface="Calibri"/>
              </a:rPr>
              <a:t>Iroh went into the kitchen to make </a:t>
            </a:r>
            <a:r>
              <a:rPr sz="2038" spc="-8" dirty="0">
                <a:latin typeface="Calibri"/>
                <a:cs typeface="Calibri"/>
              </a:rPr>
              <a:t>some</a:t>
            </a:r>
            <a:r>
              <a:rPr sz="2038" spc="6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tea.</a:t>
            </a:r>
            <a:endParaRPr sz="2038">
              <a:latin typeface="Calibri"/>
              <a:cs typeface="Calibri"/>
            </a:endParaRPr>
          </a:p>
          <a:p>
            <a:pPr algn="ctr">
              <a:spcBef>
                <a:spcPts val="488"/>
              </a:spcBef>
            </a:pPr>
            <a:r>
              <a:rPr sz="2038" spc="-8" dirty="0">
                <a:latin typeface="Calibri"/>
                <a:cs typeface="Calibri"/>
              </a:rPr>
              <a:t>Standing </a:t>
            </a:r>
            <a:r>
              <a:rPr sz="2038" spc="-4" dirty="0">
                <a:latin typeface="Calibri"/>
                <a:cs typeface="Calibri"/>
              </a:rPr>
              <a:t>next to Iroh, Zuko </a:t>
            </a:r>
            <a:r>
              <a:rPr sz="2038" spc="-8" dirty="0">
                <a:latin typeface="Calibri"/>
                <a:cs typeface="Calibri"/>
              </a:rPr>
              <a:t>pondered his</a:t>
            </a:r>
            <a:r>
              <a:rPr sz="2038" spc="12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destiny.</a:t>
            </a:r>
            <a:endParaRPr sz="2038">
              <a:latin typeface="Calibri"/>
              <a:cs typeface="Calibri"/>
            </a:endParaRPr>
          </a:p>
          <a:p>
            <a:pPr marL="2774" algn="ctr">
              <a:spcBef>
                <a:spcPts val="491"/>
              </a:spcBef>
              <a:tabLst>
                <a:tab pos="2167571" algn="l"/>
              </a:tabLst>
            </a:pPr>
            <a:r>
              <a:rPr sz="2038" spc="-8" dirty="0">
                <a:latin typeface="Calibri"/>
                <a:cs typeface="Calibri"/>
              </a:rPr>
              <a:t>Zuko</a:t>
            </a:r>
            <a:r>
              <a:rPr sz="2038" spc="22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left</a:t>
            </a:r>
            <a:r>
              <a:rPr sz="2038" spc="-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the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987334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390" y="2997374"/>
            <a:ext cx="4657095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17601" marR="3698" indent="-908818">
              <a:lnSpc>
                <a:spcPct val="120000"/>
              </a:lnSpc>
              <a:spcBef>
                <a:spcPts val="69"/>
              </a:spcBef>
              <a:tabLst>
                <a:tab pos="3796140" algn="l"/>
              </a:tabLst>
            </a:pPr>
            <a:r>
              <a:rPr sz="2038" spc="-4" dirty="0">
                <a:latin typeface="Calibri"/>
                <a:cs typeface="Calibri"/>
              </a:rPr>
              <a:t>I was thinking about the </a:t>
            </a:r>
            <a:r>
              <a:rPr sz="2038" spc="-8" dirty="0">
                <a:latin typeface="Calibri"/>
                <a:cs typeface="Calibri"/>
              </a:rPr>
              <a:t>sequence </a:t>
            </a:r>
            <a:r>
              <a:rPr sz="2038" spc="-4" dirty="0">
                <a:latin typeface="Calibri"/>
                <a:cs typeface="Calibri"/>
              </a:rPr>
              <a:t>that goes  1, 1, 2, 3, 5, 8, 13,</a:t>
            </a:r>
            <a:r>
              <a:rPr sz="2038" spc="3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21,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31823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379919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6237-0D0E-AAEC-417E-BA6E145B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76672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A Typical Transformer Network</a:t>
            </a:r>
          </a:p>
        </p:txBody>
      </p:sp>
      <p:pic>
        <p:nvPicPr>
          <p:cNvPr id="4" name="Picture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981DAE9-9D87-1654-3067-86EE685B2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85248"/>
            <a:ext cx="4197903" cy="56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B6AC14E-2A03-5D8D-E980-96FF1282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47" y="1160500"/>
            <a:ext cx="4215653" cy="4351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FC648-0C35-4244-5EE4-1374351FEB18}"/>
              </a:ext>
            </a:extLst>
          </p:cNvPr>
          <p:cNvSpPr txBox="1"/>
          <p:nvPr/>
        </p:nvSpPr>
        <p:spPr>
          <a:xfrm>
            <a:off x="374097" y="99353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755A6-3C2C-B961-B516-515872531EF7}"/>
              </a:ext>
            </a:extLst>
          </p:cNvPr>
          <p:cNvSpPr txBox="1"/>
          <p:nvPr/>
        </p:nvSpPr>
        <p:spPr>
          <a:xfrm>
            <a:off x="4941794" y="102607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Decoder:</a:t>
            </a:r>
          </a:p>
        </p:txBody>
      </p:sp>
    </p:spTree>
    <p:extLst>
      <p:ext uri="{BB962C8B-B14F-4D97-AF65-F5344CB8AC3E}">
        <p14:creationId xmlns:p14="http://schemas.microsoft.com/office/powerpoint/2010/main" val="26686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2099126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86" dirty="0">
                <a:solidFill>
                  <a:srgbClr val="3A87FF"/>
                </a:solidFill>
              </a:rPr>
              <a:t>Word</a:t>
            </a:r>
            <a:r>
              <a:rPr sz="2912" spc="-266" dirty="0">
                <a:solidFill>
                  <a:srgbClr val="3A87FF"/>
                </a:solidFill>
              </a:rPr>
              <a:t> </a:t>
            </a:r>
            <a:r>
              <a:rPr sz="2912" spc="-167" dirty="0">
                <a:solidFill>
                  <a:srgbClr val="3A87FF"/>
                </a:solidFill>
              </a:rPr>
              <a:t>vectors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0" y="1364897"/>
            <a:ext cx="7092434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build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dense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vector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word,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chosen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4" dirty="0">
                <a:solidFill>
                  <a:prstClr val="black"/>
                </a:solidFill>
                <a:latin typeface="Trebuchet MS"/>
                <a:cs typeface="Trebuchet MS"/>
              </a:rPr>
              <a:t>so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appear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contexts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240" y="5389998"/>
            <a:ext cx="7067417" cy="69979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10877" marR="4351" defTabSz="783178">
              <a:lnSpc>
                <a:spcPts val="2570"/>
              </a:lnSpc>
              <a:spcBef>
                <a:spcPts val="258"/>
              </a:spcBef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Note: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sometimes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called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embeddings</a:t>
            </a:r>
            <a:r>
              <a:rPr sz="2226" spc="-180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or 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representations.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They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distributed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representation.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9259" y="3768994"/>
            <a:ext cx="119530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i="1" spc="-90" dirty="0">
                <a:solidFill>
                  <a:srgbClr val="3A87FF"/>
                </a:solidFill>
                <a:latin typeface="Trebuchet MS"/>
                <a:cs typeface="Trebuchet MS"/>
              </a:rPr>
              <a:t>banking</a:t>
            </a:r>
            <a:r>
              <a:rPr sz="2226" i="1" spc="227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5688" y="2679188"/>
            <a:ext cx="729799" cy="246191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38143" defTabSz="783178">
              <a:spcBef>
                <a:spcPts val="86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8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2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−0.177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24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−0.107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−0.542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24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7478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3665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502" y="1431459"/>
            <a:ext cx="8324174" cy="5127630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241" y="566575"/>
            <a:ext cx="7523135" cy="3787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655" spc="-90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37" dirty="0">
                <a:solidFill>
                  <a:srgbClr val="3A87FF"/>
                </a:solidFill>
              </a:rPr>
              <a:t>meaning</a:t>
            </a:r>
            <a:r>
              <a:rPr sz="2655" spc="-214" dirty="0">
                <a:solidFill>
                  <a:srgbClr val="3A87FF"/>
                </a:solidFill>
              </a:rPr>
              <a:t> </a:t>
            </a:r>
            <a:r>
              <a:rPr sz="2655" spc="-94" dirty="0">
                <a:solidFill>
                  <a:srgbClr val="3A87FF"/>
                </a:solidFill>
              </a:rPr>
              <a:t>as</a:t>
            </a:r>
            <a:r>
              <a:rPr sz="2655" spc="-201" dirty="0">
                <a:solidFill>
                  <a:srgbClr val="3A87FF"/>
                </a:solidFill>
              </a:rPr>
              <a:t> </a:t>
            </a:r>
            <a:r>
              <a:rPr sz="2655" spc="-107" dirty="0">
                <a:solidFill>
                  <a:srgbClr val="3A87FF"/>
                </a:solidFill>
              </a:rPr>
              <a:t>a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58" dirty="0">
                <a:solidFill>
                  <a:srgbClr val="3A87FF"/>
                </a:solidFill>
              </a:rPr>
              <a:t>neural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28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67" dirty="0">
                <a:solidFill>
                  <a:srgbClr val="3A87FF"/>
                </a:solidFill>
              </a:rPr>
              <a:t>vector</a:t>
            </a:r>
            <a:r>
              <a:rPr sz="2655" spc="-222" dirty="0">
                <a:solidFill>
                  <a:srgbClr val="3A87FF"/>
                </a:solidFill>
              </a:rPr>
              <a:t> </a:t>
            </a:r>
            <a:r>
              <a:rPr sz="2655" spc="347" dirty="0">
                <a:solidFill>
                  <a:srgbClr val="3A87FF"/>
                </a:solidFill>
              </a:rPr>
              <a:t>–</a:t>
            </a:r>
            <a:r>
              <a:rPr sz="2655" spc="-206" dirty="0">
                <a:solidFill>
                  <a:srgbClr val="3A87FF"/>
                </a:solidFill>
              </a:rPr>
              <a:t> </a:t>
            </a:r>
            <a:r>
              <a:rPr sz="2655" spc="-146" dirty="0">
                <a:solidFill>
                  <a:srgbClr val="3A87FF"/>
                </a:solidFill>
              </a:rPr>
              <a:t>visualization</a:t>
            </a:r>
            <a:endParaRPr sz="2655"/>
          </a:p>
        </p:txBody>
      </p:sp>
      <p:sp>
        <p:nvSpPr>
          <p:cNvPr id="9" name="object 9"/>
          <p:cNvSpPr txBox="1"/>
          <p:nvPr/>
        </p:nvSpPr>
        <p:spPr>
          <a:xfrm>
            <a:off x="2199859" y="2415547"/>
            <a:ext cx="545447" cy="204166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3336" defTabSz="783178">
              <a:spcBef>
                <a:spcPts val="86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60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spcBef>
                <a:spcPts val="42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17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64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54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spcBef>
                <a:spcPts val="64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487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51102" y="2396949"/>
            <a:ext cx="990288" cy="2108914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314" y="3341339"/>
            <a:ext cx="755903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i="1" spc="-111" dirty="0">
                <a:solidFill>
                  <a:srgbClr val="3A87FF"/>
                </a:solidFill>
                <a:latin typeface="Trebuchet MS"/>
                <a:cs typeface="Trebuchet MS"/>
              </a:rPr>
              <a:t>expect</a:t>
            </a:r>
            <a:r>
              <a:rPr sz="1628" i="1" spc="163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1628" spc="-48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74997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363050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7478543" cy="423467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794054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77" dirty="0">
                <a:solidFill>
                  <a:srgbClr val="BB57BE"/>
                </a:solidFill>
                <a:latin typeface="Trebuchet MS"/>
                <a:cs typeface="Trebuchet MS"/>
              </a:rPr>
              <a:t>Word2vec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(Mikolov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8" dirty="0">
                <a:solidFill>
                  <a:prstClr val="black"/>
                </a:solidFill>
                <a:latin typeface="Trebuchet MS"/>
                <a:cs typeface="Trebuchet MS"/>
              </a:rPr>
              <a:t>et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al.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2013)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framework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learning 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39"/>
              </a:spcBef>
              <a:defRPr/>
            </a:pPr>
            <a:endParaRPr sz="30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Idea: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514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have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large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corpus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text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Every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fixed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vocabulary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represented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vector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lnSpc>
                <a:spcPts val="2621"/>
              </a:lnSpc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Go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through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t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75" dirty="0">
                <a:solidFill>
                  <a:prstClr val="black"/>
                </a:solidFill>
                <a:latin typeface="Trebuchet MS"/>
                <a:cs typeface="Trebuchet MS"/>
              </a:rPr>
              <a:t>text,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which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defTabSz="783178">
              <a:lnSpc>
                <a:spcPts val="2621"/>
              </a:lnSpc>
              <a:defRPr/>
            </a:pP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(“outside”)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3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marR="267585" indent="-313271" defTabSz="783178">
              <a:lnSpc>
                <a:spcPts val="2655"/>
              </a:lnSpc>
              <a:spcBef>
                <a:spcPts val="595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srgbClr val="BB57BE"/>
                </a:solidFill>
                <a:latin typeface="Trebuchet MS"/>
                <a:cs typeface="Trebuchet MS"/>
              </a:rPr>
              <a:t>similarity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of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probability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given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(or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vice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versa)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0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Keep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adjusting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maximize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55647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5597" y="4267997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0415" y="4103548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9418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84918" y="4134872"/>
            <a:ext cx="1844621" cy="153356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3347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1375" y="4117459"/>
            <a:ext cx="730887" cy="139217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39030" y="2755530"/>
            <a:ext cx="4857213" cy="89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835586" y="2624919"/>
            <a:ext cx="5123597" cy="846168"/>
            <a:chOff x="1752664" y="2600553"/>
            <a:chExt cx="5278857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733057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lang="en-US"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1447" y="4325424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6265" y="4159452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5279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0780" y="4214917"/>
            <a:ext cx="1270895" cy="129428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9210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7225" y="4159458"/>
            <a:ext cx="831493" cy="153356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8330" y="2748580"/>
            <a:ext cx="4509596" cy="905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3009385" y="2624919"/>
            <a:ext cx="4770504" cy="846168"/>
            <a:chOff x="1752664" y="2600553"/>
            <a:chExt cx="4915064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12370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62013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36363" y="1098645"/>
            <a:ext cx="7618304" cy="703386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21755" marR="15228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For each position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Trebuchet MS"/>
              </a:rPr>
              <a:t>t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 = 1, … ,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predict context words within a window of fixed size </a:t>
            </a:r>
            <a:r>
              <a:rPr sz="2226" i="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given center word</a:t>
            </a:r>
            <a:r>
              <a:rPr lang="en-US" sz="22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j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242" y="3839754"/>
            <a:ext cx="7607426" cy="677832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defTabSz="783178">
              <a:lnSpc>
                <a:spcPts val="2570"/>
              </a:lnSpc>
              <a:spcBef>
                <a:spcPts val="86"/>
              </a:spcBef>
              <a:tabLst>
                <a:tab pos="3160989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objective function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is the (average) negative log likelihood:</a:t>
            </a:r>
            <a:endParaRPr sz="1628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153" y="5588760"/>
            <a:ext cx="8036489" cy="69604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1477"/>
              </a:spcBef>
              <a:defRPr/>
            </a:pP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Minimizing objective function </a:t>
            </a:r>
            <a:r>
              <a:rPr sz="2226" dirty="0">
                <a:solidFill>
                  <a:srgbClr val="BB57BE"/>
                </a:solidFill>
                <a:latin typeface="DejaVu Serif"/>
                <a:cs typeface="DejaVu Serif"/>
              </a:rPr>
              <a:t>⟺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Maximizing predictive accuracy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42" y="1861737"/>
            <a:ext cx="6432446" cy="1930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96" y="4332110"/>
            <a:ext cx="6181832" cy="1173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882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63519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383169"/>
            <a:ext cx="5481109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28572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want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minimize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objective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function: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703736" y="2970239"/>
            <a:ext cx="5809031" cy="2374194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72081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  <a:tab pos="5438185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Question: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srgbClr val="BB57BE"/>
                </a:solidFill>
                <a:latin typeface="Trebuchet MS"/>
                <a:cs typeface="Trebuchet MS"/>
              </a:rPr>
              <a:t>How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to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</a:t>
            </a:r>
            <a:r>
              <a:rPr lang="en-US" sz="2226" i="1" baseline="-25000" dirty="0">
                <a:solidFill>
                  <a:srgbClr val="BE5EC1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; </a:t>
            </a:r>
            <a:r>
              <a:rPr lang="el-GR" sz="2226" i="1" dirty="0">
                <a:solidFill>
                  <a:srgbClr val="BE5EC1"/>
                </a:solidFill>
                <a:latin typeface="Trebuchet MS" panose="020B0603020202020204" pitchFamily="34" charset="0"/>
                <a:cs typeface="DejaVu Serif"/>
              </a:rPr>
              <a:t>θ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)</a:t>
            </a:r>
            <a:r>
              <a:rPr sz="2226" spc="214" dirty="0">
                <a:solidFill>
                  <a:srgbClr val="BB57BE"/>
                </a:solidFill>
                <a:latin typeface="Trebuchet MS"/>
                <a:cs typeface="Trebuchet MS"/>
              </a:rPr>
              <a:t>?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7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Answer: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20" dirty="0">
                <a:solidFill>
                  <a:prstClr val="black"/>
                </a:solidFill>
                <a:latin typeface="Trebuchet MS"/>
                <a:cs typeface="Trebuchet MS"/>
              </a:rPr>
              <a:t>two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per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63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sz="2226" spc="-163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5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446" dirty="0" err="1">
                <a:solidFill>
                  <a:prstClr val="black"/>
                </a:solidFill>
                <a:latin typeface="DejaVu Sans"/>
                <a:cs typeface="DejaVu Sans"/>
              </a:rPr>
              <a:t>v</a:t>
            </a:r>
            <a:r>
              <a:rPr lang="en-US" sz="1798" i="1" spc="446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-178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77" dirty="0">
                <a:solidFill>
                  <a:prstClr val="black"/>
                </a:solidFill>
                <a:latin typeface="Trebuchet MS"/>
                <a:cs typeface="Trebuchet MS"/>
              </a:rPr>
              <a:t>center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8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77" dirty="0" err="1">
                <a:solidFill>
                  <a:prstClr val="black"/>
                </a:solidFill>
                <a:latin typeface="DejaVu Sans"/>
                <a:cs typeface="DejaVu Sans"/>
              </a:rPr>
              <a:t>u</a:t>
            </a:r>
            <a:r>
              <a:rPr lang="en-US" sz="1798" i="1" spc="77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116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8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798" spc="-27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525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4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27" y="5364888"/>
            <a:ext cx="3811147" cy="9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84" y="1766798"/>
            <a:ext cx="6181832" cy="11734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540036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725489" y="4413742"/>
            <a:ext cx="7366516" cy="171853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345360" marR="26107" indent="-313271" defTabSz="783178">
              <a:lnSpc>
                <a:spcPts val="2570"/>
              </a:lnSpc>
              <a:spcBef>
                <a:spcPts val="258"/>
              </a:spcBef>
              <a:buClr>
                <a:srgbClr val="CC0000"/>
              </a:buClr>
              <a:buFont typeface="Times New Roman"/>
              <a:buChar char="•"/>
              <a:tabLst>
                <a:tab pos="345360" algn="l"/>
                <a:tab pos="345903" algn="l"/>
              </a:tabLst>
              <a:defRPr/>
            </a:pP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softmax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function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maps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arbitrary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values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 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distribution</a:t>
            </a:r>
            <a:r>
              <a:rPr lang="en-US" sz="2226" spc="-103" dirty="0">
                <a:solidFill>
                  <a:prstClr val="black"/>
                </a:solidFill>
                <a:latin typeface="Trebuchet MS"/>
                <a:cs typeface="Trebuchet MS"/>
              </a:rPr>
              <a:t> p</a:t>
            </a:r>
            <a:r>
              <a:rPr lang="en-US" sz="2226" spc="-103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sz="2442" baseline="-25000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120" dirty="0">
                <a:solidFill>
                  <a:srgbClr val="BB57BE"/>
                </a:solidFill>
                <a:latin typeface="Trebuchet MS"/>
                <a:cs typeface="Trebuchet MS"/>
              </a:rPr>
              <a:t>“max”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 </a:t>
            </a:r>
            <a:r>
              <a:rPr sz="1798" spc="-73" dirty="0">
                <a:solidFill>
                  <a:prstClr val="black"/>
                </a:solidFill>
                <a:latin typeface="Trebuchet MS"/>
                <a:cs typeface="Trebuchet MS"/>
              </a:rPr>
              <a:t>amplifies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 </a:t>
            </a:r>
            <a:r>
              <a:rPr sz="1798" spc="-6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larges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t x</a:t>
            </a:r>
            <a:r>
              <a:rPr lang="en-US" sz="1798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798" spc="-342" baseline="-25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lang="en-US" sz="1798" spc="-103" dirty="0">
                <a:solidFill>
                  <a:srgbClr val="BB57BE"/>
                </a:solidFill>
                <a:latin typeface="Trebuchet MS"/>
                <a:cs typeface="Trebuchet MS"/>
              </a:rPr>
              <a:t>“soft”</a:t>
            </a:r>
            <a:r>
              <a:rPr lang="en-US" sz="1798" spc="-12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86" dirty="0">
                <a:solidFill>
                  <a:prstClr val="black"/>
                </a:solidFill>
                <a:latin typeface="Trebuchet MS"/>
                <a:cs typeface="Trebuchet MS"/>
              </a:rPr>
              <a:t>still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42" dirty="0">
                <a:solidFill>
                  <a:prstClr val="black"/>
                </a:solidFill>
                <a:latin typeface="Trebuchet MS"/>
                <a:cs typeface="Trebuchet MS"/>
              </a:rPr>
              <a:t>assigns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39" dirty="0">
                <a:solidFill>
                  <a:prstClr val="black"/>
                </a:solidFill>
                <a:latin typeface="Trebuchet MS"/>
                <a:cs typeface="Trebuchet MS"/>
              </a:rPr>
              <a:t>some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US" sz="1798" spc="-1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smaller</a:t>
            </a:r>
            <a:r>
              <a:rPr lang="en-US" sz="1798" spc="-1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941" spc="-69" dirty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US" sz="1941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927" baseline="-16666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92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Frequently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used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798" spc="-48" dirty="0">
                <a:solidFill>
                  <a:prstClr val="black"/>
                </a:solidFill>
                <a:latin typeface="Trebuchet MS"/>
                <a:cs typeface="Trebuchet MS"/>
              </a:rPr>
              <a:t>Deep</a:t>
            </a:r>
            <a:r>
              <a:rPr sz="1798" spc="-3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Learning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80502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prediction</a:t>
            </a:r>
            <a:r>
              <a:rPr sz="2912" spc="-32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25" name="object 25"/>
          <p:cNvSpPr txBox="1"/>
          <p:nvPr/>
        </p:nvSpPr>
        <p:spPr>
          <a:xfrm>
            <a:off x="714613" y="3193617"/>
            <a:ext cx="7166936" cy="350765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356780" indent="-313271" defTabSz="783178">
              <a:buClr>
                <a:srgbClr val="CC0000"/>
              </a:buClr>
              <a:buFont typeface="Times New Roman"/>
              <a:buChar char="•"/>
              <a:tabLst>
                <a:tab pos="356236" algn="l"/>
                <a:tab pos="356780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This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an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example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b="1" spc="-124" dirty="0">
                <a:solidFill>
                  <a:srgbClr val="BB57BE"/>
                </a:solidFill>
                <a:latin typeface="Trebuchet MS"/>
                <a:cs typeface="Trebuchet MS"/>
              </a:rPr>
              <a:t>softmax </a:t>
            </a:r>
            <a:r>
              <a:rPr sz="2226" b="1" spc="-142" dirty="0">
                <a:solidFill>
                  <a:srgbClr val="BB57BE"/>
                </a:solidFill>
                <a:latin typeface="Trebuchet MS"/>
                <a:cs typeface="Trebuchet MS"/>
              </a:rPr>
              <a:t>function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r>
              <a:rPr sz="2442" spc="-147" baseline="2777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→</a:t>
            </a:r>
            <a:r>
              <a:rPr sz="2226" spc="-52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endParaRPr sz="2442" baseline="27777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0" y="1219110"/>
            <a:ext cx="7032315" cy="18367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57" y="3658671"/>
            <a:ext cx="3946991" cy="6584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167868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29" y="1168326"/>
            <a:ext cx="8091589" cy="2751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08645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Deep contextualized word representations.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Peters et al.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 NAACL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2018.  https://arxiv.org/abs/1802.05365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Breakout version of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word token vectors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</a:p>
          <a:p>
            <a:pPr marL="345160" defTabSz="887553">
              <a:defRPr/>
            </a:pP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contextual word vectors</a:t>
            </a: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45160" marR="4931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word token vectors using long contexts not context  windows (here, whole sentence, could be longer)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10965" y="3887545"/>
            <a:ext cx="2887353" cy="2277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437440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109585" cy="3713283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Train a bidirectional LM</a:t>
            </a:r>
          </a:p>
          <a:p>
            <a:pPr marL="345160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Aim at performant but not overly large LM: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2 biLSTM layers</a:t>
            </a:r>
          </a:p>
          <a:p>
            <a:pPr marL="677992" lvl="1" indent="-221888" defTabSz="887553"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character CNN to build initial word representation </a:t>
            </a:r>
          </a:p>
          <a:p>
            <a:pPr marL="677992" marR="984938" lvl="1" indent="-221888" defTabSz="887553">
              <a:lnSpc>
                <a:spcPts val="2727"/>
              </a:lnSpc>
              <a:spcBef>
                <a:spcPts val="738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User 4096 dim hidden/cell LSTM states with 512 dim projections to next input</a:t>
            </a:r>
          </a:p>
          <a:p>
            <a:pPr marL="677992" lvl="1" indent="-221888" defTabSz="887553">
              <a:spcBef>
                <a:spcPts val="500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a residual connection</a:t>
            </a:r>
          </a:p>
          <a:p>
            <a:pPr marL="677992" marR="201549" lvl="1" indent="-221888" defTabSz="887553">
              <a:lnSpc>
                <a:spcPct val="100800"/>
              </a:lnSpc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93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4E0F734-E627-182B-46F0-60C1414F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" y="1141687"/>
            <a:ext cx="7699125" cy="4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0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731" y="344917"/>
            <a:ext cx="6174289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3106" b="1" dirty="0">
                <a:solidFill>
                  <a:srgbClr val="3A87FF"/>
                </a:solidFill>
                <a:latin typeface="Trebuchet MS"/>
                <a:cs typeface="Trebuchet MS"/>
              </a:rPr>
              <a:t>ELMo used in a sequence tagger</a:t>
            </a:r>
            <a:endParaRPr sz="310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392" y="5760181"/>
            <a:ext cx="2964269" cy="55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26519" y="2069723"/>
            <a:ext cx="986734" cy="1288733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134470" y="6488295"/>
            <a:ext cx="798487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Manning, </a:t>
            </a:r>
            <a:r>
              <a:rPr lang="en-US" sz="1165" dirty="0">
                <a:solidFill>
                  <a:prstClr val="black"/>
                </a:solidFill>
              </a:rPr>
              <a:t>figure from </a:t>
            </a:r>
            <a:r>
              <a:rPr lang="en-US" sz="1165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165" dirty="0">
                <a:solidFill>
                  <a:prstClr val="black"/>
                </a:solidFill>
              </a:rPr>
              <a:t>, paper at </a:t>
            </a:r>
            <a:r>
              <a:rPr lang="en-US" sz="1165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165" dirty="0">
                <a:solidFill>
                  <a:prstClr val="black"/>
                </a:solidFill>
              </a:rPr>
              <a:t>  </a:t>
            </a:r>
            <a:endParaRPr lang="en-US" sz="116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057874"/>
            <a:ext cx="8875059" cy="47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21964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87" dirty="0"/>
              <a:t>ELMo </a:t>
            </a:r>
            <a:r>
              <a:rPr sz="3106" spc="-180" dirty="0"/>
              <a:t>results: </a:t>
            </a:r>
            <a:r>
              <a:rPr sz="3106" spc="-170" dirty="0"/>
              <a:t>Great </a:t>
            </a:r>
            <a:r>
              <a:rPr sz="3106" spc="-161" dirty="0"/>
              <a:t>for </a:t>
            </a:r>
            <a:r>
              <a:rPr sz="3106" spc="-146" dirty="0"/>
              <a:t>all</a:t>
            </a:r>
            <a:r>
              <a:rPr sz="3106" spc="-617" dirty="0"/>
              <a:t> </a:t>
            </a:r>
            <a:r>
              <a:rPr sz="3106" spc="-141" dirty="0"/>
              <a:t>tasks</a:t>
            </a:r>
            <a:endParaRPr sz="3106"/>
          </a:p>
        </p:txBody>
      </p:sp>
      <p:sp>
        <p:nvSpPr>
          <p:cNvPr id="3" name="object 3"/>
          <p:cNvSpPr/>
          <p:nvPr/>
        </p:nvSpPr>
        <p:spPr>
          <a:xfrm>
            <a:off x="134471" y="1831489"/>
            <a:ext cx="8875059" cy="2674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242308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858771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31" dirty="0"/>
              <a:t>ELMo: </a:t>
            </a:r>
            <a:r>
              <a:rPr lang="en-US" sz="3106" spc="-131" dirty="0"/>
              <a:t>Roles of different </a:t>
            </a:r>
            <a:r>
              <a:rPr sz="3106" spc="-170" dirty="0"/>
              <a:t>layers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7952423" cy="239112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The two biLSTM NLM layers have differentiated uses/meanings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Lower layer is better for lower-level syntax, etc.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Part-of-speech tagging, syntactic dependencies, NER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476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Higher layer is better for higher-level semantics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Sentiment, Semantic role labeling, question answering, SNLI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lang="en-US" sz="1165" dirty="0" err="1">
                <a:solidFill>
                  <a:prstClr val="black"/>
                </a:solidFill>
                <a:latin typeface="Calibri"/>
              </a:rPr>
              <a:t>hristopher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 Manning</a:t>
            </a:r>
          </a:p>
        </p:txBody>
      </p:sp>
    </p:spTree>
    <p:extLst>
      <p:ext uri="{BB962C8B-B14F-4D97-AF65-F5344CB8AC3E}">
        <p14:creationId xmlns:p14="http://schemas.microsoft.com/office/powerpoint/2010/main" val="2984735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17632"/>
            <a:ext cx="8368858" cy="1227371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steps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for</a:t>
            </a:r>
            <a:r>
              <a:rPr sz="1820" spc="11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distant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pairs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interact </a:t>
            </a:r>
            <a:r>
              <a:rPr sz="1820" spc="11" dirty="0">
                <a:latin typeface="Calibri"/>
                <a:cs typeface="Calibri"/>
              </a:rPr>
              <a:t>means: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Hard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(because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gradient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problems!)</a:t>
            </a: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Linear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 </a:t>
            </a:r>
            <a:r>
              <a:rPr sz="1675" dirty="0">
                <a:latin typeface="Calibri"/>
                <a:cs typeface="Calibri"/>
              </a:rPr>
              <a:t>words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“baked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in”;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necessarily</a:t>
            </a:r>
            <a:r>
              <a:rPr sz="1675" dirty="0">
                <a:latin typeface="Calibri"/>
                <a:cs typeface="Calibri"/>
              </a:rPr>
              <a:t> 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think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sentences…</a:t>
            </a:r>
            <a:endParaRPr sz="167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015" y="3594299"/>
            <a:ext cx="1685337" cy="841282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02146" y="4496096"/>
            <a:ext cx="1755135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  <a:tabLst>
                <a:tab pos="539466" algn="l"/>
                <a:tab pos="1069687" algn="l"/>
                <a:tab pos="1584190" algn="l"/>
              </a:tabLst>
            </a:pPr>
            <a:r>
              <a:rPr sz="1820" i="1" spc="8" dirty="0">
                <a:latin typeface="Calibri"/>
                <a:cs typeface="Calibri"/>
              </a:rPr>
              <a:t>Th</a:t>
            </a:r>
            <a:r>
              <a:rPr sz="1820" i="1" spc="11" dirty="0">
                <a:latin typeface="Calibri"/>
                <a:cs typeface="Calibri"/>
              </a:rPr>
              <a:t>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20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730" i="1" spc="17" baseline="1111" dirty="0">
                <a:latin typeface="Calibri"/>
                <a:cs typeface="Calibri"/>
              </a:rPr>
              <a:t>who</a:t>
            </a:r>
            <a:r>
              <a:rPr sz="2730" i="1" baseline="1111" dirty="0">
                <a:latin typeface="Calibri"/>
                <a:cs typeface="Calibri"/>
              </a:rPr>
              <a:t>	</a:t>
            </a:r>
            <a:r>
              <a:rPr sz="2730" i="1" spc="22" baseline="1111" dirty="0">
                <a:latin typeface="Calibri"/>
                <a:cs typeface="Calibri"/>
              </a:rPr>
              <a:t>…</a:t>
            </a:r>
            <a:endParaRPr sz="2730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60596" y="4554469"/>
            <a:ext cx="408623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7822" y="3594299"/>
            <a:ext cx="1070554" cy="848678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80390" y="3588750"/>
            <a:ext cx="1355757" cy="841282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3727423"/>
            <a:ext cx="85422" cy="854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3727423"/>
            <a:ext cx="85422" cy="854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208897"/>
            <a:ext cx="85422" cy="8542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208897"/>
            <a:ext cx="85422" cy="8542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3727423"/>
            <a:ext cx="85422" cy="8542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3727423"/>
            <a:ext cx="85421" cy="854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4208897"/>
            <a:ext cx="85422" cy="8542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4208897"/>
            <a:ext cx="85421" cy="8542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37247" y="4480695"/>
            <a:ext cx="100307" cy="378115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6" name="object 46"/>
          <p:cNvSpPr txBox="1"/>
          <p:nvPr/>
        </p:nvSpPr>
        <p:spPr>
          <a:xfrm>
            <a:off x="4669626" y="4959948"/>
            <a:ext cx="3285159" cy="578367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6641" rIns="0" bIns="0" rtlCol="0">
            <a:spAutoFit/>
          </a:bodyPr>
          <a:lstStyle/>
          <a:p>
            <a:pPr marL="67029" marR="77199">
              <a:lnSpc>
                <a:spcPct val="101600"/>
              </a:lnSpc>
              <a:spcBef>
                <a:spcPts val="13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20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8" dirty="0">
                <a:latin typeface="Calibri"/>
                <a:cs typeface="Calibri"/>
              </a:rPr>
              <a:t> recurrent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br>
              <a:rPr lang="en-US" sz="3106" spc="11" dirty="0">
                <a:latin typeface="Calibri"/>
                <a:cs typeface="Calibri"/>
              </a:rPr>
            </a:br>
            <a:r>
              <a:rPr lang="en-US" sz="3106" spc="4" dirty="0"/>
              <a:t>Linear interaction </a:t>
            </a:r>
            <a:r>
              <a:rPr lang="en-US" sz="3106" spc="8" dirty="0"/>
              <a:t>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9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76111"/>
            <a:ext cx="8311600" cy="147715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Forward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spc="-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backward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passes</a:t>
            </a:r>
            <a:r>
              <a:rPr sz="1820" spc="-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have</a:t>
            </a:r>
            <a:r>
              <a:rPr sz="1820" spc="40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lang="en-US" sz="1820" b="1" spc="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unparallelizable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operations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8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GPUs 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 a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bunch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independent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once!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But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RNN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full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before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 </a:t>
            </a:r>
            <a:r>
              <a:rPr sz="1675" dirty="0">
                <a:latin typeface="Calibri"/>
                <a:cs typeface="Calibri"/>
              </a:rPr>
              <a:t>RNN</a:t>
            </a:r>
          </a:p>
          <a:p>
            <a:pPr marL="508494"/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 </a:t>
            </a:r>
            <a:r>
              <a:rPr sz="1675" dirty="0">
                <a:latin typeface="Calibri"/>
                <a:cs typeface="Calibri"/>
              </a:rPr>
              <a:t>computed</a:t>
            </a: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Inhibits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</a:t>
            </a:r>
            <a:r>
              <a:rPr sz="1675" spc="-4" dirty="0">
                <a:latin typeface="Calibri"/>
                <a:cs typeface="Calibri"/>
              </a:rPr>
              <a:t> on</a:t>
            </a:r>
            <a:r>
              <a:rPr sz="1675" dirty="0">
                <a:latin typeface="Calibri"/>
                <a:cs typeface="Calibri"/>
              </a:rPr>
              <a:t> very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datasets!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53" y="4308741"/>
            <a:ext cx="55469" cy="137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38601" y="4904108"/>
            <a:ext cx="73588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36981">
              <a:spcBef>
                <a:spcPts val="95"/>
              </a:spcBef>
              <a:tabLst>
                <a:tab pos="499249" algn="l"/>
              </a:tabLst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	</a:t>
            </a: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016" y="4446305"/>
            <a:ext cx="207547" cy="29743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39290" rIns="0" bIns="0" rtlCol="0">
            <a:spAutoFit/>
          </a:bodyPr>
          <a:lstStyle/>
          <a:p>
            <a:pPr marL="48538">
              <a:spcBef>
                <a:spcPts val="310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016" y="3958176"/>
            <a:ext cx="207547" cy="27876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0801" rIns="0" bIns="0" rtlCol="0">
            <a:spAutoFit/>
          </a:bodyPr>
          <a:lstStyle/>
          <a:p>
            <a:pPr marL="54548">
              <a:spcBef>
                <a:spcPts val="164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390" y="3950409"/>
            <a:ext cx="1355757" cy="841282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090192"/>
            <a:ext cx="85422" cy="8431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71493" y="4090193"/>
            <a:ext cx="422952" cy="84590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090192"/>
            <a:ext cx="85422" cy="8431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70385" y="4571665"/>
            <a:ext cx="423876" cy="85515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30778" y="4571665"/>
            <a:ext cx="85422" cy="854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52809" y="4571665"/>
            <a:ext cx="85422" cy="854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2663" y="4090192"/>
            <a:ext cx="85422" cy="8431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4697" y="4090192"/>
            <a:ext cx="85421" cy="8431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4697" y="4571665"/>
            <a:ext cx="85421" cy="854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72663" y="4571665"/>
            <a:ext cx="85422" cy="8542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51761" y="3957067"/>
            <a:ext cx="208934" cy="839895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690921" y="3965941"/>
            <a:ext cx="207547" cy="328573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8659" rIns="0" bIns="0" rtlCol="0">
            <a:spAutoFit/>
          </a:bodyPr>
          <a:lstStyle/>
          <a:p>
            <a:pPr marL="66566">
              <a:spcBef>
                <a:spcPts val="225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27823" y="4100360"/>
            <a:ext cx="1185652" cy="705383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29933" y="4876596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27621" y="4473485"/>
            <a:ext cx="2962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9192" y="4307631"/>
            <a:ext cx="55469" cy="13774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272" y="4307631"/>
            <a:ext cx="55469" cy="13774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416471" y="4104800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8" name="object 48"/>
          <p:cNvSpPr/>
          <p:nvPr/>
        </p:nvSpPr>
        <p:spPr>
          <a:xfrm>
            <a:off x="2415363" y="4594036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/>
          <p:nvPr/>
        </p:nvSpPr>
        <p:spPr>
          <a:xfrm>
            <a:off x="2934553" y="4101471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0" name="object 50"/>
          <p:cNvSpPr/>
          <p:nvPr/>
        </p:nvSpPr>
        <p:spPr>
          <a:xfrm>
            <a:off x="2933444" y="4590709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1" name="object 51"/>
          <p:cNvSpPr txBox="1"/>
          <p:nvPr/>
        </p:nvSpPr>
        <p:spPr>
          <a:xfrm>
            <a:off x="2732644" y="4445194"/>
            <a:ext cx="208934" cy="327309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68874" rIns="0" bIns="0" rtlCol="0">
            <a:spAutoFit/>
          </a:bodyPr>
          <a:lstStyle/>
          <a:p>
            <a:pPr marL="49001">
              <a:spcBef>
                <a:spcPts val="543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2644" y="3957066"/>
            <a:ext cx="208934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49001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1836" y="4445195"/>
            <a:ext cx="207547" cy="31470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6394" rIns="0" bIns="0" rtlCol="0">
            <a:spAutoFit/>
          </a:bodyPr>
          <a:lstStyle/>
          <a:p>
            <a:pPr marL="54548">
              <a:spcBef>
                <a:spcPts val="445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51836" y="3957066"/>
            <a:ext cx="207547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60557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6" name="object 56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recurrent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/>
              <a:t>Lack</a:t>
            </a:r>
            <a:r>
              <a:rPr lang="en-US" sz="3106" spc="4" dirty="0"/>
              <a:t> of</a:t>
            </a:r>
            <a:r>
              <a:rPr lang="en-US" sz="3106" dirty="0"/>
              <a:t> </a:t>
            </a:r>
            <a:r>
              <a:rPr lang="en-US" sz="3106" spc="4" dirty="0"/>
              <a:t>parallelizability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29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4"/>
            <a:ext cx="6973393" cy="969608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Also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known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 1D </a:t>
            </a:r>
            <a:r>
              <a:rPr sz="1675" spc="-4" dirty="0">
                <a:latin typeface="Calibri"/>
                <a:cs typeface="Calibri"/>
              </a:rPr>
              <a:t>convolution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</a:t>
            </a:r>
            <a:r>
              <a:rPr lang="en-US" sz="1675" spc="-4" dirty="0">
                <a:latin typeface="Calibri"/>
                <a:cs typeface="Calibri"/>
              </a:rPr>
              <a:t>not tied to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3284193" y="4561273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5188" y="4571998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21241" dirty="0">
                <a:latin typeface="Calibri"/>
                <a:cs typeface="Calibri"/>
              </a:rPr>
              <a:t>2</a:t>
            </a:r>
            <a:endParaRPr sz="1857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93994" y="3349124"/>
          <a:ext cx="2652809" cy="124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9579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508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6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49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9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51459" y="4605870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766" y="3264708"/>
            <a:ext cx="1109845" cy="1278103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9246" marR="3698" indent="343003" algn="r">
              <a:lnSpc>
                <a:spcPct val="155800"/>
              </a:lnSpc>
              <a:spcBef>
                <a:spcPts val="116"/>
              </a:spcBef>
            </a:pPr>
            <a:r>
              <a:rPr sz="1820" i="1" spc="11" dirty="0">
                <a:latin typeface="Calibri"/>
                <a:cs typeface="Calibri"/>
              </a:rPr>
              <a:t>wi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8" dirty="0">
                <a:latin typeface="Calibri"/>
                <a:cs typeface="Calibri"/>
              </a:rPr>
              <a:t>d</a:t>
            </a:r>
            <a:r>
              <a:rPr sz="1820" i="1" dirty="0">
                <a:latin typeface="Calibri"/>
                <a:cs typeface="Calibri"/>
              </a:rPr>
              <a:t>o</a:t>
            </a:r>
            <a:r>
              <a:rPr sz="1820" i="1" spc="11" dirty="0">
                <a:latin typeface="Calibri"/>
                <a:cs typeface="Calibri"/>
              </a:rPr>
              <a:t>w </a:t>
            </a:r>
            <a:r>
              <a:rPr sz="1820" i="1" spc="4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window </a:t>
            </a:r>
            <a:r>
              <a:rPr sz="1820" i="1" spc="1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80520" y="4093382"/>
            <a:ext cx="1958522" cy="226961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78322" y="4093382"/>
            <a:ext cx="3380843" cy="226961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62771" y="3611911"/>
            <a:ext cx="4078367" cy="226961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1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3"/>
            <a:ext cx="7065842" cy="1278667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258870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dependencies?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 window layers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allows interaction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between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farther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words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your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too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you’ll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ignore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2890" y="3613158"/>
            <a:ext cx="1863762" cy="829458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33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29"/>
              </a:spcBef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93993" y="3620924"/>
            <a:ext cx="2304742" cy="1241584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7667" y="4098179"/>
            <a:ext cx="1546202" cy="72727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97088" marR="3698" indent="-388305">
              <a:lnSpc>
                <a:spcPct val="133500"/>
              </a:lnSpc>
              <a:spcBef>
                <a:spcPts val="69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22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 </a:t>
            </a:r>
            <a:r>
              <a:rPr sz="1820" i="1" spc="-40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59018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/>
          <p:nvPr/>
        </p:nvSpPr>
        <p:spPr>
          <a:xfrm>
            <a:off x="5411803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/>
          <p:nvPr/>
        </p:nvSpPr>
        <p:spPr>
          <a:xfrm>
            <a:off x="5764587" y="410461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2" name="object 22"/>
          <p:cNvSpPr/>
          <p:nvPr/>
        </p:nvSpPr>
        <p:spPr>
          <a:xfrm>
            <a:off x="5764587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/>
          <p:nvPr/>
        </p:nvSpPr>
        <p:spPr>
          <a:xfrm>
            <a:off x="3293992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4" name="object 24"/>
          <p:cNvSpPr/>
          <p:nvPr/>
        </p:nvSpPr>
        <p:spPr>
          <a:xfrm>
            <a:off x="3646776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/>
          <p:nvPr/>
        </p:nvSpPr>
        <p:spPr>
          <a:xfrm>
            <a:off x="5764587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2902196" y="4835106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7790" y="4866612"/>
            <a:ext cx="246838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1459" y="4877483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418" y="3693588"/>
            <a:ext cx="154620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19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40099" y="4101288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/>
          <p:nvPr/>
        </p:nvSpPr>
        <p:spPr>
          <a:xfrm>
            <a:off x="2940099" y="45905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/>
          <p:nvPr/>
        </p:nvSpPr>
        <p:spPr>
          <a:xfrm>
            <a:off x="2940099" y="3617596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943431" y="5445931"/>
            <a:ext cx="3153420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20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857" spc="185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82420" y="4933323"/>
            <a:ext cx="580577" cy="539899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62864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76113"/>
            <a:ext cx="7080634" cy="2280526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258870" marR="220964" indent="-249625">
              <a:lnSpc>
                <a:spcPct val="101699"/>
              </a:lnSpc>
              <a:spcBef>
                <a:spcPts val="5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Attention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treats </a:t>
            </a:r>
            <a:r>
              <a:rPr sz="1820" spc="11" dirty="0">
                <a:latin typeface="Calibri"/>
                <a:cs typeface="Calibri"/>
              </a:rPr>
              <a:t>each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word’s </a:t>
            </a:r>
            <a:r>
              <a:rPr sz="1820" spc="8" dirty="0">
                <a:latin typeface="Calibri"/>
                <a:cs typeface="Calibri"/>
              </a:rPr>
              <a:t>representation</a:t>
            </a:r>
            <a:r>
              <a:rPr sz="1820" spc="-1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as</a:t>
            </a:r>
            <a:r>
              <a:rPr sz="1820" spc="11" dirty="0">
                <a:latin typeface="Calibri"/>
                <a:cs typeface="Calibri"/>
              </a:rPr>
              <a:t> a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query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 access</a:t>
            </a:r>
            <a:r>
              <a:rPr sz="1820" spc="11" dirty="0">
                <a:latin typeface="Calibri"/>
                <a:cs typeface="Calibri"/>
              </a:rPr>
              <a:t> and </a:t>
            </a:r>
            <a:r>
              <a:rPr sz="1820" spc="-40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incorporate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information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from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b="1" spc="11" dirty="0">
                <a:latin typeface="Calibri"/>
                <a:cs typeface="Calibri"/>
              </a:rPr>
              <a:t>a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set</a:t>
            </a:r>
            <a:r>
              <a:rPr sz="1820" b="1" spc="4" dirty="0">
                <a:latin typeface="Calibri"/>
                <a:cs typeface="Calibri"/>
              </a:rPr>
              <a:t> of</a:t>
            </a:r>
            <a:r>
              <a:rPr sz="1820" b="1" spc="8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today </a:t>
            </a:r>
            <a:r>
              <a:rPr sz="1675" spc="-4" dirty="0">
                <a:latin typeface="Calibri"/>
                <a:cs typeface="Calibri"/>
              </a:rPr>
              <a:t>we’ll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think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</a:p>
          <a:p>
            <a:pPr marL="508494"/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within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 single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sentence</a:t>
            </a:r>
            <a:r>
              <a:rPr sz="1675" dirty="0">
                <a:latin typeface="Calibri"/>
                <a:cs typeface="Calibri"/>
              </a:rPr>
              <a:t>.</a:t>
            </a:r>
            <a:endParaRPr lang="en-US" sz="1675" dirty="0">
              <a:latin typeface="Calibri"/>
              <a:cs typeface="Calibri"/>
            </a:endParaRPr>
          </a:p>
          <a:p>
            <a:pPr marL="785855" indent="-277360">
              <a:buFont typeface="Arial" panose="020B0604020202020204" pitchFamily="34" charset="0"/>
              <a:buChar char="•"/>
            </a:pPr>
            <a:r>
              <a:rPr lang="en-US" sz="1679" dirty="0">
                <a:solidFill>
                  <a:prstClr val="black"/>
                </a:solidFill>
                <a:latin typeface="+mj-lt"/>
                <a:cs typeface="Calibri"/>
              </a:rPr>
              <a:t>I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f </a:t>
            </a:r>
            <a:r>
              <a:rPr lang="en-US" sz="1679" b="1" dirty="0">
                <a:solidFill>
                  <a:prstClr val="black"/>
                </a:solidFill>
                <a:latin typeface="+mj-lt"/>
                <a:cs typeface="Trebuchet MS"/>
              </a:rPr>
              <a:t>attention 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gives us access to any state… maybe we can just use attention and don’t need the RNN?</a:t>
            </a:r>
            <a:endParaRPr sz="1679" dirty="0">
              <a:latin typeface="+mj-lt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tied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length.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675" dirty="0">
                <a:latin typeface="Calibri"/>
                <a:cs typeface="Calibri"/>
              </a:rPr>
              <a:t>A</a:t>
            </a:r>
            <a:r>
              <a:rPr sz="1675" dirty="0">
                <a:latin typeface="Calibri"/>
                <a:cs typeface="Calibri"/>
              </a:rPr>
              <a:t>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interact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93426" y="4897600"/>
            <a:ext cx="1081648" cy="805223"/>
          </a:xfrm>
          <a:prstGeom prst="rect">
            <a:avLst/>
          </a:prstGeom>
        </p:spPr>
        <p:txBody>
          <a:bodyPr vert="horz" wrap="square" lIns="0" tIns="8321" rIns="0" bIns="0" rtlCol="0">
            <a:spAutoFit/>
          </a:bodyPr>
          <a:lstStyle/>
          <a:p>
            <a:pPr marL="9246" marR="3698" indent="120651">
              <a:lnSpc>
                <a:spcPct val="150200"/>
              </a:lnSpc>
              <a:spcBef>
                <a:spcPts val="66"/>
              </a:spcBef>
            </a:pPr>
            <a:r>
              <a:rPr sz="1820" i="1" spc="8" dirty="0">
                <a:latin typeface="Calibri"/>
                <a:cs typeface="Calibri"/>
              </a:rPr>
              <a:t>attention </a:t>
            </a:r>
            <a:r>
              <a:rPr sz="1820" i="1" spc="11" dirty="0">
                <a:latin typeface="Calibri"/>
                <a:cs typeface="Calibri"/>
              </a:rPr>
              <a:t> embed</a:t>
            </a:r>
            <a:r>
              <a:rPr sz="1820" i="1" spc="4" dirty="0">
                <a:latin typeface="Calibri"/>
                <a:cs typeface="Calibri"/>
              </a:rPr>
              <a:t>di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11" dirty="0">
                <a:latin typeface="Calibri"/>
                <a:cs typeface="Calibri"/>
              </a:rPr>
              <a:t>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564" y="5665737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6559" y="5676388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305086" y="4453329"/>
          <a:ext cx="2653271" cy="1241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847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374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04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55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941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54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62829" y="5709891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2285" y="4539030"/>
            <a:ext cx="90044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4" dirty="0">
                <a:latin typeface="Calibri"/>
                <a:cs typeface="Calibri"/>
              </a:rPr>
              <a:t>attention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0001" y="4728457"/>
            <a:ext cx="2486866" cy="205698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3377104" y="5196616"/>
            <a:ext cx="2471149" cy="226037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6686482" y="4333517"/>
            <a:ext cx="1863762" cy="139179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20">
              <a:latin typeface="Calibri"/>
              <a:cs typeface="Calibri"/>
            </a:endParaRPr>
          </a:p>
          <a:p>
            <a:pPr marL="59170" marR="115567">
              <a:lnSpc>
                <a:spcPct val="101200"/>
              </a:lnSpc>
              <a:spcBef>
                <a:spcPts val="1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2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20" spc="-40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what?</a:t>
            </a:r>
            <a:r>
              <a:rPr lang="en-US" sz="3106" dirty="0">
                <a:latin typeface="Calibri"/>
                <a:cs typeface="Calibri"/>
              </a:rPr>
              <a:t>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884137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5491" y="2372481"/>
            <a:ext cx="523767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634230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keys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𝑘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𝑘</a:t>
            </a:r>
            <a:r>
              <a:rPr sz="1802" spc="60" baseline="-15151" dirty="0">
                <a:latin typeface="Cambria Math"/>
                <a:cs typeface="Cambria Math"/>
              </a:rPr>
              <a:t>2</a:t>
            </a:r>
            <a:r>
              <a:rPr sz="1675" spc="40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9" dirty="0">
                <a:latin typeface="Cambria Math"/>
                <a:cs typeface="Cambria Math"/>
              </a:rPr>
              <a:t>𝑘</a:t>
            </a:r>
            <a:r>
              <a:rPr sz="1802" spc="104" baseline="-15151" dirty="0">
                <a:latin typeface="Cambria Math"/>
                <a:cs typeface="Cambria Math"/>
              </a:rPr>
              <a:t>𝑇</a:t>
            </a:r>
            <a:r>
              <a:rPr sz="1675" spc="69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key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 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95180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values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𝑣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29" dirty="0">
                <a:latin typeface="Cambria Math"/>
                <a:cs typeface="Cambria Math"/>
              </a:rPr>
              <a:t>𝑣</a:t>
            </a:r>
            <a:r>
              <a:rPr sz="1802" spc="44" baseline="-15151" dirty="0">
                <a:latin typeface="Cambria Math"/>
                <a:cs typeface="Cambria Math"/>
              </a:rPr>
              <a:t>2</a:t>
            </a:r>
            <a:r>
              <a:rPr sz="1675" spc="2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𝑣</a:t>
            </a:r>
            <a:r>
              <a:rPr sz="1802" spc="93" baseline="-15151" dirty="0">
                <a:latin typeface="Cambria Math"/>
                <a:cs typeface="Cambria Math"/>
              </a:rPr>
              <a:t>𝑇</a:t>
            </a:r>
            <a:r>
              <a:rPr sz="1675" spc="62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Each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 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68" y="1776113"/>
            <a:ext cx="557880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Attention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operates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on </a:t>
            </a:r>
            <a:r>
              <a:rPr sz="1820" b="1" spc="8" dirty="0">
                <a:latin typeface="Calibri"/>
                <a:cs typeface="Calibri"/>
              </a:rPr>
              <a:t>queries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keys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19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8354" y="2217833"/>
            <a:ext cx="2439716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  <a:tabLst>
                <a:tab pos="297238" algn="l"/>
                <a:tab pos="867675" algn="l"/>
                <a:tab pos="2375592" algn="l"/>
              </a:tabLst>
            </a:pPr>
            <a:r>
              <a:rPr sz="1202" spc="40" dirty="0">
                <a:latin typeface="Cambria Math"/>
                <a:cs typeface="Cambria Math"/>
              </a:rPr>
              <a:t>1	2	</a:t>
            </a:r>
            <a:r>
              <a:rPr sz="1202" spc="58" dirty="0">
                <a:latin typeface="Cambria Math"/>
                <a:cs typeface="Cambria Math"/>
              </a:rPr>
              <a:t>𝑇	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492" y="2116879"/>
            <a:ext cx="535230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720443" algn="l"/>
                <a:tab pos="3300589" algn="l"/>
                <a:tab pos="4826071" algn="l"/>
                <a:tab pos="506598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sz="1675" spc="3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spc="-4" dirty="0">
                <a:latin typeface="Calibri"/>
                <a:cs typeface="Calibri"/>
              </a:rPr>
              <a:t>Each </a:t>
            </a:r>
            <a:r>
              <a:rPr sz="1675" dirty="0">
                <a:latin typeface="Calibri"/>
                <a:cs typeface="Calibri"/>
              </a:rPr>
              <a:t>query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lang="en-US" sz="1675" i="1" baseline="-25000" dirty="0" err="1">
                <a:latin typeface="Cambria Math"/>
                <a:cs typeface="Cambria Math"/>
              </a:rPr>
              <a:t>i</a:t>
            </a:r>
            <a:r>
              <a:rPr sz="1675" dirty="0">
                <a:latin typeface="Cambria Math"/>
                <a:cs typeface="Cambria Math"/>
              </a:rPr>
              <a:t>	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432" y="2992117"/>
            <a:ext cx="7435636" cy="1195722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86606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drawn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536230" marR="40680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36230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𝑥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r>
              <a:rPr sz="1675" spc="58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(one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word)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let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5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3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8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is,</a:t>
            </a:r>
            <a:r>
              <a:rPr sz="1675" spc="-4" dirty="0">
                <a:latin typeface="Calibri"/>
                <a:cs typeface="Calibri"/>
              </a:rPr>
              <a:t> use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dirty="0">
                <a:latin typeface="Calibri"/>
                <a:cs typeface="Calibri"/>
              </a:rPr>
              <a:t> vectors 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4" dirty="0">
                <a:latin typeface="Calibri"/>
                <a:cs typeface="Calibri"/>
              </a:rPr>
              <a:t> of </a:t>
            </a:r>
            <a:r>
              <a:rPr sz="1675" dirty="0">
                <a:latin typeface="Calibri"/>
                <a:cs typeface="Calibri"/>
              </a:rPr>
              <a:t>them!)</a:t>
            </a:r>
          </a:p>
          <a:p>
            <a:pPr marL="286606" indent="-249625">
              <a:spcBef>
                <a:spcPts val="39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(dot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product)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as </a:t>
            </a:r>
            <a:r>
              <a:rPr sz="1675" spc="-4" dirty="0">
                <a:latin typeface="Calibri"/>
                <a:cs typeface="Calibri"/>
              </a:rPr>
              <a:t>follows: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7078" y="2014538"/>
            <a:ext cx="1762069" cy="80931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387" rIns="0" bIns="0" rtlCol="0">
            <a:spAutoFit/>
          </a:bodyPr>
          <a:lstStyle/>
          <a:p>
            <a:pPr marL="60095" marR="152086">
              <a:lnSpc>
                <a:spcPts val="1572"/>
              </a:lnSpc>
              <a:spcBef>
                <a:spcPts val="11"/>
              </a:spcBef>
            </a:pP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10">
              <a:latin typeface="Calibri"/>
              <a:cs typeface="Calibri"/>
            </a:endParaRPr>
          </a:p>
          <a:p>
            <a:pPr marL="60095">
              <a:lnSpc>
                <a:spcPts val="1522"/>
              </a:lnSpc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1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1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7787" y="4603281"/>
            <a:ext cx="79968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42" dirty="0">
                <a:latin typeface="Cambria Math"/>
                <a:cs typeface="Cambria Math"/>
              </a:rPr>
              <a:t>𝑖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1863" y="4593296"/>
            <a:ext cx="1143866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862129" algn="l"/>
              </a:tabLst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3946" y="5103354"/>
            <a:ext cx="1270243" cy="501952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42991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02" spc="-35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02" b="1" spc="-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9321" y="4589968"/>
            <a:ext cx="161322" cy="43488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6" dirty="0">
                <a:latin typeface="Cambria Math"/>
                <a:cs typeface="Cambria Math"/>
              </a:rPr>
              <a:t>𝑗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971" y="4479030"/>
            <a:ext cx="263154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373974" algn="l"/>
                <a:tab pos="2053392" algn="l"/>
                <a:tab pos="2423667" algn="l"/>
              </a:tabLst>
            </a:pPr>
            <a:r>
              <a:rPr sz="1893" dirty="0">
                <a:latin typeface="Cambria Math"/>
                <a:cs typeface="Cambria Math"/>
              </a:rPr>
              <a:t>𝑒	= 𝑞</a:t>
            </a:r>
            <a:r>
              <a:rPr lang="en-US" sz="1893" i="1" baseline="-25000" dirty="0" err="1">
                <a:latin typeface="Cambria Math"/>
                <a:cs typeface="Cambria Math"/>
              </a:rPr>
              <a:t>i</a:t>
            </a:r>
            <a:r>
              <a:rPr sz="2075" baseline="30701" dirty="0">
                <a:latin typeface="Cambria Math"/>
                <a:cs typeface="Cambria Math"/>
              </a:rPr>
              <a:t>𝖳</a:t>
            </a:r>
            <a:r>
              <a:rPr sz="1893" dirty="0">
                <a:latin typeface="Cambria Math"/>
                <a:cs typeface="Cambria Math"/>
              </a:rPr>
              <a:t>𝑘	</a:t>
            </a:r>
            <a:r>
              <a:rPr sz="2839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32840" y="4648212"/>
            <a:ext cx="1292431" cy="15716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32991" y="4284391"/>
            <a:ext cx="894439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893" spc="33" dirty="0">
                <a:latin typeface="Cambria Math"/>
                <a:cs typeface="Cambria Math"/>
              </a:rPr>
              <a:t>exp(𝑒</a:t>
            </a:r>
            <a:r>
              <a:rPr sz="2075" spc="49" baseline="-16081" dirty="0">
                <a:latin typeface="Cambria Math"/>
                <a:cs typeface="Cambria Math"/>
              </a:rPr>
              <a:t>𝑖𝑗</a:t>
            </a:r>
            <a:r>
              <a:rPr sz="1893" spc="33" dirty="0">
                <a:latin typeface="Cambria Math"/>
                <a:cs typeface="Cambria Math"/>
              </a:rPr>
              <a:t>)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4059" y="4626578"/>
            <a:ext cx="18905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lang="el-GR" sz="1893" dirty="0">
                <a:latin typeface="Cambria Math"/>
                <a:cs typeface="Cambria Math"/>
              </a:rPr>
              <a:t>Σ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6412" y="4645068"/>
            <a:ext cx="208009" cy="32818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2075" spc="60" baseline="-16081" dirty="0">
                <a:latin typeface="Cambria Math"/>
                <a:cs typeface="Cambria Math"/>
              </a:rPr>
              <a:t>𝑗</a:t>
            </a:r>
            <a:r>
              <a:rPr lang="en-US" sz="2075" spc="60" baseline="-16081" dirty="0">
                <a:latin typeface="Cambria Math"/>
                <a:cs typeface="Cambria Math"/>
              </a:rPr>
              <a:t>'</a:t>
            </a:r>
            <a:endParaRPr sz="1129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8642" y="5103353"/>
            <a:ext cx="1873469" cy="79979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1387" algn="ctr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02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  <a:p>
            <a:pPr marL="1850" algn="ctr">
              <a:spcBef>
                <a:spcPts val="386"/>
              </a:spcBef>
            </a:pP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6541" y="4436413"/>
            <a:ext cx="1900279" cy="3080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851034" algn="l"/>
                <a:tab pos="1759852" algn="l"/>
              </a:tabLst>
            </a:pPr>
            <a:r>
              <a:rPr sz="1893" dirty="0">
                <a:latin typeface="Cambria Math"/>
                <a:cs typeface="Cambria Math"/>
              </a:rPr>
              <a:t>output	=</a:t>
            </a:r>
            <a:r>
              <a:rPr sz="1893" spc="98" dirty="0">
                <a:latin typeface="Cambria Math"/>
                <a:cs typeface="Cambria Math"/>
              </a:rPr>
              <a:t> </a:t>
            </a:r>
            <a:r>
              <a:rPr lang="el-GR" sz="1893" spc="98" dirty="0">
                <a:latin typeface="Cambria Math"/>
                <a:cs typeface="Cambria Math"/>
              </a:rPr>
              <a:t>Σ</a:t>
            </a:r>
            <a:r>
              <a:rPr lang="en-US" sz="1941" spc="148" dirty="0">
                <a:latin typeface="Cambria Math"/>
                <a:cs typeface="Cambria Math"/>
              </a:rPr>
              <a:t> </a:t>
            </a:r>
            <a:r>
              <a:rPr lang="en-US" sz="1941" spc="148" baseline="-25000" dirty="0">
                <a:latin typeface="Cambria Math"/>
                <a:cs typeface="Cambria Math"/>
              </a:rPr>
              <a:t>𝑗</a:t>
            </a:r>
            <a:r>
              <a:rPr sz="1893" spc="-98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668224" y="4527196"/>
            <a:ext cx="1411920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00959" algn="l"/>
                <a:tab pos="1168612" algn="l"/>
              </a:tabLst>
            </a:pPr>
            <a:r>
              <a:rPr lang="en-US" sz="1384" spc="142" dirty="0">
                <a:latin typeface="Cambria Math"/>
                <a:cs typeface="Cambria Math"/>
              </a:rPr>
              <a:t> </a:t>
            </a:r>
            <a:r>
              <a:rPr sz="1384" spc="142" dirty="0">
                <a:latin typeface="Cambria Math"/>
                <a:cs typeface="Cambria Math"/>
              </a:rPr>
              <a:t>𝑖</a:t>
            </a:r>
            <a:r>
              <a:rPr lang="en-US" sz="1384" spc="142" dirty="0">
                <a:latin typeface="Cambria Math"/>
                <a:cs typeface="Cambria Math"/>
              </a:rPr>
              <a:t>	</a:t>
            </a:r>
            <a:r>
              <a:rPr lang="en-US"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lang="en-US" sz="1384" dirty="0">
                <a:latin typeface="Cambria Math"/>
                <a:cs typeface="Cambria Math"/>
              </a:rPr>
              <a:t> 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16970" y="4734701"/>
            <a:ext cx="1988105" cy="878941"/>
          </a:xfrm>
          <a:prstGeom prst="rect">
            <a:avLst/>
          </a:prstGeom>
        </p:spPr>
        <p:txBody>
          <a:bodyPr vert="horz" wrap="square" lIns="0" tIns="82279" rIns="0" bIns="0" rtlCol="0">
            <a:spAutoFit/>
          </a:bodyPr>
          <a:lstStyle/>
          <a:p>
            <a:pPr marL="477060" algn="ctr">
              <a:spcBef>
                <a:spcPts val="649"/>
              </a:spcBef>
            </a:pPr>
            <a:endParaRPr sz="1384" dirty="0">
              <a:latin typeface="Cambria Math"/>
              <a:cs typeface="Cambria Math"/>
            </a:endParaRPr>
          </a:p>
          <a:p>
            <a:pPr marL="9246" marR="3698" indent="147463">
              <a:spcBef>
                <a:spcPts val="663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02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94592" y="4636562"/>
            <a:ext cx="1331351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753496" algn="l"/>
              </a:tabLst>
            </a:pPr>
            <a:r>
              <a:rPr sz="1893" dirty="0">
                <a:latin typeface="Cambria Math"/>
                <a:cs typeface="Cambria Math"/>
              </a:rPr>
              <a:t>ex</a:t>
            </a:r>
            <a:r>
              <a:rPr sz="1893" spc="4" dirty="0">
                <a:latin typeface="Cambria Math"/>
                <a:cs typeface="Cambria Math"/>
              </a:rPr>
              <a:t>p</a:t>
            </a:r>
            <a:r>
              <a:rPr sz="1893" spc="-4" dirty="0">
                <a:latin typeface="Cambria Math"/>
                <a:cs typeface="Cambria Math"/>
              </a:rPr>
              <a:t>(</a:t>
            </a:r>
            <a:r>
              <a:rPr lang="en-US" sz="1747" spc="33" dirty="0">
                <a:latin typeface="Cambria Math"/>
                <a:cs typeface="Cambria Math"/>
              </a:rPr>
              <a:t>𝑒</a:t>
            </a:r>
            <a:r>
              <a:rPr lang="en-US" sz="1941" spc="49" baseline="-16081" dirty="0">
                <a:latin typeface="Cambria Math"/>
                <a:cs typeface="Cambria Math"/>
              </a:rPr>
              <a:t>𝑖𝑗</a:t>
            </a:r>
            <a:r>
              <a:rPr lang="en-US" sz="1893" baseline="-25000" dirty="0">
                <a:latin typeface="Cambria Math"/>
                <a:cs typeface="Cambria Math"/>
              </a:rPr>
              <a:t>’</a:t>
            </a:r>
            <a:r>
              <a:rPr lang="en-US" sz="1129" spc="-113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28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52342" y="4130129"/>
            <a:ext cx="460394" cy="398454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8997" y="3815620"/>
            <a:ext cx="2509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8309" y="3825976"/>
            <a:ext cx="898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7411" y="4152317"/>
            <a:ext cx="460394" cy="397529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2310" y="3837808"/>
            <a:ext cx="25562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63497" y="4154536"/>
            <a:ext cx="460394" cy="398454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990007" y="4164520"/>
            <a:ext cx="460394" cy="397529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84308" y="3860366"/>
            <a:ext cx="276422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5847" y="3849512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6" dirty="0">
                <a:latin typeface="Cambria Math"/>
                <a:cs typeface="Cambria Math"/>
              </a:rPr>
              <a:t>𝑞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8892" y="3859256"/>
            <a:ext cx="27179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27139" y="2877637"/>
            <a:ext cx="4584060" cy="942051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8997" y="2562629"/>
            <a:ext cx="250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48309" y="2573483"/>
            <a:ext cx="89860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80866" y="2595486"/>
            <a:ext cx="2630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02310" y="2585038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87933" y="2588182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8068" y="2598406"/>
            <a:ext cx="137193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46227">
              <a:spcBef>
                <a:spcPts val="77"/>
              </a:spcBef>
              <a:tabLst>
                <a:tab pos="505721" algn="l"/>
                <a:tab pos="1131630" algn="l"/>
              </a:tabLst>
            </a:pPr>
            <a:r>
              <a:rPr sz="2512" spc="11" baseline="1207" dirty="0">
                <a:latin typeface="Cambria Math"/>
                <a:cs typeface="Cambria Math"/>
              </a:rPr>
              <a:t>𝑣</a:t>
            </a:r>
            <a:r>
              <a:rPr sz="1802" spc="11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1675" spc="8" dirty="0">
                <a:latin typeface="Cambria Math"/>
                <a:cs typeface="Cambria Math"/>
              </a:rPr>
              <a:t>𝑣</a:t>
            </a:r>
            <a:r>
              <a:rPr sz="1802" spc="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784308" y="2607689"/>
            <a:ext cx="27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105847" y="2597241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9" dirty="0">
                <a:latin typeface="Cambria Math"/>
                <a:cs typeface="Cambria Math"/>
              </a:rPr>
              <a:t>𝑞</a:t>
            </a:r>
            <a:r>
              <a:rPr sz="1802" spc="44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08892" y="2606578"/>
            <a:ext cx="27179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352851" y="2766292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71621" y="3285746"/>
            <a:ext cx="2007058" cy="874651"/>
          </a:xfrm>
          <a:prstGeom prst="rect">
            <a:avLst/>
          </a:prstGeom>
        </p:spPr>
        <p:txBody>
          <a:bodyPr vert="horz" wrap="square" lIns="0" tIns="161786" rIns="0" bIns="0" rtlCol="0">
            <a:spAutoFit/>
          </a:bodyPr>
          <a:lstStyle/>
          <a:p>
            <a:pPr marL="619439">
              <a:spcBef>
                <a:spcPts val="1274"/>
              </a:spcBef>
            </a:pPr>
            <a:r>
              <a:rPr sz="1947" spc="19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  <a:p>
            <a:pPr marL="36981">
              <a:spcBef>
                <a:spcPts val="1158"/>
              </a:spcBef>
              <a:tabLst>
                <a:tab pos="662429" algn="l"/>
                <a:tab pos="1122385" algn="l"/>
                <a:tab pos="1443661" algn="l"/>
                <a:tab pos="1748296" algn="l"/>
              </a:tabLst>
            </a:pPr>
            <a:r>
              <a:rPr sz="2512" spc="32" baseline="1207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	</a:t>
            </a:r>
            <a:r>
              <a:rPr sz="2512" spc="17" baseline="1207" dirty="0">
                <a:latin typeface="Cambria Math"/>
                <a:cs typeface="Cambria Math"/>
              </a:rPr>
              <a:t>𝑣</a:t>
            </a:r>
            <a:r>
              <a:rPr sz="1802" spc="17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2512" baseline="2415" dirty="0">
                <a:latin typeface="Cambria Math"/>
                <a:cs typeface="Cambria Math"/>
              </a:rPr>
              <a:t>𝑞</a:t>
            </a:r>
            <a:r>
              <a:rPr sz="1802" baseline="-11784" dirty="0">
                <a:latin typeface="Cambria Math"/>
                <a:cs typeface="Cambria Math"/>
              </a:rPr>
              <a:t>3	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1167" y="1777223"/>
            <a:ext cx="3085932" cy="390375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diagram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like we</a:t>
            </a:r>
            <a:r>
              <a:rPr sz="1675" spc="-4" dirty="0">
                <a:latin typeface="Calibri"/>
                <a:cs typeface="Calibri"/>
              </a:rPr>
              <a:t> might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LSTM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Can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drop-in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replacement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recurrence?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few</a:t>
            </a:r>
            <a:r>
              <a:rPr sz="1675" spc="-4" dirty="0">
                <a:latin typeface="Calibri"/>
                <a:cs typeface="Calibri"/>
              </a:rPr>
              <a:t> issues, </a:t>
            </a:r>
            <a:r>
              <a:rPr sz="1675" dirty="0">
                <a:latin typeface="Calibri"/>
                <a:cs typeface="Calibri"/>
              </a:rPr>
              <a:t>which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we’ll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 through.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455333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First, </a:t>
            </a:r>
            <a:r>
              <a:rPr sz="1675" dirty="0">
                <a:latin typeface="Calibri"/>
                <a:cs typeface="Calibri"/>
              </a:rPr>
              <a:t>self-attention is an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 on </a:t>
            </a:r>
            <a:r>
              <a:rPr sz="1675" b="1" dirty="0">
                <a:latin typeface="Calibri"/>
                <a:cs typeface="Calibri"/>
              </a:rPr>
              <a:t>sets</a:t>
            </a:r>
            <a:r>
              <a:rPr sz="1675" dirty="0">
                <a:latin typeface="Calibri"/>
                <a:cs typeface="Calibri"/>
              </a:rPr>
              <a:t>. It </a:t>
            </a:r>
            <a:r>
              <a:rPr sz="1675" spc="-4" dirty="0">
                <a:latin typeface="Calibri"/>
                <a:cs typeface="Calibri"/>
              </a:rPr>
              <a:t>has no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notion </a:t>
            </a:r>
            <a:r>
              <a:rPr sz="1675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5" name="object 65"/>
          <p:cNvSpPr/>
          <p:nvPr/>
        </p:nvSpPr>
        <p:spPr>
          <a:xfrm>
            <a:off x="4127139" y="2112162"/>
            <a:ext cx="4584060" cy="452998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6" name="object 66"/>
          <p:cNvSpPr txBox="1"/>
          <p:nvPr/>
        </p:nvSpPr>
        <p:spPr>
          <a:xfrm>
            <a:off x="5781782" y="2183035"/>
            <a:ext cx="127671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7672" y="1772691"/>
            <a:ext cx="3784381" cy="467790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89730" y="5510201"/>
            <a:ext cx="5029200" cy="24365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4654">
              <a:lnSpc>
                <a:spcPts val="1896"/>
              </a:lnSpc>
            </a:pP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02" spc="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02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8182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1" y="1242396"/>
            <a:ext cx="8875059" cy="2981065"/>
          </a:xfrm>
        </p:spPr>
        <p:txBody>
          <a:bodyPr>
            <a:normAutofit/>
          </a:bodyPr>
          <a:lstStyle/>
          <a:p>
            <a:r>
              <a:rPr lang="en-US" sz="3688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24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5730" y="4223461"/>
            <a:ext cx="6212541" cy="17523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94" dirty="0"/>
              <a:t>Prof. Adriana </a:t>
            </a:r>
            <a:r>
              <a:rPr lang="en-US" sz="3494" dirty="0" err="1"/>
              <a:t>Kovashka</a:t>
            </a:r>
            <a:br>
              <a:rPr lang="en-US" sz="3494" dirty="0"/>
            </a:br>
            <a:r>
              <a:rPr lang="en-US" sz="3494" dirty="0"/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494" dirty="0"/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6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5627" y="1774783"/>
            <a:ext cx="101601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2038" b="1" spc="-4" dirty="0">
                <a:latin typeface="Calibri"/>
                <a:cs typeface="Calibri"/>
              </a:rPr>
              <a:t>S</a:t>
            </a:r>
            <a:r>
              <a:rPr sz="2038" b="1" spc="-11" dirty="0">
                <a:latin typeface="Calibri"/>
                <a:cs typeface="Calibri"/>
              </a:rPr>
              <a:t>o</a:t>
            </a:r>
            <a:r>
              <a:rPr sz="2038" b="1" spc="-4" dirty="0">
                <a:latin typeface="Calibri"/>
                <a:cs typeface="Calibri"/>
              </a:rPr>
              <a:t>lut</a:t>
            </a:r>
            <a:r>
              <a:rPr sz="2038" b="1" spc="-15" dirty="0">
                <a:latin typeface="Calibri"/>
                <a:cs typeface="Calibri"/>
              </a:rPr>
              <a:t>i</a:t>
            </a:r>
            <a:r>
              <a:rPr sz="2038" b="1" spc="-4" dirty="0">
                <a:latin typeface="Calibri"/>
                <a:cs typeface="Calibri"/>
              </a:rPr>
              <a:t>ons</a:t>
            </a:r>
            <a:endParaRPr sz="203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71393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4187" y="1777223"/>
            <a:ext cx="8216363" cy="241738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doesn’t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build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order information,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need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encode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</a:t>
            </a:r>
            <a:r>
              <a:rPr sz="1675" dirty="0">
                <a:latin typeface="Calibri"/>
                <a:cs typeface="Calibri"/>
              </a:rPr>
              <a:t> the</a:t>
            </a:r>
          </a:p>
          <a:p>
            <a:pPr marL="295851"/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our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 </a:t>
            </a:r>
            <a:r>
              <a:rPr sz="1675" spc="-4" dirty="0">
                <a:latin typeface="Calibri"/>
                <a:cs typeface="Calibri"/>
              </a:rPr>
              <a:t>values.</a:t>
            </a:r>
            <a:endParaRPr sz="1675" dirty="0">
              <a:latin typeface="Calibri"/>
              <a:cs typeface="Calibri"/>
            </a:endParaRPr>
          </a:p>
          <a:p>
            <a:pPr marL="29585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Consider representing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sequence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index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vector</a:t>
            </a:r>
            <a:endParaRPr sz="1675" dirty="0">
              <a:latin typeface="Calibri"/>
              <a:cs typeface="Calibri"/>
            </a:endParaRPr>
          </a:p>
          <a:p>
            <a:pPr marL="2059863">
              <a:spcBef>
                <a:spcPts val="466"/>
              </a:spcBef>
            </a:pPr>
            <a:r>
              <a:rPr sz="1675" spc="-55" dirty="0">
                <a:latin typeface="Cambria Math"/>
                <a:cs typeface="Cambria Math"/>
              </a:rPr>
              <a:t>𝑝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802" spc="382" baseline="28619" dirty="0">
                <a:latin typeface="Cambria Math"/>
                <a:cs typeface="Cambria Math"/>
              </a:rPr>
              <a:t>𝑑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{1</a:t>
            </a:r>
            <a:r>
              <a:rPr sz="1675" spc="4" dirty="0">
                <a:latin typeface="Cambria Math"/>
                <a:cs typeface="Cambria Math"/>
              </a:rPr>
              <a:t>,</a:t>
            </a:r>
            <a:r>
              <a:rPr sz="1675" spc="-4" dirty="0">
                <a:latin typeface="Cambria Math"/>
                <a:cs typeface="Cambria Math"/>
              </a:rPr>
              <a:t>2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𝑇</a:t>
            </a:r>
            <a:r>
              <a:rPr sz="1675" dirty="0">
                <a:latin typeface="Cambria Math"/>
                <a:cs typeface="Cambria Math"/>
              </a:rPr>
              <a:t>}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posit</a:t>
            </a:r>
            <a:r>
              <a:rPr sz="1675" spc="-11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n 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ct</a:t>
            </a:r>
            <a:r>
              <a:rPr sz="1675" spc="-8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293" dirty="0">
              <a:latin typeface="Calibri"/>
              <a:cs typeface="Calibri"/>
            </a:endParaRPr>
          </a:p>
          <a:p>
            <a:pPr marL="295851" indent="-249625"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Don’t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3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made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yet!</a:t>
            </a:r>
          </a:p>
          <a:p>
            <a:pPr marL="295851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Easy </a:t>
            </a:r>
            <a:r>
              <a:rPr sz="1675" dirty="0">
                <a:latin typeface="Calibri"/>
                <a:cs typeface="Calibri"/>
              </a:rPr>
              <a:t>to incorporate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add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inputs!</a:t>
            </a:r>
          </a:p>
          <a:p>
            <a:pPr marL="295851" indent="-249625">
              <a:spcBef>
                <a:spcPts val="51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lang="en-US" sz="1802" spc="55" baseline="-15151" dirty="0">
                <a:latin typeface="Cambria Math"/>
                <a:cs typeface="Cambria Math"/>
              </a:rPr>
              <a:t>,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lang="en-US" sz="1802" spc="38" baseline="-15151" dirty="0">
                <a:latin typeface="Cambria Math"/>
                <a:cs typeface="Cambria Math"/>
              </a:rPr>
              <a:t>,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spc="-4" dirty="0">
                <a:latin typeface="Calibri"/>
                <a:cs typeface="Calibri"/>
              </a:rPr>
              <a:t>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qu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Fixing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first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problem: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>
                <a:latin typeface="Calibri"/>
                <a:cs typeface="Calibri"/>
              </a:rPr>
              <a:t>S</a:t>
            </a:r>
            <a:r>
              <a:rPr lang="en-US" sz="3106" spc="8" dirty="0"/>
              <a:t>equence</a:t>
            </a:r>
            <a:r>
              <a:rPr lang="en-US" sz="3106" spc="22" dirty="0"/>
              <a:t> </a:t>
            </a:r>
            <a:r>
              <a:rPr lang="en-US" sz="3106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38728" y="4451480"/>
            <a:ext cx="1380256" cy="81500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1896">
              <a:spcBef>
                <a:spcPts val="73"/>
              </a:spcBef>
            </a:pPr>
            <a:r>
              <a:rPr sz="1675" spc="-22" dirty="0">
                <a:latin typeface="Cambria Math"/>
                <a:cs typeface="Cambria Math"/>
              </a:rPr>
              <a:t>𝑣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𝑝</a:t>
            </a:r>
            <a:r>
              <a:rPr sz="1802" spc="87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35133"/>
            <a:r>
              <a:rPr sz="1675" spc="-40" dirty="0">
                <a:latin typeface="Cambria Math"/>
                <a:cs typeface="Cambria Math"/>
              </a:rPr>
              <a:t>𝑞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𝑝</a:t>
            </a:r>
            <a:r>
              <a:rPr sz="1802" spc="93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27736">
              <a:spcBef>
                <a:spcPts val="106"/>
              </a:spcBef>
            </a:pPr>
            <a:r>
              <a:rPr sz="1675" dirty="0">
                <a:latin typeface="Cambria Math"/>
                <a:cs typeface="Cambria Math"/>
              </a:rPr>
              <a:t>𝑘</a:t>
            </a:r>
            <a:r>
              <a:rPr sz="1802" spc="223" baseline="-15151" dirty="0">
                <a:latin typeface="Cambria Math"/>
                <a:cs typeface="Cambria Math"/>
              </a:rPr>
              <a:t>𝑖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𝑝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4026" y="4482913"/>
            <a:ext cx="2334326" cy="109237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11" rIns="0" bIns="0" rtlCol="0">
            <a:spAutoFit/>
          </a:bodyPr>
          <a:lstStyle/>
          <a:p>
            <a:pPr marL="59633" marR="129435">
              <a:lnSpc>
                <a:spcPts val="1747"/>
              </a:lnSpc>
              <a:spcBef>
                <a:spcPts val="19"/>
              </a:spcBef>
            </a:pP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456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456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032798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167" y="3870698"/>
            <a:ext cx="6596665" cy="1554210"/>
          </a:xfrm>
          <a:prstGeom prst="rect">
            <a:avLst/>
          </a:prstGeom>
        </p:spPr>
        <p:txBody>
          <a:bodyPr vert="horz" wrap="square" lIns="0" tIns="59629" rIns="0" bIns="0" rtlCol="0">
            <a:spAutoFit/>
          </a:bodyPr>
          <a:lstStyle/>
          <a:p>
            <a:pPr marL="258870" indent="-249625">
              <a:spcBef>
                <a:spcPts val="46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Pros: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Periodicity </a:t>
            </a:r>
            <a:r>
              <a:rPr sz="1675" dirty="0">
                <a:latin typeface="Calibri"/>
                <a:cs typeface="Calibri"/>
              </a:rPr>
              <a:t>indicates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“absolute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isn’t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important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Maybe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sequences as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restart!</a:t>
            </a:r>
            <a:endParaRPr sz="1675">
              <a:latin typeface="Calibri"/>
              <a:cs typeface="Calibri"/>
            </a:endParaRPr>
          </a:p>
          <a:p>
            <a:pPr marL="307408" indent="-298624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307408" algn="l"/>
                <a:tab pos="307869" algn="l"/>
              </a:tabLst>
            </a:pPr>
            <a:r>
              <a:rPr sz="1675" spc="-4" dirty="0">
                <a:latin typeface="Calibri"/>
                <a:cs typeface="Calibri"/>
              </a:rPr>
              <a:t>Cons: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Not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learnable;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also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extrapolation </a:t>
            </a: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really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work!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433" y="1777221"/>
            <a:ext cx="8062436" cy="158606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b="1" dirty="0">
                <a:latin typeface="Calibri"/>
                <a:cs typeface="Calibri"/>
              </a:rPr>
              <a:t>Sinusoidal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position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representations: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sinusoidal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varying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periods:</a:t>
            </a:r>
            <a:endParaRPr sz="1675">
              <a:latin typeface="Calibri"/>
              <a:cs typeface="Calibri"/>
            </a:endParaRPr>
          </a:p>
          <a:p>
            <a:pPr marL="1098347" marR="5421009" indent="6934">
              <a:lnSpc>
                <a:spcPct val="129800"/>
              </a:lnSpc>
              <a:spcBef>
                <a:spcPts val="1379"/>
              </a:spcBef>
            </a:pPr>
            <a:r>
              <a:rPr sz="1529" spc="19" dirty="0">
                <a:latin typeface="Cambria Math"/>
                <a:cs typeface="Cambria Math"/>
              </a:rPr>
              <a:t>sin(𝑖/10000</a:t>
            </a:r>
            <a:r>
              <a:rPr sz="1639" spc="27" baseline="27777" dirty="0">
                <a:latin typeface="Cambria Math"/>
                <a:cs typeface="Cambria Math"/>
              </a:rPr>
              <a:t>2∗1/𝑑</a:t>
            </a:r>
            <a:r>
              <a:rPr sz="1529" spc="19" dirty="0">
                <a:latin typeface="Cambria Math"/>
                <a:cs typeface="Cambria Math"/>
              </a:rPr>
              <a:t>) </a:t>
            </a:r>
            <a:r>
              <a:rPr sz="1529" spc="-328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cos(𝑖/10000</a:t>
            </a:r>
            <a:r>
              <a:rPr sz="1639" spc="22" baseline="27777" dirty="0">
                <a:latin typeface="Cambria Math"/>
                <a:cs typeface="Cambria Math"/>
              </a:rPr>
              <a:t>2∗1/𝑑</a:t>
            </a:r>
            <a:r>
              <a:rPr sz="1529" spc="15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  <a:p>
            <a:pPr marL="338380">
              <a:lnSpc>
                <a:spcPts val="1722"/>
              </a:lnSpc>
              <a:tabLst>
                <a:tab pos="612504" algn="l"/>
              </a:tabLst>
            </a:pP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	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  <a:p>
            <a:pPr marL="2277591">
              <a:spcBef>
                <a:spcPts val="1107"/>
              </a:spcBef>
            </a:pPr>
            <a:r>
              <a:rPr sz="1092" u="sng" spc="8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6112" y="3293287"/>
            <a:ext cx="157994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sin(𝑖/10000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2906480"/>
            <a:ext cx="55469" cy="565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9877" y="3029623"/>
            <a:ext cx="55469" cy="565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3149435"/>
            <a:ext cx="55469" cy="5657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81104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3122407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2853012" y="3454609"/>
            <a:ext cx="109551" cy="180662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</a:pPr>
            <a:r>
              <a:rPr sz="1092" u="sng" spc="139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0566" y="3578860"/>
            <a:ext cx="1606294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cos(𝑖/10000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0727" y="5671136"/>
            <a:ext cx="5838125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165" spc="-4" dirty="0">
                <a:latin typeface="Calibri"/>
                <a:cs typeface="Calibri"/>
              </a:rPr>
              <a:t>Image:</a:t>
            </a:r>
            <a:r>
              <a:rPr sz="1165" spc="95" dirty="0">
                <a:latin typeface="Calibri"/>
                <a:cs typeface="Calibri"/>
              </a:rPr>
              <a:t> </a:t>
            </a:r>
            <a:r>
              <a:rPr sz="1165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165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9678" y="2295752"/>
            <a:ext cx="4729275" cy="13778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55005" y="3702832"/>
            <a:ext cx="150182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Index</a:t>
            </a:r>
            <a:r>
              <a:rPr sz="1310" spc="-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in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sequence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4186" y="2628379"/>
            <a:ext cx="169342" cy="7405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latin typeface="Calibri"/>
                <a:cs typeface="Calibri"/>
              </a:rPr>
              <a:t>Dimension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Position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representation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vectors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through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753" y="3006382"/>
            <a:ext cx="2823377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deep</a:t>
            </a:r>
            <a:endParaRPr sz="1675">
              <a:latin typeface="Calibri"/>
              <a:cs typeface="Calibri"/>
            </a:endParaRPr>
          </a:p>
          <a:p>
            <a:pPr marL="258870">
              <a:spcBef>
                <a:spcPts val="4"/>
              </a:spcBef>
            </a:pPr>
            <a:r>
              <a:rPr sz="1675" dirty="0">
                <a:latin typeface="Calibri"/>
                <a:cs typeface="Calibri"/>
              </a:rPr>
              <a:t>learning!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955" y="1709395"/>
            <a:ext cx="3022142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3698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2694495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4" y="1777222"/>
            <a:ext cx="3504261" cy="190923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125737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Note that there are </a:t>
            </a:r>
            <a:r>
              <a:rPr sz="1675" spc="-4" dirty="0">
                <a:latin typeface="Calibri"/>
                <a:cs typeface="Calibri"/>
              </a:rPr>
              <a:t>no </a:t>
            </a:r>
            <a:r>
              <a:rPr sz="1675" dirty="0">
                <a:latin typeface="Calibri"/>
                <a:cs typeface="Calibri"/>
              </a:rPr>
              <a:t>elementwise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 in </a:t>
            </a:r>
            <a:r>
              <a:rPr sz="1675" dirty="0">
                <a:latin typeface="Calibri"/>
                <a:cs typeface="Calibri"/>
              </a:rPr>
              <a:t>self-attention;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more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layers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re-averages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Easy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fix: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add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feed-forward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network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post-process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dirty="0">
                <a:latin typeface="Calibri"/>
                <a:cs typeface="Calibri"/>
              </a:rPr>
              <a:t> vector.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0123" y="4084368"/>
            <a:ext cx="754379" cy="180275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1886002" y="4357275"/>
            <a:ext cx="1639575" cy="180275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63513" y="3987842"/>
            <a:ext cx="3017982" cy="558590"/>
          </a:xfrm>
          <a:prstGeom prst="rect">
            <a:avLst/>
          </a:prstGeom>
        </p:spPr>
        <p:txBody>
          <a:bodyPr vert="horz" wrap="square" lIns="0" tIns="48998" rIns="0" bIns="0" rtlCol="0">
            <a:spAutoFit/>
          </a:bodyPr>
          <a:lstStyle/>
          <a:p>
            <a:pPr marL="27736">
              <a:spcBef>
                <a:spcPts val="386"/>
              </a:spcBef>
            </a:pPr>
            <a:r>
              <a:rPr sz="1529" spc="22" dirty="0">
                <a:latin typeface="Cambria Math"/>
                <a:cs typeface="Cambria Math"/>
              </a:rPr>
              <a:t>𝑚</a:t>
            </a:r>
            <a:r>
              <a:rPr sz="1639" spc="32" baseline="-16666" dirty="0">
                <a:latin typeface="Cambria Math"/>
                <a:cs typeface="Cambria Math"/>
              </a:rPr>
              <a:t>𝑖</a:t>
            </a:r>
            <a:r>
              <a:rPr sz="1639" spc="398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=</a:t>
            </a:r>
            <a:r>
              <a:rPr sz="1529" spc="80" dirty="0">
                <a:latin typeface="Cambria Math"/>
                <a:cs typeface="Cambria Math"/>
              </a:rPr>
              <a:t> </a:t>
            </a:r>
            <a:r>
              <a:rPr sz="1529" spc="-4" dirty="0">
                <a:latin typeface="Cambria Math"/>
                <a:cs typeface="Cambria Math"/>
              </a:rPr>
              <a:t>𝑀𝐿𝑃</a:t>
            </a:r>
            <a:r>
              <a:rPr sz="1529" spc="310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endParaRPr sz="1639" baseline="-16666">
              <a:latin typeface="Cambria Math"/>
              <a:cs typeface="Cambria Math"/>
            </a:endParaRPr>
          </a:p>
          <a:p>
            <a:pPr marL="289380">
              <a:spcBef>
                <a:spcPts val="313"/>
              </a:spcBef>
              <a:tabLst>
                <a:tab pos="531145" algn="l"/>
              </a:tabLst>
            </a:pPr>
            <a:r>
              <a:rPr sz="1529" dirty="0">
                <a:latin typeface="Cambria Math"/>
                <a:cs typeface="Cambria Math"/>
              </a:rPr>
              <a:t>=	</a:t>
            </a:r>
            <a:r>
              <a:rPr sz="1529" spc="-84" dirty="0">
                <a:latin typeface="Cambria Math"/>
                <a:cs typeface="Cambria Math"/>
              </a:rPr>
              <a:t>𝑊</a:t>
            </a:r>
            <a:r>
              <a:rPr sz="1639" spc="-125" baseline="-16666" dirty="0">
                <a:latin typeface="Cambria Math"/>
                <a:cs typeface="Cambria Math"/>
              </a:rPr>
              <a:t>2</a:t>
            </a:r>
            <a:r>
              <a:rPr sz="163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∗ </a:t>
            </a:r>
            <a:r>
              <a:rPr sz="1529" spc="-4" dirty="0">
                <a:latin typeface="Cambria Math"/>
                <a:cs typeface="Cambria Math"/>
              </a:rPr>
              <a:t>ReLU</a:t>
            </a:r>
            <a:r>
              <a:rPr sz="1529" spc="284" dirty="0">
                <a:latin typeface="Cambria Math"/>
                <a:cs typeface="Cambria Math"/>
              </a:rPr>
              <a:t> </a:t>
            </a:r>
            <a:r>
              <a:rPr sz="1529" spc="-98" dirty="0">
                <a:latin typeface="Cambria Math"/>
                <a:cs typeface="Cambria Math"/>
              </a:rPr>
              <a:t>𝑊</a:t>
            </a:r>
            <a:r>
              <a:rPr sz="1639" spc="-147" baseline="-16666" dirty="0">
                <a:latin typeface="Cambria Math"/>
                <a:cs typeface="Cambria Math"/>
              </a:rPr>
              <a:t>1</a:t>
            </a:r>
            <a:r>
              <a:rPr sz="1639" spc="22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×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r>
              <a:rPr sz="1639" spc="284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+ </a:t>
            </a:r>
            <a:r>
              <a:rPr sz="1529" spc="-29" dirty="0">
                <a:latin typeface="Cambria Math"/>
                <a:cs typeface="Cambria Math"/>
              </a:rPr>
              <a:t>𝑏</a:t>
            </a:r>
            <a:r>
              <a:rPr sz="1639" spc="-44" baseline="-16666" dirty="0">
                <a:latin typeface="Cambria Math"/>
                <a:cs typeface="Cambria Math"/>
              </a:rPr>
              <a:t>1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8951" y="4300199"/>
            <a:ext cx="42387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dirty="0">
                <a:latin typeface="Cambria Math"/>
                <a:cs typeface="Cambria Math"/>
              </a:rPr>
              <a:t>+</a:t>
            </a:r>
            <a:r>
              <a:rPr sz="1529" spc="-37" dirty="0">
                <a:latin typeface="Cambria Math"/>
                <a:cs typeface="Cambria Math"/>
              </a:rPr>
              <a:t> </a:t>
            </a:r>
            <a:r>
              <a:rPr sz="1529" spc="-11" dirty="0">
                <a:latin typeface="Cambria Math"/>
                <a:cs typeface="Cambria Math"/>
              </a:rPr>
              <a:t>𝑏</a:t>
            </a:r>
            <a:r>
              <a:rPr sz="1639" spc="-17" baseline="-16666" dirty="0">
                <a:latin typeface="Cambria Math"/>
                <a:cs typeface="Cambria Math"/>
              </a:rPr>
              <a:t>2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9905" y="4324271"/>
            <a:ext cx="147918" cy="216330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17194" y="4334257"/>
            <a:ext cx="146531" cy="215405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2169" y="4337584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3" name="object 1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28679" y="4334257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27139" y="3059575"/>
            <a:ext cx="4584060" cy="1258225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89730" y="5510201"/>
            <a:ext cx="5029200" cy="230832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5124">
              <a:lnSpc>
                <a:spcPts val="1813"/>
              </a:lnSpc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29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29" spc="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1154" y="3453500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26225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 txBox="1"/>
          <p:nvPr/>
        </p:nvSpPr>
        <p:spPr>
          <a:xfrm>
            <a:off x="5497964" y="34517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83467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5781781" y="3451742"/>
            <a:ext cx="1276252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15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98882" y="3473376"/>
            <a:ext cx="385048" cy="279656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070437" y="3458122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7340001" y="2797853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27139" y="1811521"/>
            <a:ext cx="4584060" cy="1258225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61154" y="22054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26225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object 39"/>
          <p:cNvSpPr txBox="1"/>
          <p:nvPr/>
        </p:nvSpPr>
        <p:spPr>
          <a:xfrm>
            <a:off x="5497964" y="2203466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83467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1" name="object 41"/>
          <p:cNvSpPr txBox="1"/>
          <p:nvPr/>
        </p:nvSpPr>
        <p:spPr>
          <a:xfrm>
            <a:off x="5781782" y="2203466"/>
            <a:ext cx="1276714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998882" y="2225320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3" name="object 43"/>
          <p:cNvSpPr txBox="1"/>
          <p:nvPr/>
        </p:nvSpPr>
        <p:spPr>
          <a:xfrm>
            <a:off x="8070437" y="2210067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7610" y="2027850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Adding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nonlinearities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21810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6956" y="1709395"/>
            <a:ext cx="3232925" cy="208172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616545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3" y="1777223"/>
            <a:ext cx="2796106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To use </a:t>
            </a:r>
            <a:r>
              <a:rPr sz="1675" dirty="0">
                <a:latin typeface="Calibri"/>
                <a:cs typeface="Calibri"/>
              </a:rPr>
              <a:t>self-attention in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decoders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need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ensure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peek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270" y="2900102"/>
            <a:ext cx="3256499" cy="260455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marR="54039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timestep,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change the set of </a:t>
            </a:r>
            <a:r>
              <a:rPr sz="1675" b="1" dirty="0">
                <a:latin typeface="Calibri"/>
                <a:cs typeface="Calibri"/>
              </a:rPr>
              <a:t>keys and 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 </a:t>
            </a:r>
            <a:r>
              <a:rPr sz="1675" dirty="0">
                <a:latin typeface="Calibri"/>
                <a:cs typeface="Calibri"/>
              </a:rPr>
              <a:t>to include </a:t>
            </a:r>
            <a:r>
              <a:rPr sz="1675" spc="-4" dirty="0">
                <a:latin typeface="Calibri"/>
                <a:cs typeface="Calibri"/>
              </a:rPr>
              <a:t>only past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86606" marR="447937" indent="-24962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To enable </a:t>
            </a:r>
            <a:r>
              <a:rPr sz="1675" spc="-4" dirty="0">
                <a:latin typeface="Calibri"/>
                <a:cs typeface="Calibri"/>
              </a:rPr>
              <a:t>parallelization,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mask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</a:t>
            </a:r>
            <a:r>
              <a:rPr sz="1675" spc="-4" dirty="0">
                <a:latin typeface="Calibri"/>
                <a:cs typeface="Calibri"/>
              </a:rPr>
              <a:t>by setting </a:t>
            </a:r>
            <a:r>
              <a:rPr sz="1675" dirty="0">
                <a:latin typeface="Calibri"/>
                <a:cs typeface="Calibri"/>
              </a:rPr>
              <a:t>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−∞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R="40680" algn="r">
              <a:lnSpc>
                <a:spcPts val="1300"/>
              </a:lnSpc>
              <a:tabLst>
                <a:tab pos="539004" algn="l"/>
              </a:tabLst>
            </a:pPr>
            <a:r>
              <a:rPr sz="1602" spc="40" dirty="0">
                <a:latin typeface="Cambria Math"/>
                <a:cs typeface="Cambria Math"/>
              </a:rPr>
              <a:t>𝑒</a:t>
            </a:r>
            <a:r>
              <a:rPr sz="1947" spc="60" baseline="-15625" dirty="0">
                <a:latin typeface="Cambria Math"/>
                <a:cs typeface="Cambria Math"/>
              </a:rPr>
              <a:t>𝑖𝑗</a:t>
            </a:r>
            <a:r>
              <a:rPr sz="1947" spc="431" baseline="-15625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=	</a:t>
            </a:r>
            <a:endParaRPr sz="1602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0871" y="2581293"/>
          <a:ext cx="2884393" cy="2664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129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3803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387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2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409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49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69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0275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55993" y="3404225"/>
            <a:ext cx="311552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spc="-4" dirty="0">
                <a:latin typeface="Calibri"/>
                <a:cs typeface="Calibri"/>
              </a:rPr>
              <a:t>The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48228" y="4128003"/>
            <a:ext cx="356389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ch</a:t>
            </a:r>
            <a:r>
              <a:rPr sz="1529" spc="-19" dirty="0">
                <a:latin typeface="Calibri"/>
                <a:cs typeface="Calibri"/>
              </a:rPr>
              <a:t>e</a:t>
            </a:r>
            <a:r>
              <a:rPr sz="1529" dirty="0">
                <a:latin typeface="Calibri"/>
                <a:cs typeface="Calibri"/>
              </a:rPr>
              <a:t>f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5992" y="4796037"/>
            <a:ext cx="36193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who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578" y="2751445"/>
            <a:ext cx="614783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[</a:t>
            </a:r>
            <a:r>
              <a:rPr sz="1529" spc="-11" dirty="0">
                <a:latin typeface="Calibri"/>
                <a:cs typeface="Calibri"/>
              </a:rPr>
              <a:t>S</a:t>
            </a:r>
            <a:r>
              <a:rPr sz="1529" spc="-127" dirty="0">
                <a:latin typeface="Calibri"/>
                <a:cs typeface="Calibri"/>
              </a:rPr>
              <a:t>T</a:t>
            </a:r>
            <a:r>
              <a:rPr sz="1529" dirty="0">
                <a:latin typeface="Calibri"/>
                <a:cs typeface="Calibri"/>
              </a:rPr>
              <a:t>A</a:t>
            </a:r>
            <a:r>
              <a:rPr sz="1529" spc="-22" dirty="0">
                <a:latin typeface="Calibri"/>
                <a:cs typeface="Calibri"/>
              </a:rPr>
              <a:t>R</a:t>
            </a:r>
            <a:r>
              <a:rPr sz="1529" spc="-4" dirty="0">
                <a:latin typeface="Calibri"/>
                <a:cs typeface="Calibri"/>
              </a:rPr>
              <a:t>T]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2367" y="3670661"/>
            <a:ext cx="99428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456" spc="-51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456" spc="-32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456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5848" y="3258156"/>
            <a:ext cx="335126" cy="2186870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/>
          <p:nvPr/>
        </p:nvSpPr>
        <p:spPr>
          <a:xfrm>
            <a:off x="6906787" y="2304732"/>
            <a:ext cx="297222" cy="187671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3" name="object 13"/>
          <p:cNvGrpSpPr/>
          <p:nvPr/>
        </p:nvGrpSpPr>
        <p:grpSpPr>
          <a:xfrm>
            <a:off x="6009622" y="1861305"/>
            <a:ext cx="2792870" cy="676261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/>
          <p:nvPr/>
        </p:nvSpPr>
        <p:spPr>
          <a:xfrm>
            <a:off x="8299710" y="2272007"/>
            <a:ext cx="315712" cy="216330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491323" y="1362959"/>
            <a:ext cx="173895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456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456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Masking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future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61135" y="5198540"/>
            <a:ext cx="70723" cy="18908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165" spc="127" dirty="0">
                <a:latin typeface="Cambria Math"/>
                <a:cs typeface="Cambria Math"/>
              </a:rPr>
              <a:t>𝑖</a:t>
            </a:r>
            <a:endParaRPr sz="1165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7254" y="5094257"/>
            <a:ext cx="106047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602" spc="51" dirty="0">
                <a:latin typeface="Cambria Math"/>
                <a:cs typeface="Cambria Math"/>
              </a:rPr>
              <a:t>𝑞</a:t>
            </a:r>
            <a:r>
              <a:rPr sz="1947" spc="765" baseline="31250" dirty="0">
                <a:latin typeface="Cambria Math"/>
                <a:cs typeface="Cambria Math"/>
              </a:rPr>
              <a:t>𝖳</a:t>
            </a:r>
            <a:r>
              <a:rPr sz="1602" spc="-146" dirty="0">
                <a:latin typeface="Cambria Math"/>
                <a:cs typeface="Cambria Math"/>
              </a:rPr>
              <a:t>𝑘</a:t>
            </a:r>
            <a:r>
              <a:rPr sz="1947" spc="699" baseline="-15625" dirty="0">
                <a:latin typeface="Cambria Math"/>
                <a:cs typeface="Cambria Math"/>
              </a:rPr>
              <a:t>𝑗</a:t>
            </a:r>
            <a:r>
              <a:rPr sz="1602" spc="-4" dirty="0">
                <a:latin typeface="Cambria Math"/>
                <a:cs typeface="Cambria Math"/>
              </a:rPr>
              <a:t>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&lt;</a:t>
            </a:r>
            <a:r>
              <a:rPr sz="1602" spc="91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96789" y="5362506"/>
            <a:ext cx="82556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−∞,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≥</a:t>
            </a:r>
            <a:r>
              <a:rPr sz="1602" spc="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25474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 dirty="0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 dirty="0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Barriers</a:t>
            </a:r>
            <a:r>
              <a:rPr lang="en-US" sz="3106" b="0" spc="8" dirty="0">
                <a:latin typeface="Calibri"/>
                <a:cs typeface="Calibri"/>
              </a:rPr>
              <a:t> and</a:t>
            </a:r>
            <a:r>
              <a:rPr lang="en-US" sz="3106" b="0" spc="4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solutions</a:t>
            </a:r>
            <a:r>
              <a:rPr lang="en-US" sz="3106" b="0" spc="19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for Self-Attention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as</a:t>
            </a:r>
            <a:r>
              <a:rPr lang="en-US" sz="3106" b="0" spc="11" dirty="0">
                <a:latin typeface="Calibri"/>
                <a:cs typeface="Calibri"/>
              </a:rPr>
              <a:t> </a:t>
            </a:r>
            <a:r>
              <a:rPr lang="en-US" sz="3106" b="0" spc="8" dirty="0">
                <a:latin typeface="Calibri"/>
                <a:cs typeface="Calibri"/>
              </a:rPr>
              <a:t>a </a:t>
            </a:r>
            <a:r>
              <a:rPr lang="en-US" sz="3106" b="0" spc="4" dirty="0">
                <a:latin typeface="Calibri"/>
                <a:cs typeface="Calibri"/>
              </a:rPr>
              <a:t>building</a:t>
            </a:r>
            <a:r>
              <a:rPr lang="en-US" sz="3106" b="0" spc="15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5122189" y="1711244"/>
            <a:ext cx="2895488" cy="3362586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lang="en-US" sz="2038" b="1" spc="-4" dirty="0"/>
              <a:t>Solutions</a:t>
            </a:r>
            <a:endParaRPr sz="2038" b="1" spc="-4" dirty="0"/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49162" marR="67029" indent="-249162"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Mask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 by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artificially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setting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14093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7302510" cy="396835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basis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 method.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Specify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unordered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Nonlinearities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self-attention </a:t>
            </a:r>
            <a:r>
              <a:rPr sz="1675" spc="-4" dirty="0">
                <a:latin typeface="Calibri"/>
                <a:cs typeface="Calibri"/>
              </a:rPr>
              <a:t>block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Frequently implemented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feed-forward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Masking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order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parallelize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while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 </a:t>
            </a:r>
            <a:r>
              <a:rPr sz="1675" dirty="0">
                <a:latin typeface="Calibri"/>
                <a:cs typeface="Calibri"/>
              </a:rPr>
              <a:t>looking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Keeps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information 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“leaking”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That’s</a:t>
            </a:r>
            <a:r>
              <a:rPr sz="1675" dirty="0">
                <a:latin typeface="Calibri"/>
                <a:cs typeface="Calibri"/>
              </a:rPr>
              <a:t> it!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we’ve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hearing </a:t>
            </a:r>
            <a:r>
              <a:rPr sz="1675" dirty="0">
                <a:latin typeface="Calibri"/>
                <a:cs typeface="Calibri"/>
              </a:rPr>
              <a:t>about.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Necessities for </a:t>
            </a:r>
            <a:r>
              <a:rPr lang="en-US" sz="3106" spc="8" dirty="0">
                <a:latin typeface="Calibri"/>
                <a:cs typeface="Calibri"/>
              </a:rPr>
              <a:t>a</a:t>
            </a:r>
            <a:r>
              <a:rPr lang="en-US" sz="3106" spc="4" dirty="0">
                <a:latin typeface="Calibri"/>
                <a:cs typeface="Calibri"/>
              </a:rPr>
              <a:t> self-attention </a:t>
            </a:r>
            <a:r>
              <a:rPr lang="en-US" sz="3106" dirty="0">
                <a:latin typeface="Calibri"/>
                <a:cs typeface="Calibri"/>
              </a:rPr>
              <a:t>building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540078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084" y="100853"/>
            <a:ext cx="4490779" cy="662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712410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730" y="1664567"/>
            <a:ext cx="4065270" cy="5312499"/>
          </a:xfrm>
          <a:prstGeom prst="rect">
            <a:avLst/>
          </a:prstGeom>
        </p:spPr>
        <p:txBody>
          <a:bodyPr vert="horz" wrap="square" lIns="0" tIns="9861" rIns="0" bIns="0" rtlCol="0">
            <a:spAutoFit/>
          </a:bodyPr>
          <a:lstStyle/>
          <a:p>
            <a:pPr marL="12327" marR="4931" defTabSz="887553">
              <a:lnSpc>
                <a:spcPct val="100600"/>
              </a:lnSpc>
              <a:spcBef>
                <a:spcPts val="78"/>
              </a:spcBef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Attention is all you need. 2017.  Aswani, Shazeer, Parmar, Uszkoreit,  Jones, Gomez, Kaiser, Polosukhin  </a:t>
            </a:r>
            <a:r>
              <a:rPr sz="1947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https://arxiv.org/pdf/1706.03762.pdf</a:t>
            </a:r>
            <a:r>
              <a:rPr lang="en-US" sz="19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94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56089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Non-recurrent sequence-to-  sequence encoder-decoder model</a:t>
            </a:r>
          </a:p>
          <a:p>
            <a:pPr marL="345160" marR="1095882" indent="-332832" defTabSz="887553">
              <a:lnSpc>
                <a:spcPct val="100800"/>
              </a:lnSpc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Task: machine translation  with parallel corpus</a:t>
            </a:r>
          </a:p>
          <a:p>
            <a:pPr marL="345160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Predict each translated word</a:t>
            </a:r>
          </a:p>
          <a:p>
            <a:pPr marL="345160" marR="704496" indent="-332832" defTabSz="887553">
              <a:lnSpc>
                <a:spcPct val="99200"/>
              </a:lnSpc>
              <a:spcBef>
                <a:spcPts val="63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Final cost/error function is  standard cross-entropy error on top of a softmax classifier</a:t>
            </a:r>
          </a:p>
          <a:p>
            <a:pPr defTabSz="887553">
              <a:spcBef>
                <a:spcPts val="19"/>
              </a:spcBef>
              <a:defRPr/>
            </a:pP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983705" defTabSz="887553">
              <a:spcBef>
                <a:spcPts val="5"/>
              </a:spcBef>
              <a:defRPr/>
            </a:pPr>
            <a:r>
              <a:rPr sz="1359" dirty="0">
                <a:solidFill>
                  <a:prstClr val="black"/>
                </a:solidFill>
                <a:latin typeface="Arial"/>
                <a:cs typeface="Arial"/>
              </a:rPr>
              <a:t>This and related figures from paper </a:t>
            </a:r>
            <a:r>
              <a:rPr sz="1359" dirty="0">
                <a:solidFill>
                  <a:prstClr val="black"/>
                </a:solidFill>
                <a:latin typeface="DejaVu Sans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138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36110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-175"/>
              <a:t>Transformer</a:t>
            </a:r>
            <a:r>
              <a:rPr lang="en-US" sz="3106" spc="-306"/>
              <a:t> </a:t>
            </a:r>
            <a:r>
              <a:rPr lang="en-US" sz="3106" spc="-198"/>
              <a:t>Encoder</a:t>
            </a:r>
            <a:endParaRPr lang="en-US"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1" y="1168326"/>
            <a:ext cx="4361105" cy="19866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For encoder, at each block, we use the same Q, K and V</a:t>
            </a:r>
          </a:p>
          <a:p>
            <a:pPr marL="345160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from the previous layer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Blocks are repeated 6 times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03881" y="674774"/>
            <a:ext cx="2819310" cy="5490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052880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3524137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90" dirty="0"/>
              <a:t>Transformer</a:t>
            </a:r>
            <a:r>
              <a:rPr sz="3106" spc="-272" dirty="0"/>
              <a:t> </a:t>
            </a:r>
            <a:r>
              <a:rPr sz="3106" spc="-180" dirty="0"/>
              <a:t>Decoder</a:t>
            </a:r>
            <a:endParaRPr sz="3106"/>
          </a:p>
        </p:txBody>
      </p:sp>
      <p:sp>
        <p:nvSpPr>
          <p:cNvPr id="3" name="object 3"/>
          <p:cNvSpPr txBox="1"/>
          <p:nvPr/>
        </p:nvSpPr>
        <p:spPr>
          <a:xfrm>
            <a:off x="506730" y="1117048"/>
            <a:ext cx="3692395" cy="1034816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marL="345160" indent="-332832" defTabSz="887553"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941" spc="-83" dirty="0">
                <a:solidFill>
                  <a:prstClr val="black"/>
                </a:solidFill>
                <a:latin typeface="Arial"/>
                <a:cs typeface="Arial"/>
              </a:rPr>
              <a:t>sublayer </a:t>
            </a:r>
            <a:r>
              <a:rPr sz="1941" spc="-136" dirty="0">
                <a:solidFill>
                  <a:prstClr val="black"/>
                </a:solidFill>
                <a:latin typeface="Arial"/>
                <a:cs typeface="Arial"/>
              </a:rPr>
              <a:t>changes </a:t>
            </a:r>
            <a:r>
              <a:rPr sz="1941" spc="-2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4931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Masked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29" dirty="0">
                <a:solidFill>
                  <a:prstClr val="black"/>
                </a:solidFill>
                <a:latin typeface="Arial"/>
                <a:cs typeface="Arial"/>
              </a:rPr>
              <a:t>self-attention 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previously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generated</a:t>
            </a:r>
            <a:r>
              <a:rPr sz="1941" spc="-2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34" dirty="0">
                <a:solidFill>
                  <a:prstClr val="black"/>
                </a:solidFill>
                <a:latin typeface="Arial"/>
                <a:cs typeface="Arial"/>
              </a:rPr>
              <a:t>outputs: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730" y="3250020"/>
            <a:ext cx="3181462" cy="150580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marR="4931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Encoder-Decoder </a:t>
            </a:r>
            <a:r>
              <a:rPr sz="1941" spc="-19" dirty="0">
                <a:solidFill>
                  <a:prstClr val="black"/>
                </a:solidFill>
                <a:latin typeface="Arial"/>
                <a:cs typeface="Arial"/>
              </a:rPr>
              <a:t>Attention,  </a:t>
            </a:r>
            <a:r>
              <a:rPr sz="1941" spc="-58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queries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previous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layer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and  </a:t>
            </a:r>
            <a:r>
              <a:rPr sz="1941" spc="-131" dirty="0">
                <a:solidFill>
                  <a:prstClr val="black"/>
                </a:solidFill>
                <a:latin typeface="Arial"/>
                <a:cs typeface="Arial"/>
              </a:rPr>
              <a:t>keys </a:t>
            </a:r>
            <a:r>
              <a:rPr sz="1941" spc="-9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941" spc="-107" dirty="0">
                <a:solidFill>
                  <a:prstClr val="black"/>
                </a:solidFill>
                <a:latin typeface="Arial"/>
                <a:cs typeface="Arial"/>
              </a:rPr>
              <a:t>values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1941" spc="-5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941" spc="-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encoder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545" y="6208373"/>
            <a:ext cx="2883161" cy="31111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Blocks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repeated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sz="1941" spc="-54" dirty="0">
                <a:solidFill>
                  <a:prstClr val="black"/>
                </a:solidFill>
                <a:latin typeface="Arial"/>
                <a:cs typeface="Arial"/>
              </a:rPr>
              <a:t>times</a:t>
            </a:r>
            <a:r>
              <a:rPr sz="1941" spc="-1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also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5084" y="100853"/>
            <a:ext cx="4490779" cy="665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8851" y="2245659"/>
            <a:ext cx="2479099" cy="91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642" y="5005802"/>
            <a:ext cx="3076687" cy="1082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32639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59560" y="3632017"/>
            <a:ext cx="1337730" cy="961002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1794" y="2472713"/>
            <a:ext cx="1337361" cy="466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6584" y="2870963"/>
            <a:ext cx="1694119" cy="2083328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11024" y="3644219"/>
            <a:ext cx="1337361" cy="46649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13912" y="2316383"/>
            <a:ext cx="4161571" cy="2296421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9931" y="2486026"/>
            <a:ext cx="1340689" cy="46649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13911" y="2307396"/>
            <a:ext cx="4148166" cy="1358069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32591" y="1737008"/>
            <a:ext cx="671731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lang="en-US" sz="1675" spc="-4" dirty="0">
                <a:latin typeface="Calibri"/>
                <a:cs typeface="Calibri"/>
              </a:rPr>
              <a:t>Another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</a:t>
            </a:r>
            <a:r>
              <a:rPr sz="1675" dirty="0">
                <a:latin typeface="Calibri"/>
                <a:cs typeface="Calibri"/>
              </a:rPr>
              <a:t> level</a:t>
            </a:r>
          </a:p>
          <a:p>
            <a:pPr marR="209407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69136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532592" y="1737006"/>
            <a:ext cx="7859974" cy="272855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Next, let’s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293" dirty="0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What’s left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covered?</a:t>
            </a:r>
            <a:endParaRPr sz="1675" dirty="0">
              <a:latin typeface="Calibri"/>
              <a:cs typeface="Calibri"/>
            </a:endParaRPr>
          </a:p>
          <a:p>
            <a:pPr marL="342078" indent="-332832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Key-query-value</a:t>
            </a:r>
            <a:r>
              <a:rPr sz="1456" b="1" spc="15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attention:</a:t>
            </a:r>
            <a:r>
              <a:rPr sz="1456" b="1" spc="-33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How</a:t>
            </a:r>
            <a:r>
              <a:rPr sz="1456" spc="-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do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we </a:t>
            </a:r>
            <a:r>
              <a:rPr sz="1456" dirty="0">
                <a:latin typeface="Calibri"/>
                <a:cs typeface="Calibri"/>
              </a:rPr>
              <a:t>get the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19" dirty="0">
                <a:latin typeface="Cambria Math"/>
                <a:cs typeface="Cambria Math"/>
              </a:rPr>
              <a:t>𝑘,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spc="15" dirty="0">
                <a:latin typeface="Cambria Math"/>
                <a:cs typeface="Cambria Math"/>
              </a:rPr>
              <a:t>𝑞,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𝑣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dirty="0">
                <a:latin typeface="Calibri"/>
                <a:cs typeface="Calibri"/>
              </a:rPr>
              <a:t>vectors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from </a:t>
            </a:r>
            <a:r>
              <a:rPr sz="1456" dirty="0">
                <a:latin typeface="Calibri"/>
                <a:cs typeface="Calibri"/>
              </a:rPr>
              <a:t>a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word</a:t>
            </a:r>
            <a:r>
              <a:rPr sz="1456" dirty="0">
                <a:latin typeface="Calibri"/>
                <a:cs typeface="Calibri"/>
              </a:rPr>
              <a:t> embedding?</a:t>
            </a:r>
          </a:p>
          <a:p>
            <a:pPr marL="342078" indent="-332832">
              <a:spcBef>
                <a:spcPts val="342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dirty="0">
                <a:latin typeface="Calibri"/>
                <a:cs typeface="Calibri"/>
              </a:rPr>
              <a:t>Multi-headed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</a:t>
            </a:r>
            <a:r>
              <a:rPr sz="1456" dirty="0">
                <a:latin typeface="Calibri"/>
                <a:cs typeface="Calibri"/>
              </a:rPr>
              <a:t>:</a:t>
            </a:r>
            <a:r>
              <a:rPr sz="1456" spc="-22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Attend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multiple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places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in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dirty="0">
                <a:latin typeface="Calibri"/>
                <a:cs typeface="Calibri"/>
              </a:rPr>
              <a:t> layer!</a:t>
            </a:r>
          </a:p>
          <a:p>
            <a:pPr marL="342078" indent="-332832">
              <a:spcBef>
                <a:spcPts val="34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Tricks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to</a:t>
            </a:r>
            <a:r>
              <a:rPr sz="1456" b="1" spc="-11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help</a:t>
            </a:r>
            <a:r>
              <a:rPr sz="1456" b="1" spc="-19" dirty="0">
                <a:latin typeface="Calibri"/>
                <a:cs typeface="Calibri"/>
              </a:rPr>
              <a:t> </a:t>
            </a:r>
            <a:r>
              <a:rPr sz="1456" b="1" spc="-4" dirty="0">
                <a:latin typeface="Calibri"/>
                <a:cs typeface="Calibri"/>
              </a:rPr>
              <a:t>with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training!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Residual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connections</a:t>
            </a: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Layer</a:t>
            </a:r>
            <a:r>
              <a:rPr sz="1456" spc="-29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normalization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Scaling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dot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product</a:t>
            </a:r>
            <a:endParaRPr sz="1456" dirty="0">
              <a:latin typeface="Calibri"/>
              <a:cs typeface="Calibri"/>
            </a:endParaRPr>
          </a:p>
          <a:p>
            <a:pPr marL="591240" marR="3698" lvl="1" indent="-332832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These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tricks</a:t>
            </a:r>
            <a:r>
              <a:rPr sz="1456" spc="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don’t</a:t>
            </a:r>
            <a:r>
              <a:rPr sz="1456" b="1" spc="-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improve</a:t>
            </a:r>
            <a:r>
              <a:rPr sz="1456" b="1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what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model is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able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 </a:t>
            </a:r>
            <a:r>
              <a:rPr sz="1456" spc="-4" dirty="0">
                <a:latin typeface="Calibri"/>
                <a:cs typeface="Calibri"/>
              </a:rPr>
              <a:t>do;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they </a:t>
            </a:r>
            <a:r>
              <a:rPr sz="1456" spc="-4" dirty="0">
                <a:latin typeface="Calibri"/>
                <a:cs typeface="Calibri"/>
              </a:rPr>
              <a:t>help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improve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training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process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114228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5"/>
            <a:ext cx="7736710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br>
              <a:rPr lang="en-US" sz="3106" spc="-146" dirty="0"/>
            </a:br>
            <a:r>
              <a:rPr sz="3106" spc="-146" dirty="0"/>
              <a:t>Dot-Product </a:t>
            </a:r>
            <a:r>
              <a:rPr sz="3106" spc="-141" dirty="0"/>
              <a:t>Attention</a:t>
            </a:r>
            <a:endParaRPr sz="3106" spc="-190" dirty="0"/>
          </a:p>
        </p:txBody>
      </p:sp>
      <p:sp>
        <p:nvSpPr>
          <p:cNvPr id="3" name="object 3"/>
          <p:cNvSpPr txBox="1"/>
          <p:nvPr/>
        </p:nvSpPr>
        <p:spPr>
          <a:xfrm>
            <a:off x="469751" y="1341020"/>
            <a:ext cx="8018984" cy="258425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82141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Inputs: a query q and a set of key-value (k-v) pairs to an output</a:t>
            </a:r>
          </a:p>
          <a:p>
            <a:pPr marL="382141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Query, keys, values, and output are all vectors</a:t>
            </a:r>
          </a:p>
          <a:p>
            <a:pPr defTabSz="887553">
              <a:spcBef>
                <a:spcPts val="39"/>
              </a:spcBef>
              <a:buClr>
                <a:srgbClr val="CC0000"/>
              </a:buClr>
              <a:buFont typeface="Times New Roman"/>
              <a:buChar char="•"/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2141" indent="-332832" defTabSz="887553"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Output is weighted sum of values, where</a:t>
            </a:r>
          </a:p>
          <a:p>
            <a:pPr marL="382141" marR="41912" indent="-332832" defTabSz="887553">
              <a:lnSpc>
                <a:spcPct val="100800"/>
              </a:lnSpc>
              <a:spcBef>
                <a:spcPts val="588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Weight of each value is computed by an inner product of query and corresponding key</a:t>
            </a:r>
          </a:p>
          <a:p>
            <a:pPr marL="382141" indent="-332832" defTabSz="887553">
              <a:spcBef>
                <a:spcPts val="510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Queries and keys have same dimensionality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k </a:t>
            </a:r>
            <a:r>
              <a:rPr lang="en-US" sz="1941" baseline="-17361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value have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116274" y="4317355"/>
            <a:ext cx="6911453" cy="2070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72634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6674168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sz="3106" spc="-161" dirty="0"/>
              <a:t>Dot-Product </a:t>
            </a:r>
            <a:r>
              <a:rPr sz="3106" spc="-155" dirty="0"/>
              <a:t>Attention </a:t>
            </a:r>
            <a:r>
              <a:rPr sz="3106" spc="403" dirty="0"/>
              <a:t>–</a:t>
            </a:r>
            <a:r>
              <a:rPr sz="3106" spc="-524" dirty="0"/>
              <a:t> </a:t>
            </a:r>
            <a:r>
              <a:rPr sz="3106" spc="-97" dirty="0"/>
              <a:t>Matrix </a:t>
            </a:r>
            <a:r>
              <a:rPr sz="3106" spc="-141" dirty="0"/>
              <a:t>notation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454916"/>
            <a:ext cx="7964749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have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7" dirty="0">
                <a:solidFill>
                  <a:prstClr val="black"/>
                </a:solidFill>
                <a:latin typeface="Arial"/>
                <a:cs typeface="Arial"/>
              </a:rPr>
              <a:t>queries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3" dirty="0">
                <a:solidFill>
                  <a:prstClr val="black"/>
                </a:solidFill>
                <a:latin typeface="Arial"/>
                <a:cs typeface="Arial"/>
              </a:rPr>
              <a:t>q,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stack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9" dirty="0">
                <a:solidFill>
                  <a:prstClr val="black"/>
                </a:solidFill>
                <a:latin typeface="Arial"/>
                <a:cs typeface="Arial"/>
              </a:rPr>
              <a:t>them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8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44" dirty="0">
                <a:solidFill>
                  <a:prstClr val="black"/>
                </a:solidFill>
                <a:latin typeface="Arial"/>
                <a:cs typeface="Arial"/>
              </a:rPr>
              <a:t>matrix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Q: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404" y="3587888"/>
            <a:ext cx="6017167" cy="110306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7487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56871" algn="l"/>
                <a:tab pos="357487" algn="l"/>
              </a:tabLst>
              <a:defRPr/>
            </a:pPr>
            <a:r>
              <a:rPr sz="2330" spc="-151" dirty="0">
                <a:solidFill>
                  <a:prstClr val="black"/>
                </a:solidFill>
                <a:latin typeface="Arial"/>
                <a:cs typeface="Arial"/>
              </a:rPr>
              <a:t>Becomes: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87553">
              <a:spcBef>
                <a:spcPts val="25"/>
              </a:spcBef>
              <a:defRPr/>
            </a:pP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9761" defTabSz="887553">
              <a:spcBef>
                <a:spcPts val="5"/>
              </a:spcBef>
              <a:tabLst>
                <a:tab pos="3089178" algn="l"/>
                <a:tab pos="3349897" algn="l"/>
                <a:tab pos="4594937" algn="l"/>
                <a:tab pos="4855656" algn="l"/>
              </a:tabLst>
              <a:defRPr/>
            </a:pP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[d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138" baseline="-173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155" dirty="0">
                <a:solidFill>
                  <a:prstClr val="black"/>
                </a:solidFill>
                <a:latin typeface="Arial"/>
                <a:cs typeface="Arial"/>
              </a:rPr>
              <a:t>|K|]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161" dirty="0">
                <a:solidFill>
                  <a:prstClr val="black"/>
                </a:solidFill>
                <a:latin typeface="Arial"/>
                <a:cs typeface="Arial"/>
              </a:rPr>
              <a:t>[|K|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76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50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545" y="5004940"/>
            <a:ext cx="1127872" cy="7110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softmax 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ow</a:t>
            </a:r>
            <a:r>
              <a:rPr sz="2330" spc="-64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33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330" spc="-262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4618" y="5004940"/>
            <a:ext cx="1609837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6981" defTabSz="887553">
              <a:spcBef>
                <a:spcPts val="97"/>
              </a:spcBef>
              <a:defRPr/>
            </a:pPr>
            <a:r>
              <a:rPr sz="2330" spc="-204" dirty="0">
                <a:solidFill>
                  <a:prstClr val="black"/>
                </a:solidFill>
                <a:latin typeface="Arial"/>
                <a:cs typeface="Arial"/>
              </a:rPr>
              <a:t>= </a:t>
            </a: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3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1233" y="2035245"/>
            <a:ext cx="3881359" cy="1162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1233" y="3402005"/>
            <a:ext cx="4576572" cy="766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2761" y="4941753"/>
            <a:ext cx="1034808" cy="677956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32832" y="4941754"/>
            <a:ext cx="852992" cy="525724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60629" y="4941753"/>
            <a:ext cx="637279" cy="852992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88272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8508" y="1777221"/>
            <a:ext cx="7351969" cy="328076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that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endParaRPr sz="1675">
              <a:latin typeface="Calibri"/>
              <a:cs typeface="Calibri"/>
            </a:endParaRPr>
          </a:p>
          <a:p>
            <a:pPr marL="268115"/>
            <a:r>
              <a:rPr sz="1675" spc="-4" dirty="0">
                <a:latin typeface="Calibri"/>
                <a:cs typeface="Calibri"/>
              </a:rPr>
              <a:t>source.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does</a:t>
            </a:r>
            <a:r>
              <a:rPr sz="1675" dirty="0">
                <a:latin typeface="Calibri"/>
                <a:cs typeface="Calibri"/>
              </a:rPr>
              <a:t> 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particular </a:t>
            </a:r>
            <a:r>
              <a:rPr sz="1675" dirty="0">
                <a:latin typeface="Calibri"/>
                <a:cs typeface="Calibri"/>
              </a:rPr>
              <a:t>way: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encoder;</a:t>
            </a:r>
            <a:r>
              <a:rPr sz="1675" spc="349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>
              <a:latin typeface="Cambria Math"/>
              <a:cs typeface="Cambria Math"/>
            </a:endParaRPr>
          </a:p>
          <a:p>
            <a:pPr lvl="1">
              <a:spcBef>
                <a:spcPts val="22"/>
              </a:spcBef>
              <a:buClr>
                <a:srgbClr val="007B92"/>
              </a:buClr>
              <a:buFont typeface="Times New Roman"/>
              <a:buChar char="•"/>
            </a:pPr>
            <a:endParaRPr sz="2367">
              <a:latin typeface="Cambria Math"/>
              <a:cs typeface="Cambria Math"/>
            </a:endParaRPr>
          </a:p>
          <a:p>
            <a:pPr marL="268115" indent="-250086"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-4" dirty="0">
                <a:latin typeface="Calibri"/>
                <a:cs typeface="Calibri"/>
              </a:rPr>
              <a:t> keys,</a:t>
            </a:r>
            <a:r>
              <a:rPr sz="1675" dirty="0">
                <a:latin typeface="Calibri"/>
                <a:cs typeface="Calibri"/>
              </a:rPr>
              <a:t> queries,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𝐾𝑥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4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𝑄𝑥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Q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𝑑×𝑑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7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𝑉𝑥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where </a:t>
            </a:r>
            <a:r>
              <a:rPr sz="1675" dirty="0">
                <a:latin typeface="Cambria Math"/>
                <a:cs typeface="Cambria Math"/>
              </a:rPr>
              <a:t>V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33"/>
              </a:spcBef>
              <a:buClr>
                <a:srgbClr val="007B92"/>
              </a:buClr>
              <a:buFont typeface="Times New Roman"/>
              <a:buChar char="•"/>
            </a:pPr>
            <a:endParaRPr sz="2330">
              <a:latin typeface="Calibri"/>
              <a:cs typeface="Calibri"/>
            </a:endParaRPr>
          </a:p>
          <a:p>
            <a:pPr marL="268115" marR="66104" indent="-250086">
              <a:lnSpc>
                <a:spcPts val="2002"/>
              </a:lnSpc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different</a:t>
            </a:r>
            <a:r>
              <a:rPr sz="1675" i="1" spc="-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aspects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𝑥</a:t>
            </a:r>
            <a:r>
              <a:rPr sz="1675" spc="6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used/emphasized</a:t>
            </a:r>
            <a:r>
              <a:rPr sz="1675" dirty="0">
                <a:latin typeface="Calibri"/>
                <a:cs typeface="Calibri"/>
              </a:rPr>
              <a:t> in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three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roles.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8509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9791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2194133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918508" y="1718685"/>
            <a:ext cx="6364619" cy="957318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68115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 </a:t>
            </a:r>
            <a:r>
              <a:rPr sz="1675" spc="-4" dirty="0">
                <a:latin typeface="Calibri"/>
                <a:cs typeface="Calibri"/>
              </a:rPr>
              <a:t>how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key-query-value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computed,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matrices.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  <a:tab pos="1326245" algn="l"/>
                <a:tab pos="230810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	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 vectors.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-4" dirty="0">
                <a:latin typeface="Calibri"/>
                <a:cs typeface="Calibri"/>
              </a:rPr>
              <a:t>First,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6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𝑇×𝑑</a:t>
            </a:r>
            <a:r>
              <a:rPr sz="1675" spc="51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𝑋𝑉</a:t>
            </a:r>
            <a:r>
              <a:rPr sz="1675" spc="1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9925" y="2771969"/>
            <a:ext cx="1013236" cy="197378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6066894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586" y="2709290"/>
            <a:ext cx="560654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5068299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35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lang="en-US" sz="1675" baseline="30000" dirty="0">
                <a:latin typeface="Cambria Math"/>
                <a:cs typeface="Cambria Math"/>
              </a:rPr>
              <a:t>T</a:t>
            </a:r>
            <a:r>
              <a:rPr sz="1675" dirty="0">
                <a:latin typeface="Cambria Math"/>
                <a:cs typeface="Cambria Math"/>
              </a:rPr>
              <a:t>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𝑋𝑉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5326843" y="3492512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974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4577" y="3815065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4484359" y="3812477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3914230" y="3630076"/>
            <a:ext cx="26394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72863" y="3848625"/>
            <a:ext cx="431735" cy="197378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856309" y="3785815"/>
            <a:ext cx="198255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8681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𝑋𝑄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𝑋𝐾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4399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4275982" y="4979104"/>
            <a:ext cx="81123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70386" y="4995300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91358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0019" y="2329214"/>
            <a:ext cx="7136564" cy="162905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36230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57090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86606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2057090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86606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independently: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1993" y="4049608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3780180" y="4127358"/>
            <a:ext cx="99382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-183" dirty="0">
                <a:latin typeface="Cambria Math"/>
                <a:cs typeface="Cambria Math"/>
              </a:rPr>
              <a:t>𝑃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2852" y="4017528"/>
            <a:ext cx="576509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03398" indent="-166416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203398" algn="l"/>
                <a:tab pos="1234716" algn="l"/>
                <a:tab pos="2056165" algn="l"/>
                <a:tab pos="3111059" algn="l"/>
                <a:tab pos="434392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66" dirty="0">
                <a:latin typeface="Cambria Math"/>
                <a:cs typeface="Cambria Math"/>
              </a:rPr>
              <a:t>𝑋𝑉</a:t>
            </a:r>
            <a:r>
              <a:rPr sz="1802" spc="-98" baseline="-15151" dirty="0">
                <a:latin typeface="Cambria Math"/>
                <a:cs typeface="Cambria Math"/>
              </a:rPr>
              <a:t>𝑃</a:t>
            </a:r>
            <a:r>
              <a:rPr sz="1675" spc="-66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	</a:t>
            </a: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5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𝑑/ℎ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264" y="4276642"/>
            <a:ext cx="5109168" cy="648259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77360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heads 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combined!</a:t>
            </a:r>
            <a:endParaRPr sz="1675">
              <a:latin typeface="Calibri"/>
              <a:cs typeface="Calibri"/>
            </a:endParaRPr>
          </a:p>
          <a:p>
            <a:pPr marL="526985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27447" algn="l"/>
              </a:tabLst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𝑌[output</a:t>
            </a:r>
            <a:r>
              <a:rPr sz="1802" spc="22" baseline="-15151" dirty="0">
                <a:latin typeface="Cambria Math"/>
                <a:cs typeface="Cambria Math"/>
              </a:rPr>
              <a:t>1</a:t>
            </a:r>
            <a:r>
              <a:rPr sz="1675" spc="1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output</a:t>
            </a:r>
            <a:r>
              <a:rPr sz="1802" spc="38" baseline="-15151" dirty="0">
                <a:latin typeface="Cambria Math"/>
                <a:cs typeface="Cambria Math"/>
              </a:rPr>
              <a:t>ℎ</a:t>
            </a:r>
            <a:r>
              <a:rPr sz="1675" spc="26" dirty="0">
                <a:latin typeface="Cambria Math"/>
                <a:cs typeface="Cambria Math"/>
              </a:rPr>
              <a:t>]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𝑌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7754" y="5258890"/>
            <a:ext cx="6491274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 </a:t>
            </a:r>
            <a:r>
              <a:rPr sz="1675" dirty="0">
                <a:latin typeface="Calibri"/>
                <a:cs typeface="Calibri"/>
              </a:rPr>
              <a:t>gets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“look”</a:t>
            </a:r>
            <a:r>
              <a:rPr sz="1675" dirty="0">
                <a:latin typeface="Calibri"/>
                <a:cs typeface="Calibri"/>
              </a:rPr>
              <a:t> at different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things,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construct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 vectors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spc="-4" dirty="0">
                <a:latin typeface="Calibri"/>
                <a:cs typeface="Calibri"/>
              </a:rPr>
              <a:t>differently.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028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9264" y="2329214"/>
            <a:ext cx="7118074" cy="131999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26985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7736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47845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77360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  <a:tab pos="2047845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77360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7555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171293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84765" y="5148542"/>
            <a:ext cx="388284" cy="38412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2203655" y="5208079"/>
            <a:ext cx="134975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456" spc="4" dirty="0">
                <a:latin typeface="Cambria Math"/>
                <a:cs typeface="Cambria Math"/>
              </a:rPr>
              <a:t>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0737" y="5085827"/>
            <a:ext cx="171030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3706" y="4658196"/>
            <a:ext cx="388284" cy="884270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2838036" y="4968453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729" y="3994600"/>
            <a:ext cx="1922929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Single-head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endParaRPr sz="1675">
              <a:latin typeface="Calibri"/>
              <a:cs typeface="Calibri"/>
            </a:endParaRPr>
          </a:p>
          <a:p>
            <a:pPr marR="2774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 </a:t>
            </a:r>
            <a:r>
              <a:rPr sz="1310" spc="-4" dirty="0">
                <a:latin typeface="Calibri"/>
                <a:cs typeface="Calibri"/>
              </a:rPr>
              <a:t>query</a:t>
            </a:r>
            <a:r>
              <a:rPr sz="1310" spc="-1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matrix)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76336" y="3817284"/>
            <a:ext cx="2551579" cy="1941419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/>
          <p:nvPr/>
        </p:nvSpPr>
        <p:spPr>
          <a:xfrm>
            <a:off x="545506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559244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9495" y="4658196"/>
            <a:ext cx="852376" cy="884270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98830" y="3994600"/>
            <a:ext cx="1873932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Multi-head</a:t>
            </a:r>
            <a:r>
              <a:rPr sz="1675" b="1" dirty="0">
                <a:latin typeface="Calibri"/>
                <a:cs typeface="Calibri"/>
              </a:rPr>
              <a:t> attention</a:t>
            </a:r>
            <a:endParaRPr sz="1675">
              <a:latin typeface="Calibri"/>
              <a:cs typeface="Calibri"/>
            </a:endParaRPr>
          </a:p>
          <a:p>
            <a:pPr marR="4623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two</a:t>
            </a:r>
            <a:r>
              <a:rPr sz="1310" spc="-4" dirty="0">
                <a:latin typeface="Calibri"/>
                <a:cs typeface="Calibri"/>
              </a:rPr>
              <a:t> heads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here)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2380" y="3813817"/>
            <a:ext cx="2558513" cy="1948353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26740" y="5069629"/>
            <a:ext cx="673025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8491">
              <a:spcBef>
                <a:spcPts val="73"/>
              </a:spcBef>
            </a:pPr>
            <a:r>
              <a:rPr sz="1456" spc="-77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1</a:t>
            </a:r>
            <a:r>
              <a:rPr sz="1583" spc="-65" baseline="-15325" dirty="0">
                <a:latin typeface="Cambria Math"/>
                <a:cs typeface="Cambria Math"/>
              </a:rPr>
              <a:t> </a:t>
            </a:r>
            <a:r>
              <a:rPr sz="1456" spc="-44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2</a:t>
            </a:r>
            <a:r>
              <a:rPr sz="1583" baseline="-15325" dirty="0">
                <a:latin typeface="Cambria Math"/>
                <a:cs typeface="Cambria Math"/>
              </a:rPr>
              <a:t> </a:t>
            </a:r>
            <a:r>
              <a:rPr sz="1583" spc="-125" baseline="-15325" dirty="0">
                <a:latin typeface="Cambria Math"/>
                <a:cs typeface="Cambria Math"/>
              </a:rPr>
              <a:t> </a:t>
            </a:r>
            <a:r>
              <a:rPr sz="3823" b="1" baseline="-3174" dirty="0">
                <a:latin typeface="Calibri"/>
                <a:cs typeface="Calibri"/>
              </a:rPr>
              <a:t>=</a:t>
            </a:r>
            <a:endParaRPr sz="3823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56529" y="4658196"/>
            <a:ext cx="171955" cy="884270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6569442" y="4983319"/>
            <a:ext cx="608312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18491">
              <a:spcBef>
                <a:spcPts val="69"/>
              </a:spcBef>
            </a:pPr>
            <a:r>
              <a:rPr sz="1165" spc="-4" dirty="0">
                <a:latin typeface="Cambria Math"/>
                <a:cs typeface="Cambria Math"/>
              </a:rPr>
              <a:t>𝑋𝑄</a:t>
            </a:r>
            <a:r>
              <a:rPr sz="1256" spc="-5" baseline="-14492" dirty="0">
                <a:latin typeface="Cambria Math"/>
                <a:cs typeface="Cambria Math"/>
              </a:rPr>
              <a:t>1</a:t>
            </a:r>
            <a:r>
              <a:rPr sz="1256" spc="251" baseline="-14492" dirty="0">
                <a:latin typeface="Cambria Math"/>
                <a:cs typeface="Cambria Math"/>
              </a:rPr>
              <a:t> </a:t>
            </a:r>
            <a:r>
              <a:rPr sz="1165" spc="8" dirty="0">
                <a:latin typeface="Cambria Math"/>
                <a:cs typeface="Cambria Math"/>
              </a:rPr>
              <a:t>𝑋𝑄</a:t>
            </a:r>
            <a:r>
              <a:rPr sz="1256" spc="11" baseline="-14492" dirty="0">
                <a:latin typeface="Cambria Math"/>
                <a:cs typeface="Cambria Math"/>
              </a:rPr>
              <a:t>2</a:t>
            </a:r>
            <a:endParaRPr sz="1256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47485" y="4260852"/>
            <a:ext cx="1135268" cy="81571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10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10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10" spc="-28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1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10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22750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dirty="0"/>
              <a:t>Additional resources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022684" cy="3846524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Learning about transformers on your own?</a:t>
            </a: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Key recommended resource:</a:t>
            </a: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  <a:hlinkClick r:id="rId2"/>
              </a:rPr>
              <a:t>http://nlp.seas.harvard.edu/2018/04/03/attention.html</a:t>
            </a: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Annotated Transformer by Sasha Rush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1941" dirty="0" err="1">
                <a:solidFill>
                  <a:prstClr val="black"/>
                </a:solidFill>
                <a:latin typeface="Arial"/>
                <a:cs typeface="Arial"/>
              </a:rPr>
              <a:t>upyter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 Notebook using PyTorch that explains everything!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048" lvl="1" indent="-221888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http://jalammar.github.io/illustrated-transformer/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677992" lvl="1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21769" lvl="2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6104" lvl="1" defTabSz="887553">
              <a:spcBef>
                <a:spcPts val="475"/>
              </a:spcBef>
              <a:buClr>
                <a:srgbClr val="3A87FF"/>
              </a:buClr>
              <a:tabLst>
                <a:tab pos="677992" algn="l"/>
              </a:tabLst>
              <a:defRPr/>
            </a:pP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25773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7"/>
            <a:ext cx="5338594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55" dirty="0"/>
              <a:t>Attention </a:t>
            </a:r>
            <a:r>
              <a:rPr sz="2912" spc="-170" dirty="0"/>
              <a:t>visualization in </a:t>
            </a:r>
            <a:r>
              <a:rPr sz="2912" spc="-184" dirty="0"/>
              <a:t>layer</a:t>
            </a:r>
            <a:r>
              <a:rPr sz="2912" spc="-446" dirty="0"/>
              <a:t> </a:t>
            </a:r>
            <a:r>
              <a:rPr sz="2912" spc="-246" dirty="0"/>
              <a:t>5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168325"/>
            <a:ext cx="7634400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start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pay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attention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other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8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sensible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6" dirty="0">
                <a:solidFill>
                  <a:prstClr val="black"/>
                </a:solidFill>
                <a:latin typeface="Arial"/>
                <a:cs typeface="Arial"/>
              </a:rPr>
              <a:t>ways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432" y="1686530"/>
            <a:ext cx="7662134" cy="430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270317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4"/>
            <a:ext cx="8345637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41" dirty="0"/>
              <a:t>Attention </a:t>
            </a:r>
            <a:r>
              <a:rPr sz="2912" spc="-161" dirty="0"/>
              <a:t>visualization: </a:t>
            </a:r>
            <a:r>
              <a:rPr sz="2912" spc="-146" dirty="0"/>
              <a:t>Implicit </a:t>
            </a:r>
            <a:r>
              <a:rPr sz="2912" spc="-136" dirty="0"/>
              <a:t>anaphora</a:t>
            </a:r>
            <a:r>
              <a:rPr sz="2912" spc="-466" dirty="0"/>
              <a:t> </a:t>
            </a:r>
            <a:r>
              <a:rPr sz="2912" spc="-141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95936" y="1159942"/>
            <a:ext cx="6813086" cy="4265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8969" y="5969732"/>
            <a:ext cx="7451966" cy="540967"/>
          </a:xfrm>
          <a:prstGeom prst="rect">
            <a:avLst/>
          </a:prstGeom>
        </p:spPr>
        <p:txBody>
          <a:bodyPr vert="horz" wrap="square" lIns="0" tIns="27735" rIns="0" bIns="0" rtlCol="0">
            <a:spAutoFit/>
          </a:bodyPr>
          <a:lstStyle/>
          <a:p>
            <a:pPr marL="36981" marR="29585" defTabSz="887553">
              <a:lnSpc>
                <a:spcPts val="2029"/>
              </a:lnSpc>
              <a:spcBef>
                <a:spcPts val="219"/>
              </a:spcBef>
              <a:defRPr/>
            </a:pP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747" spc="-36" baseline="23148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747" spc="-97" dirty="0">
                <a:solidFill>
                  <a:prstClr val="black"/>
                </a:solidFill>
                <a:latin typeface="Arial"/>
                <a:cs typeface="Arial"/>
              </a:rPr>
              <a:t>layer.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Isolated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 </a:t>
            </a:r>
            <a:r>
              <a:rPr sz="1747" spc="-1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 </a:t>
            </a: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‘its’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3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attention </a:t>
            </a:r>
            <a:r>
              <a:rPr sz="1747" spc="-110" dirty="0">
                <a:solidFill>
                  <a:prstClr val="black"/>
                </a:solidFill>
                <a:latin typeface="Arial"/>
                <a:cs typeface="Arial"/>
              </a:rPr>
              <a:t>heads 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6.  </a:t>
            </a: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Note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very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 sharp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word.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610356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141181" y="3435411"/>
            <a:ext cx="98052" cy="98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84944" y="3809371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38982" y="3772780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24702" y="3785833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798692" y="3772780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459703" y="2859603"/>
            <a:ext cx="32850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Who</a:t>
            </a:r>
            <a:endParaRPr sz="1165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317902" y="3093054"/>
            <a:ext cx="68227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Did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what?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03289" y="2808210"/>
            <a:ext cx="71493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To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whom?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84944" y="1703683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38982" y="1683105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24675" y="1683105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798675" y="1683105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76292" y="3435411"/>
            <a:ext cx="98052" cy="98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75070" y="3435411"/>
            <a:ext cx="98052" cy="9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97489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32614" y="3435411"/>
            <a:ext cx="98052" cy="98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31389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5895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194051" y="3435411"/>
            <a:ext cx="98052" cy="98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392852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66000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895101" y="3435411"/>
            <a:ext cx="98052" cy="9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093901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141181" y="2252072"/>
            <a:ext cx="98052" cy="98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76292" y="2252072"/>
            <a:ext cx="98052" cy="98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7507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59228" y="2252073"/>
            <a:ext cx="830804" cy="27488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2555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6068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59458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65264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88777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08655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90900" y="2382977"/>
            <a:ext cx="4983592" cy="1447128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76292" y="1956237"/>
            <a:ext cx="98052" cy="983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57446" y="1956237"/>
            <a:ext cx="420333" cy="305081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6068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88777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134471" y="6488295"/>
            <a:ext cx="111761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731" y="387814"/>
            <a:ext cx="7786631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2912" spc="-141" dirty="0"/>
              <a:t>Parallel attention heads</a:t>
            </a:r>
            <a:endParaRPr sz="2912" spc="-141" dirty="0"/>
          </a:p>
        </p:txBody>
      </p:sp>
    </p:spTree>
    <p:extLst>
      <p:ext uri="{BB962C8B-B14F-4D97-AF65-F5344CB8AC3E}">
        <p14:creationId xmlns:p14="http://schemas.microsoft.com/office/powerpoint/2010/main" val="2920275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40518" y="2134906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 txBox="1"/>
          <p:nvPr/>
        </p:nvSpPr>
        <p:spPr>
          <a:xfrm>
            <a:off x="918508" y="1703153"/>
            <a:ext cx="5958769" cy="676953"/>
          </a:xfrm>
          <a:prstGeom prst="rect">
            <a:avLst/>
          </a:prstGeom>
        </p:spPr>
        <p:txBody>
          <a:bodyPr vert="horz" wrap="square" lIns="0" tIns="83666" rIns="0" bIns="0" rtlCol="0">
            <a:spAutoFit/>
          </a:bodyPr>
          <a:lstStyle/>
          <a:p>
            <a:pPr marL="268115" indent="-250086">
              <a:spcBef>
                <a:spcPts val="659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b="1" dirty="0">
                <a:latin typeface="Calibri"/>
                <a:cs typeface="Calibri"/>
              </a:rPr>
              <a:t>Residual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connections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a </a:t>
            </a:r>
            <a:r>
              <a:rPr sz="1675" spc="-4" dirty="0">
                <a:latin typeface="Calibri"/>
                <a:cs typeface="Calibri"/>
              </a:rPr>
              <a:t>trick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help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train better.</a:t>
            </a:r>
          </a:p>
          <a:p>
            <a:pPr marL="517739" lvl="1" indent="-166879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Instead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𝑋</a:t>
            </a:r>
            <a:r>
              <a:rPr sz="1802" spc="65" baseline="28619" dirty="0">
                <a:latin typeface="Cambria Math"/>
                <a:cs typeface="Cambria Math"/>
              </a:rPr>
              <a:t>(𝑖)</a:t>
            </a:r>
            <a:r>
              <a:rPr sz="1802" spc="41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Layer(𝑋</a:t>
            </a:r>
            <a:r>
              <a:rPr sz="1675" spc="214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6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8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62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represents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94101" y="3073443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1242096" y="3045209"/>
            <a:ext cx="7031636" cy="52276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lnSpc>
                <a:spcPts val="2006"/>
              </a:lnSpc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284062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let </a:t>
            </a:r>
            <a:r>
              <a:rPr sz="1675" spc="48" dirty="0">
                <a:latin typeface="Cambria Math"/>
                <a:cs typeface="Cambria Math"/>
              </a:rPr>
              <a:t>𝑋</a:t>
            </a:r>
            <a:r>
              <a:rPr sz="1802" spc="71" baseline="28619" dirty="0">
                <a:latin typeface="Cambria Math"/>
                <a:cs typeface="Cambria Math"/>
              </a:rPr>
              <a:t>(𝑖)</a:t>
            </a:r>
            <a:r>
              <a:rPr sz="1802" spc="40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𝑋</a:t>
            </a:r>
            <a:r>
              <a:rPr sz="1802" spc="55" baseline="28619" dirty="0">
                <a:latin typeface="Cambria Math"/>
                <a:cs typeface="Cambria Math"/>
              </a:rPr>
              <a:t>(𝑖−1)</a:t>
            </a:r>
            <a:r>
              <a:rPr sz="1802" spc="261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	Layer(𝑋</a:t>
            </a:r>
            <a:r>
              <a:rPr sz="1675" spc="222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8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(so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only have</a:t>
            </a:r>
            <a:r>
              <a:rPr sz="1675" dirty="0">
                <a:latin typeface="Calibri"/>
                <a:cs typeface="Calibri"/>
              </a:rPr>
              <a:t>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 </a:t>
            </a:r>
            <a:r>
              <a:rPr sz="1675" spc="-4" dirty="0">
                <a:latin typeface="Calibri"/>
                <a:cs typeface="Calibri"/>
              </a:rPr>
              <a:t>“the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residual”</a:t>
            </a:r>
            <a:endParaRPr sz="1675">
              <a:latin typeface="Calibri"/>
              <a:cs typeface="Calibri"/>
            </a:endParaRPr>
          </a:p>
          <a:p>
            <a:pPr marL="194153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586" y="4524700"/>
            <a:ext cx="3838001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75662" marR="3698" indent="-166416" algn="just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</a:tabLst>
            </a:pPr>
            <a:r>
              <a:rPr sz="1675" dirty="0">
                <a:latin typeface="Calibri"/>
                <a:cs typeface="Calibri"/>
              </a:rPr>
              <a:t>Residual </a:t>
            </a:r>
            <a:r>
              <a:rPr sz="1675" spc="-4" dirty="0">
                <a:latin typeface="Calibri"/>
                <a:cs typeface="Calibri"/>
              </a:rPr>
              <a:t>connections </a:t>
            </a:r>
            <a:r>
              <a:rPr sz="1675" dirty="0">
                <a:latin typeface="Calibri"/>
                <a:cs typeface="Calibri"/>
              </a:rPr>
              <a:t>are thought to </a:t>
            </a:r>
            <a:r>
              <a:rPr sz="1675" spc="-4" dirty="0">
                <a:latin typeface="Calibri"/>
                <a:cs typeface="Calibri"/>
              </a:rPr>
              <a:t>make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loss landscape </a:t>
            </a:r>
            <a:r>
              <a:rPr sz="1675" spc="-4" dirty="0">
                <a:latin typeface="Calibri"/>
                <a:cs typeface="Calibri"/>
              </a:rPr>
              <a:t>considerably smoother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(thus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easier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training!)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52126" y="2532619"/>
            <a:ext cx="1885950" cy="397529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30208" y="2576163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8130" y="2481643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52126" y="3694142"/>
            <a:ext cx="1885950" cy="397529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30208" y="3737686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8130" y="3643666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8659" y="3762923"/>
            <a:ext cx="1700591" cy="446527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99316" y="3703295"/>
            <a:ext cx="129428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2506" y="3785203"/>
            <a:ext cx="2878786" cy="117363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56943" y="4920107"/>
            <a:ext cx="2430010" cy="899692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9246">
              <a:spcBef>
                <a:spcPts val="1034"/>
              </a:spcBef>
              <a:tabLst>
                <a:tab pos="1598983" algn="l"/>
              </a:tabLst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29">
              <a:latin typeface="Calibri"/>
              <a:cs typeface="Calibri"/>
            </a:endParaRPr>
          </a:p>
          <a:p>
            <a:pPr marL="366578" marR="147002" indent="-61020">
              <a:lnSpc>
                <a:spcPct val="120000"/>
              </a:lnSpc>
              <a:spcBef>
                <a:spcPts val="510"/>
              </a:spcBef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Residual</a:t>
            </a:r>
            <a:r>
              <a:rPr lang="en-US" sz="3106" dirty="0"/>
              <a:t> </a:t>
            </a:r>
            <a:r>
              <a:rPr lang="en-US" sz="3106" spc="4" dirty="0"/>
              <a:t>connections</a:t>
            </a:r>
            <a:r>
              <a:rPr lang="en-US" sz="3106" spc="44" dirty="0"/>
              <a:t> </a:t>
            </a:r>
            <a:r>
              <a:rPr lang="en-US" sz="2718" spc="-8" dirty="0">
                <a:cs typeface="Calibri"/>
              </a:rPr>
              <a:t>[</a:t>
            </a:r>
            <a:r>
              <a:rPr lang="en-US" sz="2718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He</a:t>
            </a:r>
            <a:r>
              <a:rPr lang="en-US" sz="271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et</a:t>
            </a:r>
            <a:r>
              <a:rPr lang="en-US" sz="271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al.,</a:t>
            </a:r>
            <a:r>
              <a:rPr lang="en-US" sz="2718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2016</a:t>
            </a:r>
            <a:r>
              <a:rPr lang="en-US" sz="2718" spc="-4" dirty="0"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3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909263" y="3844465"/>
            <a:ext cx="6990958" cy="100063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0" indent="-250086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2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</a:p>
          <a:p>
            <a:pPr marL="277360" indent="-250086">
              <a:spcBef>
                <a:spcPts val="1260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spc="-4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14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9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22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“gain”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“bias” </a:t>
            </a:r>
            <a:r>
              <a:rPr sz="1675" dirty="0">
                <a:latin typeface="Calibri"/>
                <a:cs typeface="Calibri"/>
              </a:rPr>
              <a:t>parameters.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(Can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omit!)</a:t>
            </a:r>
            <a:endParaRPr sz="1675" dirty="0">
              <a:latin typeface="Calibri"/>
              <a:cs typeface="Calibri"/>
            </a:endParaRPr>
          </a:p>
          <a:p>
            <a:pPr marL="277360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layer</a:t>
            </a:r>
            <a:r>
              <a:rPr sz="1675" spc="-4" dirty="0">
                <a:latin typeface="Calibri"/>
                <a:cs typeface="Calibri"/>
              </a:rPr>
              <a:t> normalization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 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Layer </a:t>
            </a:r>
            <a:r>
              <a:rPr lang="en-US" sz="3106" spc="8" dirty="0"/>
              <a:t>normalization</a:t>
            </a:r>
            <a:r>
              <a:rPr lang="en-US" sz="3106" spc="236" dirty="0"/>
              <a:t> </a:t>
            </a:r>
            <a:r>
              <a:rPr lang="en-US" sz="3106" spc="4" dirty="0">
                <a:cs typeface="Calibri"/>
              </a:rPr>
              <a:t>[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Ba et al.,</a:t>
            </a:r>
            <a:r>
              <a:rPr lang="en-US" sz="3106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2016</a:t>
            </a:r>
            <a:r>
              <a:rPr lang="en-US" sz="3106" spc="4" dirty="0">
                <a:cs typeface="Calibri"/>
              </a:rPr>
              <a:t>]</a:t>
            </a:r>
            <a:endParaRPr lang="en-US" sz="1941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422911" y="1824357"/>
            <a:ext cx="8133086" cy="169971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95851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b="1" dirty="0">
                <a:cs typeface="Calibri"/>
              </a:rPr>
              <a:t>Layer </a:t>
            </a:r>
            <a:r>
              <a:rPr sz="1679" b="1" spc="-4" dirty="0">
                <a:cs typeface="Calibri"/>
              </a:rPr>
              <a:t>normalization </a:t>
            </a:r>
            <a:r>
              <a:rPr sz="1679" dirty="0"/>
              <a:t>is a</a:t>
            </a:r>
            <a:r>
              <a:rPr sz="1679" spc="4" dirty="0"/>
              <a:t> </a:t>
            </a:r>
            <a:r>
              <a:rPr sz="1679" spc="-4" dirty="0"/>
              <a:t>trick</a:t>
            </a:r>
            <a:r>
              <a:rPr sz="1679" spc="11" dirty="0"/>
              <a:t> </a:t>
            </a:r>
            <a:r>
              <a:rPr sz="1679" dirty="0"/>
              <a:t>to help </a:t>
            </a:r>
            <a:r>
              <a:rPr sz="1679" spc="-4" dirty="0"/>
              <a:t>models</a:t>
            </a:r>
            <a:r>
              <a:rPr sz="1679" spc="8" dirty="0"/>
              <a:t> </a:t>
            </a:r>
            <a:r>
              <a:rPr sz="1679" dirty="0"/>
              <a:t>train</a:t>
            </a:r>
            <a:r>
              <a:rPr sz="1679" spc="-8" dirty="0"/>
              <a:t> </a:t>
            </a:r>
            <a:r>
              <a:rPr sz="1679" spc="-4" dirty="0"/>
              <a:t>faster.</a:t>
            </a:r>
          </a:p>
          <a:p>
            <a:pPr marL="295851" marR="49925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Idea:</a:t>
            </a:r>
            <a:r>
              <a:rPr sz="1679" spc="-4" dirty="0"/>
              <a:t> </a:t>
            </a:r>
            <a:r>
              <a:rPr sz="1679" dirty="0"/>
              <a:t>cut</a:t>
            </a:r>
            <a:r>
              <a:rPr sz="1679" spc="19" dirty="0"/>
              <a:t> </a:t>
            </a:r>
            <a:r>
              <a:rPr sz="1679" spc="-4" dirty="0"/>
              <a:t>down</a:t>
            </a:r>
            <a:r>
              <a:rPr sz="1679" dirty="0"/>
              <a:t> </a:t>
            </a:r>
            <a:r>
              <a:rPr sz="1679" spc="-4" dirty="0"/>
              <a:t>on</a:t>
            </a:r>
            <a:r>
              <a:rPr sz="1679" spc="15" dirty="0"/>
              <a:t> </a:t>
            </a:r>
            <a:r>
              <a:rPr sz="1679" spc="-4" dirty="0"/>
              <a:t>uninformative </a:t>
            </a:r>
            <a:r>
              <a:rPr sz="1679" dirty="0"/>
              <a:t>variation</a:t>
            </a:r>
            <a:r>
              <a:rPr sz="1679" spc="-4" dirty="0"/>
              <a:t> </a:t>
            </a:r>
            <a:r>
              <a:rPr sz="1679" dirty="0"/>
              <a:t>in</a:t>
            </a:r>
            <a:r>
              <a:rPr sz="1679" spc="8" dirty="0"/>
              <a:t> </a:t>
            </a:r>
            <a:r>
              <a:rPr sz="1679" spc="-4" dirty="0"/>
              <a:t>hidden</a:t>
            </a:r>
            <a:r>
              <a:rPr sz="1679" spc="15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values</a:t>
            </a:r>
            <a:r>
              <a:rPr sz="1679" spc="8" dirty="0"/>
              <a:t> </a:t>
            </a:r>
            <a:r>
              <a:rPr sz="1679" spc="-4" dirty="0"/>
              <a:t>by</a:t>
            </a:r>
            <a:r>
              <a:rPr sz="1679" dirty="0"/>
              <a:t> </a:t>
            </a:r>
            <a:r>
              <a:rPr sz="1679" spc="-4" dirty="0"/>
              <a:t>normalizing </a:t>
            </a:r>
            <a:r>
              <a:rPr sz="1679" spc="-368" dirty="0"/>
              <a:t> </a:t>
            </a:r>
            <a:r>
              <a:rPr sz="1679" dirty="0"/>
              <a:t>to </a:t>
            </a:r>
            <a:r>
              <a:rPr sz="1679" spc="-4" dirty="0"/>
              <a:t>unit</a:t>
            </a:r>
            <a:r>
              <a:rPr sz="1679" spc="11" dirty="0"/>
              <a:t> </a:t>
            </a:r>
            <a:r>
              <a:rPr sz="1679" dirty="0"/>
              <a:t>mean and </a:t>
            </a:r>
            <a:r>
              <a:rPr sz="1679" spc="-4" dirty="0"/>
              <a:t>standard</a:t>
            </a:r>
            <a:r>
              <a:rPr sz="1679" spc="4" dirty="0"/>
              <a:t> </a:t>
            </a:r>
            <a:r>
              <a:rPr sz="1679" dirty="0"/>
              <a:t>deviation</a:t>
            </a:r>
            <a:r>
              <a:rPr sz="1679" spc="4" dirty="0"/>
              <a:t> </a:t>
            </a:r>
            <a:r>
              <a:rPr sz="1679" b="1" spc="-4" dirty="0">
                <a:cs typeface="Calibri"/>
              </a:rPr>
              <a:t>within</a:t>
            </a:r>
            <a:r>
              <a:rPr sz="1679" b="1" spc="-8" dirty="0">
                <a:cs typeface="Calibri"/>
              </a:rPr>
              <a:t> </a:t>
            </a:r>
            <a:r>
              <a:rPr sz="1679" b="1" spc="-4" dirty="0">
                <a:cs typeface="Calibri"/>
              </a:rPr>
              <a:t>each </a:t>
            </a:r>
            <a:r>
              <a:rPr sz="1679" b="1" dirty="0">
                <a:cs typeface="Calibri"/>
              </a:rPr>
              <a:t>layer</a:t>
            </a:r>
            <a:r>
              <a:rPr sz="1679" dirty="0"/>
              <a:t>.</a:t>
            </a:r>
          </a:p>
          <a:p>
            <a:pPr marL="545476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9" dirty="0">
                <a:cs typeface="Calibri"/>
              </a:rPr>
              <a:t>LayerNorm’s</a:t>
            </a:r>
            <a:r>
              <a:rPr sz="1679" spc="-19" dirty="0">
                <a:cs typeface="Calibri"/>
              </a:rPr>
              <a:t> </a:t>
            </a:r>
            <a:r>
              <a:rPr sz="1679" spc="-4" dirty="0">
                <a:cs typeface="Calibri"/>
              </a:rPr>
              <a:t>success</a:t>
            </a:r>
            <a:r>
              <a:rPr sz="1679" spc="4" dirty="0">
                <a:cs typeface="Calibri"/>
              </a:rPr>
              <a:t> </a:t>
            </a:r>
            <a:r>
              <a:rPr sz="1679" dirty="0">
                <a:cs typeface="Calibri"/>
              </a:rPr>
              <a:t>may </a:t>
            </a:r>
            <a:r>
              <a:rPr sz="1679" spc="-4" dirty="0">
                <a:cs typeface="Calibri"/>
              </a:rPr>
              <a:t>be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due</a:t>
            </a:r>
            <a:r>
              <a:rPr sz="1679" spc="11" dirty="0">
                <a:cs typeface="Calibri"/>
              </a:rPr>
              <a:t> </a:t>
            </a:r>
            <a:r>
              <a:rPr sz="1679" dirty="0">
                <a:cs typeface="Calibri"/>
              </a:rPr>
              <a:t>to its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normalizing gradients</a:t>
            </a:r>
            <a:r>
              <a:rPr sz="1679" spc="4" dirty="0">
                <a:cs typeface="Calibri"/>
              </a:rPr>
              <a:t> </a:t>
            </a:r>
            <a:r>
              <a:rPr sz="1679" spc="-15" dirty="0">
                <a:cs typeface="Calibri"/>
              </a:rPr>
              <a:t>[</a:t>
            </a:r>
            <a:r>
              <a:rPr sz="1679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Xu</a:t>
            </a:r>
            <a:r>
              <a:rPr sz="1679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et</a:t>
            </a:r>
            <a:r>
              <a:rPr sz="1679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al.,</a:t>
            </a:r>
            <a:r>
              <a:rPr sz="1679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2019</a:t>
            </a:r>
            <a:r>
              <a:rPr sz="1679" spc="-4" dirty="0">
                <a:cs typeface="Calibri"/>
              </a:rPr>
              <a:t>]</a:t>
            </a:r>
            <a:endParaRPr sz="1679" dirty="0">
              <a:cs typeface="Calibri"/>
            </a:endParaRPr>
          </a:p>
          <a:p>
            <a:pPr marL="295851" indent="-250086">
              <a:spcBef>
                <a:spcPts val="462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𝑥</a:t>
            </a:r>
            <a:r>
              <a:rPr sz="1679" spc="154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5" dirty="0">
                <a:cs typeface="Cambria Math"/>
              </a:rPr>
              <a:t> </a:t>
            </a:r>
            <a:r>
              <a:rPr sz="1679" spc="44" dirty="0">
                <a:cs typeface="Cambria Math"/>
              </a:rPr>
              <a:t>ℝ</a:t>
            </a:r>
            <a:r>
              <a:rPr sz="1679" spc="65" baseline="28619" dirty="0">
                <a:cs typeface="Cambria Math"/>
              </a:rPr>
              <a:t>𝑑</a:t>
            </a:r>
            <a:r>
              <a:rPr sz="1679" spc="322" baseline="28619" dirty="0">
                <a:cs typeface="Cambria Math"/>
              </a:rPr>
              <a:t> </a:t>
            </a:r>
            <a:r>
              <a:rPr sz="1679" spc="-4" dirty="0"/>
              <a:t>be</a:t>
            </a:r>
            <a:r>
              <a:rPr sz="1679" spc="4" dirty="0"/>
              <a:t> </a:t>
            </a:r>
            <a:r>
              <a:rPr sz="1679" dirty="0"/>
              <a:t>an individual</a:t>
            </a:r>
            <a:r>
              <a:rPr sz="1679" spc="-11" dirty="0"/>
              <a:t> </a:t>
            </a:r>
            <a:r>
              <a:rPr sz="1679" spc="-4" dirty="0"/>
              <a:t>(word)</a:t>
            </a:r>
            <a:r>
              <a:rPr sz="1679" spc="11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in </a:t>
            </a:r>
            <a:r>
              <a:rPr sz="1679" spc="-4" dirty="0"/>
              <a:t>the</a:t>
            </a:r>
            <a:r>
              <a:rPr sz="1679" spc="4" dirty="0"/>
              <a:t> </a:t>
            </a:r>
            <a:r>
              <a:rPr sz="1679" spc="-4" dirty="0"/>
              <a:t>model.</a:t>
            </a:r>
            <a:endParaRPr sz="1679" dirty="0">
              <a:cs typeface="Cambria Math"/>
            </a:endParaRPr>
          </a:p>
          <a:p>
            <a:pPr marL="295851" indent="-250086">
              <a:spcBef>
                <a:spcPts val="649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1476944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46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=</a:t>
            </a:r>
            <a:r>
              <a:rPr sz="1679" spc="91" dirty="0">
                <a:cs typeface="Cambria Math"/>
              </a:rPr>
              <a:t> </a:t>
            </a:r>
            <a:r>
              <a:rPr lang="el-GR" sz="1679" spc="229" baseline="2415" dirty="0">
                <a:cs typeface="Cambria Math"/>
              </a:rPr>
              <a:t>Σ</a:t>
            </a:r>
            <a:r>
              <a:rPr lang="en-US" sz="1679" spc="229" baseline="-25000" dirty="0">
                <a:cs typeface="Cambria Math"/>
              </a:rPr>
              <a:t>j=1</a:t>
            </a:r>
            <a:r>
              <a:rPr sz="1679" spc="229" baseline="31986" dirty="0">
                <a:cs typeface="Cambria Math"/>
              </a:rPr>
              <a:t>𝑑</a:t>
            </a:r>
            <a:r>
              <a:rPr lang="en-US" sz="1679" spc="229" baseline="31986" dirty="0">
                <a:cs typeface="Cambria Math"/>
              </a:rPr>
              <a:t> </a:t>
            </a:r>
            <a:r>
              <a:rPr lang="en-US" sz="1553" spc="26" dirty="0">
                <a:cs typeface="Cambria Math"/>
              </a:rPr>
              <a:t>𝑥</a:t>
            </a:r>
            <a:r>
              <a:rPr lang="en-US" sz="1553" spc="38" baseline="-15151" dirty="0">
                <a:cs typeface="Cambria Math"/>
              </a:rPr>
              <a:t>𝑗 </a:t>
            </a:r>
            <a:r>
              <a:rPr lang="en-US" sz="1553" spc="38" dirty="0">
                <a:cs typeface="Cambria Math"/>
              </a:rPr>
              <a:t>; </a:t>
            </a:r>
            <a:r>
              <a:rPr lang="en-US" sz="1679" dirty="0"/>
              <a:t>t</a:t>
            </a:r>
            <a:r>
              <a:rPr sz="1679" dirty="0"/>
              <a:t>his</a:t>
            </a:r>
            <a:r>
              <a:rPr sz="1679" spc="4" dirty="0"/>
              <a:t> </a:t>
            </a:r>
            <a:r>
              <a:rPr sz="1679" dirty="0"/>
              <a:t>is the</a:t>
            </a:r>
            <a:r>
              <a:rPr sz="1679" spc="4" dirty="0"/>
              <a:t> </a:t>
            </a:r>
            <a:r>
              <a:rPr sz="1679" dirty="0"/>
              <a:t>mean;</a:t>
            </a:r>
            <a:r>
              <a:rPr sz="1679" spc="-22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35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1" dirty="0">
                <a:cs typeface="Cambria Math"/>
              </a:rPr>
              <a:t> </a:t>
            </a:r>
            <a:r>
              <a:rPr sz="1679" spc="-4" dirty="0">
                <a:cs typeface="Cambria Math"/>
              </a:rPr>
              <a:t>ℝ</a:t>
            </a:r>
            <a:r>
              <a:rPr sz="1679" spc="-4" dirty="0"/>
              <a:t>.</a:t>
            </a:r>
            <a:endParaRPr sz="1679" dirty="0"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2257" y="3749889"/>
            <a:ext cx="1619698" cy="475186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059342" y="3730198"/>
            <a:ext cx="117872" cy="480081"/>
          </a:xfrm>
          <a:prstGeom prst="rect">
            <a:avLst/>
          </a:prstGeom>
        </p:spPr>
        <p:txBody>
          <a:bodyPr vert="horz" wrap="square" lIns="0" tIns="58243" rIns="0" bIns="0" rtlCol="0">
            <a:spAutoFit/>
          </a:bodyPr>
          <a:lstStyle/>
          <a:p>
            <a:pPr marL="15717">
              <a:spcBef>
                <a:spcPts val="458"/>
              </a:spcBef>
            </a:pPr>
            <a:r>
              <a:rPr sz="1202" spc="40" dirty="0">
                <a:latin typeface="Cambria Math"/>
                <a:cs typeface="Cambria Math"/>
              </a:rPr>
              <a:t>1</a:t>
            </a:r>
            <a:endParaRPr sz="1202">
              <a:latin typeface="Cambria Math"/>
              <a:cs typeface="Cambria Math"/>
            </a:endParaRPr>
          </a:p>
          <a:p>
            <a:pPr marL="9246">
              <a:spcBef>
                <a:spcPts val="394"/>
              </a:spcBef>
            </a:pPr>
            <a:r>
              <a:rPr sz="1202" spc="146" dirty="0">
                <a:latin typeface="Cambria Math"/>
                <a:cs typeface="Cambria Math"/>
              </a:rPr>
              <a:t>𝑑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6594" y="3962060"/>
            <a:ext cx="37737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30" dirty="0">
                <a:latin typeface="Cambria Math"/>
                <a:cs typeface="Cambria Math"/>
              </a:rPr>
              <a:t>𝑗</a:t>
            </a:r>
            <a:r>
              <a:rPr sz="1202" spc="-4" dirty="0">
                <a:latin typeface="Cambria Math"/>
                <a:cs typeface="Cambria Math"/>
              </a:rPr>
              <a:t>=</a:t>
            </a:r>
            <a:r>
              <a:rPr sz="1202" spc="40" dirty="0">
                <a:latin typeface="Cambria Math"/>
                <a:cs typeface="Cambria Math"/>
              </a:rPr>
              <a:t>1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8528" y="3770602"/>
            <a:ext cx="576416" cy="36789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lang="el-GR" sz="2330" spc="154" dirty="0">
                <a:latin typeface="Cambria Math"/>
                <a:cs typeface="Cambria Math"/>
              </a:rPr>
              <a:t>Σ</a:t>
            </a:r>
            <a:r>
              <a:rPr lang="en-US" sz="1941" i="1" spc="154" baseline="30000" dirty="0">
                <a:latin typeface="Cambria Math"/>
                <a:cs typeface="Cambria Math"/>
              </a:rPr>
              <a:t>d</a:t>
            </a:r>
            <a:endParaRPr sz="1202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6116" y="3876544"/>
            <a:ext cx="707231" cy="257469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2866047" y="3945419"/>
            <a:ext cx="9152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394" dirty="0">
                <a:latin typeface="Cambria Math"/>
                <a:cs typeface="Cambria Math"/>
              </a:rPr>
              <a:t>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3970" y="3760151"/>
            <a:ext cx="4080216" cy="351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659193">
              <a:lnSpc>
                <a:spcPts val="1045"/>
              </a:lnSpc>
              <a:spcBef>
                <a:spcPts val="95"/>
              </a:spcBef>
            </a:pPr>
            <a:r>
              <a:rPr sz="1202" spc="40" dirty="0">
                <a:latin typeface="Cambria Math"/>
                <a:cs typeface="Cambria Math"/>
              </a:rPr>
              <a:t>2</a:t>
            </a:r>
            <a:endParaRPr sz="1202" dirty="0">
              <a:latin typeface="Cambria Math"/>
              <a:cs typeface="Cambria Math"/>
            </a:endParaRPr>
          </a:p>
          <a:p>
            <a:pPr marL="9246">
              <a:lnSpc>
                <a:spcPts val="1612"/>
              </a:lnSpc>
              <a:tabLst>
                <a:tab pos="235294" algn="l"/>
                <a:tab pos="757656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	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standard deviation;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22004" y="5046110"/>
            <a:ext cx="84682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2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7275" y="5199861"/>
            <a:ext cx="629112" cy="13405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51666" y="4885250"/>
            <a:ext cx="5560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223275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5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0880" y="5254221"/>
            <a:ext cx="266252" cy="205236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4348183" y="5196986"/>
            <a:ext cx="501071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𝜖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4646" y="5102470"/>
            <a:ext cx="2974069" cy="659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1"/>
              </a:lnSpc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endParaRPr sz="1675">
              <a:latin typeface="Cambria Math"/>
              <a:cs typeface="Cambria Math"/>
            </a:endParaRPr>
          </a:p>
          <a:p>
            <a:pPr marL="1185715">
              <a:spcBef>
                <a:spcPts val="430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93992" y="5373387"/>
            <a:ext cx="902760" cy="240366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1910408" y="5356514"/>
            <a:ext cx="1333570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10" spc="-28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1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03706" y="4871197"/>
            <a:ext cx="3494554" cy="942051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0672" y="5017752"/>
            <a:ext cx="4437529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47" dirty="0">
                <a:latin typeface="Cambria Math"/>
                <a:cs typeface="Cambria Math"/>
              </a:rPr>
              <a:t>∗</a:t>
            </a:r>
            <a:r>
              <a:rPr lang="en-US" sz="1747" spc="-1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𝛾</a:t>
            </a:r>
            <a:r>
              <a:rPr lang="en-US" sz="1747" spc="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+</a:t>
            </a:r>
            <a:r>
              <a:rPr lang="en-US" sz="1747" spc="-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𝛽</a:t>
            </a:r>
            <a:endParaRPr lang="en-US" sz="1947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071055" y="5356514"/>
            <a:ext cx="18069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291989" y="5380884"/>
            <a:ext cx="584275" cy="232508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85701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9264" y="1725340"/>
            <a:ext cx="7403621" cy="2492231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7360" indent="-250086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b="1" spc="-4" dirty="0">
                <a:latin typeface="Calibri"/>
                <a:cs typeface="Calibri"/>
              </a:rPr>
              <a:t>“Scaled Dot</a:t>
            </a:r>
            <a:r>
              <a:rPr sz="1675" b="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Product”</a:t>
            </a:r>
            <a:r>
              <a:rPr sz="1675" b="1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final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variation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aid 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training.</a:t>
            </a:r>
          </a:p>
          <a:p>
            <a:pPr marL="277360" marR="271351" indent="-250086">
              <a:lnSpc>
                <a:spcPts val="2002"/>
              </a:lnSpc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lang="en-US" sz="1675" dirty="0">
                <a:latin typeface="Calibri"/>
                <a:cs typeface="Calibri"/>
              </a:rPr>
              <a:t>When</a:t>
            </a:r>
            <a:r>
              <a:rPr lang="en-US" sz="1675" spc="-4" dirty="0">
                <a:latin typeface="Calibri"/>
                <a:cs typeface="Calibri"/>
              </a:rPr>
              <a:t> dimensionality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𝑑</a:t>
            </a:r>
            <a:r>
              <a:rPr lang="en-US" sz="1675" spc="77" dirty="0">
                <a:latin typeface="Cambria Math"/>
                <a:cs typeface="Cambria Math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</a:t>
            </a:r>
            <a:r>
              <a:rPr lang="en-US" sz="1675" spc="-4" dirty="0">
                <a:latin typeface="Calibri"/>
                <a:cs typeface="Calibri"/>
              </a:rPr>
              <a:t>dot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products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between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vectors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36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inputs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to the</a:t>
            </a:r>
            <a:r>
              <a:rPr lang="en-US" sz="1675" spc="15" dirty="0">
                <a:latin typeface="Calibri"/>
                <a:cs typeface="Calibri"/>
              </a:rPr>
              <a:t> </a:t>
            </a:r>
            <a:r>
              <a:rPr lang="en-US" sz="1675" spc="-4" dirty="0" err="1">
                <a:latin typeface="Calibri"/>
                <a:cs typeface="Calibri"/>
              </a:rPr>
              <a:t>softmax</a:t>
            </a:r>
            <a:r>
              <a:rPr lang="en-US" sz="1675" spc="-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function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can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making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gradients</a:t>
            </a:r>
            <a:r>
              <a:rPr lang="en-US" sz="1675" spc="-4" dirty="0">
                <a:latin typeface="Calibri"/>
                <a:cs typeface="Calibri"/>
              </a:rPr>
              <a:t> small.</a:t>
            </a: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Instead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we’ve </a:t>
            </a:r>
            <a:r>
              <a:rPr sz="1675" spc="-4" dirty="0">
                <a:latin typeface="Calibri"/>
                <a:cs typeface="Calibri"/>
              </a:rPr>
              <a:t>seen:</a:t>
            </a:r>
            <a:endParaRPr sz="1675" dirty="0">
              <a:latin typeface="Calibri"/>
              <a:cs typeface="Calibri"/>
            </a:endParaRPr>
          </a:p>
          <a:p>
            <a:pPr marL="112331" algn="ctr">
              <a:lnSpc>
                <a:spcPts val="1445"/>
              </a:lnSpc>
              <a:spcBef>
                <a:spcPts val="630"/>
              </a:spcBef>
              <a:tabLst>
                <a:tab pos="1144112" algn="l"/>
                <a:tab pos="1965099" algn="l"/>
                <a:tab pos="30204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26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 dirty="0">
              <a:latin typeface="Cambria Math"/>
              <a:cs typeface="Cambria Math"/>
            </a:endParaRPr>
          </a:p>
          <a:p>
            <a:pPr marL="1518084" algn="ctr">
              <a:lnSpc>
                <a:spcPts val="877"/>
              </a:lnSpc>
            </a:pPr>
            <a:r>
              <a:rPr sz="1202" spc="-113" dirty="0">
                <a:latin typeface="Cambria Math"/>
                <a:cs typeface="Cambria Math"/>
              </a:rPr>
              <a:t>𝑃</a:t>
            </a:r>
            <a:endParaRPr sz="1202" dirty="0">
              <a:latin typeface="Cambria Math"/>
              <a:cs typeface="Cambria Math"/>
            </a:endParaRPr>
          </a:p>
          <a:p>
            <a:pPr marL="258407" indent="-258407">
              <a:spcBef>
                <a:spcPts val="6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77823" algn="l"/>
                <a:tab pos="3382873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divide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by	</a:t>
            </a:r>
            <a:r>
              <a:rPr sz="1675" spc="15" dirty="0">
                <a:latin typeface="Cambria Math"/>
                <a:cs typeface="Cambria Math"/>
              </a:rPr>
              <a:t>𝑑/ℎ</a:t>
            </a:r>
            <a:r>
              <a:rPr sz="1675" spc="1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stop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becoming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</a:p>
          <a:p>
            <a:pPr marL="58246" algn="ctr">
              <a:spcBef>
                <a:spcPts val="87"/>
              </a:spcBef>
            </a:pP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as 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 of </a:t>
            </a:r>
            <a:r>
              <a:rPr sz="1675" spc="19" dirty="0">
                <a:latin typeface="Cambria Math"/>
                <a:cs typeface="Cambria Math"/>
              </a:rPr>
              <a:t>𝑑/ℎ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divided by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number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heads.)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273" y="3249216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4155427" y="3631995"/>
            <a:ext cx="511241" cy="264865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948512" y="4634529"/>
            <a:ext cx="18133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0590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5188" y="4584699"/>
            <a:ext cx="905533" cy="421103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5257044" y="4638967"/>
            <a:ext cx="84590" cy="163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983" spc="-146" dirty="0">
                <a:latin typeface="Cambria Math"/>
                <a:cs typeface="Cambria Math"/>
              </a:rPr>
              <a:t>𝑃</a:t>
            </a:r>
            <a:endParaRPr sz="98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833" y="4566857"/>
            <a:ext cx="778879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202" spc="124" dirty="0">
                <a:latin typeface="Cambria Math"/>
                <a:cs typeface="Cambria Math"/>
              </a:rPr>
              <a:t>𝑋𝑄</a:t>
            </a:r>
            <a:r>
              <a:rPr sz="1474" spc="185" baseline="-14403" dirty="0">
                <a:latin typeface="Cambria Math"/>
                <a:cs typeface="Cambria Math"/>
              </a:rPr>
              <a:t>𝑃</a:t>
            </a:r>
            <a:r>
              <a:rPr sz="1202" spc="124" dirty="0">
                <a:latin typeface="Cambria Math"/>
                <a:cs typeface="Cambria Math"/>
              </a:rPr>
              <a:t>𝐾</a:t>
            </a:r>
            <a:r>
              <a:rPr sz="1474" spc="185" baseline="30864" dirty="0">
                <a:latin typeface="Cambria Math"/>
                <a:cs typeface="Cambria Math"/>
              </a:rPr>
              <a:t>𝖳</a:t>
            </a:r>
            <a:r>
              <a:rPr sz="1202" spc="124" dirty="0">
                <a:latin typeface="Cambria Math"/>
                <a:cs typeface="Cambria Math"/>
              </a:rPr>
              <a:t>𝑋</a:t>
            </a:r>
            <a:r>
              <a:rPr sz="1474" spc="185" baseline="24691" dirty="0">
                <a:latin typeface="Cambria Math"/>
                <a:cs typeface="Cambria Math"/>
              </a:rPr>
              <a:t>𝖳</a:t>
            </a:r>
            <a:endParaRPr sz="1474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2009" y="4824880"/>
            <a:ext cx="393369" cy="193218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146105" y="4805375"/>
            <a:ext cx="296298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83" dirty="0">
                <a:latin typeface="Cambria Math"/>
                <a:cs typeface="Cambria Math"/>
              </a:rPr>
              <a:t>𝑑</a:t>
            </a:r>
            <a:r>
              <a:rPr sz="1202" spc="8" dirty="0">
                <a:latin typeface="Cambria Math"/>
                <a:cs typeface="Cambria Math"/>
              </a:rPr>
              <a:t>/</a:t>
            </a:r>
            <a:r>
              <a:rPr sz="1202" spc="91" dirty="0">
                <a:latin typeface="Cambria Math"/>
                <a:cs typeface="Cambria Math"/>
              </a:rPr>
              <a:t>ℎ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cs typeface="Calibri"/>
              </a:rPr>
              <a:t>The</a:t>
            </a:r>
            <a:r>
              <a:rPr lang="en-US" sz="3106" spc="-15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Transformer</a:t>
            </a:r>
            <a:r>
              <a:rPr lang="en-US" sz="3106" spc="4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Encoder:</a:t>
            </a:r>
            <a:r>
              <a:rPr lang="en-US" sz="3106" spc="22" dirty="0">
                <a:cs typeface="Calibri"/>
              </a:rPr>
              <a:t> </a:t>
            </a:r>
            <a:br>
              <a:rPr lang="en-US" sz="3106" spc="22" dirty="0">
                <a:cs typeface="Calibri"/>
              </a:rPr>
            </a:br>
            <a:r>
              <a:rPr lang="en-US" sz="3106" spc="-4" dirty="0"/>
              <a:t>Scaled</a:t>
            </a:r>
            <a:r>
              <a:rPr lang="en-US" sz="3106" spc="-8" dirty="0"/>
              <a:t> </a:t>
            </a:r>
            <a:r>
              <a:rPr lang="en-US" sz="3106" spc="-4" dirty="0"/>
              <a:t>Dot</a:t>
            </a:r>
            <a:r>
              <a:rPr lang="en-US" sz="3106" spc="-11" dirty="0"/>
              <a:t> </a:t>
            </a:r>
            <a:r>
              <a:rPr lang="en-US" sz="3106" spc="-4" dirty="0"/>
              <a:t>Product</a:t>
            </a:r>
            <a:r>
              <a:rPr lang="en-US" sz="3106" spc="11" dirty="0"/>
              <a:t> </a:t>
            </a: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6684" y="4634529"/>
            <a:ext cx="530193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869675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2"/>
            <a:ext cx="1337730" cy="2126779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2002" y="2870964"/>
            <a:ext cx="4816569" cy="1240197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513911" y="2315458"/>
            <a:ext cx="4148166" cy="1591039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32590" y="1737008"/>
            <a:ext cx="651115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 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  <a:p>
            <a:pPr marR="3698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97182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1794" y="2217554"/>
            <a:ext cx="1337730" cy="238193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26522" y="2210953"/>
            <a:ext cx="98457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2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71423" y="2942752"/>
            <a:ext cx="4777278" cy="1168087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513911" y="2060485"/>
            <a:ext cx="4148166" cy="1845735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591" y="1737008"/>
            <a:ext cx="578450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13210" y="2129968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58275" y="2741183"/>
            <a:ext cx="2547881" cy="1438499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920854" y="3808280"/>
            <a:ext cx="147871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7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26280" y="3508876"/>
            <a:ext cx="1677478" cy="194142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5" name="object 55"/>
          <p:cNvSpPr txBox="1"/>
          <p:nvPr/>
        </p:nvSpPr>
        <p:spPr>
          <a:xfrm>
            <a:off x="1894505" y="348742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477749" y="3187154"/>
            <a:ext cx="1953900" cy="985502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170926" y="3173473"/>
            <a:ext cx="99289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37374" y="2898715"/>
            <a:ext cx="1676554" cy="194142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3" name="object 63"/>
          <p:cNvSpPr txBox="1"/>
          <p:nvPr/>
        </p:nvSpPr>
        <p:spPr>
          <a:xfrm>
            <a:off x="1904860" y="287726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581852" y="2674620"/>
            <a:ext cx="1112156" cy="836659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1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4004" y="2014537"/>
            <a:ext cx="4726894" cy="1888724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2590" y="1686419"/>
            <a:ext cx="2928769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 the whole model,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Decoder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endParaRPr sz="1675">
              <a:latin typeface="Calibri"/>
              <a:cs typeface="Calibri"/>
            </a:endParaRPr>
          </a:p>
          <a:p>
            <a:pPr marL="1663700" marR="454871" indent="-160868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31713" y="1835909"/>
            <a:ext cx="3172371" cy="3142788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481970" y="1658297"/>
            <a:ext cx="2389795" cy="307030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191379" algn="ctr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  <a:p>
            <a:pPr marL="605571" marR="813128" algn="ctr">
              <a:spcBef>
                <a:spcPts val="1180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  <a:p>
            <a:pPr marL="470588" marR="364267" indent="26349" algn="ctr">
              <a:lnSpc>
                <a:spcPct val="182700"/>
              </a:lnSpc>
              <a:spcBef>
                <a:spcPts val="382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-288" dirty="0">
                <a:latin typeface="Calibri"/>
                <a:cs typeface="Calibri"/>
              </a:rPr>
              <a:t> </a:t>
            </a:r>
            <a:r>
              <a:rPr sz="1310" spc="15" dirty="0">
                <a:latin typeface="Calibri"/>
                <a:cs typeface="Calibri"/>
              </a:rPr>
              <a:t>Feed-Forward </a:t>
            </a:r>
            <a:r>
              <a:rPr sz="1310" spc="19" dirty="0">
                <a:latin typeface="Calibri"/>
                <a:cs typeface="Calibri"/>
              </a:rPr>
              <a:t>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272738" marR="193690" algn="ctr">
              <a:lnSpc>
                <a:spcPts val="2920"/>
              </a:lnSpc>
              <a:spcBef>
                <a:spcPts val="262"/>
              </a:spcBef>
            </a:pPr>
            <a:r>
              <a:rPr sz="1310" spc="-22" dirty="0">
                <a:latin typeface="Calibri"/>
                <a:cs typeface="Calibri"/>
              </a:rPr>
              <a:t>Mult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spc="4" dirty="0">
                <a:latin typeface="Calibri"/>
                <a:cs typeface="Calibri"/>
              </a:rPr>
              <a:t>-</a:t>
            </a:r>
            <a:r>
              <a:rPr sz="1310" spc="22" dirty="0">
                <a:latin typeface="Calibri"/>
                <a:cs typeface="Calibri"/>
              </a:rPr>
              <a:t>Hea</a:t>
            </a:r>
            <a:r>
              <a:rPr sz="1310" spc="37" dirty="0">
                <a:latin typeface="Calibri"/>
                <a:cs typeface="Calibri"/>
              </a:rPr>
              <a:t>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b="1" spc="51" dirty="0">
                <a:latin typeface="Calibri"/>
                <a:cs typeface="Calibri"/>
              </a:rPr>
              <a:t>Cro</a:t>
            </a:r>
            <a:r>
              <a:rPr sz="1310" b="1" spc="37" dirty="0">
                <a:latin typeface="Calibri"/>
                <a:cs typeface="Calibri"/>
              </a:rPr>
              <a:t>s</a:t>
            </a:r>
            <a:r>
              <a:rPr sz="1310" b="1" spc="51" dirty="0">
                <a:latin typeface="Calibri"/>
                <a:cs typeface="Calibri"/>
              </a:rPr>
              <a:t>s</a:t>
            </a:r>
            <a:r>
              <a:rPr sz="1310" b="1" spc="33" dirty="0">
                <a:latin typeface="Calibri"/>
                <a:cs typeface="Calibri"/>
              </a:rPr>
              <a:t>-</a:t>
            </a:r>
            <a:r>
              <a:rPr sz="1310" spc="-29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t</a:t>
            </a:r>
            <a:r>
              <a:rPr sz="1310" spc="11" dirty="0">
                <a:latin typeface="Calibri"/>
                <a:cs typeface="Calibri"/>
              </a:rPr>
              <a:t>tention 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37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algn="ctr">
              <a:spcBef>
                <a:spcPts val="921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The Transformer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Encoder-Decoder </a:t>
            </a:r>
            <a:br>
              <a:rPr lang="en-US" sz="3106" b="0" spc="4" dirty="0">
                <a:latin typeface="Calibri"/>
                <a:cs typeface="Calibri"/>
              </a:rPr>
            </a:br>
            <a:r>
              <a:rPr lang="en-US" sz="3106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906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3258" y="2014538"/>
            <a:ext cx="1337361" cy="4664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078634" y="2007326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514004" y="2222271"/>
            <a:ext cx="4148166" cy="1681176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32591" y="1686419"/>
            <a:ext cx="4896536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only new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is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lang="en-US" sz="1675" spc="4" dirty="0">
                <a:latin typeface="Calibri"/>
                <a:cs typeface="Calibri"/>
              </a:rPr>
              <a:t>in previous lecture</a:t>
            </a:r>
            <a:r>
              <a:rPr sz="1675" dirty="0">
                <a:latin typeface="Calibri"/>
                <a:cs typeface="Calibri"/>
              </a:rPr>
              <a:t>!</a:t>
            </a:r>
          </a:p>
          <a:p>
            <a:pPr marL="1502831" marR="2422743" algn="ctr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83467" y="1835908"/>
            <a:ext cx="171030" cy="222339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113210" y="1658297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43274" y="2679057"/>
            <a:ext cx="3665332" cy="22993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481970" y="2665375"/>
            <a:ext cx="2389795" cy="20368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496938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771062">
              <a:spcBef>
                <a:spcPts val="1284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  <a:p>
            <a:pPr marL="275049" marR="194614" indent="195077">
              <a:lnSpc>
                <a:spcPct val="181800"/>
              </a:lnSpc>
              <a:spcBef>
                <a:spcPts val="29"/>
              </a:spcBef>
            </a:pPr>
            <a:r>
              <a:rPr sz="1310" spc="26" dirty="0">
                <a:latin typeface="Calibri"/>
                <a:cs typeface="Calibri"/>
              </a:rPr>
              <a:t>Residual </a:t>
            </a:r>
            <a:r>
              <a:rPr sz="1310" spc="-4" dirty="0">
                <a:latin typeface="Calibri"/>
                <a:cs typeface="Calibri"/>
              </a:rPr>
              <a:t>+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Multi-Head</a:t>
            </a:r>
            <a:r>
              <a:rPr sz="1310" spc="-29" dirty="0">
                <a:latin typeface="Calibri"/>
                <a:cs typeface="Calibri"/>
              </a:rPr>
              <a:t> </a:t>
            </a:r>
            <a:r>
              <a:rPr sz="1310" b="1" spc="19" dirty="0">
                <a:latin typeface="Calibri"/>
                <a:cs typeface="Calibri"/>
              </a:rPr>
              <a:t>Cross</a:t>
            </a:r>
            <a:r>
              <a:rPr sz="1310" spc="19" dirty="0">
                <a:latin typeface="Calibri"/>
                <a:cs typeface="Calibri"/>
              </a:rPr>
              <a:t>-Attention</a:t>
            </a:r>
            <a:endParaRPr sz="1310">
              <a:latin typeface="Calibri"/>
              <a:cs typeface="Calibri"/>
            </a:endParaRPr>
          </a:p>
          <a:p>
            <a:pPr marL="470588">
              <a:spcBef>
                <a:spcPts val="1347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1242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2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837680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dirty="0">
                <a:solidFill>
                  <a:srgbClr val="3A87FF"/>
                </a:solidFill>
              </a:rPr>
              <a:t>How do we represent the meaning of a word?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744262"/>
            <a:ext cx="8138228" cy="3737500"/>
          </a:xfrm>
          <a:prstGeom prst="rect">
            <a:avLst/>
          </a:prstGeom>
        </p:spPr>
        <p:txBody>
          <a:bodyPr vert="horz" wrap="square" lIns="0" tIns="216982" rIns="0" bIns="0" rtlCol="0">
            <a:spAutoFit/>
          </a:bodyPr>
          <a:lstStyle/>
          <a:p>
            <a:pPr marL="10877" defTabSz="783178">
              <a:spcBef>
                <a:spcPts val="1708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Definition: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meaning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(Webster dictionary)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represented by a word, phrase, etc.</a:t>
            </a:r>
          </a:p>
          <a:p>
            <a:pPr marL="428028" marR="813635" indent="-417695" defTabSz="783178">
              <a:spcBef>
                <a:spcPts val="1644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a person wants to express by using  words, signs, etc.</a:t>
            </a:r>
          </a:p>
          <a:p>
            <a:pPr marL="10877" marR="4351" defTabSz="783178">
              <a:lnSpc>
                <a:spcPct val="152700"/>
              </a:lnSpc>
              <a:spcBef>
                <a:spcPts val="81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lang="en-US" sz="2330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03373" defTabSz="783178">
              <a:spcBef>
                <a:spcPts val="1623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signifier (symbol) </a:t>
            </a:r>
            <a:r>
              <a:rPr sz="2330" dirty="0">
                <a:solidFill>
                  <a:prstClr val="black"/>
                </a:solidFill>
                <a:latin typeface="DejaVu Sans"/>
                <a:cs typeface="DejaVu Sans"/>
              </a:rPr>
              <a:t>⟺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489036" y="4974954"/>
            <a:ext cx="6301183" cy="618317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634" y="5920759"/>
            <a:ext cx="3336304" cy="406476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570" spc="-69" dirty="0">
                <a:solidFill>
                  <a:srgbClr val="BB57BE"/>
                </a:solidFill>
                <a:latin typeface="Trebuchet MS"/>
                <a:cs typeface="Trebuchet MS"/>
              </a:rPr>
              <a:t>=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denotational</a:t>
            </a:r>
            <a:r>
              <a:rPr sz="2570" spc="-377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semantics</a:t>
            </a:r>
            <a:endParaRPr sz="25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85476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Decoder: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br>
              <a:rPr lang="en-US" sz="3106" spc="15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90774" y="1777223"/>
            <a:ext cx="7956524" cy="21347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looks</a:t>
            </a:r>
            <a:r>
              <a:rPr sz="1675" dirty="0">
                <a:latin typeface="Calibri"/>
                <a:cs typeface="Calibri"/>
              </a:rPr>
              <a:t> more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last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week.</a:t>
            </a:r>
          </a:p>
          <a:p>
            <a:pPr marL="295851" indent="-250086">
              <a:spcBef>
                <a:spcPts val="46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588235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output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	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 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77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445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𝑧</a:t>
            </a:r>
            <a:r>
              <a:rPr sz="1802" spc="17" baseline="-15151" dirty="0">
                <a:latin typeface="Cambria Math"/>
                <a:cs typeface="Cambria Math"/>
              </a:rPr>
              <a:t>1</a:t>
            </a:r>
            <a:r>
              <a:rPr sz="1675" spc="11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𝑧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 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𝑧</a:t>
            </a:r>
            <a:r>
              <a:rPr sz="1802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keys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values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(like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memory):</a:t>
            </a:r>
          </a:p>
          <a:p>
            <a:pPr marL="545476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47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0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𝐾ℎ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𝑉ℎ</a:t>
            </a:r>
            <a:r>
              <a:rPr sz="1802" spc="76" baseline="-15151" dirty="0">
                <a:latin typeface="Cambria Math"/>
                <a:cs typeface="Cambria Math"/>
              </a:rPr>
              <a:t>𝑖</a:t>
            </a:r>
            <a:r>
              <a:rPr sz="1675" spc="51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And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queries are</a:t>
            </a:r>
            <a:r>
              <a:rPr sz="1675" spc="-4" dirty="0">
                <a:latin typeface="Calibri"/>
                <a:cs typeface="Calibri"/>
              </a:rPr>
              <a:t> 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𝑄𝑧</a:t>
            </a:r>
            <a:r>
              <a:rPr sz="1802" spc="60" baseline="-15151" dirty="0">
                <a:latin typeface="Cambria Math"/>
                <a:cs typeface="Cambria Math"/>
              </a:rPr>
              <a:t>𝑖</a:t>
            </a:r>
            <a:r>
              <a:rPr sz="1675" spc="40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122816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532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how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cross-attention is</a:t>
            </a:r>
            <a:r>
              <a:rPr sz="1675" spc="-4" dirty="0">
                <a:latin typeface="Calibri"/>
                <a:cs typeface="Calibri"/>
              </a:rPr>
              <a:t> computed,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matrices.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455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2197461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3042441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2166398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1242096" y="2035229"/>
            <a:ext cx="1856829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1005894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H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33" dirty="0">
                <a:latin typeface="Cambria Math"/>
                <a:cs typeface="Cambria Math"/>
              </a:rPr>
              <a:t>ℎ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66" dirty="0">
                <a:latin typeface="Cambria Math"/>
                <a:cs typeface="Cambria Math"/>
              </a:rPr>
              <a:t>ℎ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97492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Z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80" dirty="0">
                <a:latin typeface="Cambria Math"/>
                <a:cs typeface="Cambria Math"/>
              </a:rPr>
              <a:t>𝑧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𝑧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3763" y="2035229"/>
            <a:ext cx="442135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99850">
              <a:spcBef>
                <a:spcPts val="517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vectors.</a:t>
            </a:r>
            <a:endParaRPr sz="1675">
              <a:latin typeface="Calibri"/>
              <a:cs typeface="Calibri"/>
            </a:endParaRPr>
          </a:p>
          <a:p>
            <a:pPr marL="27736">
              <a:spcBef>
                <a:spcPts val="445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𝑇×𝑑</a:t>
            </a:r>
            <a:r>
              <a:rPr sz="1802" spc="317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vectors.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49925" y="2771969"/>
            <a:ext cx="1019708" cy="197378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6072440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0586" y="2709290"/>
            <a:ext cx="56301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4422974" algn="l"/>
                <a:tab pos="5073845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𝑍𝑄	</a:t>
            </a:r>
            <a:r>
              <a:rPr sz="1675" dirty="0">
                <a:latin typeface="Cambria Math"/>
                <a:cs typeface="Cambria Math"/>
              </a:rPr>
              <a:t>𝐻𝐾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𝐻𝑉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5326843" y="3492512"/>
            <a:ext cx="1168549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050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41109" y="3811599"/>
            <a:ext cx="890280" cy="395217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8814" y="3812477"/>
            <a:ext cx="573643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5" dirty="0">
                <a:latin typeface="Cambria Math"/>
                <a:cs typeface="Cambria Math"/>
              </a:rPr>
              <a:t> </a:t>
            </a:r>
            <a:r>
              <a:rPr sz="2184" spc="185" baseline="-20833" dirty="0">
                <a:latin typeface="Cambria Math"/>
                <a:cs typeface="Cambria Math"/>
              </a:rPr>
              <a:t>𝐻</a:t>
            </a:r>
            <a:r>
              <a:rPr sz="1056" spc="124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3918667" y="3630076"/>
            <a:ext cx="25377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𝑍𝑄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60660" y="3848625"/>
            <a:ext cx="450686" cy="197378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56309" y="3785815"/>
            <a:ext cx="198856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7433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𝑍𝑄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𝐻𝐾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19945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4274870" y="4979104"/>
            <a:ext cx="813547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47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63730" y="4995300"/>
            <a:ext cx="270412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𝐻𝑉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Encoder: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br>
              <a:rPr lang="en-US" sz="3106" spc="19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289455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42606" y="4430218"/>
            <a:ext cx="2716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675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1641879"/>
            <a:ext cx="2479007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67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67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0244" y="2227538"/>
            <a:ext cx="7022390" cy="215127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718" y="4362547"/>
            <a:ext cx="147178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9177" y="5607290"/>
            <a:ext cx="2967136" cy="22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668"/>
              </a:lnSpc>
            </a:pPr>
            <a:r>
              <a:rPr sz="1675" spc="-4" dirty="0">
                <a:latin typeface="Calibri"/>
                <a:cs typeface="Calibri"/>
              </a:rPr>
              <a:t>[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67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675" spc="-4" dirty="0">
                <a:latin typeface="Calibri"/>
                <a:cs typeface="Calibri"/>
              </a:rPr>
              <a:t>];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WikiSum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8" dirty="0">
                <a:latin typeface="Calibri"/>
                <a:cs typeface="Calibri"/>
              </a:rPr>
              <a:t>dataset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506730" y="222146"/>
            <a:ext cx="8109585" cy="477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06" spc="4" dirty="0"/>
              <a:t>Great</a:t>
            </a:r>
            <a:r>
              <a:rPr lang="en-US" sz="3106" spc="-4" dirty="0"/>
              <a:t> </a:t>
            </a:r>
            <a:r>
              <a:rPr lang="en-US" sz="3106" spc="4" dirty="0"/>
              <a:t>Results </a:t>
            </a:r>
            <a:r>
              <a:rPr lang="en-US" sz="3106" dirty="0"/>
              <a:t>with</a:t>
            </a:r>
            <a:r>
              <a:rPr lang="en-US" sz="3106" spc="4" dirty="0"/>
              <a:t> Transformers</a:t>
            </a:r>
            <a:endParaRPr lang="en-US" sz="3106" kern="0" dirty="0"/>
          </a:p>
        </p:txBody>
      </p:sp>
    </p:spTree>
    <p:extLst>
      <p:ext uri="{BB962C8B-B14F-4D97-AF65-F5344CB8AC3E}">
        <p14:creationId xmlns:p14="http://schemas.microsoft.com/office/powerpoint/2010/main" val="4158926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6548591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Quadratic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compute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 self-attention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Computing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pairs 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interactions means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grows</a:t>
            </a:r>
          </a:p>
          <a:p>
            <a:pPr marL="508494"/>
            <a:r>
              <a:rPr sz="1675" b="1" dirty="0">
                <a:latin typeface="Calibri"/>
                <a:cs typeface="Calibri"/>
              </a:rPr>
              <a:t>quadratically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with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recurrent </a:t>
            </a:r>
            <a:r>
              <a:rPr sz="1675" spc="-4" dirty="0">
                <a:latin typeface="Calibri"/>
                <a:cs typeface="Calibri"/>
              </a:rPr>
              <a:t>models,</a:t>
            </a:r>
            <a:r>
              <a:rPr sz="1675" dirty="0">
                <a:latin typeface="Calibri"/>
                <a:cs typeface="Calibri"/>
              </a:rPr>
              <a:t> it </a:t>
            </a: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grew linearly!</a:t>
            </a: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absolute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indices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do</a:t>
            </a:r>
            <a:r>
              <a:rPr sz="1675" dirty="0">
                <a:latin typeface="Calibri"/>
                <a:cs typeface="Calibri"/>
              </a:rPr>
              <a:t> to </a:t>
            </a:r>
            <a:r>
              <a:rPr sz="1675" spc="-4" dirty="0">
                <a:latin typeface="Calibri"/>
                <a:cs typeface="Calibri"/>
              </a:rPr>
              <a:t>represent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position?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Relative</a:t>
            </a:r>
            <a:r>
              <a:rPr sz="1675" spc="-4" dirty="0">
                <a:latin typeface="Calibri"/>
                <a:cs typeface="Calibri"/>
              </a:rPr>
              <a:t> linear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Dependency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syntax-based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67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What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would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we</a:t>
            </a:r>
            <a:r>
              <a:rPr lang="en-US" sz="3106" dirty="0">
                <a:latin typeface="Calibri"/>
                <a:cs typeface="Calibri"/>
              </a:rPr>
              <a:t> like </a:t>
            </a:r>
            <a:r>
              <a:rPr lang="en-US" sz="3106" spc="4" dirty="0">
                <a:latin typeface="Calibri"/>
                <a:cs typeface="Calibri"/>
              </a:rPr>
              <a:t>to</a:t>
            </a:r>
            <a:r>
              <a:rPr lang="en-US" sz="3106" dirty="0">
                <a:latin typeface="Calibri"/>
                <a:cs typeface="Calibri"/>
              </a:rPr>
              <a:t> fix </a:t>
            </a:r>
            <a:r>
              <a:rPr lang="en-US" sz="3106" spc="8" dirty="0">
                <a:latin typeface="Calibri"/>
                <a:cs typeface="Calibri"/>
              </a:rPr>
              <a:t>about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79674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88131" y="2403654"/>
            <a:ext cx="507080" cy="197378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00019" y="1777223"/>
            <a:ext cx="6713613" cy="110240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benefits of</a:t>
            </a:r>
            <a:r>
              <a:rPr sz="1675" dirty="0">
                <a:latin typeface="Calibri"/>
                <a:cs typeface="Calibri"/>
              </a:rPr>
              <a:t> self-attention </a:t>
            </a:r>
            <a:r>
              <a:rPr sz="1675" spc="-4" dirty="0">
                <a:latin typeface="Calibri"/>
                <a:cs typeface="Calibri"/>
              </a:rPr>
              <a:t>over </a:t>
            </a:r>
            <a:r>
              <a:rPr sz="1675" dirty="0">
                <a:latin typeface="Calibri"/>
                <a:cs typeface="Calibri"/>
              </a:rPr>
              <a:t>recurrence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highly</a:t>
            </a:r>
            <a:endParaRPr sz="1675">
              <a:latin typeface="Calibri"/>
              <a:cs typeface="Calibri"/>
            </a:endParaRPr>
          </a:p>
          <a:p>
            <a:pPr marL="286606"/>
            <a:r>
              <a:rPr sz="1675" spc="-4" dirty="0">
                <a:latin typeface="Calibri"/>
                <a:cs typeface="Calibri"/>
              </a:rPr>
              <a:t>parallelizable.</a:t>
            </a:r>
            <a:endParaRPr sz="1675">
              <a:latin typeface="Calibri"/>
              <a:cs typeface="Calibri"/>
            </a:endParaRPr>
          </a:p>
          <a:p>
            <a:pPr marL="286606" marR="40680" indent="-250086">
              <a:lnSpc>
                <a:spcPts val="2002"/>
              </a:lnSpc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4858891" algn="l"/>
                <a:tab pos="5314687" algn="l"/>
              </a:tabLst>
            </a:pPr>
            <a:r>
              <a:rPr sz="1675" spc="-4" dirty="0">
                <a:latin typeface="Calibri"/>
                <a:cs typeface="Calibri"/>
              </a:rPr>
              <a:t>However,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total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number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grows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6" dirty="0">
                <a:latin typeface="Cambria Math"/>
                <a:cs typeface="Cambria Math"/>
              </a:rPr>
              <a:t>𝑇</a:t>
            </a:r>
            <a:r>
              <a:rPr sz="1802" spc="98" baseline="28619" dirty="0">
                <a:latin typeface="Cambria Math"/>
                <a:cs typeface="Cambria Math"/>
              </a:rPr>
              <a:t>2</a:t>
            </a:r>
            <a:r>
              <a:rPr sz="1675" spc="66" dirty="0">
                <a:latin typeface="Cambria Math"/>
                <a:cs typeface="Cambria Math"/>
              </a:rPr>
              <a:t>𝑑	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 length, and </a:t>
            </a:r>
            <a:r>
              <a:rPr sz="1675" dirty="0">
                <a:latin typeface="Cambria Math"/>
                <a:cs typeface="Cambria Math"/>
              </a:rPr>
              <a:t>𝑑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3825" y="3096186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3853121" y="3268233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4437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4734" y="371133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0830" y="369026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5129" y="3667886"/>
            <a:ext cx="397067" cy="154390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6371603" y="3215166"/>
            <a:ext cx="1448206" cy="61411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10">
              <a:latin typeface="Calibri"/>
              <a:cs typeface="Calibri"/>
            </a:endParaRPr>
          </a:p>
          <a:p>
            <a:pPr marL="104010">
              <a:spcBef>
                <a:spcPts val="19"/>
              </a:spcBef>
            </a:pPr>
            <a:r>
              <a:rPr sz="131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10" spc="244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20" spc="71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1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317" y="3590969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3010636" y="3588198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5422" y="3096186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2440507" y="3405794"/>
            <a:ext cx="263941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Quadratic</a:t>
            </a:r>
            <a:r>
              <a:rPr lang="en-US" sz="3106" spc="4" dirty="0">
                <a:latin typeface="Calibri"/>
                <a:cs typeface="Calibri"/>
              </a:rPr>
              <a:t> computation as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function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of seq.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873542" y="4129141"/>
            <a:ext cx="7353818" cy="1247018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6898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360" algn="l"/>
              </a:tabLst>
            </a:pPr>
            <a:r>
              <a:rPr sz="1675" spc="-4" dirty="0">
                <a:latin typeface="Calibri"/>
                <a:cs typeface="Calibri"/>
              </a:rPr>
              <a:t>Thin</a:t>
            </a:r>
            <a:r>
              <a:rPr sz="1675" dirty="0">
                <a:latin typeface="Calibri"/>
                <a:cs typeface="Calibri"/>
              </a:rPr>
              <a:t>k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𝑑</a:t>
            </a:r>
            <a:r>
              <a:rPr sz="1675" spc="7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around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𝟏,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𝟎𝟎</a:t>
            </a:r>
            <a:r>
              <a:rPr sz="1675" spc="-8" dirty="0">
                <a:latin typeface="Cambria Math"/>
                <a:cs typeface="Cambria Math"/>
              </a:rPr>
              <a:t>𝟎</a:t>
            </a:r>
            <a:r>
              <a:rPr sz="167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  <a:tab pos="3650063" algn="l"/>
              </a:tabLst>
            </a:pPr>
            <a:r>
              <a:rPr sz="1675" spc="-4" dirty="0">
                <a:latin typeface="Calibri"/>
                <a:cs typeface="Calibri"/>
              </a:rPr>
              <a:t>So,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for 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(shortish)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sentence,	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2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30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</a:t>
            </a:r>
            <a:r>
              <a:rPr sz="1802" spc="398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𝟗𝟎𝟎</a:t>
            </a:r>
            <a:r>
              <a:rPr sz="1675" b="1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practice, 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set</a:t>
            </a:r>
            <a:r>
              <a:rPr sz="1675" dirty="0">
                <a:latin typeface="Calibri"/>
                <a:cs typeface="Calibri"/>
              </a:rPr>
              <a:t> a</a:t>
            </a:r>
            <a:r>
              <a:rPr sz="1675" spc="-4" dirty="0">
                <a:latin typeface="Calibri"/>
                <a:cs typeface="Calibri"/>
              </a:rPr>
              <a:t> bound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512.</a:t>
            </a:r>
            <a:endParaRPr sz="1675">
              <a:latin typeface="Cambria Math"/>
              <a:cs typeface="Cambria Math"/>
            </a:endParaRPr>
          </a:p>
          <a:p>
            <a:pPr marL="526523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b="1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what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if we’d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like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𝑻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≥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𝟏𝟎,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𝟎𝟎𝟎</a:t>
            </a:r>
            <a:r>
              <a:rPr sz="1675" b="1" spc="-4" dirty="0">
                <a:latin typeface="Calibri"/>
                <a:cs typeface="Calibri"/>
              </a:rPr>
              <a:t>?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dirty="0">
                <a:latin typeface="Calibri"/>
                <a:cs typeface="Calibri"/>
              </a:rPr>
              <a:t> 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 </a:t>
            </a:r>
            <a:r>
              <a:rPr sz="1675" spc="-4" dirty="0">
                <a:latin typeface="Calibri"/>
                <a:cs typeface="Calibri"/>
              </a:rPr>
              <a:t>documents?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012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18509" y="1777223"/>
            <a:ext cx="7096349" cy="83438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268115">
              <a:spcBef>
                <a:spcPts val="15"/>
              </a:spcBef>
              <a:tabLst>
                <a:tab pos="3389806" algn="l"/>
                <a:tab pos="3764243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268115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Linformer</a:t>
            </a:r>
            <a:r>
              <a:rPr sz="167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956" y="3110003"/>
            <a:ext cx="1607576" cy="2098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4433" y="3446565"/>
            <a:ext cx="1916921" cy="129861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675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67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0377" y="3064847"/>
            <a:ext cx="3443316" cy="2002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46353" y="3447794"/>
            <a:ext cx="169342" cy="12092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8" dirty="0">
                <a:latin typeface="Calibri"/>
                <a:cs typeface="Calibri"/>
              </a:rPr>
              <a:t>Inference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time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(s)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071054" y="5104463"/>
            <a:ext cx="1948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Sequence length</a:t>
            </a:r>
            <a:r>
              <a:rPr sz="1310" dirty="0">
                <a:latin typeface="Calibri"/>
                <a:cs typeface="Calibri"/>
              </a:rPr>
              <a:t> / </a:t>
            </a:r>
            <a:r>
              <a:rPr sz="1310" spc="-11" dirty="0">
                <a:latin typeface="Calibri"/>
                <a:cs typeface="Calibri"/>
              </a:rPr>
              <a:t>batch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size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91031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676886" y="1777223"/>
            <a:ext cx="7338102" cy="163569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509419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509419">
              <a:spcBef>
                <a:spcPts val="15"/>
              </a:spcBef>
              <a:tabLst>
                <a:tab pos="3631572" algn="l"/>
                <a:tab pos="4006009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509419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BigBird</a:t>
            </a:r>
            <a:r>
              <a:rPr sz="167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857" dirty="0">
              <a:latin typeface="Calibri"/>
              <a:cs typeface="Calibri"/>
            </a:endParaRPr>
          </a:p>
          <a:p>
            <a:pPr marL="18491" marR="158096"/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67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675" b="1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67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501" y="3732980"/>
            <a:ext cx="7045619" cy="18219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13622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In modern</a:t>
            </a:r>
            <a:r>
              <a:rPr sz="1675" spc="-4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2080917"/>
            <a:ext cx="4031218" cy="302684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All (or almost </a:t>
            </a:r>
            <a:r>
              <a:rPr sz="1675" dirty="0">
                <a:latin typeface="Calibri"/>
                <a:cs typeface="Calibri"/>
              </a:rPr>
              <a:t>all) parameters 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</a:t>
            </a:r>
          </a:p>
          <a:p>
            <a:pPr marL="258407"/>
            <a:r>
              <a:rPr sz="1675" spc="-4" dirty="0">
                <a:latin typeface="Calibri"/>
                <a:cs typeface="Calibri"/>
              </a:rPr>
              <a:t>networks </a:t>
            </a:r>
            <a:r>
              <a:rPr sz="1675" dirty="0">
                <a:latin typeface="Calibri"/>
                <a:cs typeface="Calibri"/>
              </a:rPr>
              <a:t>are initialized via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pretraining</a:t>
            </a:r>
            <a:r>
              <a:rPr sz="1675" dirty="0">
                <a:latin typeface="Calibri"/>
                <a:cs typeface="Calibri"/>
              </a:rPr>
              <a:t>.</a:t>
            </a:r>
          </a:p>
          <a:p>
            <a:pPr marL="258407" marR="3698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Pretraining methods </a:t>
            </a:r>
            <a:r>
              <a:rPr sz="1675" spc="-4" dirty="0">
                <a:latin typeface="Calibri"/>
                <a:cs typeface="Calibri"/>
              </a:rPr>
              <a:t>hide parts of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from the model, </a:t>
            </a:r>
            <a:r>
              <a:rPr sz="1675" dirty="0">
                <a:latin typeface="Calibri"/>
                <a:cs typeface="Calibri"/>
              </a:rPr>
              <a:t>and train the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spc="-8" dirty="0">
                <a:latin typeface="Calibri"/>
                <a:cs typeface="Calibri"/>
              </a:rPr>
              <a:t>to  </a:t>
            </a:r>
            <a:r>
              <a:rPr sz="1675" dirty="0">
                <a:latin typeface="Calibri"/>
                <a:cs typeface="Calibri"/>
              </a:rPr>
              <a:t>reconstruct those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parts.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407" marR="367503" indent="-24962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This </a:t>
            </a:r>
            <a:r>
              <a:rPr sz="1675" spc="-4" dirty="0">
                <a:latin typeface="Calibri"/>
                <a:cs typeface="Calibri"/>
              </a:rPr>
              <a:t>has </a:t>
            </a:r>
            <a:r>
              <a:rPr sz="1675" dirty="0">
                <a:latin typeface="Calibri"/>
                <a:cs typeface="Calibri"/>
              </a:rPr>
              <a:t>been exceptionally effective at  </a:t>
            </a:r>
            <a:r>
              <a:rPr sz="1675" spc="-4" dirty="0">
                <a:latin typeface="Calibri"/>
                <a:cs typeface="Calibri"/>
              </a:rPr>
              <a:t>building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strong: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representations </a:t>
            </a:r>
            <a:r>
              <a:rPr sz="1529" b="1" dirty="0">
                <a:latin typeface="Calibri"/>
                <a:cs typeface="Calibri"/>
              </a:rPr>
              <a:t>of</a:t>
            </a:r>
            <a:r>
              <a:rPr sz="1529" b="1" spc="4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language</a:t>
            </a:r>
            <a:endParaRPr sz="1529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parameter </a:t>
            </a:r>
            <a:r>
              <a:rPr sz="1529" b="1" dirty="0">
                <a:latin typeface="Calibri"/>
                <a:cs typeface="Calibri"/>
              </a:rPr>
              <a:t>initializations </a:t>
            </a:r>
            <a:r>
              <a:rPr sz="1529" spc="-4" dirty="0">
                <a:latin typeface="Calibri"/>
                <a:cs typeface="Calibri"/>
              </a:rPr>
              <a:t>for strong</a:t>
            </a:r>
            <a:r>
              <a:rPr sz="1529" spc="-22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NLP</a:t>
            </a:r>
          </a:p>
          <a:p>
            <a:pPr marL="508032">
              <a:spcBef>
                <a:spcPts val="4"/>
              </a:spcBef>
            </a:pPr>
            <a:r>
              <a:rPr sz="1529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02927" y="2596963"/>
            <a:ext cx="1495818" cy="1346051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695897" y="4018175"/>
            <a:ext cx="129797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i="1" dirty="0">
                <a:latin typeface="Calibri"/>
                <a:cs typeface="Calibri"/>
              </a:rPr>
              <a:t>… the </a:t>
            </a:r>
            <a:r>
              <a:rPr sz="1310" i="1" spc="-4" dirty="0">
                <a:latin typeface="Calibri"/>
                <a:cs typeface="Calibri"/>
              </a:rPr>
              <a:t>movie </a:t>
            </a:r>
            <a:r>
              <a:rPr sz="1310" i="1" dirty="0">
                <a:latin typeface="Calibri"/>
                <a:cs typeface="Calibri"/>
              </a:rPr>
              <a:t>was</a:t>
            </a:r>
            <a:r>
              <a:rPr sz="1310" i="1" spc="-55" dirty="0">
                <a:latin typeface="Calibri"/>
                <a:cs typeface="Calibri"/>
              </a:rPr>
              <a:t> </a:t>
            </a:r>
            <a:r>
              <a:rPr sz="1310" i="1" dirty="0">
                <a:latin typeface="Calibri"/>
                <a:cs typeface="Calibri"/>
              </a:rPr>
              <a:t>…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90724" y="2360666"/>
            <a:ext cx="1502289" cy="190906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object 45"/>
          <p:cNvSpPr txBox="1"/>
          <p:nvPr/>
        </p:nvSpPr>
        <p:spPr>
          <a:xfrm>
            <a:off x="6106830" y="2007512"/>
            <a:ext cx="135900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942" dirty="0">
                <a:latin typeface="Cambria Math"/>
                <a:cs typeface="Cambria Math"/>
              </a:rPr>
              <a:t>𝒚</a:t>
            </a:r>
            <a:endParaRPr sz="2403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65893" y="2356227"/>
            <a:ext cx="235281" cy="1585493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object 47"/>
          <p:cNvSpPr txBox="1"/>
          <p:nvPr/>
        </p:nvSpPr>
        <p:spPr>
          <a:xfrm>
            <a:off x="7429861" y="3011687"/>
            <a:ext cx="118611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Pretrained</a:t>
            </a:r>
            <a:r>
              <a:rPr sz="1310" spc="-26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jointly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64917" y="3962613"/>
            <a:ext cx="55469" cy="110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 txBox="1"/>
          <p:nvPr/>
        </p:nvSpPr>
        <p:spPr>
          <a:xfrm>
            <a:off x="5610476" y="4698872"/>
            <a:ext cx="28414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55322" marR="3698" indent="-146538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1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1212395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305265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Recall the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task: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8301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59817" y="2082025"/>
            <a:ext cx="3781607" cy="1092617"/>
          </a:xfrm>
          <a:prstGeom prst="rect">
            <a:avLst/>
          </a:prstGeom>
        </p:spPr>
        <p:txBody>
          <a:bodyPr vert="horz" wrap="square" lIns="0" tIns="10170" rIns="0" bIns="0" rtlCol="0">
            <a:spAutoFit/>
          </a:bodyPr>
          <a:lstStyle/>
          <a:p>
            <a:pPr marL="286144" marR="74425" indent="-249625">
              <a:lnSpc>
                <a:spcPct val="99800"/>
              </a:lnSpc>
              <a:spcBef>
                <a:spcPts val="80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  <a:tab pos="1208367" algn="l"/>
              </a:tabLst>
            </a:pPr>
            <a:r>
              <a:rPr sz="1675" dirty="0">
                <a:latin typeface="Calibri"/>
                <a:cs typeface="Calibri"/>
              </a:rPr>
              <a:t>Model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	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lang="en-US" sz="1802" spc="5" baseline="-15151" dirty="0">
                <a:latin typeface="Cambria Math"/>
                <a:cs typeface="Cambria Math"/>
              </a:rPr>
              <a:t> 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probability  distribution over </a:t>
            </a:r>
            <a:r>
              <a:rPr sz="1675" dirty="0">
                <a:latin typeface="Calibri"/>
                <a:cs typeface="Calibri"/>
              </a:rPr>
              <a:t>words given </a:t>
            </a:r>
            <a:r>
              <a:rPr sz="1675" spc="-4" dirty="0">
                <a:latin typeface="Calibri"/>
                <a:cs typeface="Calibri"/>
              </a:rPr>
              <a:t>their past  contexts.</a:t>
            </a:r>
            <a:endParaRPr sz="1675" dirty="0">
              <a:latin typeface="Calibri"/>
              <a:cs typeface="Calibri"/>
            </a:endParaRPr>
          </a:p>
          <a:p>
            <a:pPr marL="286606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There’s </a:t>
            </a:r>
            <a:r>
              <a:rPr sz="1675" spc="-4" dirty="0">
                <a:latin typeface="Calibri"/>
                <a:cs typeface="Calibri"/>
              </a:rPr>
              <a:t>lots of data </a:t>
            </a:r>
            <a:r>
              <a:rPr sz="1675" dirty="0">
                <a:latin typeface="Calibri"/>
                <a:cs typeface="Calibri"/>
              </a:rPr>
              <a:t>for this! </a:t>
            </a:r>
            <a:r>
              <a:rPr sz="1675" spc="-8" dirty="0">
                <a:latin typeface="Calibri"/>
                <a:cs typeface="Calibri"/>
              </a:rPr>
              <a:t>(In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English.)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3510263"/>
            <a:ext cx="354216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Pretraining </a:t>
            </a:r>
            <a:r>
              <a:rPr sz="1675" b="1" dirty="0">
                <a:latin typeface="Calibri"/>
                <a:cs typeface="Calibri"/>
              </a:rPr>
              <a:t>through language</a:t>
            </a:r>
            <a:r>
              <a:rPr sz="1675" b="1" spc="-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modeling: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0" y="3816453"/>
            <a:ext cx="4061264" cy="83392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58407" marR="3698" indent="-249625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 </a:t>
            </a:r>
            <a:r>
              <a:rPr sz="1675" dirty="0">
                <a:latin typeface="Calibri"/>
                <a:cs typeface="Calibri"/>
              </a:rPr>
              <a:t>a neural </a:t>
            </a:r>
            <a:r>
              <a:rPr sz="1675" spc="-4" dirty="0">
                <a:latin typeface="Calibri"/>
                <a:cs typeface="Calibri"/>
              </a:rPr>
              <a:t>network </a:t>
            </a:r>
            <a:r>
              <a:rPr sz="1675" dirty="0">
                <a:latin typeface="Calibri"/>
                <a:cs typeface="Calibri"/>
              </a:rPr>
              <a:t>to perform language  modeling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 </a:t>
            </a:r>
            <a:r>
              <a:rPr sz="1675" dirty="0">
                <a:latin typeface="Calibri"/>
                <a:cs typeface="Calibri"/>
              </a:rPr>
              <a:t>amount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text.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Save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network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parameters.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88523" y="2759904"/>
            <a:ext cx="2888091" cy="1362692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35550" y="2943369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Dec</a:t>
            </a:r>
            <a:r>
              <a:rPr sz="1947" spc="11" dirty="0">
                <a:latin typeface="Calibri"/>
                <a:cs typeface="Calibri"/>
              </a:rPr>
              <a:t>o</a:t>
            </a:r>
            <a:r>
              <a:rPr sz="1947" spc="15" dirty="0">
                <a:latin typeface="Calibri"/>
                <a:cs typeface="Calibri"/>
              </a:rPr>
              <a:t>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94296" y="3209621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12050" y="4186154"/>
            <a:ext cx="1279488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43626" algn="l"/>
                <a:tab pos="1128857" algn="l"/>
              </a:tabLst>
            </a:pPr>
            <a:r>
              <a:rPr sz="1966" baseline="1543" dirty="0">
                <a:latin typeface="Calibri"/>
                <a:cs typeface="Calibri"/>
              </a:rPr>
              <a:t>I</a:t>
            </a:r>
            <a:r>
              <a:rPr sz="1966" spc="-32" baseline="1543" dirty="0">
                <a:latin typeface="Calibri"/>
                <a:cs typeface="Calibri"/>
              </a:rPr>
              <a:t>r</a:t>
            </a:r>
            <a:r>
              <a:rPr sz="1966" spc="-5" baseline="1543" dirty="0">
                <a:latin typeface="Calibri"/>
                <a:cs typeface="Calibri"/>
              </a:rPr>
              <a:t>o</a:t>
            </a:r>
            <a:r>
              <a:rPr sz="1966" baseline="1543" dirty="0">
                <a:latin typeface="Calibri"/>
                <a:cs typeface="Calibri"/>
              </a:rPr>
              <a:t>h	</a:t>
            </a: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20996" y="419900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39725" y="4204274"/>
            <a:ext cx="79135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65353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a</a:t>
            </a:r>
            <a:r>
              <a:rPr sz="1966" spc="-22" baseline="1543" dirty="0">
                <a:latin typeface="Calibri"/>
                <a:cs typeface="Calibri"/>
              </a:rPr>
              <a:t>s</a:t>
            </a:r>
            <a:r>
              <a:rPr sz="1966" baseline="1543" dirty="0">
                <a:latin typeface="Calibri"/>
                <a:cs typeface="Calibri"/>
              </a:rPr>
              <a:t>ty	</a:t>
            </a: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29553" y="2670182"/>
            <a:ext cx="2613982" cy="1101986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30447" y="2411973"/>
            <a:ext cx="33189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through </a:t>
            </a:r>
            <a:r>
              <a:rPr lang="en-US" sz="3106" dirty="0">
                <a:latin typeface="Calibri"/>
                <a:cs typeface="Calibri"/>
              </a:rPr>
              <a:t>language modeling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106" u="heavy" spc="7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15740" y="2415950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04670" y="2429076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23215" y="2429076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79938" y="2437028"/>
            <a:ext cx="77194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471051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00409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686337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Pretraining can improve NLP applications </a:t>
            </a:r>
            <a:r>
              <a:rPr sz="1675" spc="-4" dirty="0">
                <a:latin typeface="Calibri"/>
                <a:cs typeface="Calibri"/>
              </a:rPr>
              <a:t>by serving </a:t>
            </a:r>
            <a:r>
              <a:rPr sz="1675" dirty="0">
                <a:latin typeface="Calibri"/>
                <a:cs typeface="Calibri"/>
              </a:rPr>
              <a:t>as parameter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initialization.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502081"/>
            <a:ext cx="2888091" cy="1362692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68528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7461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4995" y="4924078"/>
            <a:ext cx="29167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-22" dirty="0">
                <a:latin typeface="Calibri"/>
                <a:cs typeface="Calibri"/>
              </a:rPr>
              <a:t>r</a:t>
            </a:r>
            <a:r>
              <a:rPr sz="1310" spc="-4" dirty="0">
                <a:latin typeface="Calibri"/>
                <a:cs typeface="Calibri"/>
              </a:rPr>
              <a:t>o</a:t>
            </a:r>
            <a:r>
              <a:rPr sz="1310" dirty="0">
                <a:latin typeface="Calibri"/>
                <a:cs typeface="Calibri"/>
              </a:rPr>
              <a:t>h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9938" y="4924078"/>
            <a:ext cx="33235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65229" y="4928515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4160" y="494138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2705" y="4941384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29429" y="4946487"/>
            <a:ext cx="23482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63180" y="3412360"/>
            <a:ext cx="2613982" cy="1101986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63409" y="3158405"/>
            <a:ext cx="744673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94476" algn="l"/>
              </a:tabLst>
            </a:pP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37650" y="3178983"/>
            <a:ext cx="1847122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27910" algn="l"/>
                <a:tab pos="1084479" algn="l"/>
                <a:tab pos="1546284" algn="l"/>
              </a:tabLst>
            </a:pPr>
            <a:r>
              <a:rPr sz="1966" baseline="3086" dirty="0">
                <a:latin typeface="Calibri"/>
                <a:cs typeface="Calibri"/>
              </a:rPr>
              <a:t>ma</a:t>
            </a:r>
            <a:r>
              <a:rPr sz="1966" spc="-65" baseline="3086" dirty="0">
                <a:latin typeface="Calibri"/>
                <a:cs typeface="Calibri"/>
              </a:rPr>
              <a:t>k</a:t>
            </a:r>
            <a:r>
              <a:rPr sz="1966" baseline="3086" dirty="0">
                <a:latin typeface="Calibri"/>
                <a:cs typeface="Calibri"/>
              </a:rPr>
              <a:t>e	</a:t>
            </a:r>
            <a:r>
              <a:rPr sz="1966" spc="-32" baseline="3086" dirty="0">
                <a:latin typeface="Calibri"/>
                <a:cs typeface="Calibri"/>
              </a:rPr>
              <a:t>t</a:t>
            </a:r>
            <a:r>
              <a:rPr sz="1966" baseline="3086" dirty="0">
                <a:latin typeface="Calibri"/>
                <a:cs typeface="Calibri"/>
              </a:rPr>
              <a:t>a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baseline="3086" dirty="0">
                <a:latin typeface="Calibri"/>
                <a:cs typeface="Calibri"/>
              </a:rPr>
              <a:t>ty	</a:t>
            </a: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4371" y="2371129"/>
            <a:ext cx="3369749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1: </a:t>
            </a:r>
            <a:r>
              <a:rPr sz="1602" b="1" spc="-8" dirty="0">
                <a:latin typeface="Calibri"/>
                <a:cs typeface="Calibri"/>
              </a:rPr>
              <a:t>Pretrain (on language</a:t>
            </a:r>
            <a:r>
              <a:rPr sz="1602" b="1" spc="77" dirty="0">
                <a:latin typeface="Calibri"/>
                <a:cs typeface="Calibri"/>
              </a:rPr>
              <a:t> </a:t>
            </a:r>
            <a:r>
              <a:rPr sz="1602" b="1" spc="-8" dirty="0">
                <a:latin typeface="Calibri"/>
                <a:cs typeface="Calibri"/>
              </a:rPr>
              <a:t>modeling)</a:t>
            </a:r>
            <a:endParaRPr sz="1602">
              <a:latin typeface="Calibri"/>
              <a:cs typeface="Calibri"/>
            </a:endParaRPr>
          </a:p>
          <a:p>
            <a:pPr marL="2774"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Lots </a:t>
            </a:r>
            <a:r>
              <a:rPr sz="1602" dirty="0">
                <a:latin typeface="Calibri"/>
                <a:cs typeface="Calibri"/>
              </a:rPr>
              <a:t>of </a:t>
            </a:r>
            <a:r>
              <a:rPr sz="1602" spc="-4" dirty="0">
                <a:latin typeface="Calibri"/>
                <a:cs typeface="Calibri"/>
              </a:rPr>
              <a:t>text; learn general</a:t>
            </a:r>
            <a:r>
              <a:rPr sz="1602" spc="15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things!</a:t>
            </a:r>
            <a:endParaRPr sz="1602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61723" y="3505547"/>
            <a:ext cx="2881159" cy="1358994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04823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63570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599289" y="3412360"/>
            <a:ext cx="2613982" cy="1101986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935739" y="3177874"/>
            <a:ext cx="46039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spc="-4" dirty="0">
                <a:latin typeface="Calibri"/>
                <a:cs typeface="Calibri"/>
              </a:rPr>
              <a:t>/</a:t>
            </a:r>
            <a:r>
              <a:rPr sz="1675" spc="4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Pretraining / Finetuning</a:t>
            </a:r>
            <a:r>
              <a:rPr lang="en-US" sz="3106" spc="-33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34760" y="2371129"/>
            <a:ext cx="2923223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marL="462"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2: Finetune </a:t>
            </a:r>
            <a:r>
              <a:rPr sz="1602" b="1" spc="-8" dirty="0">
                <a:latin typeface="Calibri"/>
                <a:cs typeface="Calibri"/>
              </a:rPr>
              <a:t>(on </a:t>
            </a:r>
            <a:r>
              <a:rPr sz="1602" b="1" spc="-4" dirty="0">
                <a:latin typeface="Calibri"/>
                <a:cs typeface="Calibri"/>
              </a:rPr>
              <a:t>your</a:t>
            </a:r>
            <a:r>
              <a:rPr sz="1602" b="1" spc="33" dirty="0">
                <a:latin typeface="Calibri"/>
                <a:cs typeface="Calibri"/>
              </a:rPr>
              <a:t> </a:t>
            </a:r>
            <a:r>
              <a:rPr sz="1602" b="1" spc="-4" dirty="0">
                <a:latin typeface="Calibri"/>
                <a:cs typeface="Calibri"/>
              </a:rPr>
              <a:t>task)</a:t>
            </a:r>
            <a:endParaRPr sz="1602">
              <a:latin typeface="Calibri"/>
              <a:cs typeface="Calibri"/>
            </a:endParaRPr>
          </a:p>
          <a:p>
            <a:pPr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Not many labels; adapt </a:t>
            </a:r>
            <a:r>
              <a:rPr sz="1602" spc="-8" dirty="0">
                <a:latin typeface="Calibri"/>
                <a:cs typeface="Calibri"/>
              </a:rPr>
              <a:t>to </a:t>
            </a:r>
            <a:r>
              <a:rPr sz="1602" spc="-4" dirty="0">
                <a:latin typeface="Calibri"/>
                <a:cs typeface="Calibri"/>
              </a:rPr>
              <a:t>the</a:t>
            </a:r>
            <a:r>
              <a:rPr sz="1602" spc="4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task!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060607" y="4914094"/>
            <a:ext cx="165621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i="1" dirty="0">
                <a:latin typeface="Calibri"/>
                <a:cs typeface="Calibri"/>
              </a:rPr>
              <a:t>… the </a:t>
            </a:r>
            <a:r>
              <a:rPr sz="1675" i="1" spc="-4" dirty="0">
                <a:latin typeface="Calibri"/>
                <a:cs typeface="Calibri"/>
              </a:rPr>
              <a:t>movie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…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08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750355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11" dirty="0">
                <a:solidFill>
                  <a:srgbClr val="3A87FF"/>
                </a:solidFill>
              </a:rPr>
              <a:t>How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07" dirty="0">
                <a:solidFill>
                  <a:srgbClr val="3A87FF"/>
                </a:solidFill>
              </a:rPr>
              <a:t>do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we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63" dirty="0">
                <a:solidFill>
                  <a:srgbClr val="3A87FF"/>
                </a:solidFill>
              </a:rPr>
              <a:t>have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usable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6" dirty="0">
                <a:solidFill>
                  <a:srgbClr val="3A87FF"/>
                </a:solidFill>
              </a:rPr>
              <a:t>meaning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4" dirty="0">
                <a:solidFill>
                  <a:srgbClr val="3A87FF"/>
                </a:solidFill>
              </a:rPr>
              <a:t>in</a:t>
            </a:r>
            <a:r>
              <a:rPr sz="2912" spc="-214" dirty="0">
                <a:solidFill>
                  <a:srgbClr val="3A87FF"/>
                </a:solidFill>
              </a:rPr>
              <a:t> </a:t>
            </a:r>
            <a:r>
              <a:rPr sz="2912" spc="-116" dirty="0">
                <a:solidFill>
                  <a:srgbClr val="3A87FF"/>
                </a:solidFill>
              </a:rPr>
              <a:t>a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computer?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166514"/>
            <a:ext cx="7375761" cy="121083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u="sng" spc="-8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Common</a:t>
            </a:r>
            <a:r>
              <a:rPr sz="2226" u="sng" spc="-19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26" u="sng" spc="-10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solution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e.g.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WordNet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thesaurus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lists 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24" dirty="0">
                <a:solidFill>
                  <a:prstClr val="black"/>
                </a:solidFill>
                <a:latin typeface="Trebuchet MS"/>
                <a:cs typeface="Trebuchet MS"/>
              </a:rPr>
              <a:t>synonym</a:t>
            </a:r>
            <a:r>
              <a:rPr sz="2226" b="1" spc="-2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16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2226" b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42" dirty="0">
                <a:solidFill>
                  <a:prstClr val="black"/>
                </a:solidFill>
                <a:latin typeface="Trebuchet MS"/>
                <a:cs typeface="Trebuchet MS"/>
              </a:rPr>
              <a:t>hypernyms</a:t>
            </a:r>
            <a:r>
              <a:rPr sz="2226" b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9" dirty="0">
                <a:solidFill>
                  <a:prstClr val="black"/>
                </a:solidFill>
                <a:latin typeface="Trebuchet MS"/>
                <a:cs typeface="Trebuchet MS"/>
              </a:rPr>
              <a:t>(“is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a”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relationships).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67"/>
              </a:spcBef>
              <a:tabLst>
                <a:tab pos="4492935" algn="l"/>
              </a:tabLst>
              <a:defRPr/>
            </a:pP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60" dirty="0">
                <a:solidFill>
                  <a:prstClr val="black"/>
                </a:solidFill>
                <a:latin typeface="Trebuchet MS"/>
                <a:cs typeface="Trebuchet MS"/>
              </a:rPr>
              <a:t>synonym </a:t>
            </a:r>
            <a:r>
              <a:rPr sz="1628" i="1" spc="-73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1628" i="1" spc="-14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69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1628" i="1" spc="-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“good”:	</a:t>
            </a: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77" dirty="0">
                <a:solidFill>
                  <a:prstClr val="black"/>
                </a:solidFill>
                <a:latin typeface="Trebuchet MS"/>
                <a:cs typeface="Trebuchet MS"/>
              </a:rPr>
              <a:t>hypernyms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28" i="1" spc="-15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0" dirty="0">
                <a:solidFill>
                  <a:prstClr val="black"/>
                </a:solidFill>
                <a:latin typeface="Trebuchet MS"/>
                <a:cs typeface="Trebuchet MS"/>
              </a:rPr>
              <a:t>“panda”: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4311" y="3389193"/>
            <a:ext cx="3041014" cy="280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320" y="3512749"/>
            <a:ext cx="2539616" cy="258168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248006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Synset('object.n.01'),  Synset('physical_entity.n.01'),  Synset('entity.n.01')]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407" y="3376142"/>
            <a:ext cx="4273080" cy="2803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242" y="3403113"/>
            <a:ext cx="4082419" cy="276866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4409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  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13847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commodity, trade_good,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35932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full,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estimable, good, honorable,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respectable  adj (sat): beneficial,</a:t>
            </a:r>
            <a:r>
              <a:rPr sz="1285" spc="-26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good, just,</a:t>
            </a:r>
            <a:r>
              <a:rPr sz="1285" spc="-3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upright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6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…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well,</a:t>
            </a:r>
            <a:r>
              <a:rPr sz="1285" spc="-21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thoroughly, soundly,</a:t>
            </a:r>
            <a:r>
              <a:rPr sz="1285" spc="-3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790" y="2461607"/>
            <a:ext cx="4247194" cy="74595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242" rIns="0" bIns="0" rtlCol="0">
            <a:spAutoFit/>
          </a:bodyPr>
          <a:lstStyle/>
          <a:p>
            <a:pPr marL="83213" defTabSz="783178">
              <a:lnSpc>
                <a:spcPts val="1079"/>
              </a:lnSpc>
              <a:spcBef>
                <a:spcPts val="317"/>
              </a:spcBef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</a:t>
            </a:r>
            <a:r>
              <a:rPr sz="942" spc="-9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079"/>
              </a:lnSpc>
              <a:defRPr/>
            </a:pP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poses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{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'noun', 'v'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'verb', 's'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 (s)', 'a'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'adj',</a:t>
            </a:r>
            <a:r>
              <a:rPr sz="942" spc="-12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'r'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}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122"/>
              </a:lnSpc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6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wn.synsets(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"good"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):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315447" defTabSz="783178">
              <a:lnSpc>
                <a:spcPts val="1109"/>
              </a:lnSpc>
              <a:defRPr/>
            </a:pP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print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"{}:</a:t>
            </a:r>
            <a:r>
              <a:rPr sz="942" spc="-34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{}"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.format(poses[synset.pos()],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779369" defTabSz="783178">
              <a:lnSpc>
                <a:spcPts val="1122"/>
              </a:lnSpc>
              <a:defRPr/>
            </a:pPr>
            <a:r>
              <a:rPr sz="942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",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.join([l.name() </a:t>
            </a: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l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133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synset.lemmas()])))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4995" y="2461609"/>
            <a:ext cx="3017084" cy="77464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505" rIns="0" bIns="0" rtlCol="0">
            <a:spAutoFit/>
          </a:bodyPr>
          <a:lstStyle/>
          <a:p>
            <a:pPr marL="83213" marR="135968" defTabSz="783178">
              <a:lnSpc>
                <a:spcPct val="99000"/>
              </a:lnSpc>
              <a:spcBef>
                <a:spcPts val="342"/>
              </a:spcBef>
              <a:defRPr/>
            </a:pP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199" spc="-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  panda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wn.synset(</a:t>
            </a:r>
            <a:r>
              <a:rPr sz="1199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"panda.n.01"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  hyper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lambda </a:t>
            </a:r>
            <a:r>
              <a:rPr sz="1199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s: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s.hypernyms() 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list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(panda.closure(hyper))</a:t>
            </a:r>
            <a:endParaRPr sz="1199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219762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552849"/>
            <a:ext cx="8012051" cy="447587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There’s increasing </a:t>
            </a:r>
            <a:r>
              <a:rPr sz="1947" dirty="0">
                <a:latin typeface="Calibri"/>
                <a:cs typeface="Calibri"/>
              </a:rPr>
              <a:t>evidence that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learn a wide variety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things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about</a:t>
            </a:r>
          </a:p>
          <a:p>
            <a:pPr marL="9246"/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statistical properties </a:t>
            </a:r>
            <a:r>
              <a:rPr sz="1947" spc="-8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language: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4100773" algn="l"/>
              </a:tabLst>
            </a:pPr>
            <a:r>
              <a:rPr sz="1675" i="1" spc="-4" dirty="0">
                <a:latin typeface="Calibri"/>
                <a:cs typeface="Calibri"/>
              </a:rPr>
              <a:t>Stanford </a:t>
            </a:r>
            <a:r>
              <a:rPr sz="1675" i="1" dirty="0">
                <a:latin typeface="Calibri"/>
                <a:cs typeface="Calibri"/>
              </a:rPr>
              <a:t>University is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located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in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, California.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1064140" algn="l"/>
              </a:tabLst>
            </a:pPr>
            <a:r>
              <a:rPr sz="1675" i="1" dirty="0">
                <a:latin typeface="Calibri"/>
                <a:cs typeface="Calibri"/>
              </a:rPr>
              <a:t>I put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fork down </a:t>
            </a:r>
            <a:r>
              <a:rPr sz="1675" i="1" spc="-4" dirty="0">
                <a:latin typeface="Calibri"/>
                <a:cs typeface="Calibri"/>
              </a:rPr>
              <a:t>on </a:t>
            </a:r>
            <a:r>
              <a:rPr sz="1675" i="1" dirty="0">
                <a:latin typeface="Calibri"/>
                <a:cs typeface="Calibri"/>
              </a:rPr>
              <a:t>the table.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976192" algn="l"/>
              </a:tabLst>
            </a:pPr>
            <a:r>
              <a:rPr sz="1675" i="1" dirty="0">
                <a:latin typeface="Calibri"/>
                <a:cs typeface="Calibri"/>
              </a:rPr>
              <a:t>The woman </a:t>
            </a:r>
            <a:r>
              <a:rPr sz="1675" i="1" spc="-4" dirty="0">
                <a:latin typeface="Calibri"/>
                <a:cs typeface="Calibri"/>
              </a:rPr>
              <a:t>walked </a:t>
            </a:r>
            <a:r>
              <a:rPr sz="1675" i="1" dirty="0">
                <a:latin typeface="Calibri"/>
                <a:cs typeface="Calibri"/>
              </a:rPr>
              <a:t>across the </a:t>
            </a:r>
            <a:r>
              <a:rPr sz="1675" i="1" spc="-4" dirty="0">
                <a:latin typeface="Calibri"/>
                <a:cs typeface="Calibri"/>
              </a:rPr>
              <a:t>street, </a:t>
            </a:r>
            <a:r>
              <a:rPr sz="1675" i="1" dirty="0">
                <a:latin typeface="Calibri"/>
                <a:cs typeface="Calibri"/>
              </a:rPr>
              <a:t>checking for</a:t>
            </a:r>
            <a:r>
              <a:rPr sz="1675" i="1" spc="4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traffic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over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shoulder.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372471" algn="l"/>
                <a:tab pos="5525944" algn="l"/>
              </a:tabLst>
            </a:pPr>
            <a:r>
              <a:rPr sz="1675" i="1" dirty="0">
                <a:latin typeface="Calibri"/>
                <a:cs typeface="Calibri"/>
              </a:rPr>
              <a:t>I went to the ocean </a:t>
            </a:r>
            <a:r>
              <a:rPr sz="1675" i="1" spc="-4" dirty="0">
                <a:latin typeface="Calibri"/>
                <a:cs typeface="Calibri"/>
              </a:rPr>
              <a:t>to </a:t>
            </a:r>
            <a:r>
              <a:rPr sz="1675" i="1" dirty="0">
                <a:latin typeface="Calibri"/>
                <a:cs typeface="Calibri"/>
              </a:rPr>
              <a:t>see the </a:t>
            </a:r>
            <a:r>
              <a:rPr sz="1675" i="1" spc="-4" dirty="0">
                <a:latin typeface="Calibri"/>
                <a:cs typeface="Calibri"/>
              </a:rPr>
              <a:t>fish, </a:t>
            </a:r>
            <a:r>
              <a:rPr sz="1675" i="1" dirty="0">
                <a:latin typeface="Calibri"/>
                <a:cs typeface="Calibri"/>
              </a:rPr>
              <a:t>turtles,</a:t>
            </a:r>
            <a:r>
              <a:rPr sz="1675" i="1" spc="5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seals,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and</a:t>
            </a:r>
            <a:r>
              <a:rPr sz="167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i="1" dirty="0">
                <a:latin typeface="Calibri"/>
                <a:cs typeface="Calibri"/>
              </a:rPr>
              <a:t>Overall, the value I got from the two </a:t>
            </a:r>
            <a:r>
              <a:rPr sz="1675" i="1" spc="-4" dirty="0">
                <a:latin typeface="Calibri"/>
                <a:cs typeface="Calibri"/>
              </a:rPr>
              <a:t>hours watching </a:t>
            </a:r>
            <a:r>
              <a:rPr sz="1675" i="1" dirty="0">
                <a:latin typeface="Calibri"/>
                <a:cs typeface="Calibri"/>
              </a:rPr>
              <a:t>it was the sum total of the</a:t>
            </a:r>
            <a:r>
              <a:rPr sz="1675" i="1" spc="37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popcorn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  <a:tabLst>
                <a:tab pos="3154050" algn="l"/>
              </a:tabLst>
            </a:pPr>
            <a:r>
              <a:rPr sz="1675" i="1" dirty="0">
                <a:latin typeface="Calibri"/>
                <a:cs typeface="Calibri"/>
              </a:rPr>
              <a:t>and the </a:t>
            </a:r>
            <a:r>
              <a:rPr sz="1675" i="1" spc="-4" dirty="0">
                <a:latin typeface="Calibri"/>
                <a:cs typeface="Calibri"/>
              </a:rPr>
              <a:t>drink. The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movie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675" dirty="0">
              <a:latin typeface="Calibri"/>
              <a:cs typeface="Calibri"/>
            </a:endParaRPr>
          </a:p>
          <a:p>
            <a:pPr marL="258407" marR="25101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2774990" algn="l"/>
              </a:tabLst>
            </a:pPr>
            <a:r>
              <a:rPr sz="1675" spc="-4" dirty="0">
                <a:latin typeface="Calibri"/>
                <a:cs typeface="Calibri"/>
              </a:rPr>
              <a:t>Iroh </a:t>
            </a:r>
            <a:r>
              <a:rPr sz="1675" dirty="0">
                <a:latin typeface="Calibri"/>
                <a:cs typeface="Calibri"/>
              </a:rPr>
              <a:t>went into the kitchen to </a:t>
            </a:r>
            <a:r>
              <a:rPr sz="1675" spc="-4" dirty="0">
                <a:latin typeface="Calibri"/>
                <a:cs typeface="Calibri"/>
              </a:rPr>
              <a:t>make some </a:t>
            </a:r>
            <a:r>
              <a:rPr sz="1675" dirty="0">
                <a:latin typeface="Calibri"/>
                <a:cs typeface="Calibri"/>
              </a:rPr>
              <a:t>tea. </a:t>
            </a:r>
            <a:r>
              <a:rPr sz="1675" spc="-4" dirty="0">
                <a:latin typeface="Calibri"/>
                <a:cs typeface="Calibri"/>
              </a:rPr>
              <a:t>Standing next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Iroh, Zuko </a:t>
            </a:r>
            <a:r>
              <a:rPr sz="1675" dirty="0">
                <a:latin typeface="Calibri"/>
                <a:cs typeface="Calibri"/>
              </a:rPr>
              <a:t>pondered </a:t>
            </a:r>
            <a:r>
              <a:rPr sz="1675" spc="-4" dirty="0">
                <a:latin typeface="Calibri"/>
                <a:cs typeface="Calibri"/>
              </a:rPr>
              <a:t>his  destiny. Zuko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left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67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6487460" algn="l"/>
              </a:tabLst>
            </a:pPr>
            <a:r>
              <a:rPr sz="1675" dirty="0">
                <a:latin typeface="Calibri"/>
                <a:cs typeface="Calibri"/>
              </a:rPr>
              <a:t>I was thinking about the sequence that goes 1, 1, 2, 3, 5, 8,</a:t>
            </a:r>
            <a:r>
              <a:rPr sz="1675" spc="6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13,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21,</a:t>
            </a:r>
            <a:r>
              <a:rPr sz="167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Models </a:t>
            </a:r>
            <a:r>
              <a:rPr sz="1675" spc="-4" dirty="0">
                <a:latin typeface="Calibri"/>
                <a:cs typeface="Calibri"/>
              </a:rPr>
              <a:t>also </a:t>
            </a:r>
            <a:r>
              <a:rPr sz="1675" dirty="0">
                <a:latin typeface="Calibri"/>
                <a:cs typeface="Calibri"/>
              </a:rPr>
              <a:t>learn – and can exacerbate </a:t>
            </a:r>
            <a:r>
              <a:rPr sz="1675" spc="-4" dirty="0">
                <a:latin typeface="Calibri"/>
                <a:cs typeface="Calibri"/>
              </a:rPr>
              <a:t>racism, sexism, </a:t>
            </a:r>
            <a:r>
              <a:rPr sz="1675" dirty="0">
                <a:latin typeface="Calibri"/>
                <a:cs typeface="Calibri"/>
              </a:rPr>
              <a:t>all manner </a:t>
            </a:r>
            <a:r>
              <a:rPr sz="1675" spc="-4" dirty="0">
                <a:latin typeface="Calibri"/>
                <a:cs typeface="Calibri"/>
              </a:rPr>
              <a:t>of bad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biases.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More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all this in the interpretability</a:t>
            </a:r>
            <a:r>
              <a:rPr sz="1675" spc="-4" dirty="0">
                <a:latin typeface="Calibri"/>
                <a:cs typeface="Calibri"/>
              </a:rPr>
              <a:t> lecture!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>
                <a:solidFill>
                  <a:prstClr val="black"/>
                </a:solidFill>
                <a:latin typeface="Calibri"/>
              </a:rPr>
              <a:t>Adapted from John 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/>
              <a:t>Capturing meaning via context: </a:t>
            </a:r>
            <a:br>
              <a:rPr lang="en-US" sz="3106" spc="-4" dirty="0"/>
            </a:br>
            <a:r>
              <a:rPr lang="en-US" sz="3106" spc="-4" dirty="0"/>
              <a:t>What kinds </a:t>
            </a:r>
            <a:r>
              <a:rPr lang="en-US" sz="3106" dirty="0"/>
              <a:t>of </a:t>
            </a:r>
            <a:r>
              <a:rPr lang="en-US" sz="3106" spc="-4" dirty="0"/>
              <a:t>things </a:t>
            </a:r>
            <a:r>
              <a:rPr lang="en-US" sz="3106" dirty="0"/>
              <a:t>does pretraining</a:t>
            </a:r>
            <a:r>
              <a:rPr lang="en-US" sz="3106" spc="-40" dirty="0"/>
              <a:t> </a:t>
            </a:r>
            <a:r>
              <a:rPr lang="en-US" sz="3106" dirty="0"/>
              <a:t>learn?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21165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00205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neural </a:t>
            </a:r>
            <a:r>
              <a:rPr sz="1675" dirty="0">
                <a:latin typeface="Calibri"/>
                <a:cs typeface="Calibri"/>
              </a:rPr>
              <a:t>architecture influences the type </a:t>
            </a:r>
            <a:r>
              <a:rPr sz="1675" spc="-4" dirty="0">
                <a:latin typeface="Calibri"/>
                <a:cs typeface="Calibri"/>
              </a:rPr>
              <a:t>of pretraining,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natural use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cases.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4305" y="2140869"/>
            <a:ext cx="1129629" cy="75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5" name="object 5"/>
          <p:cNvGrpSpPr/>
          <p:nvPr/>
        </p:nvGrpSpPr>
        <p:grpSpPr>
          <a:xfrm>
            <a:off x="867773" y="3325826"/>
            <a:ext cx="1122787" cy="748834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96934" y="2381615"/>
            <a:ext cx="8468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Decoders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0507" y="2172606"/>
            <a:ext cx="502550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Language models! </a:t>
            </a:r>
            <a:r>
              <a:rPr sz="1675" dirty="0">
                <a:latin typeface="Calibri"/>
                <a:cs typeface="Calibri"/>
              </a:rPr>
              <a:t>What we’ve seen </a:t>
            </a:r>
            <a:r>
              <a:rPr sz="1675" spc="-4" dirty="0">
                <a:latin typeface="Calibri"/>
                <a:cs typeface="Calibri"/>
              </a:rPr>
              <a:t>so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far.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Nice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generate </a:t>
            </a:r>
            <a:r>
              <a:rPr sz="1675" spc="-4" dirty="0">
                <a:latin typeface="Calibri"/>
                <a:cs typeface="Calibri"/>
              </a:rPr>
              <a:t>from; can’t </a:t>
            </a:r>
            <a:r>
              <a:rPr sz="1675" dirty="0">
                <a:latin typeface="Calibri"/>
                <a:cs typeface="Calibri"/>
              </a:rPr>
              <a:t>condition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4963" y="3569337"/>
            <a:ext cx="823254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Encoders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68443" y="3360108"/>
            <a:ext cx="4810097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Gets bidirectional </a:t>
            </a:r>
            <a:r>
              <a:rPr sz="1675" spc="-4" dirty="0">
                <a:latin typeface="Calibri"/>
                <a:cs typeface="Calibri"/>
              </a:rPr>
              <a:t>context </a:t>
            </a:r>
            <a:r>
              <a:rPr sz="1675" dirty="0">
                <a:latin typeface="Calibri"/>
                <a:cs typeface="Calibri"/>
              </a:rPr>
              <a:t>– can condition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Wait,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pretrain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3475" y="4482775"/>
            <a:ext cx="1375773" cy="1164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 txBox="1"/>
          <p:nvPr/>
        </p:nvSpPr>
        <p:spPr>
          <a:xfrm>
            <a:off x="2296934" y="4743249"/>
            <a:ext cx="846829" cy="6073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Encoder-  D</a:t>
            </a:r>
            <a:r>
              <a:rPr sz="1675" b="1" spc="4" dirty="0">
                <a:latin typeface="Calibri"/>
                <a:cs typeface="Calibri"/>
              </a:rPr>
              <a:t>e</a:t>
            </a:r>
            <a:r>
              <a:rPr sz="1675" b="1" spc="-4" dirty="0">
                <a:latin typeface="Calibri"/>
                <a:cs typeface="Calibri"/>
              </a:rPr>
              <a:t>code</a:t>
            </a:r>
            <a:r>
              <a:rPr sz="1675" b="1" dirty="0">
                <a:latin typeface="Calibri"/>
                <a:cs typeface="Calibri"/>
              </a:rPr>
              <a:t>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 for three </a:t>
            </a:r>
            <a:r>
              <a:rPr lang="en-US" sz="3106" dirty="0">
                <a:latin typeface="Calibri"/>
                <a:cs typeface="Calibri"/>
              </a:rPr>
              <a:t>types of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50507" y="4723243"/>
            <a:ext cx="362583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Good </a:t>
            </a:r>
            <a:r>
              <a:rPr sz="1675" spc="-4" dirty="0">
                <a:latin typeface="Calibri"/>
                <a:cs typeface="Calibri"/>
              </a:rPr>
              <a:t>parts of </a:t>
            </a:r>
            <a:r>
              <a:rPr sz="1675" dirty="0">
                <a:latin typeface="Calibri"/>
                <a:cs typeface="Calibri"/>
              </a:rPr>
              <a:t>decoders and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encoders?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What’s the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way to pretrain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96583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9523" y="2245289"/>
            <a:ext cx="1836490" cy="201168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51344" y="3037943"/>
            <a:ext cx="908306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69828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 txBox="1"/>
          <p:nvPr/>
        </p:nvSpPr>
        <p:spPr>
          <a:xfrm>
            <a:off x="469060" y="1723028"/>
            <a:ext cx="5634739" cy="131020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lnSpc>
                <a:spcPct val="1204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4" dirty="0">
                <a:latin typeface="Calibri"/>
                <a:cs typeface="Calibri"/>
              </a:rPr>
              <a:t>using </a:t>
            </a:r>
            <a:r>
              <a:rPr sz="1675" dirty="0">
                <a:latin typeface="Calibri"/>
                <a:cs typeface="Calibri"/>
              </a:rPr>
              <a:t>language model </a:t>
            </a:r>
            <a:r>
              <a:rPr sz="1675" spc="-4" dirty="0">
                <a:latin typeface="Calibri"/>
                <a:cs typeface="Calibri"/>
              </a:rPr>
              <a:t>pretrained decoders, </a:t>
            </a:r>
            <a:r>
              <a:rPr sz="1675" dirty="0">
                <a:latin typeface="Calibri"/>
                <a:cs typeface="Calibri"/>
              </a:rPr>
              <a:t>we can </a:t>
            </a:r>
            <a:r>
              <a:rPr sz="1675" spc="-4" dirty="0">
                <a:latin typeface="Calibri"/>
                <a:cs typeface="Calibri"/>
              </a:rPr>
              <a:t>ignore  </a:t>
            </a:r>
            <a:r>
              <a:rPr sz="1675" dirty="0">
                <a:latin typeface="Calibri"/>
                <a:cs typeface="Calibri"/>
              </a:rPr>
              <a:t>that they were trained to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mbria Math"/>
                <a:cs typeface="Cambria Math"/>
              </a:rPr>
              <a:t>𝑝 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</a:t>
            </a:r>
            <a:r>
              <a:rPr sz="1802" spc="153" baseline="-15151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7736">
              <a:spcBef>
                <a:spcPts val="1336"/>
              </a:spcBef>
            </a:pPr>
            <a:r>
              <a:rPr sz="1675" dirty="0">
                <a:latin typeface="Calibri"/>
                <a:cs typeface="Calibri"/>
              </a:rPr>
              <a:t>We can finetune them </a:t>
            </a:r>
            <a:r>
              <a:rPr sz="1675" spc="-4" dirty="0">
                <a:latin typeface="Calibri"/>
                <a:cs typeface="Calibri"/>
              </a:rPr>
              <a:t>by training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classifier</a:t>
            </a:r>
            <a:endParaRPr sz="1675" dirty="0">
              <a:latin typeface="Calibri"/>
              <a:cs typeface="Calibri"/>
            </a:endParaRPr>
          </a:p>
          <a:p>
            <a:pPr marL="27736"/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the last word’s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69499" y="3387122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469061" y="3324533"/>
            <a:ext cx="3832916" cy="109214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83520" algn="ctr">
              <a:spcBef>
                <a:spcPts val="77"/>
              </a:spcBef>
              <a:tabLst>
                <a:tab pos="1308679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26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80596" algn="ctr"/>
            <a:r>
              <a:rPr sz="1675" dirty="0">
                <a:latin typeface="Cambria Math"/>
                <a:cs typeface="Cambria Math"/>
              </a:rPr>
              <a:t>𝑦 ∼ </a:t>
            </a:r>
            <a:r>
              <a:rPr sz="1675" spc="19" dirty="0">
                <a:latin typeface="Cambria Math"/>
                <a:cs typeface="Cambria Math"/>
              </a:rPr>
              <a:t>𝐴𝑤</a:t>
            </a:r>
            <a:r>
              <a:rPr sz="1802" spc="27" baseline="-15151" dirty="0">
                <a:latin typeface="Cambria Math"/>
                <a:cs typeface="Cambria Math"/>
              </a:rPr>
              <a:t>𝑇 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11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27736" marR="22189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𝐴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are randomly initialized and  </a:t>
            </a:r>
            <a:r>
              <a:rPr sz="1675" spc="-4" dirty="0">
                <a:latin typeface="Calibri"/>
                <a:cs typeface="Calibri"/>
              </a:rPr>
              <a:t>specified by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downstream</a:t>
            </a:r>
            <a:r>
              <a:rPr sz="1675" dirty="0">
                <a:latin typeface="Calibri"/>
                <a:cs typeface="Calibri"/>
              </a:rPr>
              <a:t> task.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7551" y="4752587"/>
            <a:ext cx="3864811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Gradients </a:t>
            </a:r>
            <a:r>
              <a:rPr sz="1675" spc="-4" dirty="0">
                <a:latin typeface="Calibri"/>
                <a:cs typeface="Calibri"/>
              </a:rPr>
              <a:t>backpropagate </a:t>
            </a:r>
            <a:r>
              <a:rPr sz="1675" dirty="0">
                <a:latin typeface="Calibri"/>
                <a:cs typeface="Calibri"/>
              </a:rPr>
              <a:t>through the whole 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1428" y="4210708"/>
            <a:ext cx="978567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4" dirty="0">
                <a:latin typeface="Cambria Math"/>
                <a:cs typeface="Cambria Math"/>
              </a:rPr>
              <a:t>𝑤</a:t>
            </a:r>
            <a:r>
              <a:rPr sz="1966" spc="5" baseline="-15432" dirty="0">
                <a:latin typeface="Cambria Math"/>
                <a:cs typeface="Cambria Math"/>
              </a:rPr>
              <a:t>1</a:t>
            </a:r>
            <a:r>
              <a:rPr sz="1820" spc="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19" dirty="0">
                <a:latin typeface="Cambria Math"/>
                <a:cs typeface="Cambria Math"/>
              </a:rPr>
              <a:t>𝑤</a:t>
            </a:r>
            <a:r>
              <a:rPr sz="1966" spc="27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20076" y="2431664"/>
            <a:ext cx="1039584" cy="258856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8" name="object 38"/>
          <p:cNvSpPr txBox="1"/>
          <p:nvPr/>
        </p:nvSpPr>
        <p:spPr>
          <a:xfrm>
            <a:off x="6523462" y="1983809"/>
            <a:ext cx="1033113" cy="7339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7973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dirty="0">
                <a:latin typeface="Calibri"/>
                <a:cs typeface="Calibri"/>
              </a:rPr>
              <a:t>/</a:t>
            </a:r>
            <a:r>
              <a:rPr sz="1675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  <a:p>
            <a:pPr marL="9246">
              <a:spcBef>
                <a:spcPts val="1307"/>
              </a:spcBef>
              <a:tabLst>
                <a:tab pos="225586" algn="l"/>
                <a:tab pos="1023460" algn="l"/>
              </a:tabLst>
            </a:pPr>
            <a:r>
              <a:rPr sz="1947" u="sng" spc="-48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sz="1947" u="sng" spc="33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710073" y="2363623"/>
            <a:ext cx="378115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820" spc="11" dirty="0">
                <a:latin typeface="Cambria Math"/>
                <a:cs typeface="Cambria Math"/>
              </a:rPr>
              <a:t>𝐴,</a:t>
            </a:r>
            <a:r>
              <a:rPr sz="1820" spc="-161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𝑏</a:t>
            </a:r>
            <a:endParaRPr sz="1820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31683" y="4803340"/>
            <a:ext cx="3140014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10" spc="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1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5277088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534768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It’s </a:t>
            </a:r>
            <a:r>
              <a:rPr sz="1675" dirty="0">
                <a:latin typeface="Calibri"/>
                <a:cs typeface="Calibri"/>
              </a:rPr>
              <a:t>natural to pretrain decoders as language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then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062" y="2082025"/>
            <a:ext cx="380009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use </a:t>
            </a:r>
            <a:r>
              <a:rPr sz="1675" dirty="0">
                <a:latin typeface="Calibri"/>
                <a:cs typeface="Calibri"/>
              </a:rPr>
              <a:t>them as generators, finetuning their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3022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315733" y="2125291"/>
            <a:ext cx="1071479" cy="26750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2512" spc="5" baseline="10869" dirty="0">
                <a:latin typeface="Cambria Math"/>
                <a:cs typeface="Cambria Math"/>
              </a:rPr>
              <a:t>𝑤</a:t>
            </a:r>
            <a:r>
              <a:rPr sz="1202" spc="4" dirty="0">
                <a:latin typeface="Cambria Math"/>
                <a:cs typeface="Cambria Math"/>
              </a:rPr>
              <a:t>𝑡</a:t>
            </a:r>
            <a:r>
              <a:rPr sz="1202" spc="58" dirty="0">
                <a:latin typeface="Cambria Math"/>
                <a:cs typeface="Cambria Math"/>
              </a:rPr>
              <a:t> </a:t>
            </a:r>
            <a:r>
              <a:rPr lang="en-US" sz="1202" spc="58" dirty="0">
                <a:latin typeface="Cambria Math"/>
                <a:cs typeface="Cambria Math"/>
              </a:rPr>
              <a:t> </a:t>
            </a:r>
            <a:r>
              <a:rPr sz="2512" spc="22" baseline="10869" dirty="0">
                <a:latin typeface="Cambria Math"/>
                <a:cs typeface="Cambria Math"/>
              </a:rPr>
              <a:t>𝑤</a:t>
            </a:r>
            <a:r>
              <a:rPr sz="1202" spc="15" dirty="0">
                <a:latin typeface="Cambria Math"/>
                <a:cs typeface="Cambria Math"/>
              </a:rPr>
              <a:t>1:𝑡−1</a:t>
            </a:r>
            <a:r>
              <a:rPr sz="2512" spc="22" baseline="10869" dirty="0">
                <a:latin typeface="Cambria Math"/>
                <a:cs typeface="Cambria Math"/>
              </a:rPr>
              <a:t>)</a:t>
            </a:r>
            <a:r>
              <a:rPr sz="2512" spc="22" baseline="10869" dirty="0">
                <a:latin typeface="Calibri"/>
                <a:cs typeface="Calibri"/>
              </a:rPr>
              <a:t>!</a:t>
            </a:r>
            <a:endParaRPr sz="2512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1" y="2575054"/>
            <a:ext cx="3843548" cy="140120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This is helpful in </a:t>
            </a:r>
            <a:r>
              <a:rPr sz="1675" spc="-4" dirty="0">
                <a:latin typeface="Calibri"/>
                <a:cs typeface="Calibri"/>
              </a:rPr>
              <a:t>tasks </a:t>
            </a:r>
            <a:r>
              <a:rPr sz="1675" b="1" spc="-4" dirty="0">
                <a:latin typeface="Calibri"/>
                <a:cs typeface="Calibri"/>
              </a:rPr>
              <a:t>where </a:t>
            </a:r>
            <a:r>
              <a:rPr sz="1675" b="1" dirty="0">
                <a:latin typeface="Calibri"/>
                <a:cs typeface="Calibri"/>
              </a:rPr>
              <a:t>the output is a  sequence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vocabulary </a:t>
            </a:r>
            <a:r>
              <a:rPr sz="1675" spc="-4" dirty="0">
                <a:latin typeface="Calibri"/>
                <a:cs typeface="Calibri"/>
              </a:rPr>
              <a:t>like </a:t>
            </a:r>
            <a:r>
              <a:rPr sz="1675" dirty="0">
                <a:latin typeface="Calibri"/>
                <a:cs typeface="Calibri"/>
              </a:rPr>
              <a:t>that at  pretraining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time!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Dialogue (context=dialogue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history)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Summarization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(context=document)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9499" y="4322887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1035937" y="4260483"/>
            <a:ext cx="3065224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152895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-4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770138">
              <a:spcBef>
                <a:spcPts val="4"/>
              </a:spcBef>
            </a:pP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15" dirty="0">
                <a:latin typeface="Cambria Math"/>
                <a:cs typeface="Cambria Math"/>
              </a:rPr>
              <a:t>𝐴𝑤</a:t>
            </a:r>
            <a:r>
              <a:rPr sz="1802" spc="22" baseline="-15151" dirty="0">
                <a:latin typeface="Cambria Math"/>
                <a:cs typeface="Cambria Math"/>
              </a:rPr>
              <a:t>𝑡−1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7551" y="5128205"/>
            <a:ext cx="3827369" cy="531632"/>
          </a:xfrm>
          <a:prstGeom prst="rect">
            <a:avLst/>
          </a:prstGeom>
        </p:spPr>
        <p:txBody>
          <a:bodyPr vert="horz" wrap="square" lIns="0" tIns="18490" rIns="0" bIns="0" rtlCol="0">
            <a:spAutoFit/>
          </a:bodyPr>
          <a:lstStyle/>
          <a:p>
            <a:pPr marL="9246" marR="3698">
              <a:lnSpc>
                <a:spcPts val="2002"/>
              </a:lnSpc>
              <a:spcBef>
                <a:spcPts val="146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spc="8" dirty="0">
                <a:latin typeface="Cambria Math"/>
                <a:cs typeface="Cambria Math"/>
              </a:rPr>
              <a:t>𝐴,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were pretrained in the</a:t>
            </a:r>
            <a:r>
              <a:rPr sz="1675" spc="-6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  </a:t>
            </a:r>
            <a:r>
              <a:rPr sz="1675" spc="-4" dirty="0">
                <a:latin typeface="Calibri"/>
                <a:cs typeface="Calibri"/>
              </a:rPr>
              <a:t>model!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76961" y="2912029"/>
            <a:ext cx="1731099" cy="608773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74698" y="2640749"/>
            <a:ext cx="190536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447937" algn="l"/>
                <a:tab pos="834392" algn="l"/>
                <a:tab pos="1251820" algn="l"/>
                <a:tab pos="1599445" algn="l"/>
              </a:tabLst>
            </a:pP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5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6</a:t>
            </a:r>
            <a:endParaRPr sz="1802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72574" y="2783876"/>
            <a:ext cx="915702" cy="793504"/>
          </a:xfrm>
          <a:prstGeom prst="rect">
            <a:avLst/>
          </a:prstGeom>
        </p:spPr>
        <p:txBody>
          <a:bodyPr vert="horz" wrap="square" lIns="0" tIns="126192" rIns="0" bIns="0" rtlCol="0">
            <a:spAutoFit/>
          </a:bodyPr>
          <a:lstStyle/>
          <a:p>
            <a:pPr marL="27736">
              <a:spcBef>
                <a:spcPts val="994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35133">
              <a:spcBef>
                <a:spcPts val="990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88056" y="3011734"/>
            <a:ext cx="1836490" cy="149026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42841" y="4454772"/>
            <a:ext cx="3316591" cy="77167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611117">
              <a:spcBef>
                <a:spcPts val="77"/>
              </a:spcBef>
              <a:tabLst>
                <a:tab pos="1020224" algn="l"/>
                <a:tab pos="1403444" algn="l"/>
                <a:tab pos="1827805" algn="l"/>
                <a:tab pos="2172194" algn="l"/>
              </a:tabLst>
            </a:pPr>
            <a:r>
              <a:rPr sz="2512" spc="-32" baseline="1207" dirty="0">
                <a:latin typeface="Cambria Math"/>
                <a:cs typeface="Cambria Math"/>
              </a:rPr>
              <a:t>𝑤</a:t>
            </a:r>
            <a:r>
              <a:rPr sz="1802" spc="-32" baseline="-13468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5</a:t>
            </a:r>
            <a:endParaRPr sz="1802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1966">
              <a:latin typeface="Cambria Math"/>
              <a:cs typeface="Cambria Math"/>
            </a:endParaRPr>
          </a:p>
          <a:p>
            <a:pPr marL="27736"/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10" spc="6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22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4139"/>
            <a:ext cx="7480473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2018’s GPT </a:t>
            </a:r>
            <a:r>
              <a:rPr sz="1675" dirty="0">
                <a:latin typeface="Calibri"/>
                <a:cs typeface="Calibri"/>
              </a:rPr>
              <a:t>was a </a:t>
            </a:r>
            <a:r>
              <a:rPr sz="1675" spc="-4" dirty="0">
                <a:latin typeface="Calibri"/>
                <a:cs typeface="Calibri"/>
              </a:rPr>
              <a:t>big success in </a:t>
            </a:r>
            <a:r>
              <a:rPr sz="1675" dirty="0">
                <a:latin typeface="Calibri"/>
                <a:cs typeface="Calibri"/>
              </a:rPr>
              <a:t>pretraining a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Transformer </a:t>
            </a:r>
            <a:r>
              <a:rPr sz="1675" dirty="0">
                <a:latin typeface="Calibri"/>
                <a:cs typeface="Calibri"/>
              </a:rPr>
              <a:t>decoder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12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768-dimensional hidden states, 3072-dimensional </a:t>
            </a:r>
            <a:r>
              <a:rPr sz="1675" dirty="0">
                <a:latin typeface="Calibri"/>
                <a:cs typeface="Calibri"/>
              </a:rPr>
              <a:t>feed-forward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Byte-pair </a:t>
            </a:r>
            <a:r>
              <a:rPr sz="1675" dirty="0">
                <a:latin typeface="Calibri"/>
                <a:cs typeface="Calibri"/>
              </a:rPr>
              <a:t>encoding </a:t>
            </a:r>
            <a:r>
              <a:rPr sz="1675" spc="-4" dirty="0">
                <a:latin typeface="Calibri"/>
                <a:cs typeface="Calibri"/>
              </a:rPr>
              <a:t>with 40,000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merges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Trained on BooksCorpus: </a:t>
            </a:r>
            <a:r>
              <a:rPr sz="1675" dirty="0">
                <a:latin typeface="Calibri"/>
                <a:cs typeface="Calibri"/>
              </a:rPr>
              <a:t>over </a:t>
            </a:r>
            <a:r>
              <a:rPr sz="1675" spc="-4" dirty="0">
                <a:latin typeface="Calibri"/>
                <a:cs typeface="Calibri"/>
              </a:rPr>
              <a:t>7000 unique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books.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Contains </a:t>
            </a:r>
            <a:r>
              <a:rPr sz="1675" dirty="0">
                <a:latin typeface="Calibri"/>
                <a:cs typeface="Calibri"/>
              </a:rPr>
              <a:t>long spans of contiguous text, for learning </a:t>
            </a:r>
            <a:r>
              <a:rPr sz="1675" spc="-8" dirty="0">
                <a:latin typeface="Calibri"/>
                <a:cs typeface="Calibri"/>
              </a:rPr>
              <a:t>long-distance</a:t>
            </a:r>
            <a:r>
              <a:rPr sz="1675" spc="9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The acronym </a:t>
            </a:r>
            <a:r>
              <a:rPr sz="1675" spc="-4" dirty="0">
                <a:latin typeface="Calibri"/>
                <a:cs typeface="Calibri"/>
              </a:rPr>
              <a:t>“GPT” </a:t>
            </a:r>
            <a:r>
              <a:rPr sz="1675" dirty="0">
                <a:latin typeface="Calibri"/>
                <a:cs typeface="Calibri"/>
              </a:rPr>
              <a:t>never </a:t>
            </a:r>
            <a:r>
              <a:rPr sz="1675" spc="-4" dirty="0">
                <a:latin typeface="Calibri"/>
                <a:cs typeface="Calibri"/>
              </a:rPr>
              <a:t>showed </a:t>
            </a:r>
            <a:r>
              <a:rPr sz="1675" dirty="0">
                <a:latin typeface="Calibri"/>
                <a:cs typeface="Calibri"/>
              </a:rPr>
              <a:t>up </a:t>
            </a:r>
            <a:r>
              <a:rPr sz="1675" spc="-4" dirty="0">
                <a:latin typeface="Calibri"/>
                <a:cs typeface="Calibri"/>
              </a:rPr>
              <a:t>in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original </a:t>
            </a:r>
            <a:r>
              <a:rPr sz="1675" dirty="0">
                <a:latin typeface="Calibri"/>
                <a:cs typeface="Calibri"/>
              </a:rPr>
              <a:t>paper; it could </a:t>
            </a:r>
            <a:r>
              <a:rPr sz="1675" spc="-4" dirty="0">
                <a:latin typeface="Calibri"/>
                <a:cs typeface="Calibri"/>
              </a:rPr>
              <a:t>stand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endParaRPr sz="1675">
              <a:latin typeface="Calibri"/>
              <a:cs typeface="Calibri"/>
            </a:endParaRPr>
          </a:p>
          <a:p>
            <a:pPr marL="258407"/>
            <a:r>
              <a:rPr sz="1675" spc="-4" dirty="0">
                <a:latin typeface="Calibri"/>
                <a:cs typeface="Calibri"/>
              </a:rPr>
              <a:t>“Generative </a:t>
            </a:r>
            <a:r>
              <a:rPr sz="1675" dirty="0">
                <a:latin typeface="Calibri"/>
                <a:cs typeface="Calibri"/>
              </a:rPr>
              <a:t>PreTraining” </a:t>
            </a:r>
            <a:r>
              <a:rPr sz="1675" spc="-4" dirty="0">
                <a:latin typeface="Calibri"/>
                <a:cs typeface="Calibri"/>
              </a:rPr>
              <a:t>or </a:t>
            </a:r>
            <a:r>
              <a:rPr sz="1675" dirty="0">
                <a:latin typeface="Calibri"/>
                <a:cs typeface="Calibri"/>
              </a:rPr>
              <a:t>“Generative Pretrained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83" y="567024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22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624692" cy="87818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we </a:t>
            </a:r>
            <a:r>
              <a:rPr sz="1675" spc="-4" dirty="0">
                <a:latin typeface="Calibri"/>
                <a:cs typeface="Calibri"/>
              </a:rPr>
              <a:t>format </a:t>
            </a:r>
            <a:r>
              <a:rPr sz="1675" dirty="0">
                <a:latin typeface="Calibri"/>
                <a:cs typeface="Calibri"/>
              </a:rPr>
              <a:t>inputs to </a:t>
            </a:r>
            <a:r>
              <a:rPr sz="1675" spc="-4" dirty="0">
                <a:latin typeface="Calibri"/>
                <a:cs typeface="Calibri"/>
              </a:rPr>
              <a:t>our decoder for </a:t>
            </a:r>
            <a:r>
              <a:rPr sz="1675" b="1" dirty="0">
                <a:latin typeface="Calibri"/>
                <a:cs typeface="Calibri"/>
              </a:rPr>
              <a:t>finetuning</a:t>
            </a:r>
            <a:r>
              <a:rPr sz="1675" b="1" spc="2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tasks?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b="1" dirty="0">
                <a:latin typeface="Calibri"/>
                <a:cs typeface="Calibri"/>
              </a:rPr>
              <a:t>Natural Language Inference: </a:t>
            </a:r>
            <a:r>
              <a:rPr sz="1675" spc="-4" dirty="0">
                <a:latin typeface="Calibri"/>
                <a:cs typeface="Calibri"/>
              </a:rPr>
              <a:t>Label pairs of sentences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3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entailing/contradictory/neutral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2642985"/>
            <a:ext cx="3435850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67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3561739"/>
            <a:ext cx="7489718" cy="184873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Radford et al., </a:t>
            </a:r>
            <a:r>
              <a:rPr sz="1675" spc="-4" dirty="0">
                <a:latin typeface="Calibri"/>
                <a:cs typeface="Calibri"/>
              </a:rPr>
              <a:t>2018 </a:t>
            </a:r>
            <a:r>
              <a:rPr sz="1675" dirty="0">
                <a:latin typeface="Calibri"/>
                <a:cs typeface="Calibri"/>
              </a:rPr>
              <a:t>evaluate </a:t>
            </a:r>
            <a:r>
              <a:rPr sz="1675" spc="-4" dirty="0">
                <a:latin typeface="Calibri"/>
                <a:cs typeface="Calibri"/>
              </a:rPr>
              <a:t>on natural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inference.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Here’s roughly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the input was </a:t>
            </a:r>
            <a:r>
              <a:rPr sz="1675" spc="-4" dirty="0">
                <a:latin typeface="Calibri"/>
                <a:cs typeface="Calibri"/>
              </a:rPr>
              <a:t>formatted, </a:t>
            </a:r>
            <a:r>
              <a:rPr sz="1675" dirty="0">
                <a:latin typeface="Calibri"/>
                <a:cs typeface="Calibri"/>
              </a:rPr>
              <a:t>as a </a:t>
            </a:r>
            <a:r>
              <a:rPr sz="1675" spc="-4" dirty="0">
                <a:latin typeface="Calibri"/>
                <a:cs typeface="Calibri"/>
              </a:rPr>
              <a:t>sequence of </a:t>
            </a:r>
            <a:r>
              <a:rPr sz="1675" dirty="0">
                <a:latin typeface="Calibri"/>
                <a:cs typeface="Calibri"/>
              </a:rPr>
              <a:t>tokens </a:t>
            </a: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9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[START]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675" dirty="0">
                <a:latin typeface="Calibri"/>
                <a:cs typeface="Calibri"/>
              </a:rPr>
              <a:t>[DELIM]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675" i="1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[EXTRACT]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The linear classifier is applied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representation of the [EXTRACT]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6200" y="2796652"/>
            <a:ext cx="221876" cy="388284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4351327" y="2828918"/>
            <a:ext cx="98688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36315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516371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GPT results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various </a:t>
            </a:r>
            <a:r>
              <a:rPr sz="1675" i="1" dirty="0">
                <a:latin typeface="Calibri"/>
                <a:cs typeface="Calibri"/>
              </a:rPr>
              <a:t>natural language inference</a:t>
            </a:r>
            <a:r>
              <a:rPr sz="1675" i="1" spc="-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datasets.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7267" y="2535306"/>
            <a:ext cx="7603854" cy="2135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0998420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551" y="1668669"/>
            <a:ext cx="8080464" cy="871455"/>
          </a:xfrm>
          <a:prstGeom prst="rect">
            <a:avLst/>
          </a:prstGeom>
        </p:spPr>
        <p:txBody>
          <a:bodyPr vert="horz" wrap="square" lIns="0" tIns="34669" rIns="0" bIns="0" rtlCol="0">
            <a:spAutoFit/>
          </a:bodyPr>
          <a:lstStyle/>
          <a:p>
            <a:pPr marL="9246" marR="3698">
              <a:lnSpc>
                <a:spcPct val="110000"/>
              </a:lnSpc>
              <a:spcBef>
                <a:spcPts val="273"/>
              </a:spcBef>
            </a:pPr>
            <a:r>
              <a:rPr sz="1675" dirty="0">
                <a:latin typeface="Calibri"/>
                <a:cs typeface="Calibri"/>
              </a:rPr>
              <a:t>We mentioned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pretrained </a:t>
            </a:r>
            <a:r>
              <a:rPr sz="1675" spc="-4" dirty="0">
                <a:latin typeface="Calibri"/>
                <a:cs typeface="Calibri"/>
              </a:rPr>
              <a:t>decoders can be used </a:t>
            </a:r>
            <a:r>
              <a:rPr sz="1675" b="1" dirty="0">
                <a:latin typeface="Calibri"/>
                <a:cs typeface="Calibri"/>
              </a:rPr>
              <a:t>in their capacities as language </a:t>
            </a:r>
            <a:r>
              <a:rPr sz="1675" b="1" spc="-4" dirty="0">
                <a:latin typeface="Calibri"/>
                <a:cs typeface="Calibri"/>
              </a:rPr>
              <a:t>models.  GPT-2,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larger </a:t>
            </a:r>
            <a:r>
              <a:rPr sz="1675" dirty="0">
                <a:latin typeface="Calibri"/>
                <a:cs typeface="Calibri"/>
              </a:rPr>
              <a:t>version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GPT trained </a:t>
            </a:r>
            <a:r>
              <a:rPr sz="1675" spc="-4" dirty="0">
                <a:latin typeface="Calibri"/>
                <a:cs typeface="Calibri"/>
              </a:rPr>
              <a:t>on more data, was </a:t>
            </a:r>
            <a:r>
              <a:rPr sz="1675" dirty="0">
                <a:latin typeface="Calibri"/>
                <a:cs typeface="Calibri"/>
              </a:rPr>
              <a:t>shown to </a:t>
            </a:r>
            <a:r>
              <a:rPr sz="1675" spc="-4" dirty="0">
                <a:latin typeface="Calibri"/>
                <a:cs typeface="Calibri"/>
              </a:rPr>
              <a:t>produce </a:t>
            </a:r>
            <a:r>
              <a:rPr sz="1675" dirty="0">
                <a:latin typeface="Calibri"/>
                <a:cs typeface="Calibri"/>
              </a:rPr>
              <a:t>relatively  </a:t>
            </a:r>
            <a:r>
              <a:rPr sz="1675" spc="-4" dirty="0">
                <a:latin typeface="Calibri"/>
                <a:cs typeface="Calibri"/>
              </a:rPr>
              <a:t>convincing samples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natural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003" y="2696338"/>
            <a:ext cx="6227421" cy="2785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Increasingly convincing generations </a:t>
            </a:r>
            <a:r>
              <a:rPr lang="en-US" sz="3106" spc="-4" dirty="0">
                <a:latin typeface="Calibri"/>
                <a:cs typeface="Calibri"/>
              </a:rPr>
              <a:t>(GPT2) 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16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774727"/>
            <a:ext cx="7213296" cy="117492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vocabulary.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893">
              <a:latin typeface="Calibri"/>
              <a:cs typeface="Calibri"/>
            </a:endParaRPr>
          </a:p>
          <a:p>
            <a:pPr marL="9246" marR="3698">
              <a:lnSpc>
                <a:spcPct val="124300"/>
              </a:lnSpc>
            </a:pPr>
            <a:r>
              <a:rPr sz="1675" dirty="0">
                <a:latin typeface="Calibri"/>
                <a:cs typeface="Calibri"/>
              </a:rPr>
              <a:t>We assume a </a:t>
            </a:r>
            <a:r>
              <a:rPr sz="1675" spc="-4" dirty="0">
                <a:latin typeface="Calibri"/>
                <a:cs typeface="Calibri"/>
              </a:rPr>
              <a:t>fixed </a:t>
            </a:r>
            <a:r>
              <a:rPr sz="1675" dirty="0">
                <a:latin typeface="Calibri"/>
                <a:cs typeface="Calibri"/>
              </a:rPr>
              <a:t>vocab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tens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thousands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words, </a:t>
            </a:r>
            <a:r>
              <a:rPr sz="1675" spc="-4" dirty="0">
                <a:latin typeface="Calibri"/>
                <a:cs typeface="Calibri"/>
              </a:rPr>
              <a:t>built </a:t>
            </a:r>
            <a:r>
              <a:rPr sz="1675" dirty="0">
                <a:latin typeface="Calibri"/>
                <a:cs typeface="Calibri"/>
              </a:rPr>
              <a:t>from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training </a:t>
            </a:r>
            <a:r>
              <a:rPr sz="1675" spc="-4" dirty="0">
                <a:latin typeface="Calibri"/>
                <a:cs typeface="Calibri"/>
              </a:rPr>
              <a:t>set.  All </a:t>
            </a:r>
            <a:r>
              <a:rPr sz="1675" i="1" dirty="0">
                <a:latin typeface="Calibri"/>
                <a:cs typeface="Calibri"/>
              </a:rPr>
              <a:t>novel </a:t>
            </a:r>
            <a:r>
              <a:rPr sz="1675" dirty="0">
                <a:latin typeface="Calibri"/>
                <a:cs typeface="Calibri"/>
              </a:rPr>
              <a:t>words seen at test </a:t>
            </a:r>
            <a:r>
              <a:rPr sz="1675" spc="-4" dirty="0">
                <a:latin typeface="Calibri"/>
                <a:cs typeface="Calibri"/>
              </a:rPr>
              <a:t>time </a:t>
            </a:r>
            <a:r>
              <a:rPr sz="1675" dirty="0">
                <a:latin typeface="Calibri"/>
                <a:cs typeface="Calibri"/>
              </a:rPr>
              <a:t>are mapped to a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8907"/>
            <a:ext cx="886582" cy="2518601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9246" marR="401710">
              <a:lnSpc>
                <a:spcPct val="120500"/>
              </a:lnSpc>
              <a:spcBef>
                <a:spcPts val="84"/>
              </a:spcBef>
            </a:pPr>
            <a:r>
              <a:rPr sz="1947" dirty="0">
                <a:latin typeface="Calibri"/>
                <a:cs typeface="Calibri"/>
              </a:rPr>
              <a:t>w</a:t>
            </a:r>
            <a:r>
              <a:rPr sz="1947" spc="-8" dirty="0">
                <a:latin typeface="Calibri"/>
                <a:cs typeface="Calibri"/>
              </a:rPr>
              <a:t>o</a:t>
            </a:r>
            <a:r>
              <a:rPr sz="1947" dirty="0">
                <a:latin typeface="Calibri"/>
                <a:cs typeface="Calibri"/>
              </a:rPr>
              <a:t>rd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0" y="3278908"/>
            <a:ext cx="1392275" cy="2504321"/>
          </a:xfrm>
          <a:prstGeom prst="rect">
            <a:avLst/>
          </a:prstGeom>
        </p:spPr>
        <p:txBody>
          <a:bodyPr vert="horz" wrap="square" lIns="0" tIns="11094" rIns="0" bIns="0" rtlCol="0">
            <a:spAutoFit/>
          </a:bodyPr>
          <a:lstStyle/>
          <a:p>
            <a:pPr marL="9246" marR="3698">
              <a:lnSpc>
                <a:spcPct val="120200"/>
              </a:lnSpc>
              <a:spcBef>
                <a:spcPts val="87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z="1947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334574"/>
            <a:ext cx="1040509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9069" y="4934951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1" name="object 11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48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54" y="2885172"/>
            <a:ext cx="5089904" cy="2485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87551" y="1724139"/>
            <a:ext cx="6238889" cy="360947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Finite vocabulary </a:t>
            </a:r>
            <a:r>
              <a:rPr sz="1675" dirty="0">
                <a:latin typeface="Calibri"/>
                <a:cs typeface="Calibri"/>
              </a:rPr>
              <a:t>assumptions make even </a:t>
            </a:r>
            <a:r>
              <a:rPr sz="1675" i="1" dirty="0">
                <a:latin typeface="Calibri"/>
                <a:cs typeface="Calibri"/>
              </a:rPr>
              <a:t>less </a:t>
            </a:r>
            <a:r>
              <a:rPr sz="1675" spc="-4" dirty="0">
                <a:latin typeface="Calibri"/>
                <a:cs typeface="Calibri"/>
              </a:rPr>
              <a:t>sense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many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Many languages </a:t>
            </a:r>
            <a:r>
              <a:rPr sz="1675" spc="-4" dirty="0">
                <a:latin typeface="Calibri"/>
                <a:cs typeface="Calibri"/>
              </a:rPr>
              <a:t>exhibit complex </a:t>
            </a:r>
            <a:r>
              <a:rPr sz="1675" b="1" spc="-4" dirty="0">
                <a:latin typeface="Calibri"/>
                <a:cs typeface="Calibri"/>
              </a:rPr>
              <a:t>morphology</a:t>
            </a:r>
            <a:r>
              <a:rPr sz="1675" spc="-4" dirty="0">
                <a:latin typeface="Calibri"/>
                <a:cs typeface="Calibri"/>
              </a:rPr>
              <a:t>, 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structure.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The effect </a:t>
            </a:r>
            <a:r>
              <a:rPr sz="1675" spc="-4" dirty="0">
                <a:latin typeface="Calibri"/>
                <a:cs typeface="Calibri"/>
              </a:rPr>
              <a:t>is </a:t>
            </a:r>
            <a:r>
              <a:rPr sz="1675" dirty="0">
                <a:latin typeface="Calibri"/>
                <a:cs typeface="Calibri"/>
              </a:rPr>
              <a:t>more word types, each </a:t>
            </a:r>
            <a:r>
              <a:rPr sz="1675" spc="-4" dirty="0">
                <a:latin typeface="Calibri"/>
                <a:cs typeface="Calibri"/>
              </a:rPr>
              <a:t>occurring </a:t>
            </a:r>
            <a:r>
              <a:rPr sz="1675" dirty="0">
                <a:latin typeface="Calibri"/>
                <a:cs typeface="Calibri"/>
              </a:rPr>
              <a:t>fewer</a:t>
            </a:r>
            <a:r>
              <a:rPr sz="1675" spc="37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330">
              <a:latin typeface="Calibri"/>
              <a:cs typeface="Calibri"/>
            </a:endParaRPr>
          </a:p>
          <a:p>
            <a:pPr marL="9246" marR="3191956"/>
            <a:r>
              <a:rPr sz="1675" spc="-4" dirty="0">
                <a:latin typeface="Calibri"/>
                <a:cs typeface="Calibri"/>
              </a:rPr>
              <a:t>Example: </a:t>
            </a:r>
            <a:r>
              <a:rPr sz="1675" spc="-8" dirty="0">
                <a:latin typeface="Calibri"/>
                <a:cs typeface="Calibri"/>
              </a:rPr>
              <a:t>Swahili </a:t>
            </a:r>
            <a:r>
              <a:rPr sz="1675" spc="-4" dirty="0">
                <a:latin typeface="Calibri"/>
                <a:cs typeface="Calibri"/>
              </a:rPr>
              <a:t>verbs </a:t>
            </a:r>
            <a:r>
              <a:rPr sz="1675" spc="-8" dirty="0">
                <a:latin typeface="Calibri"/>
                <a:cs typeface="Calibri"/>
              </a:rPr>
              <a:t>can </a:t>
            </a:r>
            <a:r>
              <a:rPr sz="1675" spc="-11" dirty="0">
                <a:latin typeface="Calibri"/>
                <a:cs typeface="Calibri"/>
              </a:rPr>
              <a:t>have  </a:t>
            </a:r>
            <a:r>
              <a:rPr sz="1675" spc="-4" dirty="0">
                <a:latin typeface="Calibri"/>
                <a:cs typeface="Calibri"/>
              </a:rPr>
              <a:t>hundreds of </a:t>
            </a:r>
            <a:r>
              <a:rPr sz="1675" spc="-8" dirty="0">
                <a:latin typeface="Calibri"/>
                <a:cs typeface="Calibri"/>
              </a:rPr>
              <a:t>conjugations, </a:t>
            </a:r>
            <a:r>
              <a:rPr sz="1675" dirty="0">
                <a:latin typeface="Calibri"/>
                <a:cs typeface="Calibri"/>
              </a:rPr>
              <a:t>each  </a:t>
            </a:r>
            <a:r>
              <a:rPr sz="1675" spc="-4" dirty="0">
                <a:latin typeface="Calibri"/>
                <a:cs typeface="Calibri"/>
              </a:rPr>
              <a:t>encoding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variety of  </a:t>
            </a:r>
            <a:r>
              <a:rPr sz="1675" spc="-8" dirty="0">
                <a:latin typeface="Calibri"/>
                <a:cs typeface="Calibri"/>
              </a:rPr>
              <a:t>information. </a:t>
            </a:r>
            <a:r>
              <a:rPr sz="1675" spc="-22" dirty="0">
                <a:latin typeface="Calibri"/>
                <a:cs typeface="Calibri"/>
              </a:rPr>
              <a:t>(Tense, </a:t>
            </a:r>
            <a:r>
              <a:rPr sz="1675" spc="-4" dirty="0">
                <a:latin typeface="Calibri"/>
                <a:cs typeface="Calibri"/>
              </a:rPr>
              <a:t>mood,  definiteness, </a:t>
            </a:r>
            <a:r>
              <a:rPr sz="1675" spc="-11" dirty="0">
                <a:latin typeface="Calibri"/>
                <a:cs typeface="Calibri"/>
              </a:rPr>
              <a:t>negation, </a:t>
            </a:r>
            <a:r>
              <a:rPr sz="1675" spc="-8" dirty="0">
                <a:latin typeface="Calibri"/>
                <a:cs typeface="Calibri"/>
              </a:rPr>
              <a:t>information  </a:t>
            </a:r>
            <a:r>
              <a:rPr sz="1675" dirty="0">
                <a:latin typeface="Calibri"/>
                <a:cs typeface="Calibri"/>
              </a:rPr>
              <a:t>about the </a:t>
            </a:r>
            <a:r>
              <a:rPr sz="1675" spc="-4" dirty="0">
                <a:latin typeface="Calibri"/>
                <a:cs typeface="Calibri"/>
              </a:rPr>
              <a:t>object,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++)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39">
              <a:latin typeface="Calibri"/>
              <a:cs typeface="Calibri"/>
            </a:endParaRPr>
          </a:p>
          <a:p>
            <a:pPr marL="9246"/>
            <a:r>
              <a:rPr sz="1675" spc="-22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67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  <a:p>
            <a:pPr marL="9246"/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675" spc="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1722" y="5670248"/>
            <a:ext cx="86300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597652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Problems with </a:t>
            </a:r>
            <a:r>
              <a:rPr sz="2912" spc="-171" dirty="0">
                <a:solidFill>
                  <a:srgbClr val="3A87FF"/>
                </a:solidFill>
              </a:rPr>
              <a:t>resources </a:t>
            </a:r>
            <a:r>
              <a:rPr sz="2912" spc="-175" dirty="0">
                <a:solidFill>
                  <a:srgbClr val="3A87FF"/>
                </a:solidFill>
              </a:rPr>
              <a:t>like</a:t>
            </a:r>
            <a:r>
              <a:rPr sz="2912" spc="-403" dirty="0">
                <a:solidFill>
                  <a:srgbClr val="3A87FF"/>
                </a:solidFill>
              </a:rPr>
              <a:t> </a:t>
            </a:r>
            <a:r>
              <a:rPr sz="2912" spc="-103" dirty="0">
                <a:solidFill>
                  <a:srgbClr val="3A87FF"/>
                </a:solidFill>
              </a:rPr>
              <a:t>WordNet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198906"/>
            <a:ext cx="7909195" cy="4560440"/>
          </a:xfrm>
          <a:prstGeom prst="rect">
            <a:avLst/>
          </a:prstGeom>
        </p:spPr>
        <p:txBody>
          <a:bodyPr vert="horz" wrap="square" lIns="0" tIns="211543" rIns="0" bIns="0" rtlCol="0">
            <a:spAutoFit/>
          </a:bodyPr>
          <a:lstStyle/>
          <a:p>
            <a:pPr marL="428572" indent="-417695" defTabSz="783178">
              <a:spcBef>
                <a:spcPts val="166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Great as a resource but missing nuance</a:t>
            </a:r>
          </a:p>
          <a:p>
            <a:pPr marL="846266" marR="839196" lvl="1" indent="-417695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“proficient”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listed as a synonym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“good”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  This is only correct in some contexts.</a:t>
            </a:r>
          </a:p>
          <a:p>
            <a:pPr marL="428572" indent="-417695" defTabSz="783178">
              <a:spcBef>
                <a:spcPts val="1589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Missing new meanings of words</a:t>
            </a:r>
          </a:p>
          <a:p>
            <a:pPr marL="846266" lvl="1" indent="-418238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e.g.,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wicked, badass, nifty, wizard, genius, ninja, bombest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46266" lvl="1" indent="-418238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Impossible to keep up-to-date!</a:t>
            </a:r>
          </a:p>
          <a:p>
            <a:pPr marL="428572" indent="-417695" defTabSz="783178">
              <a:spcBef>
                <a:spcPts val="1610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Subjective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Requires human labor to create and adapt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Can’t compute accurate word similarity </a:t>
            </a:r>
            <a:endParaRPr sz="2330" dirty="0">
              <a:solidFill>
                <a:prstClr val="black"/>
              </a:solidFill>
              <a:latin typeface="Wingdings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49374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8122066" cy="33030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710967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Subword </a:t>
            </a:r>
            <a:r>
              <a:rPr sz="1675" dirty="0">
                <a:latin typeface="Calibri"/>
                <a:cs typeface="Calibri"/>
              </a:rPr>
              <a:t>modeling in NLP </a:t>
            </a:r>
            <a:r>
              <a:rPr sz="1675" spc="-4" dirty="0">
                <a:latin typeface="Calibri"/>
                <a:cs typeface="Calibri"/>
              </a:rPr>
              <a:t>encompasses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</a:t>
            </a:r>
            <a:r>
              <a:rPr sz="1675" dirty="0">
                <a:latin typeface="Calibri"/>
                <a:cs typeface="Calibri"/>
              </a:rPr>
              <a:t>range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methods for reasoning about  </a:t>
            </a:r>
            <a:r>
              <a:rPr sz="1675" spc="-4" dirty="0">
                <a:latin typeface="Calibri"/>
                <a:cs typeface="Calibri"/>
              </a:rPr>
              <a:t>structure </a:t>
            </a:r>
            <a:r>
              <a:rPr sz="1675" dirty="0">
                <a:latin typeface="Calibri"/>
                <a:cs typeface="Calibri"/>
              </a:rPr>
              <a:t>below the word level. </a:t>
            </a:r>
            <a:r>
              <a:rPr sz="1675" spc="-4" dirty="0">
                <a:latin typeface="Calibri"/>
                <a:cs typeface="Calibri"/>
              </a:rPr>
              <a:t>(Parts of words, </a:t>
            </a:r>
            <a:r>
              <a:rPr sz="1675" dirty="0">
                <a:latin typeface="Calibri"/>
                <a:cs typeface="Calibri"/>
              </a:rPr>
              <a:t>characters,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bytes.)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The dominant modern paradigm is </a:t>
            </a:r>
            <a:r>
              <a:rPr sz="1529" dirty="0">
                <a:latin typeface="Calibri"/>
                <a:cs typeface="Calibri"/>
              </a:rPr>
              <a:t>to </a:t>
            </a:r>
            <a:r>
              <a:rPr sz="1529" spc="-4" dirty="0">
                <a:latin typeface="Calibri"/>
                <a:cs typeface="Calibri"/>
              </a:rPr>
              <a:t>learn </a:t>
            </a:r>
            <a:r>
              <a:rPr sz="1529" dirty="0">
                <a:latin typeface="Calibri"/>
                <a:cs typeface="Calibri"/>
              </a:rPr>
              <a:t>a vocabulary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b="1" spc="-4" dirty="0">
                <a:latin typeface="Calibri"/>
                <a:cs typeface="Calibri"/>
              </a:rPr>
              <a:t>parts of words </a:t>
            </a:r>
            <a:r>
              <a:rPr sz="1529" b="1" dirty="0">
                <a:latin typeface="Calibri"/>
                <a:cs typeface="Calibri"/>
              </a:rPr>
              <a:t>(subword</a:t>
            </a:r>
            <a:r>
              <a:rPr sz="1529" b="1" spc="8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tokens).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7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At </a:t>
            </a:r>
            <a:r>
              <a:rPr sz="1529" dirty="0">
                <a:latin typeface="Calibri"/>
                <a:cs typeface="Calibri"/>
              </a:rPr>
              <a:t>training and testing time, each </a:t>
            </a:r>
            <a:r>
              <a:rPr sz="1529" spc="-4" dirty="0">
                <a:latin typeface="Calibri"/>
                <a:cs typeface="Calibri"/>
              </a:rPr>
              <a:t>word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split </a:t>
            </a:r>
            <a:r>
              <a:rPr sz="1529" dirty="0">
                <a:latin typeface="Calibri"/>
                <a:cs typeface="Calibri"/>
              </a:rPr>
              <a:t>into a </a:t>
            </a:r>
            <a:r>
              <a:rPr sz="1529" spc="-4" dirty="0">
                <a:latin typeface="Calibri"/>
                <a:cs typeface="Calibri"/>
              </a:rPr>
              <a:t>sequence of known subwords.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b="1" dirty="0">
                <a:latin typeface="Calibri"/>
                <a:cs typeface="Calibri"/>
              </a:rPr>
              <a:t>Byte-pair </a:t>
            </a:r>
            <a:r>
              <a:rPr sz="1529" b="1" spc="-4" dirty="0">
                <a:latin typeface="Calibri"/>
                <a:cs typeface="Calibri"/>
              </a:rPr>
              <a:t>encoding </a:t>
            </a:r>
            <a:r>
              <a:rPr sz="1529" dirty="0">
                <a:latin typeface="Calibri"/>
                <a:cs typeface="Calibri"/>
              </a:rPr>
              <a:t>is a </a:t>
            </a:r>
            <a:r>
              <a:rPr sz="1529" spc="-4" dirty="0">
                <a:latin typeface="Calibri"/>
                <a:cs typeface="Calibri"/>
              </a:rPr>
              <a:t>simple, effective strategy for defining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subword</a:t>
            </a:r>
            <a:r>
              <a:rPr sz="1529" spc="4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vocabulary.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Start with </a:t>
            </a:r>
            <a:r>
              <a:rPr sz="1529" dirty="0">
                <a:latin typeface="Calibri"/>
                <a:cs typeface="Calibri"/>
              </a:rPr>
              <a:t>a vocabulary containing </a:t>
            </a:r>
            <a:r>
              <a:rPr sz="1529" spc="-4" dirty="0">
                <a:latin typeface="Calibri"/>
                <a:cs typeface="Calibri"/>
              </a:rPr>
              <a:t>only </a:t>
            </a:r>
            <a:r>
              <a:rPr sz="1529" dirty="0">
                <a:latin typeface="Calibri"/>
                <a:cs typeface="Calibri"/>
              </a:rPr>
              <a:t>characters and an </a:t>
            </a:r>
            <a:r>
              <a:rPr sz="1529" spc="-4" dirty="0">
                <a:latin typeface="Calibri"/>
                <a:cs typeface="Calibri"/>
              </a:rPr>
              <a:t>“end-of-word”</a:t>
            </a:r>
            <a:r>
              <a:rPr sz="1529" spc="-6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symbol.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Using </a:t>
            </a:r>
            <a:r>
              <a:rPr sz="1529" dirty="0">
                <a:latin typeface="Calibri"/>
                <a:cs typeface="Calibri"/>
              </a:rPr>
              <a:t>a corpus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text, </a:t>
            </a:r>
            <a:r>
              <a:rPr sz="1529" spc="-4" dirty="0">
                <a:latin typeface="Calibri"/>
                <a:cs typeface="Calibri"/>
              </a:rPr>
              <a:t>find the </a:t>
            </a:r>
            <a:r>
              <a:rPr sz="1529" dirty="0">
                <a:latin typeface="Calibri"/>
                <a:cs typeface="Calibri"/>
              </a:rPr>
              <a:t>most common </a:t>
            </a:r>
            <a:r>
              <a:rPr sz="1529" spc="-4" dirty="0">
                <a:latin typeface="Calibri"/>
                <a:cs typeface="Calibri"/>
              </a:rPr>
              <a:t>adjacent </a:t>
            </a:r>
            <a:r>
              <a:rPr sz="1529" dirty="0">
                <a:latin typeface="Calibri"/>
                <a:cs typeface="Calibri"/>
              </a:rPr>
              <a:t>characters </a:t>
            </a:r>
            <a:r>
              <a:rPr sz="1529" spc="-4" dirty="0">
                <a:latin typeface="Calibri"/>
                <a:cs typeface="Calibri"/>
              </a:rPr>
              <a:t>“a,b”; </a:t>
            </a:r>
            <a:r>
              <a:rPr sz="1529" dirty="0">
                <a:latin typeface="Calibri"/>
                <a:cs typeface="Calibri"/>
              </a:rPr>
              <a:t>add </a:t>
            </a:r>
            <a:r>
              <a:rPr sz="1529" spc="-4" dirty="0">
                <a:latin typeface="Calibri"/>
                <a:cs typeface="Calibri"/>
              </a:rPr>
              <a:t>“ab” </a:t>
            </a:r>
            <a:r>
              <a:rPr sz="1529" dirty="0">
                <a:latin typeface="Calibri"/>
                <a:cs typeface="Calibri"/>
              </a:rPr>
              <a:t>as a</a:t>
            </a:r>
            <a:r>
              <a:rPr sz="1529" spc="-5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subword.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dirty="0">
                <a:latin typeface="Calibri"/>
                <a:cs typeface="Calibri"/>
              </a:rPr>
              <a:t>Replace instances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character </a:t>
            </a:r>
            <a:r>
              <a:rPr sz="1529" spc="-4" dirty="0">
                <a:latin typeface="Calibri"/>
                <a:cs typeface="Calibri"/>
              </a:rPr>
              <a:t>pair </a:t>
            </a:r>
            <a:r>
              <a:rPr sz="1529" dirty="0">
                <a:latin typeface="Calibri"/>
                <a:cs typeface="Calibri"/>
              </a:rPr>
              <a:t>with the </a:t>
            </a:r>
            <a:r>
              <a:rPr sz="1529" spc="-4" dirty="0">
                <a:latin typeface="Calibri"/>
                <a:cs typeface="Calibri"/>
              </a:rPr>
              <a:t>new subword; </a:t>
            </a:r>
            <a:r>
              <a:rPr sz="1529" dirty="0">
                <a:latin typeface="Calibri"/>
                <a:cs typeface="Calibri"/>
              </a:rPr>
              <a:t>repeat </a:t>
            </a:r>
            <a:r>
              <a:rPr sz="1529" spc="-4" dirty="0">
                <a:latin typeface="Calibri"/>
                <a:cs typeface="Calibri"/>
              </a:rPr>
              <a:t>until desired </a:t>
            </a:r>
            <a:r>
              <a:rPr sz="1529" dirty="0">
                <a:latin typeface="Calibri"/>
                <a:cs typeface="Calibri"/>
              </a:rPr>
              <a:t>vocab</a:t>
            </a:r>
            <a:r>
              <a:rPr sz="1529" spc="-11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size.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spc="-4" dirty="0">
                <a:latin typeface="Calibri"/>
                <a:cs typeface="Calibri"/>
              </a:rPr>
              <a:t>Originally used </a:t>
            </a:r>
            <a:r>
              <a:rPr sz="1529" dirty="0">
                <a:latin typeface="Calibri"/>
                <a:cs typeface="Calibri"/>
              </a:rPr>
              <a:t>in NLP </a:t>
            </a:r>
            <a:r>
              <a:rPr sz="1529" spc="-4" dirty="0">
                <a:latin typeface="Calibri"/>
                <a:cs typeface="Calibri"/>
              </a:rPr>
              <a:t>for </a:t>
            </a:r>
            <a:r>
              <a:rPr sz="1529" dirty="0">
                <a:latin typeface="Calibri"/>
                <a:cs typeface="Calibri"/>
              </a:rPr>
              <a:t>machine </a:t>
            </a:r>
            <a:r>
              <a:rPr sz="1529" spc="-4" dirty="0">
                <a:latin typeface="Calibri"/>
                <a:cs typeface="Calibri"/>
              </a:rPr>
              <a:t>translation; now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similar </a:t>
            </a:r>
            <a:r>
              <a:rPr sz="1529" dirty="0">
                <a:latin typeface="Calibri"/>
                <a:cs typeface="Calibri"/>
              </a:rPr>
              <a:t>method </a:t>
            </a:r>
            <a:r>
              <a:rPr sz="1529" spc="-4" dirty="0">
                <a:latin typeface="Calibri"/>
                <a:cs typeface="Calibri"/>
              </a:rPr>
              <a:t>(WordPiece)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used </a:t>
            </a:r>
            <a:r>
              <a:rPr sz="1529" dirty="0">
                <a:latin typeface="Calibri"/>
                <a:cs typeface="Calibri"/>
              </a:rPr>
              <a:t>in</a:t>
            </a:r>
            <a:r>
              <a:rPr sz="1529" spc="113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pretrained</a:t>
            </a:r>
            <a:endParaRPr sz="1529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529" spc="-4" dirty="0">
                <a:latin typeface="Calibri"/>
                <a:cs typeface="Calibri"/>
              </a:rPr>
              <a:t>models.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1781" y="5670248"/>
            <a:ext cx="260196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</a:t>
            </a:r>
            <a:r>
              <a:rPr lang="en-US" sz="3106" spc="-4" dirty="0">
                <a:latin typeface="Calibri"/>
                <a:cs typeface="Calibri"/>
              </a:rPr>
              <a:t>The byte-pair </a:t>
            </a:r>
            <a:r>
              <a:rPr lang="en-US" sz="3106" dirty="0">
                <a:latin typeface="Calibri"/>
                <a:cs typeface="Calibri"/>
              </a:rPr>
              <a:t>encoding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6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867832" cy="113594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Common </a:t>
            </a:r>
            <a:r>
              <a:rPr sz="1675" dirty="0">
                <a:latin typeface="Calibri"/>
                <a:cs typeface="Calibri"/>
              </a:rPr>
              <a:t>words end </a:t>
            </a:r>
            <a:r>
              <a:rPr sz="1675" spc="-4" dirty="0">
                <a:latin typeface="Calibri"/>
                <a:cs typeface="Calibri"/>
              </a:rPr>
              <a:t>up </a:t>
            </a:r>
            <a:r>
              <a:rPr sz="1675" dirty="0">
                <a:latin typeface="Calibri"/>
                <a:cs typeface="Calibri"/>
              </a:rPr>
              <a:t>being a </a:t>
            </a:r>
            <a:r>
              <a:rPr sz="1675" spc="-4" dirty="0">
                <a:latin typeface="Calibri"/>
                <a:cs typeface="Calibri"/>
              </a:rPr>
              <a:t>part of the subword </a:t>
            </a:r>
            <a:r>
              <a:rPr sz="1675" dirty="0">
                <a:latin typeface="Calibri"/>
                <a:cs typeface="Calibri"/>
              </a:rPr>
              <a:t>vocabulary, while rarer words are </a:t>
            </a:r>
            <a:r>
              <a:rPr sz="1675" spc="-4" dirty="0">
                <a:latin typeface="Calibri"/>
                <a:cs typeface="Calibri"/>
              </a:rPr>
              <a:t>split  </a:t>
            </a:r>
            <a:r>
              <a:rPr sz="1675" dirty="0">
                <a:latin typeface="Calibri"/>
                <a:cs typeface="Calibri"/>
              </a:rPr>
              <a:t>into </a:t>
            </a:r>
            <a:r>
              <a:rPr sz="1675" spc="-4" dirty="0">
                <a:latin typeface="Calibri"/>
                <a:cs typeface="Calibri"/>
              </a:rPr>
              <a:t>(sometimes </a:t>
            </a:r>
            <a:r>
              <a:rPr sz="1675" dirty="0">
                <a:latin typeface="Calibri"/>
                <a:cs typeface="Calibri"/>
              </a:rPr>
              <a:t>intuitive, </a:t>
            </a:r>
            <a:r>
              <a:rPr sz="1675" spc="-4" dirty="0">
                <a:latin typeface="Calibri"/>
                <a:cs typeface="Calibri"/>
              </a:rPr>
              <a:t>sometimes not)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components.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In the worst case, words are </a:t>
            </a:r>
            <a:r>
              <a:rPr sz="1675" spc="-4" dirty="0">
                <a:latin typeface="Calibri"/>
                <a:cs typeface="Calibri"/>
              </a:rPr>
              <a:t>split </a:t>
            </a:r>
            <a:r>
              <a:rPr sz="1675" dirty="0">
                <a:latin typeface="Calibri"/>
                <a:cs typeface="Calibri"/>
              </a:rPr>
              <a:t>into as many </a:t>
            </a:r>
            <a:r>
              <a:rPr sz="1675" spc="-4" dirty="0">
                <a:latin typeface="Calibri"/>
                <a:cs typeface="Calibri"/>
              </a:rPr>
              <a:t>subwords </a:t>
            </a:r>
            <a:r>
              <a:rPr sz="1675" dirty="0">
                <a:latin typeface="Calibri"/>
                <a:cs typeface="Calibri"/>
              </a:rPr>
              <a:t>as they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characters.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0452"/>
            <a:ext cx="48859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word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1" y="3214797"/>
            <a:ext cx="1632641" cy="249969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245002">
              <a:lnSpc>
                <a:spcPct val="120900"/>
              </a:lnSpc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270452"/>
            <a:ext cx="103912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9067" y="3539106"/>
            <a:ext cx="886582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408645">
              <a:lnSpc>
                <a:spcPct val="120000"/>
              </a:lnSpc>
              <a:spcBef>
                <a:spcPts val="73"/>
              </a:spcBef>
            </a:pP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9069" y="4870607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2" name="object 12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5" name="object 15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6" name="object 16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892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49" y="1774727"/>
            <a:ext cx="7184176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So far, </a:t>
            </a:r>
            <a:r>
              <a:rPr sz="1675" dirty="0">
                <a:latin typeface="Calibri"/>
                <a:cs typeface="Calibri"/>
              </a:rPr>
              <a:t>we’ve </a:t>
            </a:r>
            <a:r>
              <a:rPr sz="1675" spc="-4" dirty="0">
                <a:latin typeface="Calibri"/>
                <a:cs typeface="Calibri"/>
              </a:rPr>
              <a:t>looked </a:t>
            </a:r>
            <a:r>
              <a:rPr sz="1675" dirty="0">
                <a:latin typeface="Calibri"/>
                <a:cs typeface="Calibri"/>
              </a:rPr>
              <a:t>at language </a:t>
            </a:r>
            <a:r>
              <a:rPr sz="1675" spc="-4" dirty="0">
                <a:latin typeface="Calibri"/>
                <a:cs typeface="Calibri"/>
              </a:rPr>
              <a:t>model pretraining. </a:t>
            </a:r>
            <a:r>
              <a:rPr sz="1675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encoders get bidirectional  context, </a:t>
            </a:r>
            <a:r>
              <a:rPr sz="1675" spc="-4" dirty="0">
                <a:latin typeface="Calibri"/>
                <a:cs typeface="Calibri"/>
              </a:rPr>
              <a:t>so </a:t>
            </a:r>
            <a:r>
              <a:rPr sz="1675" dirty="0">
                <a:latin typeface="Calibri"/>
                <a:cs typeface="Calibri"/>
              </a:rPr>
              <a:t>we can’t </a:t>
            </a:r>
            <a:r>
              <a:rPr sz="1675" spc="-4" dirty="0">
                <a:latin typeface="Calibri"/>
                <a:cs typeface="Calibri"/>
              </a:rPr>
              <a:t>do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5086" y="3144859"/>
            <a:ext cx="1841112" cy="1469469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7550" y="2506734"/>
            <a:ext cx="3735383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 algn="just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Idea: replace </a:t>
            </a:r>
            <a:r>
              <a:rPr sz="1675" spc="-4" dirty="0">
                <a:latin typeface="Calibri"/>
                <a:cs typeface="Calibri"/>
              </a:rPr>
              <a:t>some fraction of </a:t>
            </a:r>
            <a:r>
              <a:rPr sz="1675" dirty="0">
                <a:latin typeface="Calibri"/>
                <a:cs typeface="Calibri"/>
              </a:rPr>
              <a:t>words in the  input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special </a:t>
            </a:r>
            <a:r>
              <a:rPr sz="1675" dirty="0">
                <a:latin typeface="Calibri"/>
                <a:cs typeface="Calibri"/>
              </a:rPr>
              <a:t>[MASK] token; </a:t>
            </a:r>
            <a:r>
              <a:rPr sz="1675" spc="-4" dirty="0">
                <a:latin typeface="Calibri"/>
                <a:cs typeface="Calibri"/>
              </a:rPr>
              <a:t>predict  </a:t>
            </a:r>
            <a:r>
              <a:rPr sz="1675" dirty="0">
                <a:latin typeface="Calibri"/>
                <a:cs typeface="Calibri"/>
              </a:rPr>
              <a:t>these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43982" y="3642280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1061730" y="3579691"/>
            <a:ext cx="2831699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 </a:t>
            </a:r>
            <a:r>
              <a:rPr sz="1675" dirty="0">
                <a:latin typeface="Cambria Math"/>
                <a:cs typeface="Cambria Math"/>
              </a:rPr>
              <a:t>= </a:t>
            </a:r>
            <a:r>
              <a:rPr sz="1675" spc="-4" dirty="0">
                <a:latin typeface="Cambria Math"/>
                <a:cs typeface="Cambria Math"/>
              </a:rPr>
              <a:t>Encoder </a:t>
            </a:r>
            <a:r>
              <a:rPr lang="en-US" sz="1675" spc="-4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48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877384">
              <a:spcBef>
                <a:spcPts val="4"/>
              </a:spcBef>
            </a:pPr>
            <a:r>
              <a:rPr sz="1675" spc="-8" dirty="0">
                <a:latin typeface="Cambria Math"/>
                <a:cs typeface="Cambria Math"/>
              </a:rPr>
              <a:t>𝑦</a:t>
            </a:r>
            <a:r>
              <a:rPr sz="1802" spc="-11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4" dirty="0">
                <a:latin typeface="Cambria Math"/>
                <a:cs typeface="Cambria Math"/>
              </a:rPr>
              <a:t>𝐴𝑤</a:t>
            </a:r>
            <a:r>
              <a:rPr sz="1802" spc="5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69060" y="4446396"/>
            <a:ext cx="4339609" cy="78215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 marR="22189">
              <a:lnSpc>
                <a:spcPct val="100200"/>
              </a:lnSpc>
              <a:spcBef>
                <a:spcPts val="69"/>
              </a:spcBef>
            </a:pP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add loss terms from </a:t>
            </a:r>
            <a:r>
              <a:rPr sz="1675" spc="-4" dirty="0">
                <a:latin typeface="Calibri"/>
                <a:cs typeface="Calibri"/>
              </a:rPr>
              <a:t>words </a:t>
            </a:r>
            <a:r>
              <a:rPr sz="1675" dirty="0">
                <a:latin typeface="Calibri"/>
                <a:cs typeface="Calibri"/>
              </a:rPr>
              <a:t>that are  </a:t>
            </a:r>
            <a:r>
              <a:rPr sz="1675" spc="-4" dirty="0">
                <a:latin typeface="Calibri"/>
                <a:cs typeface="Calibri"/>
              </a:rPr>
              <a:t>“masked out.” </a:t>
            </a:r>
            <a:r>
              <a:rPr sz="1675" dirty="0">
                <a:latin typeface="Calibri"/>
                <a:cs typeface="Calibri"/>
              </a:rPr>
              <a:t>If </a:t>
            </a:r>
            <a:r>
              <a:rPr lang="en-US" sz="1675" spc="-87" dirty="0">
                <a:latin typeface="Cambria Math"/>
                <a:cs typeface="Cambria Math"/>
              </a:rPr>
              <a:t>𝑥 </a:t>
            </a:r>
            <a:r>
              <a:rPr lang="en-US" sz="1675" dirty="0">
                <a:latin typeface="Calibri"/>
                <a:cs typeface="Calibri"/>
              </a:rPr>
              <a:t>’ i</a:t>
            </a:r>
            <a:r>
              <a:rPr sz="1675" dirty="0">
                <a:latin typeface="Calibri"/>
                <a:cs typeface="Calibri"/>
              </a:rPr>
              <a:t>s the masked version </a:t>
            </a:r>
            <a:r>
              <a:rPr sz="1675" spc="-4" dirty="0">
                <a:latin typeface="Calibri"/>
                <a:cs typeface="Calibri"/>
              </a:rPr>
              <a:t>of  </a:t>
            </a:r>
            <a:r>
              <a:rPr sz="1675" spc="-87" dirty="0">
                <a:latin typeface="Cambria Math"/>
                <a:cs typeface="Cambria Math"/>
              </a:rPr>
              <a:t>𝑥</a:t>
            </a:r>
            <a:r>
              <a:rPr sz="1675" spc="-87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we’re learning </a:t>
            </a:r>
            <a:r>
              <a:rPr sz="1675" spc="-124" dirty="0">
                <a:latin typeface="Cambria Math"/>
                <a:cs typeface="Cambria Math"/>
              </a:rPr>
              <a:t>𝑝</a:t>
            </a:r>
            <a:r>
              <a:rPr sz="1802" spc="-185" baseline="-15151" dirty="0">
                <a:latin typeface="Cambria Math"/>
                <a:cs typeface="Cambria Math"/>
              </a:rPr>
              <a:t>𝜃</a:t>
            </a:r>
            <a:r>
              <a:rPr sz="1675" spc="-124" dirty="0">
                <a:latin typeface="Cambria Math"/>
                <a:cs typeface="Cambria Math"/>
              </a:rPr>
              <a:t>(𝑥|𝑥</a:t>
            </a:r>
            <a:r>
              <a:rPr lang="en-US" sz="1675" i="1" spc="-124" dirty="0">
                <a:latin typeface="Cambria Math"/>
                <a:cs typeface="Cambria Math"/>
              </a:rPr>
              <a:t>’  </a:t>
            </a:r>
            <a:r>
              <a:rPr sz="1675" spc="-124" dirty="0">
                <a:latin typeface="Cambria Math"/>
                <a:cs typeface="Cambria Math"/>
              </a:rPr>
              <a:t>)</a:t>
            </a:r>
            <a:r>
              <a:rPr sz="1675" spc="-124" dirty="0">
                <a:latin typeface="Calibri"/>
                <a:cs typeface="Calibri"/>
              </a:rPr>
              <a:t>. </a:t>
            </a:r>
            <a:r>
              <a:rPr lang="en-US" sz="1675" spc="-12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Called </a:t>
            </a:r>
            <a:r>
              <a:rPr sz="1675" b="1" dirty="0">
                <a:latin typeface="Calibri"/>
                <a:cs typeface="Calibri"/>
              </a:rPr>
              <a:t>Masked LM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40894" y="4621217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374437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[M]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4093" y="2670240"/>
            <a:ext cx="45161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-19" dirty="0">
                <a:latin typeface="Calibri"/>
                <a:cs typeface="Calibri"/>
              </a:rPr>
              <a:t>n</a:t>
            </a:r>
            <a:r>
              <a:rPr sz="1675" i="1" dirty="0">
                <a:latin typeface="Calibri"/>
                <a:cs typeface="Calibri"/>
              </a:rPr>
              <a:t>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46882" y="2493726"/>
            <a:ext cx="1312769" cy="1191888"/>
          </a:xfrm>
          <a:prstGeom prst="rect">
            <a:avLst/>
          </a:prstGeom>
        </p:spPr>
        <p:txBody>
          <a:bodyPr vert="horz" wrap="square" lIns="0" tIns="151153" rIns="0" bIns="0" rtlCol="0">
            <a:spAutoFit/>
          </a:bodyPr>
          <a:lstStyle/>
          <a:p>
            <a:pPr marL="27736">
              <a:spcBef>
                <a:spcPts val="1190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  <a:p>
            <a:pPr marL="431295">
              <a:spcBef>
                <a:spcPts val="1117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432220">
              <a:spcBef>
                <a:spcPts val="841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63338" y="2910919"/>
            <a:ext cx="1426943" cy="404463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19705" y="5249348"/>
            <a:ext cx="13354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encoders: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dirty="0">
                <a:latin typeface="Calibri"/>
                <a:cs typeface="Calibri"/>
              </a:rPr>
              <a:t>What </a:t>
            </a:r>
            <a:r>
              <a:rPr lang="en-US" sz="3106" spc="-4" dirty="0">
                <a:latin typeface="Calibri"/>
                <a:cs typeface="Calibri"/>
              </a:rPr>
              <a:t>pretraining objective </a:t>
            </a:r>
            <a:r>
              <a:rPr lang="en-US" sz="3106" dirty="0">
                <a:latin typeface="Calibri"/>
                <a:cs typeface="Calibri"/>
              </a:rPr>
              <a:t>to</a:t>
            </a:r>
            <a:r>
              <a:rPr lang="en-US" sz="3106" spc="37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676820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3953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/>
          <p:nvPr/>
        </p:nvSpPr>
        <p:spPr>
          <a:xfrm>
            <a:off x="8259587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7365424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7760365" y="3930441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6460169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6883953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/>
          <p:nvPr/>
        </p:nvSpPr>
        <p:spPr>
          <a:xfrm>
            <a:off x="8259587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9" name="object 9"/>
          <p:cNvGrpSpPr/>
          <p:nvPr/>
        </p:nvGrpSpPr>
        <p:grpSpPr>
          <a:xfrm>
            <a:off x="6176029" y="3095077"/>
            <a:ext cx="2538637" cy="1040971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7551" y="1774727"/>
            <a:ext cx="7495727" cy="100161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Devlin </a:t>
            </a:r>
            <a:r>
              <a:rPr sz="1675" dirty="0">
                <a:latin typeface="Calibri"/>
                <a:cs typeface="Calibri"/>
              </a:rPr>
              <a:t>et al., </a:t>
            </a:r>
            <a:r>
              <a:rPr sz="1675" spc="-4" dirty="0">
                <a:latin typeface="Calibri"/>
                <a:cs typeface="Calibri"/>
              </a:rPr>
              <a:t>2018 proposed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“Masked LM” objective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b="1" spc="-4" dirty="0">
                <a:latin typeface="Calibri"/>
                <a:cs typeface="Calibri"/>
              </a:rPr>
              <a:t>released </a:t>
            </a:r>
            <a:r>
              <a:rPr sz="1675" b="1" dirty="0">
                <a:latin typeface="Calibri"/>
                <a:cs typeface="Calibri"/>
              </a:rPr>
              <a:t>the </a:t>
            </a:r>
            <a:r>
              <a:rPr sz="1675" b="1" spc="-4" dirty="0">
                <a:latin typeface="Calibri"/>
                <a:cs typeface="Calibri"/>
              </a:rPr>
              <a:t>weights </a:t>
            </a:r>
            <a:r>
              <a:rPr sz="1675" b="1" dirty="0">
                <a:latin typeface="Calibri"/>
                <a:cs typeface="Calibri"/>
              </a:rPr>
              <a:t>of a  pretrained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spc="-4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libri"/>
                <a:cs typeface="Calibri"/>
              </a:rPr>
              <a:t>they labeled</a:t>
            </a:r>
            <a:r>
              <a:rPr sz="1675" spc="-4" dirty="0">
                <a:latin typeface="Calibri"/>
                <a:cs typeface="Calibri"/>
              </a:rPr>
              <a:t> BERT.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20">
              <a:latin typeface="Calibri"/>
              <a:cs typeface="Calibri"/>
            </a:endParaRPr>
          </a:p>
          <a:p>
            <a:pPr marL="9246"/>
            <a:r>
              <a:rPr sz="1675" spc="-4" dirty="0">
                <a:latin typeface="Calibri"/>
                <a:cs typeface="Calibri"/>
              </a:rPr>
              <a:t>Some more details </a:t>
            </a:r>
            <a:r>
              <a:rPr sz="1675" dirty="0">
                <a:latin typeface="Calibri"/>
                <a:cs typeface="Calibri"/>
              </a:rPr>
              <a:t>about Masked LM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BERT: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550" y="2759424"/>
            <a:ext cx="4473585" cy="240899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58870" indent="-249625">
              <a:spcBef>
                <a:spcPts val="4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Predict a random 15% of </a:t>
            </a:r>
            <a:r>
              <a:rPr sz="1675" spc="-4" dirty="0">
                <a:latin typeface="Calibri"/>
                <a:cs typeface="Calibri"/>
              </a:rPr>
              <a:t>(sub)word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[MASK] 80%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144227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a random token 10%</a:t>
            </a:r>
            <a:r>
              <a:rPr sz="1529" spc="-9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of  the</a:t>
            </a:r>
            <a:r>
              <a:rPr sz="1529" spc="-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3698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Leave input word </a:t>
            </a:r>
            <a:r>
              <a:rPr sz="1529" spc="-4" dirty="0">
                <a:latin typeface="Calibri"/>
                <a:cs typeface="Calibri"/>
              </a:rPr>
              <a:t>unchanged </a:t>
            </a:r>
            <a:r>
              <a:rPr sz="1529" dirty="0">
                <a:latin typeface="Calibri"/>
                <a:cs typeface="Calibri"/>
              </a:rPr>
              <a:t>10%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time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(but  still predict</a:t>
            </a:r>
            <a:r>
              <a:rPr sz="1529" spc="1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it!)</a:t>
            </a:r>
            <a:endParaRPr sz="1529">
              <a:latin typeface="Calibri"/>
              <a:cs typeface="Calibri"/>
            </a:endParaRPr>
          </a:p>
          <a:p>
            <a:pPr marL="258407" marR="80434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dirty="0">
                <a:latin typeface="Calibri"/>
                <a:cs typeface="Calibri"/>
              </a:rPr>
              <a:t>Why? </a:t>
            </a:r>
            <a:r>
              <a:rPr sz="1529" spc="-4" dirty="0">
                <a:latin typeface="Calibri"/>
                <a:cs typeface="Calibri"/>
              </a:rPr>
              <a:t>Doesn’t </a:t>
            </a:r>
            <a:r>
              <a:rPr sz="1529" dirty="0">
                <a:latin typeface="Calibri"/>
                <a:cs typeface="Calibri"/>
              </a:rPr>
              <a:t>let the model </a:t>
            </a:r>
            <a:r>
              <a:rPr sz="1529" spc="-4" dirty="0">
                <a:latin typeface="Calibri"/>
                <a:cs typeface="Calibri"/>
              </a:rPr>
              <a:t>get </a:t>
            </a:r>
            <a:r>
              <a:rPr sz="1529" dirty="0">
                <a:latin typeface="Calibri"/>
                <a:cs typeface="Calibri"/>
              </a:rPr>
              <a:t>complacent and</a:t>
            </a:r>
            <a:r>
              <a:rPr sz="1529" spc="-69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not  build strong representations of </a:t>
            </a:r>
            <a:r>
              <a:rPr sz="1529" dirty="0">
                <a:latin typeface="Calibri"/>
                <a:cs typeface="Calibri"/>
              </a:rPr>
              <a:t>non-masked </a:t>
            </a:r>
            <a:r>
              <a:rPr sz="1529" spc="-4" dirty="0">
                <a:latin typeface="Calibri"/>
                <a:cs typeface="Calibri"/>
              </a:rPr>
              <a:t>words.  (No </a:t>
            </a:r>
            <a:r>
              <a:rPr sz="1529" dirty="0">
                <a:latin typeface="Calibri"/>
                <a:cs typeface="Calibri"/>
              </a:rPr>
              <a:t>masks are </a:t>
            </a:r>
            <a:r>
              <a:rPr sz="1529" spc="-4" dirty="0">
                <a:latin typeface="Calibri"/>
                <a:cs typeface="Calibri"/>
              </a:rPr>
              <a:t>seen </a:t>
            </a:r>
            <a:r>
              <a:rPr sz="1529" dirty="0">
                <a:latin typeface="Calibri"/>
                <a:cs typeface="Calibri"/>
              </a:rPr>
              <a:t>at fine-tuning</a:t>
            </a:r>
            <a:r>
              <a:rPr sz="1529" spc="-2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time!)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3347" y="2885680"/>
            <a:ext cx="106315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3805" y="4285999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256559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</a:t>
            </a:r>
            <a:r>
              <a:rPr sz="1820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20" i="1" spc="-44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20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20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34659" y="2826238"/>
            <a:ext cx="452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1506" y="2826237"/>
            <a:ext cx="1361305" cy="146346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621750" algn="l"/>
              </a:tabLst>
            </a:pPr>
            <a:r>
              <a:rPr sz="1675" i="1" spc="-4" dirty="0">
                <a:latin typeface="Calibri"/>
                <a:cs typeface="Calibri"/>
              </a:rPr>
              <a:t>went	</a:t>
            </a:r>
            <a:r>
              <a:rPr sz="1675" i="1" spc="-22" dirty="0">
                <a:latin typeface="Calibri"/>
                <a:cs typeface="Calibri"/>
              </a:rPr>
              <a:t>to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30">
              <a:latin typeface="Calibri"/>
              <a:cs typeface="Calibri"/>
            </a:endParaRPr>
          </a:p>
          <a:p>
            <a:pPr marL="389692" marR="3698" indent="-192303"/>
            <a:r>
              <a:rPr sz="1947" spc="48" dirty="0">
                <a:latin typeface="Calibri"/>
                <a:cs typeface="Calibri"/>
              </a:rPr>
              <a:t>T</a:t>
            </a:r>
            <a:r>
              <a:rPr sz="1947" spc="26" dirty="0">
                <a:latin typeface="Calibri"/>
                <a:cs typeface="Calibri"/>
              </a:rPr>
              <a:t>r</a:t>
            </a:r>
            <a:r>
              <a:rPr sz="1947" spc="22" dirty="0">
                <a:latin typeface="Calibri"/>
                <a:cs typeface="Calibri"/>
              </a:rPr>
              <a:t>ansfo</a:t>
            </a:r>
            <a:r>
              <a:rPr sz="1947" spc="8" dirty="0">
                <a:latin typeface="Calibri"/>
                <a:cs typeface="Calibri"/>
              </a:rPr>
              <a:t>rmer  </a:t>
            </a:r>
            <a:r>
              <a:rPr sz="1947" spc="29" dirty="0">
                <a:latin typeface="Calibri"/>
                <a:cs typeface="Calibri"/>
              </a:rPr>
              <a:t>Encoder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79452" y="565826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07446" y="4622695"/>
            <a:ext cx="55469" cy="388284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7934168" y="5112894"/>
            <a:ext cx="64898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10" spc="-48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13336" y="5112894"/>
            <a:ext cx="736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0462" y="4622695"/>
            <a:ext cx="279656" cy="527882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6834955" y="5112894"/>
            <a:ext cx="99382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10" spc="-5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26412" y="4622695"/>
            <a:ext cx="90600" cy="526495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61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950574" cy="68663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Mask out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% of the input words, and then predict the  masked words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They always use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0757" y="2730336"/>
            <a:ext cx="870328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store</a:t>
            </a:r>
          </a:p>
          <a:p>
            <a:pPr marL="44994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3915" y="2730336"/>
            <a:ext cx="1443451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gallon</a:t>
            </a:r>
          </a:p>
          <a:p>
            <a:pPr marL="32051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730" y="3659258"/>
            <a:ext cx="8044732" cy="146335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05893" defTabSz="887553"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man went to the [MASK] to buy a [MASK] of milk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little masking: Too expensive to train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76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663367" cy="12101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Additional task: Next sentence prediction</a:t>
            </a:r>
          </a:p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 learn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relationships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539365" y="3124267"/>
            <a:ext cx="4437529" cy="1082757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319776" y="4531889"/>
            <a:ext cx="4266828" cy="1082757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862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551" y="1432112"/>
            <a:ext cx="6728866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41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7551" y="4586142"/>
            <a:ext cx="8128765" cy="9186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941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194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94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19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7827" y="6054306"/>
            <a:ext cx="240319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1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7168" y="2413533"/>
            <a:ext cx="6115832" cy="1774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97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145583" y="5711850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552" y="1724139"/>
            <a:ext cx="8411041" cy="4814994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941" spc="-4" dirty="0">
                <a:latin typeface="Calibri"/>
                <a:cs typeface="Calibri"/>
              </a:rPr>
              <a:t>Details </a:t>
            </a:r>
            <a:r>
              <a:rPr sz="1941" dirty="0">
                <a:latin typeface="Calibri"/>
                <a:cs typeface="Calibri"/>
              </a:rPr>
              <a:t>about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BERT</a:t>
            </a: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Two models </a:t>
            </a:r>
            <a:r>
              <a:rPr sz="1941" dirty="0">
                <a:latin typeface="Calibri"/>
                <a:cs typeface="Calibri"/>
              </a:rPr>
              <a:t>were</a:t>
            </a:r>
            <a:r>
              <a:rPr sz="1941" spc="15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released: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BERT-base: </a:t>
            </a:r>
            <a:r>
              <a:rPr sz="1947" dirty="0">
                <a:latin typeface="Calibri"/>
                <a:cs typeface="Calibri"/>
              </a:rPr>
              <a:t>12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768-dim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12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110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71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BERT-large: </a:t>
            </a:r>
            <a:r>
              <a:rPr sz="1947" dirty="0">
                <a:latin typeface="Calibri"/>
                <a:cs typeface="Calibri"/>
              </a:rPr>
              <a:t>24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1024-dim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16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340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Trained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on: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BooksCorpus </a:t>
            </a:r>
            <a:r>
              <a:rPr sz="1947" spc="-4" dirty="0">
                <a:latin typeface="Calibri"/>
                <a:cs typeface="Calibri"/>
              </a:rPr>
              <a:t>(800 million</a:t>
            </a:r>
            <a:r>
              <a:rPr sz="1947" spc="2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words)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English </a:t>
            </a:r>
            <a:r>
              <a:rPr sz="1947" dirty="0">
                <a:latin typeface="Calibri"/>
                <a:cs typeface="Calibri"/>
              </a:rPr>
              <a:t>Wikipedia (2,500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words)</a:t>
            </a: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Calibri"/>
                <a:cs typeface="Calibri"/>
              </a:rPr>
              <a:t>Pretraining </a:t>
            </a:r>
            <a:r>
              <a:rPr sz="1941" spc="-4" dirty="0">
                <a:latin typeface="Calibri"/>
                <a:cs typeface="Calibri"/>
              </a:rPr>
              <a:t>is </a:t>
            </a:r>
            <a:r>
              <a:rPr sz="1941" dirty="0">
                <a:latin typeface="Calibri"/>
                <a:cs typeface="Calibri"/>
              </a:rPr>
              <a:t>expensive and impractical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 GPU.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BERT was pretrained with 64 </a:t>
            </a:r>
            <a:r>
              <a:rPr sz="1947" spc="-4" dirty="0">
                <a:latin typeface="Calibri"/>
                <a:cs typeface="Calibri"/>
              </a:rPr>
              <a:t>TPU </a:t>
            </a:r>
            <a:r>
              <a:rPr sz="1947" dirty="0">
                <a:latin typeface="Calibri"/>
                <a:cs typeface="Calibri"/>
              </a:rPr>
              <a:t>chips </a:t>
            </a:r>
            <a:r>
              <a:rPr sz="1947" spc="-4" dirty="0">
                <a:latin typeface="Calibri"/>
                <a:cs typeface="Calibri"/>
              </a:rPr>
              <a:t>for </a:t>
            </a:r>
            <a:r>
              <a:rPr sz="1947" dirty="0">
                <a:latin typeface="Calibri"/>
                <a:cs typeface="Calibri"/>
              </a:rPr>
              <a:t>a total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4</a:t>
            </a:r>
            <a:r>
              <a:rPr sz="1947" spc="-11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days.</a:t>
            </a: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(TPUs </a:t>
            </a:r>
            <a:r>
              <a:rPr sz="1947" dirty="0">
                <a:latin typeface="Calibri"/>
                <a:cs typeface="Calibri"/>
              </a:rPr>
              <a:t>are </a:t>
            </a:r>
            <a:r>
              <a:rPr sz="1947" spc="-4" dirty="0">
                <a:latin typeface="Calibri"/>
                <a:cs typeface="Calibri"/>
              </a:rPr>
              <a:t>special </a:t>
            </a:r>
            <a:r>
              <a:rPr sz="1947" dirty="0">
                <a:latin typeface="Calibri"/>
                <a:cs typeface="Calibri"/>
              </a:rPr>
              <a:t>tensor </a:t>
            </a:r>
            <a:r>
              <a:rPr sz="1947" spc="-4" dirty="0">
                <a:latin typeface="Calibri"/>
                <a:cs typeface="Calibri"/>
              </a:rPr>
              <a:t>operation </a:t>
            </a:r>
            <a:r>
              <a:rPr sz="1947" dirty="0">
                <a:latin typeface="Calibri"/>
                <a:cs typeface="Calibri"/>
              </a:rPr>
              <a:t>acceleration</a:t>
            </a:r>
            <a:r>
              <a:rPr sz="1947" spc="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hardware)</a:t>
            </a:r>
          </a:p>
          <a:p>
            <a:pPr marL="258870" indent="-249625">
              <a:spcBef>
                <a:spcPts val="38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Finetuning </a:t>
            </a:r>
            <a:r>
              <a:rPr sz="1941" dirty="0">
                <a:latin typeface="Calibri"/>
                <a:cs typeface="Calibri"/>
              </a:rPr>
              <a:t>is practical and </a:t>
            </a:r>
            <a:r>
              <a:rPr sz="1941" spc="-4" dirty="0">
                <a:latin typeface="Calibri"/>
                <a:cs typeface="Calibri"/>
              </a:rPr>
              <a:t>common 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</a:t>
            </a:r>
            <a:r>
              <a:rPr sz="1941" spc="3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GPU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“Pretrain once, finetune </a:t>
            </a:r>
            <a:r>
              <a:rPr sz="1947" dirty="0">
                <a:latin typeface="Calibri"/>
                <a:cs typeface="Calibri"/>
              </a:rPr>
              <a:t>many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27759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469841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941" dirty="0">
                <a:latin typeface="Calibri"/>
                <a:cs typeface="Calibri"/>
              </a:rPr>
              <a:t>BERT was massively </a:t>
            </a:r>
            <a:r>
              <a:rPr sz="1941" spc="-4" dirty="0">
                <a:latin typeface="Calibri"/>
                <a:cs typeface="Calibri"/>
              </a:rPr>
              <a:t>popular </a:t>
            </a:r>
            <a:r>
              <a:rPr sz="1941" dirty="0">
                <a:latin typeface="Calibri"/>
                <a:cs typeface="Calibri"/>
              </a:rPr>
              <a:t>and hugely versatile; finetuning </a:t>
            </a:r>
            <a:r>
              <a:rPr sz="1941" spc="-4" dirty="0">
                <a:latin typeface="Calibri"/>
                <a:cs typeface="Calibri"/>
              </a:rPr>
              <a:t>BERT </a:t>
            </a:r>
            <a:r>
              <a:rPr sz="1941" dirty="0">
                <a:latin typeface="Calibri"/>
                <a:cs typeface="Calibri"/>
              </a:rPr>
              <a:t>led to new </a:t>
            </a:r>
            <a:r>
              <a:rPr sz="1941" spc="-8" dirty="0">
                <a:latin typeface="Calibri"/>
                <a:cs typeface="Calibri"/>
              </a:rPr>
              <a:t>state-of-  </a:t>
            </a:r>
            <a:r>
              <a:rPr sz="1941" dirty="0">
                <a:latin typeface="Calibri"/>
                <a:cs typeface="Calibri"/>
              </a:rPr>
              <a:t>the-art results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broad </a:t>
            </a:r>
            <a:r>
              <a:rPr sz="1941" dirty="0">
                <a:latin typeface="Calibri"/>
                <a:cs typeface="Calibri"/>
              </a:rPr>
              <a:t>range </a:t>
            </a:r>
            <a:r>
              <a:rPr sz="1941" spc="-4" dirty="0">
                <a:latin typeface="Calibri"/>
                <a:cs typeface="Calibri"/>
              </a:rPr>
              <a:t>of tasks.</a:t>
            </a:r>
            <a:endParaRPr sz="194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2018" y="2510063"/>
            <a:ext cx="4493369" cy="210723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R="49463" indent="443777">
              <a:buFont typeface="Arial" panose="020B0604020202020204" pitchFamily="34" charset="0"/>
              <a:buChar char="•"/>
            </a:pPr>
            <a:r>
              <a:rPr sz="1947" b="1" spc="-4" dirty="0">
                <a:latin typeface="Calibri"/>
                <a:cs typeface="Calibri"/>
              </a:rPr>
              <a:t>CoLA</a:t>
            </a:r>
            <a:r>
              <a:rPr sz="1947" spc="-4" dirty="0">
                <a:latin typeface="Calibri"/>
                <a:cs typeface="Calibri"/>
              </a:rPr>
              <a:t>: </a:t>
            </a:r>
            <a:r>
              <a:rPr sz="1947" dirty="0">
                <a:latin typeface="Calibri"/>
                <a:cs typeface="Calibri"/>
              </a:rPr>
              <a:t>corpus </a:t>
            </a:r>
            <a:r>
              <a:rPr sz="1947" spc="-4" dirty="0">
                <a:latin typeface="Calibri"/>
                <a:cs typeface="Calibri"/>
              </a:rPr>
              <a:t>of linguistic </a:t>
            </a:r>
            <a:r>
              <a:rPr sz="1947" dirty="0">
                <a:latin typeface="Calibri"/>
                <a:cs typeface="Calibri"/>
              </a:rPr>
              <a:t>acceptability (detect  whether </a:t>
            </a:r>
            <a:r>
              <a:rPr sz="1947" spc="-4" dirty="0">
                <a:latin typeface="Calibri"/>
                <a:cs typeface="Calibri"/>
              </a:rPr>
              <a:t>sentences </a:t>
            </a:r>
            <a:r>
              <a:rPr sz="1947" dirty="0">
                <a:latin typeface="Calibri"/>
                <a:cs typeface="Calibri"/>
              </a:rPr>
              <a:t>are</a:t>
            </a:r>
            <a:r>
              <a:rPr sz="1947" spc="-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grammatical.)</a:t>
            </a:r>
          </a:p>
          <a:p>
            <a:pPr indent="443777">
              <a:buFont typeface="Arial" panose="020B0604020202020204" pitchFamily="34" charset="0"/>
              <a:buChar char="•"/>
            </a:pPr>
            <a:r>
              <a:rPr sz="1947" b="1" dirty="0">
                <a:latin typeface="Calibri"/>
                <a:cs typeface="Calibri"/>
              </a:rPr>
              <a:t>STS-B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semantic </a:t>
            </a:r>
            <a:r>
              <a:rPr sz="1947" dirty="0">
                <a:latin typeface="Calibri"/>
                <a:cs typeface="Calibri"/>
              </a:rPr>
              <a:t>textual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similarity</a:t>
            </a:r>
            <a:endParaRPr sz="1947" dirty="0">
              <a:latin typeface="Calibri"/>
              <a:cs typeface="Calibri"/>
            </a:endParaRP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MRPC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microsoft paraphrase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RTE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small </a:t>
            </a:r>
            <a:r>
              <a:rPr sz="1947" dirty="0">
                <a:latin typeface="Calibri"/>
                <a:cs typeface="Calibri"/>
              </a:rPr>
              <a:t>natural language inference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634811" y="4470933"/>
            <a:ext cx="7874379" cy="1588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145583" y="6368235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487551" y="2510063"/>
            <a:ext cx="3917969" cy="192301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QQP: </a:t>
            </a:r>
            <a:r>
              <a:rPr sz="1947" dirty="0">
                <a:latin typeface="Calibri"/>
                <a:cs typeface="Calibri"/>
              </a:rPr>
              <a:t>Quora Question </a:t>
            </a:r>
            <a:r>
              <a:rPr sz="1947" spc="-4" dirty="0">
                <a:latin typeface="Calibri"/>
                <a:cs typeface="Calibri"/>
              </a:rPr>
              <a:t>Pairs </a:t>
            </a:r>
            <a:r>
              <a:rPr sz="1947" dirty="0">
                <a:latin typeface="Calibri"/>
                <a:cs typeface="Calibri"/>
              </a:rPr>
              <a:t>(detect paraphrase</a:t>
            </a:r>
            <a:r>
              <a:rPr sz="1947" spc="80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questions)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QNLI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natural </a:t>
            </a:r>
            <a:r>
              <a:rPr sz="1947" dirty="0">
                <a:latin typeface="Calibri"/>
                <a:cs typeface="Calibri"/>
              </a:rPr>
              <a:t>language inference </a:t>
            </a:r>
            <a:r>
              <a:rPr sz="1947" spc="-4" dirty="0">
                <a:latin typeface="Calibri"/>
                <a:cs typeface="Calibri"/>
              </a:rPr>
              <a:t>over </a:t>
            </a:r>
            <a:r>
              <a:rPr sz="1947" dirty="0">
                <a:latin typeface="Calibri"/>
                <a:cs typeface="Calibri"/>
              </a:rPr>
              <a:t>question</a:t>
            </a:r>
            <a:r>
              <a:rPr lang="en-US" sz="1947" dirty="0">
                <a:latin typeface="Calibri"/>
                <a:cs typeface="Calibri"/>
              </a:rPr>
              <a:t> answering data</a:t>
            </a:r>
            <a:r>
              <a:rPr sz="1947" spc="-248" dirty="0">
                <a:latin typeface="Calibri"/>
                <a:cs typeface="Calibri"/>
              </a:rPr>
              <a:t> </a:t>
            </a:r>
            <a:endParaRPr lang="en-US" sz="1947" spc="-248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7" b="1" dirty="0">
                <a:latin typeface="Calibri"/>
                <a:cs typeface="Calibri"/>
              </a:rPr>
              <a:t>SST-2</a:t>
            </a:r>
            <a:r>
              <a:rPr lang="en-US" sz="1947" dirty="0">
                <a:latin typeface="Calibri"/>
                <a:cs typeface="Calibri"/>
              </a:rPr>
              <a:t>: </a:t>
            </a:r>
            <a:r>
              <a:rPr lang="en-US" sz="1947" spc="-4" dirty="0">
                <a:latin typeface="Calibri"/>
                <a:cs typeface="Calibri"/>
              </a:rPr>
              <a:t>sentiment</a:t>
            </a:r>
            <a:r>
              <a:rPr lang="en-US" sz="1947" spc="-29" dirty="0">
                <a:latin typeface="Calibri"/>
                <a:cs typeface="Calibri"/>
              </a:rPr>
              <a:t> </a:t>
            </a:r>
            <a:r>
              <a:rPr lang="en-US" sz="1947" dirty="0">
                <a:latin typeface="Calibri"/>
                <a:cs typeface="Calibri"/>
              </a:rPr>
              <a:t>analysis</a:t>
            </a: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endParaRPr sz="194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3630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527621" cy="124283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4995260" algn="l"/>
              </a:tabLst>
            </a:pPr>
            <a:r>
              <a:rPr sz="1675" spc="-4" dirty="0">
                <a:latin typeface="Calibri"/>
                <a:cs typeface="Calibri"/>
              </a:rPr>
              <a:t>You’ll see </a:t>
            </a:r>
            <a:r>
              <a:rPr sz="1675" dirty="0">
                <a:latin typeface="Calibri"/>
                <a:cs typeface="Calibri"/>
              </a:rPr>
              <a:t>a lot </a:t>
            </a:r>
            <a:r>
              <a:rPr sz="1675" spc="-4" dirty="0">
                <a:latin typeface="Calibri"/>
                <a:cs typeface="Calibri"/>
              </a:rPr>
              <a:t>of BERT </a:t>
            </a:r>
            <a:r>
              <a:rPr sz="1675" dirty="0">
                <a:latin typeface="Calibri"/>
                <a:cs typeface="Calibri"/>
              </a:rPr>
              <a:t>variants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9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RoBERTa,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SpanBERT,	</a:t>
            </a:r>
            <a:r>
              <a:rPr sz="1675" dirty="0">
                <a:latin typeface="Calibri"/>
                <a:cs typeface="Calibri"/>
              </a:rPr>
              <a:t>+++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1289"/>
              </a:spcBef>
            </a:pPr>
            <a:r>
              <a:rPr sz="1529" spc="-4" dirty="0">
                <a:latin typeface="Calibri"/>
                <a:cs typeface="Calibri"/>
              </a:rPr>
              <a:t>Some generally </a:t>
            </a:r>
            <a:r>
              <a:rPr sz="1529" dirty="0">
                <a:latin typeface="Calibri"/>
                <a:cs typeface="Calibri"/>
              </a:rPr>
              <a:t>accepted </a:t>
            </a:r>
            <a:r>
              <a:rPr sz="1529" spc="-4" dirty="0">
                <a:latin typeface="Calibri"/>
                <a:cs typeface="Calibri"/>
              </a:rPr>
              <a:t>improvements </a:t>
            </a:r>
            <a:r>
              <a:rPr sz="1529" dirty="0">
                <a:latin typeface="Calibri"/>
                <a:cs typeface="Calibri"/>
              </a:rPr>
              <a:t>to the </a:t>
            </a:r>
            <a:r>
              <a:rPr sz="1529" spc="-4" dirty="0">
                <a:latin typeface="Calibri"/>
                <a:cs typeface="Calibri"/>
              </a:rPr>
              <a:t>BERT pretraining</a:t>
            </a:r>
            <a:r>
              <a:rPr sz="1529" spc="2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formula: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RoBERTa: </a:t>
            </a:r>
            <a:r>
              <a:rPr sz="1529" dirty="0">
                <a:latin typeface="Calibri"/>
                <a:cs typeface="Calibri"/>
              </a:rPr>
              <a:t>mainly </a:t>
            </a:r>
            <a:r>
              <a:rPr sz="1529" spc="-4" dirty="0">
                <a:latin typeface="Calibri"/>
                <a:cs typeface="Calibri"/>
              </a:rPr>
              <a:t>just </a:t>
            </a:r>
            <a:r>
              <a:rPr sz="1529" dirty="0">
                <a:latin typeface="Calibri"/>
                <a:cs typeface="Calibri"/>
              </a:rPr>
              <a:t>train </a:t>
            </a:r>
            <a:r>
              <a:rPr sz="1529" spc="-4" dirty="0">
                <a:latin typeface="Calibri"/>
                <a:cs typeface="Calibri"/>
              </a:rPr>
              <a:t>BERT for longer </a:t>
            </a:r>
            <a:r>
              <a:rPr sz="1529" dirty="0">
                <a:latin typeface="Calibri"/>
                <a:cs typeface="Calibri"/>
              </a:rPr>
              <a:t>and remove </a:t>
            </a:r>
            <a:r>
              <a:rPr sz="1529" spc="-4" dirty="0">
                <a:latin typeface="Calibri"/>
                <a:cs typeface="Calibri"/>
              </a:rPr>
              <a:t>next sentence</a:t>
            </a:r>
            <a:r>
              <a:rPr sz="1529" spc="22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prediction!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SpanBERT: </a:t>
            </a:r>
            <a:r>
              <a:rPr sz="1529" dirty="0">
                <a:latin typeface="Calibri"/>
                <a:cs typeface="Calibri"/>
              </a:rPr>
              <a:t>masking contiguous </a:t>
            </a:r>
            <a:r>
              <a:rPr sz="1529" spc="-4" dirty="0">
                <a:latin typeface="Calibri"/>
                <a:cs typeface="Calibri"/>
              </a:rPr>
              <a:t>spans of </a:t>
            </a:r>
            <a:r>
              <a:rPr sz="1529" dirty="0">
                <a:latin typeface="Calibri"/>
                <a:cs typeface="Calibri"/>
              </a:rPr>
              <a:t>words makes a </a:t>
            </a:r>
            <a:r>
              <a:rPr sz="1529" spc="-4" dirty="0">
                <a:latin typeface="Calibri"/>
                <a:cs typeface="Calibri"/>
              </a:rPr>
              <a:t>harder, </a:t>
            </a:r>
            <a:r>
              <a:rPr sz="1529" dirty="0">
                <a:latin typeface="Calibri"/>
                <a:cs typeface="Calibri"/>
              </a:rPr>
              <a:t>more </a:t>
            </a:r>
            <a:r>
              <a:rPr sz="1529" spc="-8" dirty="0">
                <a:latin typeface="Calibri"/>
                <a:cs typeface="Calibri"/>
              </a:rPr>
              <a:t>useful </a:t>
            </a:r>
            <a:r>
              <a:rPr sz="1529" spc="-4" dirty="0">
                <a:latin typeface="Calibri"/>
                <a:cs typeface="Calibri"/>
              </a:rPr>
              <a:t>pretraining</a:t>
            </a:r>
            <a:r>
              <a:rPr sz="1529" spc="-3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task</a:t>
            </a:r>
            <a:endParaRPr sz="1529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762785"/>
            <a:ext cx="2888091" cy="1362692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010527" y="4079653"/>
            <a:ext cx="51124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BERT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353" y="5185226"/>
            <a:ext cx="52279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[MASK]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76610" y="5185226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59652" y="5189220"/>
            <a:ext cx="37164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76348" y="5207414"/>
            <a:ext cx="134974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66" spc="-11" baseline="1543" dirty="0">
                <a:latin typeface="Calibri"/>
                <a:cs typeface="Calibri"/>
              </a:rPr>
              <a:t>sti## </a:t>
            </a:r>
            <a:r>
              <a:rPr sz="1966" baseline="1543" dirty="0">
                <a:latin typeface="Calibri"/>
                <a:cs typeface="Calibri"/>
              </a:rPr>
              <a:t>[MASK]</a:t>
            </a:r>
            <a:r>
              <a:rPr sz="1966" spc="109" baseline="1543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good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3180" y="3677501"/>
            <a:ext cx="2609359" cy="1097365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37294" y="3412636"/>
            <a:ext cx="21771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spc="-84" dirty="0">
                <a:latin typeface="Calibri"/>
                <a:cs typeface="Calibri"/>
              </a:rPr>
              <a:t>’</a:t>
            </a:r>
            <a:r>
              <a:rPr sz="1310" dirty="0">
                <a:latin typeface="Calibri"/>
                <a:cs typeface="Calibri"/>
              </a:rPr>
              <a:t>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77098" y="3738379"/>
            <a:ext cx="2888091" cy="1362692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28070" y="4054970"/>
            <a:ext cx="98596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SpanBERT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18129" y="4606056"/>
            <a:ext cx="2609359" cy="144682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935755" y="3439261"/>
            <a:ext cx="21956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bly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14613" y="5092483"/>
            <a:ext cx="16317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’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53253" y="5110454"/>
            <a:ext cx="2088413" cy="20030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57" spc="-5" baseline="-3267" dirty="0">
                <a:latin typeface="Calibri"/>
                <a:cs typeface="Calibri"/>
              </a:rPr>
              <a:t>[MASK] </a:t>
            </a:r>
            <a:r>
              <a:rPr sz="1857" baseline="-3267" dirty="0">
                <a:latin typeface="Calibri"/>
                <a:cs typeface="Calibri"/>
              </a:rPr>
              <a:t>[MASK] </a:t>
            </a:r>
            <a:r>
              <a:rPr sz="1238" dirty="0">
                <a:latin typeface="Calibri"/>
                <a:cs typeface="Calibri"/>
              </a:rPr>
              <a:t>[MASK]</a:t>
            </a:r>
            <a:r>
              <a:rPr sz="1238" spc="131" dirty="0">
                <a:latin typeface="Calibri"/>
                <a:cs typeface="Calibri"/>
              </a:rPr>
              <a:t> </a:t>
            </a:r>
            <a:r>
              <a:rPr sz="1238" dirty="0">
                <a:latin typeface="Calibri"/>
                <a:cs typeface="Calibri"/>
              </a:rPr>
              <a:t>[MASK]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15624" y="5114670"/>
            <a:ext cx="35916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ood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498150" y="3428815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981472" y="3432884"/>
            <a:ext cx="112232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912053" algn="l"/>
              </a:tabLst>
            </a:pPr>
            <a:r>
              <a:rPr sz="1310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 </a:t>
            </a:r>
            <a:r>
              <a:rPr sz="1310" spc="77" dirty="0">
                <a:latin typeface="Calibri"/>
                <a:cs typeface="Calibri"/>
              </a:rPr>
              <a:t> 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spc="-5" baseline="3086" dirty="0">
                <a:latin typeface="Calibri"/>
                <a:cs typeface="Calibri"/>
              </a:rPr>
              <a:t>t</a:t>
            </a:r>
            <a:r>
              <a:rPr sz="1966" spc="-11" baseline="3086" dirty="0">
                <a:latin typeface="Calibri"/>
                <a:cs typeface="Calibri"/>
              </a:rPr>
              <a:t>i</a:t>
            </a:r>
            <a:r>
              <a:rPr sz="1966" baseline="3086" dirty="0">
                <a:latin typeface="Calibri"/>
                <a:cs typeface="Calibri"/>
              </a:rPr>
              <a:t>##	</a:t>
            </a:r>
            <a:r>
              <a:rPr sz="1966" spc="-5" baseline="1543" dirty="0">
                <a:latin typeface="Calibri"/>
                <a:cs typeface="Calibri"/>
              </a:rPr>
              <a:t>bly</a:t>
            </a:r>
            <a:endParaRPr sz="1966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66038678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19711</TotalTime>
  <Words>9117</Words>
  <Application>Microsoft Macintosh PowerPoint</Application>
  <PresentationFormat>On-screen Show (4:3)</PresentationFormat>
  <Paragraphs>1361</Paragraphs>
  <Slides>112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112</vt:i4>
      </vt:variant>
    </vt:vector>
  </HeadingPairs>
  <TitlesOfParts>
    <vt:vector size="127" baseType="lpstr">
      <vt:lpstr>Arial</vt:lpstr>
      <vt:lpstr>Calibri</vt:lpstr>
      <vt:lpstr>Calibri Light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lecture_title</vt:lpstr>
      <vt:lpstr>1_isip_default</vt:lpstr>
      <vt:lpstr>Custom Design</vt:lpstr>
      <vt:lpstr>2_ISIP Content Slide</vt:lpstr>
      <vt:lpstr>Office Theme</vt:lpstr>
      <vt:lpstr>PowerPoint Presentation</vt:lpstr>
      <vt:lpstr>A Typical Transformer Network</vt:lpstr>
      <vt:lpstr>PowerPoint Presentation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  <vt:lpstr>PowerPoint Presentation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3594</cp:revision>
  <cp:lastPrinted>2016-01-16T17:38:40Z</cp:lastPrinted>
  <dcterms:created xsi:type="dcterms:W3CDTF">2014-06-16T13:46:25Z</dcterms:created>
  <dcterms:modified xsi:type="dcterms:W3CDTF">2025-04-11T02:42:18Z</dcterms:modified>
</cp:coreProperties>
</file>