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  <p:sldMasterId id="2147483701" r:id="rId4"/>
  </p:sldMasterIdLst>
  <p:notesMasterIdLst>
    <p:notesMasterId r:id="rId16"/>
  </p:notesMasterIdLst>
  <p:handoutMasterIdLst>
    <p:handoutMasterId r:id="rId17"/>
  </p:handoutMasterIdLst>
  <p:sldIdLst>
    <p:sldId id="333" r:id="rId5"/>
    <p:sldId id="423" r:id="rId6"/>
    <p:sldId id="396" r:id="rId7"/>
    <p:sldId id="398" r:id="rId8"/>
    <p:sldId id="389" r:id="rId9"/>
    <p:sldId id="390" r:id="rId10"/>
    <p:sldId id="392" r:id="rId11"/>
    <p:sldId id="388" r:id="rId12"/>
    <p:sldId id="393" r:id="rId13"/>
    <p:sldId id="397" r:id="rId14"/>
    <p:sldId id="339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6" autoAdjust="0"/>
    <p:restoredTop sz="95815" autoAdjust="0"/>
  </p:normalViewPr>
  <p:slideViewPr>
    <p:cSldViewPr snapToGrid="0">
      <p:cViewPr varScale="1">
        <p:scale>
          <a:sx n="136" d="100"/>
          <a:sy n="136" d="100"/>
        </p:scale>
        <p:origin x="2224" y="200"/>
      </p:cViewPr>
      <p:guideLst>
        <p:guide orient="horz" pos="3945"/>
        <p:guide pos="29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DC6FA-9CCE-4287-BC5E-0D385E2FAC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79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3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4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67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6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29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6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411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227013" y="41441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12" name="Picture 37" descr="isip_logo_plain">
            <a:extLst>
              <a:ext uri="{FF2B5EF4-FFF2-40B4-BE49-F238E27FC236}">
                <a16:creationId xmlns:a16="http://schemas.microsoft.com/office/drawing/2014/main" id="{49D6702B-B0BF-974A-AB76-0DDBC3BFEC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5">
            <a:extLst>
              <a:ext uri="{FF2B5EF4-FFF2-40B4-BE49-F238E27FC236}">
                <a16:creationId xmlns:a16="http://schemas.microsoft.com/office/drawing/2014/main" id="{53BD188F-4E3C-474F-AE5D-56FC268629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2FE5721-68F0-794B-AB3D-40DBDBE1AC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250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33,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2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datasciencecentral.com/the-neural-network-zoo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libguides.aurora.edu/ChatGPT/History-of-AI-and-Neural-Network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uder.io/optimizing-gradient-descent/" TargetMode="External"/><Relationship Id="rId5" Type="http://schemas.openxmlformats.org/officeDocument/2006/relationships/hyperlink" Target="https://ml-cheatsheet.readthedocs.io/en/latest/activation_functions.html#:~:text=ELU%20is%20very%20similiar%20to,%CE%B1%20whereas%20RELU%20sharply%20smoothes.&amp;text=Pros-,ELU%20becomes%20smooth%20slowly%20until%20its%20output%20equal,%CE%B1%20whereas%20RELU%20sharply%20smoothes." TargetMode="External"/><Relationship Id="rId4" Type="http://schemas.openxmlformats.org/officeDocument/2006/relationships/hyperlink" Target="http://www.iro.umontreal.ca/~bengioy/papers/ftml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sciencecentral.com/the-neural-network-zo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er.io/optimizing-gradient-desc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33: Alternative Activation Functions and Optimizers</a:t>
            </a:r>
            <a:endParaRPr lang="en-US" b="1" cap="all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5331561" cy="408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 Taxonomy of Architectures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Activation Functions</a:t>
            </a:r>
          </a:p>
          <a:p>
            <a:pPr marL="1793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Optimization Algorithms</a:t>
            </a:r>
          </a:p>
          <a:p>
            <a:pPr marL="176213" indent="-176213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Textbook (Sects. </a:t>
            </a:r>
            <a:r>
              <a:rPr lang="en-US" sz="1800" b="1" kern="0">
                <a:solidFill>
                  <a:schemeClr val="bg1"/>
                </a:solidFill>
                <a:latin typeface="+mn-lt"/>
              </a:rPr>
              <a:t>5.4 – 5.6)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Aurora: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History of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 err="1">
                <a:solidFill>
                  <a:schemeClr val="bg1"/>
                </a:solidFill>
                <a:latin typeface="+mn-lt"/>
              </a:rPr>
              <a:t>DataScienceCenter</a:t>
            </a: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The Neural Network Zoo</a:t>
            </a:r>
            <a:endParaRPr lang="en-US" sz="1800" b="1" kern="0" dirty="0">
              <a:solidFill>
                <a:schemeClr val="bg1"/>
              </a:solidFill>
              <a:latin typeface="+mn-lt"/>
              <a:hlinkClick r:id="rId4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ML-Cheatsheet: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Activation Functions</a:t>
            </a:r>
            <a:endParaRPr lang="en-US" sz="1800" b="1" kern="0" dirty="0">
              <a:solidFill>
                <a:schemeClr val="bg1"/>
              </a:solidFill>
              <a:latin typeface="+mn-lt"/>
              <a:hlinkClick r:id="rId4"/>
            </a:endParaRPr>
          </a:p>
          <a:p>
            <a:pPr marL="179388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Ruder: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6"/>
              </a:rPr>
              <a:t>Gradient Descent Algorithms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8C422-3E92-774A-AC61-D63CF99B3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97" y="1609217"/>
            <a:ext cx="3108069" cy="1794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D2234-9BE9-0C43-812F-4FBD04140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50" y="4126231"/>
            <a:ext cx="2462064" cy="16477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8" y="92413"/>
            <a:ext cx="8669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Optimization Algorithms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3F33C-5263-0448-B6FD-BF0100C9DD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" y="762203"/>
            <a:ext cx="8442889" cy="37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03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1450" indent="-17145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Optimization algorithms play an important role in allowing deep learning systems to converge.</a:t>
            </a:r>
          </a:p>
          <a:p>
            <a:pPr marL="171450" indent="-17145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Stochastic gradient descent and specifically Adam are popular approaches that are widely used.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892034"/>
                </a:solidFill>
              </a:rPr>
              <a:t>Multilayer Perceptron (MLP)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12035" y="92413"/>
            <a:ext cx="89319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Taxonomy </a:t>
            </a:r>
            <a:r>
              <a:rPr lang="en-US" b="1">
                <a:solidFill>
                  <a:schemeClr val="accent2"/>
                </a:solidFill>
              </a:rPr>
              <a:t>of Architectures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1" y="762203"/>
            <a:ext cx="7842967" cy="501719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783703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87404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Comparison of Activation Functions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A16347F-1D6F-904F-94EC-AA9F4FF7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6" y="762203"/>
            <a:ext cx="8583660" cy="33839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8BA54-A4D2-089F-12F3-55E73DC31615}"/>
              </a:ext>
            </a:extLst>
          </p:cNvPr>
          <p:cNvSpPr txBox="1"/>
          <p:nvPr/>
        </p:nvSpPr>
        <p:spPr>
          <a:xfrm>
            <a:off x="468313" y="4662191"/>
            <a:ext cx="151757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238" indent="-122238"/>
            <a:r>
              <a:rPr lang="en-US" sz="1800" b="1" dirty="0"/>
              <a:t>ELU:</a:t>
            </a:r>
            <a:br>
              <a:rPr lang="en-US" sz="1800" b="1" dirty="0"/>
            </a:br>
            <a:r>
              <a:rPr lang="en-US" sz="1800" b="1" dirty="0"/>
              <a:t>Exponential</a:t>
            </a:r>
            <a:br>
              <a:rPr lang="en-US" sz="1800" b="1" dirty="0"/>
            </a:br>
            <a:r>
              <a:rPr lang="en-US" sz="1800" b="1" dirty="0"/>
              <a:t>Linear</a:t>
            </a:r>
            <a:br>
              <a:rPr lang="en-US" sz="1800" b="1" dirty="0"/>
            </a:br>
            <a:r>
              <a:rPr lang="en-US" sz="1800" b="1" dirty="0"/>
              <a:t>Unit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49F44-7F8D-DB64-BE21-A4A430D09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87" y="4205548"/>
            <a:ext cx="1977879" cy="2414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6E23A9-117E-B0A3-CF5B-DEFB0CB42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48" y="4276217"/>
            <a:ext cx="1484271" cy="23787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F7F81F-0AD6-E8FF-FD6E-158D17D627EC}"/>
              </a:ext>
            </a:extLst>
          </p:cNvPr>
          <p:cNvSpPr txBox="1"/>
          <p:nvPr/>
        </p:nvSpPr>
        <p:spPr>
          <a:xfrm>
            <a:off x="4565619" y="4728094"/>
            <a:ext cx="11178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2238" indent="-122238"/>
            <a:r>
              <a:rPr lang="en-US" sz="1800" b="1" dirty="0"/>
              <a:t>ReLU:</a:t>
            </a:r>
            <a:br>
              <a:rPr lang="en-US" sz="1800" b="1" dirty="0"/>
            </a:br>
            <a:r>
              <a:rPr lang="en-US" sz="1800" b="1" dirty="0"/>
              <a:t>Rectified</a:t>
            </a:r>
            <a:br>
              <a:rPr lang="en-US" sz="1800" b="1" dirty="0"/>
            </a:br>
            <a:r>
              <a:rPr lang="en-US" sz="1800" b="1" dirty="0"/>
              <a:t>Linear</a:t>
            </a:r>
            <a:br>
              <a:rPr lang="en-US" sz="1800" b="1" dirty="0"/>
            </a:br>
            <a:r>
              <a:rPr lang="en-US" sz="1800" b="1" dirty="0"/>
              <a:t>Units</a:t>
            </a:r>
          </a:p>
        </p:txBody>
      </p:sp>
    </p:spTree>
    <p:extLst>
      <p:ext uri="{BB962C8B-B14F-4D97-AF65-F5344CB8AC3E}">
        <p14:creationId xmlns:p14="http://schemas.microsoft.com/office/powerpoint/2010/main" val="7256204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47700"/>
            <a:ext cx="8686800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 main difference is actually how they treat the learning rate.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Stochastic Gradient Descent: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endParaRPr lang="en-US" sz="1800" b="1" kern="0" dirty="0"/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Theta (weights) is getting changed according to the gradient of the loss with respect to theta.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alpha is the learning rate. 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If alpha is very small, convergence will be very slow. On the other hand, large alpha will lead to divergence.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32" y="1495025"/>
            <a:ext cx="2229253" cy="53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55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Why different optimization algorithms?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3886" y="658878"/>
            <a:ext cx="6350339" cy="560381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Due to the diversity of each training example, the gradient of the loss (L) changes quickly after each iteration. We are taking small steps but they are quite zig-zag (even though we slowly reach to a loss minima).</a:t>
            </a:r>
          </a:p>
          <a:p>
            <a:pPr marL="182563" indent="-182563">
              <a:spcAft>
                <a:spcPts val="1200"/>
              </a:spcAft>
              <a:buFont typeface="Arial" charset="0"/>
              <a:buChar char="•"/>
            </a:pPr>
            <a:r>
              <a:rPr lang="en-US" sz="1800" b="1" kern="0" dirty="0"/>
              <a:t>To overcome this, we introduce momentum. Basically taking knowledge from previous steps about where we should be heading. We are introducing a new </a:t>
            </a:r>
            <a:r>
              <a:rPr lang="en-US" sz="1800" b="1" kern="0" dirty="0" err="1"/>
              <a:t>hyperparameter</a:t>
            </a:r>
            <a:r>
              <a:rPr lang="en-US" sz="1800" b="1" kern="0" dirty="0"/>
              <a:t>: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51" y="762203"/>
            <a:ext cx="2094987" cy="169053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7" y="3063373"/>
            <a:ext cx="2279074" cy="1782161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1" y="3148745"/>
            <a:ext cx="2205795" cy="80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712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Adaptive Moment Estimation (Adam)</a:t>
            </a:r>
            <a:endParaRPr lang="en-US" b="1" dirty="0">
              <a:solidFill>
                <a:srgbClr val="892034"/>
              </a:solidFill>
            </a:endParaRP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</p:spPr>
            <p:txBody>
              <a:bodyPr lIns="0" tIns="0" rIns="0" bIns="0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Adam is another method that computes adaptive learning rates for each parameter. 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Like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Adadelta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 and </a:t>
                </a:r>
                <a:r>
                  <a:rPr lang="en-US" sz="1800" b="1" kern="0" dirty="0" err="1">
                    <a:latin typeface="Arial" charset="0"/>
                    <a:ea typeface="Arial" charset="0"/>
                    <a:cs typeface="Arial" charset="0"/>
                  </a:rPr>
                  <a:t>RMSprop</a:t>
                </a:r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but in addition to storing an exponentially decaying average of past squared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 smtClea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𝐠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Adam also keeps an exponentially decaying average of past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𝐦</m:t>
                        </m:r>
                      </m:e>
                      <m:sub>
                        <m:r>
                          <a:rPr lang="en-US" sz="1800" b="1" i="0" kern="0"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  <m:t>𝐭</m:t>
                        </m:r>
                      </m:sub>
                    </m:sSub>
                  </m:oMath>
                </a14:m>
                <a:r>
                  <a:rPr lang="en-US" sz="1800" b="1" kern="0" dirty="0">
                    <a:latin typeface="Arial" charset="0"/>
                    <a:ea typeface="Arial" charset="0"/>
                    <a:cs typeface="Arial" charset="0"/>
                  </a:rPr>
                  <a:t>, similar to momentum:</a:t>
                </a:r>
              </a:p>
              <a:p>
                <a:pPr marL="182563" indent="-182563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47700"/>
                <a:ext cx="8686800" cy="5603810"/>
              </a:xfrm>
              <a:prstGeom prst="rect">
                <a:avLst/>
              </a:prstGeom>
              <a:blipFill rotWithShape="0">
                <a:blip r:embed="rId3"/>
                <a:stretch>
                  <a:fillRect l="-1544" t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2" y="2442269"/>
            <a:ext cx="3169279" cy="32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30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6" y="762203"/>
            <a:ext cx="8555235" cy="463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22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892034"/>
                </a:solidFill>
              </a:rPr>
              <a:t>Gradient Descent Algorithms For Optimization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248" y="563082"/>
            <a:ext cx="8686800" cy="597703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SGD: Stochastic Gradient Descent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ufldl.stanford.edu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/tutorial/supervised/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OptimizationStochasticGradientDescent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Root Mean Square Propagation 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www.cs.toronto.edu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/~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tijmen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/csc321/slides/lecture_slides_lec6.pdf)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Adaptive Gradient Algorithm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jmlr.org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/papers/v12/duchi11a.html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Adadelta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an extension of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Adagrad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that seeks to reduce its aggressive, monotonically decreasing learning rate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/abs/1212.5701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Adam: Adaptive Moment Estimation – keeps separate learning rates for each weight as well as an exponentially decaying average of previous gradients. 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Adamax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A variant of Adam that scales the gradient inversely proportionally to the ℓ</a:t>
            </a:r>
            <a:r>
              <a:rPr lang="en-US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 norm of the past gradients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arxiv.org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/abs/1412.6980v8</a:t>
            </a:r>
          </a:p>
          <a:p>
            <a:pPr marL="238125" indent="-238125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Nadam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/>
              <a:t>Nesterov</a:t>
            </a:r>
            <a:r>
              <a:rPr lang="en-US" sz="1800" b="1" dirty="0"/>
              <a:t>-accelerated Adaptive Moment Estimation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http://cs229.stanford.edu/proj2015/054_report.pdf</a:t>
            </a:r>
          </a:p>
        </p:txBody>
      </p:sp>
    </p:spTree>
    <p:extLst>
      <p:ext uri="{BB962C8B-B14F-4D97-AF65-F5344CB8AC3E}">
        <p14:creationId xmlns:p14="http://schemas.microsoft.com/office/powerpoint/2010/main" val="398936349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9875</TotalTime>
  <Words>724</Words>
  <Application>Microsoft Macintosh PowerPoint</Application>
  <PresentationFormat>Letter Paper (8.5x11 in)</PresentationFormat>
  <Paragraphs>87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Cambria Math</vt:lpstr>
      <vt:lpstr>Times New Roman</vt:lpstr>
      <vt:lpstr>lecture_title</vt:lpstr>
      <vt:lpstr>1_isip_default</vt:lpstr>
      <vt:lpstr>2_ISIP Content Slide</vt:lpstr>
      <vt:lpstr>2_isip_default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607</cp:revision>
  <dcterms:created xsi:type="dcterms:W3CDTF">2002-09-12T17:13:32Z</dcterms:created>
  <dcterms:modified xsi:type="dcterms:W3CDTF">2024-04-08T13:34:37Z</dcterms:modified>
</cp:coreProperties>
</file>