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20" r:id="rId2"/>
    <p:sldId id="322" r:id="rId3"/>
    <p:sldId id="258" r:id="rId4"/>
    <p:sldId id="290" r:id="rId5"/>
    <p:sldId id="309" r:id="rId6"/>
    <p:sldId id="291" r:id="rId7"/>
    <p:sldId id="326" r:id="rId8"/>
    <p:sldId id="327" r:id="rId9"/>
    <p:sldId id="357" r:id="rId10"/>
    <p:sldId id="348" r:id="rId11"/>
    <p:sldId id="328" r:id="rId12"/>
    <p:sldId id="349" r:id="rId13"/>
    <p:sldId id="351" r:id="rId14"/>
    <p:sldId id="330" r:id="rId15"/>
    <p:sldId id="350" r:id="rId16"/>
    <p:sldId id="324" r:id="rId17"/>
    <p:sldId id="310" r:id="rId18"/>
    <p:sldId id="311" r:id="rId19"/>
    <p:sldId id="314" r:id="rId20"/>
    <p:sldId id="321" r:id="rId21"/>
    <p:sldId id="259" r:id="rId22"/>
    <p:sldId id="354" r:id="rId23"/>
    <p:sldId id="331" r:id="rId24"/>
    <p:sldId id="353" r:id="rId25"/>
    <p:sldId id="312" r:id="rId26"/>
    <p:sldId id="333" r:id="rId27"/>
    <p:sldId id="355" r:id="rId28"/>
    <p:sldId id="313" r:id="rId29"/>
    <p:sldId id="335" r:id="rId30"/>
    <p:sldId id="337" r:id="rId31"/>
    <p:sldId id="338" r:id="rId32"/>
    <p:sldId id="336" r:id="rId33"/>
    <p:sldId id="339" r:id="rId34"/>
    <p:sldId id="325" r:id="rId35"/>
    <p:sldId id="270" r:id="rId36"/>
    <p:sldId id="340" r:id="rId37"/>
    <p:sldId id="341" r:id="rId38"/>
    <p:sldId id="342" r:id="rId39"/>
    <p:sldId id="317" r:id="rId40"/>
    <p:sldId id="343" r:id="rId41"/>
    <p:sldId id="356" r:id="rId42"/>
    <p:sldId id="318" r:id="rId43"/>
    <p:sldId id="344" r:id="rId44"/>
    <p:sldId id="345" r:id="rId45"/>
    <p:sldId id="352" r:id="rId46"/>
    <p:sldId id="347" r:id="rId47"/>
    <p:sldId id="276" r:id="rId48"/>
    <p:sldId id="346" r:id="rId49"/>
    <p:sldId id="277" r:id="rId50"/>
  </p:sldIdLst>
  <p:sldSz cx="9144000" cy="6858000" type="screen4x3"/>
  <p:notesSz cx="7010400" cy="9296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howGuide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3EA062DC-9EEC-6F18-82E3-2C85C4B9C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6252F655-7A6B-BCC1-62D7-451AADBBC49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669491DB-7C32-A711-DA03-D41B2AA71F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9D2B318F-93C3-4266-4926-4ACAE80FAA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99D537CC-6DF0-124B-AD32-D591EC14B3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087718-CF52-2865-F14F-480B9180B0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71BAAD-6991-C089-4414-E36070422A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3770DA2-01E4-34FD-66F7-35018265ED9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B940E8-EF1F-D391-E0B0-0E31286FE9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6CC6B38-9710-B970-A98D-17327539F3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ABA03A2-0A31-652E-0D19-D8EE77910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EA9D94E1-F6EF-794D-B3C1-90C619B016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810FA971-580A-6BEA-39BD-7A4F10BF8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EDD087-8C96-484E-8C79-10403AA94E54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0829F73-D150-929F-21EA-CD11FE6FC2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06276B3-5E72-32C5-D64C-142D1D98D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2D11D3D6-5812-EA7B-6A54-0EDCBD728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A69BA0-9BD6-BD45-883C-16178655A85D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3900854-C355-408E-ECA0-1935007B15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A394BB9-61FC-5DC4-65A4-5629D6F2F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3C26C46-538E-29FC-6AB7-42307F76A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366083-F1CE-5747-B578-37746805E43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9159F5C-970F-C1B9-1E30-1CD348222D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C95CE56-B901-BD1E-B2CB-0677914F3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C778E71-AEAE-6AA9-A919-ED736788F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D68B36-50D2-E244-8888-87EB70668879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1999D79-70B9-337F-8B62-4CFAC7985C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3F9EEFE-887C-B949-ADF4-71961962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F8A9B23-B699-63E8-3A16-B1BB5026E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7E21FF3-B1BB-EC42-88E6-B07BF931FE68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2053D2B-98BE-F68D-FB05-8732019EF0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8D25389-295D-5A6C-EC59-ACCD647D2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92A20589-959B-E1D0-E1A2-FAEE15743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365067-0825-874F-B413-028E6C8D2333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C841561-D1DE-65A4-37E3-C7C9CA81FA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077F42-8C19-BCA0-BF5A-31811E347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4085590F-F92D-54D6-ED44-BDED303D8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3B1095-A7EC-B548-8673-392CDCC1FF5C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0ED3BD4-D344-9714-6223-15C11DE6DF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31F864C-DDEC-972A-6351-EE8B8CFF4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89C8107-9E88-D158-95CF-8855C8566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1D1D083-4AD3-6842-9829-7A99E042BCA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7AB10AB-1A3C-4FB4-C1BE-946BE6CBFC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6B479DA-0E5C-14D0-FDF4-78659D888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40A8500-B2EF-71E7-9F88-DD2ACDC47D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5F3D1E-8C3D-714B-A1C8-30B0BB7DED0F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6B82E97-32E4-F98C-5443-40B01DDBBC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42D971D-4700-C3E0-9867-F13F09D25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2D2DF38-C725-5032-DD4C-99AB6DB53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4E5CD7-82FF-6345-90BC-6EB2CEB91BD5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96E9121-06B9-F847-BC40-F3ADD15447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F7E709A-E13C-FCAA-F843-7CDC3ADC3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D850F6E2-10CD-B4C6-76F0-81EBB0FDD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C9A0E2-D3E0-3446-80B2-44297642394A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1519489-FCC0-906F-AB2F-F4EE3AE353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7A13E6C-B25C-AEA5-9BA5-01E16ABDB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37B3ED2D-248A-F39D-E1E5-58E470D4D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4ECB03-BEFD-8F45-B954-0BCCE4F5C492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97EBE7F-C881-8902-C3E5-680CAB6359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FC9A1CF-431E-4E40-C70B-6AA225ED2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24C01EC3-40B6-A76F-7FAD-9853151CD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33790A6-F438-F746-BB7E-9488387CDFF1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14E4B27-46D0-FDAD-776F-E1AFEAF758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CD72DB-534C-81DD-E17D-B3E2DF29C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C3907A7-AB4A-9E7F-8944-DC38BA053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EABF6F-C199-D64B-AE9E-30DF95419A68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EB7991C-0FD6-72FF-C188-565216F54A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3B2C0A4-128C-F556-1043-176AB2C36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7498D66-3E48-6473-48A6-53F542E24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631D626-CCF9-5945-A977-215ADE9A1537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6C60178-9D95-0F38-AAC7-484A0EF080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A9B0CC1-DE3D-DD23-4FE5-08BE86331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D4ECA94-463E-61DC-705B-73CC0BDA8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1EA855-3E5E-A74A-AD96-054AA898D304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4C73239-E9A5-ECC7-CEEE-66BBA47636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6845F18-C007-2E38-2CB2-AE061BDCD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740E360-DDF4-86FB-6A92-D1DEE1658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D17069-2589-EF45-84A5-C3B012A1E7F2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F80BB56-243F-B9A2-60C1-ED681BEDCF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9790240-7193-DA5F-89AB-F56B5D252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193B134B-C62E-D6D7-6A07-49AEC0101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D85C8D-8331-324F-B4AA-7830D4C6328E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3BBB9FF-2C09-8E68-2272-645683BD75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82B6828-B784-4345-67B0-F187BD154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6FFB24C9-848F-B778-765A-DC5875C83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8942EFA-4C8A-EF40-897B-1ADD93D60D38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85F8A47-8A8F-4B2D-3A5A-F35B0A0034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3567C48-534B-43C3-7C5F-7FB948FE2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36C98D3-854E-4233-B33F-D3DEFC03F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DBAB50-C2B4-D54C-8E60-3932086484CA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095FE30-AF91-4AAA-2DB1-CBD51B6050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2BE420A-AC29-160A-5C42-453CD3DD0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E0DFB6F-7AFE-02BC-FD8E-8FD4C3578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21ACF5-3244-5D45-BE41-D6343FC095C0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848BD2-4B43-2B23-B933-5B04736F82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08A182B-128F-5578-3163-BBCD91351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CC2E365-4D6E-E394-B273-7A8807227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1AD531-B337-0046-9215-1E4E858CCD58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F2D5983-A20C-C6CF-9865-AA16B9C35D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3C6C337-9489-C6B2-04C8-11B8DF64E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E0D3A714-FFC7-AC44-78AA-5075EE130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0CCA91-E628-934F-AD5B-2A22D4CA9919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1D68AEB-DBAF-337E-8AFE-D625531C80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D8FD7C1-CAC6-E19B-E4A8-513DFD227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C1FB6E31-3BD0-F855-596E-22D518DDC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19CFE-9B3C-6C4F-8B9F-D113ACAF0E27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F588C17-3050-F718-004B-1B6CA029BE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156C2CD-9D68-1A20-3313-7423FCE8B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1E626E2-CD03-8F0B-95FD-F4237C0A5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EDCCFB7-A3CC-884F-95D6-EB94FD8E1442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0815701-CF7F-E531-B571-9114117C3B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2F3E68-8F8E-AB0A-B79A-B872C09F9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8B23CC0-967B-357C-1504-BFF494627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909BA6-4599-F446-8517-F2832F657225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8348F70-1A01-A245-2615-3215B35716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AC40CCB-5803-1CED-9585-A9895A00F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4CF72AA-C03B-C825-BDD1-852C961DE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FD9803-B060-AA4C-AB7B-7B6CF46A12B6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78FF6C4-8E5D-4B5D-A542-49D5AAFD49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B94551B-03D0-68B3-6393-2222C4ED3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0467D92B-2482-3E35-1098-3DBDEC4A5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0F3860-33DE-4246-BC72-5F47BE87A32E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6BE6563B-3584-5777-924A-E9DC320CE0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E0F722A-6FE1-D69C-EB5F-466DD80E6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DF618B8-8691-2014-E25D-6E2B84E3A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AC15050-EFCD-9E44-B094-F97FADE942FC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AF9A45CB-4AA5-C570-9EF5-FDC7F99850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4227053-04A5-2AB9-EF64-2660107A9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5384828A-DBB7-3A58-D9DF-AC181FB84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74624D-0E55-244A-B151-AA1A535FEFB8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9B61FF28-DB9A-EDF8-DD9D-B341936428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C665B7C-2279-6199-75FF-4BB85DD62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AA999E27-00F6-BC92-11C5-7D806CF18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411D1FE-E1B4-7043-8801-CC6DBF1A7777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059A80-932B-1252-E4C5-4CAA809312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08656E9-8E52-A9FD-0E25-20D9B1ACC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7D8F5A8C-3E3A-63C2-66D3-5BBF70EA6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2C83B9-024F-5347-9251-C07AD8B41258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4D97F4E-4A8E-E6EB-1B71-A72F8CDA50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89074CF-2106-AF2E-85A2-43A7AB1A0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57A9BE58-BD95-06B1-94AE-86F02B6DC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30B33-B31F-5541-BE92-82FEF9129051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E4A499F-5A02-1EA8-A46A-7FF7DD7A9C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2DCF3EC-9D76-A427-5AF6-2A4DDAF38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8AFD4FD0-02F2-C1A5-E75F-10B7011F5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570768-19AE-6A49-85F8-7F883821837A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CB756C5-319F-B18D-0A92-D91FB74C05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14538A6-F670-61AA-8BF2-2961C1F08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66DDDBC-05DD-6141-A33A-FB7598F9A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FB3C907-812A-A64D-B55E-D5C4BEEDCF57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1D5D9B8-8553-41D0-18DF-9D38FC11D0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8FD56A2-0A31-57C9-7298-48AE107F8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649B4079-E46C-74BC-04A1-F1CAF9F15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CE1CE7-9169-1C4D-BF5D-38B43F4AEBF6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7C58EBC-DB3B-8265-82AA-D88BB1B7FD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4EFAFD4-53F1-5B37-7498-3B379465D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8A2BE0B2-E1B1-D4BF-60EF-33FCDD815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E642CA-A7FF-374F-BFF8-98174BF4EF60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1A729C24-CA86-72A3-0A88-DE04DED153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81EBF9-A4DB-EA8A-6330-0F9D0C121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FC752397-F281-9F24-C6AE-C8168A7DF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6AE44CB-3228-9C4F-A8F2-98A081BAC178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C417238A-9730-0CC3-BFE3-03B73D5297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5DACDA7-41FB-FA8D-0E78-545FD063F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990867BC-8C34-7D0E-C283-A9A71C924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E7DCEB-F3C2-CF46-8CF4-499F753164FD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E6481E75-0EBB-9E44-044D-69DF457220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E08F0C4-2C35-A615-24F5-DFB76768C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D74CF2C4-3BD7-915A-A26C-46E535145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2F4B5B-D122-5D4D-A9A4-120484A52BD3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17BAA4C-1C8E-25BC-3058-6D00B58081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DF01DA4-2C50-6735-1B20-9A7F739D4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00EE3A3-357B-322B-D27C-CDC78E129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D5DA380-894C-8C46-B4B2-CA1354197896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F94A195C-B7FB-7F35-4FE4-C5029BB5D3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3AB8850-4D22-F856-B294-586B90DBA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EBAB9CD9-6BBA-0965-D9A2-DC0D0C8E0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9BE60E1-99F4-2549-B53E-09B8A1CDF547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5A6256D-DD4B-EED6-1A13-064BB0F778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75C2783-BF8B-51C5-359B-42723A3ED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8EB94E4C-D53B-D602-A797-6C605EB95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C3D2856-C633-DC40-AEAF-9AF9FA6DEC44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E4BD4A8-040B-DF7B-BC31-9398368A6E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7293721-1B09-8B33-3766-2E61F3240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90BDD43B-95A7-F20E-E015-4A4368AB3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D6C0156-66DB-A14C-B4B4-81B30737D367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239F5DA-0CB5-13B9-B7E0-BC235C01E5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1A245D8-2D35-3CD7-CDCA-11C132269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A950B16E-98AF-04CA-6F39-66EC46B4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4E051C-1813-4A4E-9898-DF456FA1B711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E63984B-36C8-B40A-6BAF-5A22EB18CE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82D7BDF-2FE4-D93D-F8E9-96A2673AC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0D38E2E6-1B44-D5B4-E585-A417DDE39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CEAA44-9BC7-4942-8B9B-0FA73F852A9C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234F19B-8CE8-2DCA-AA79-C7FEEE3302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5964233-FC54-5506-3C53-1B5FBBD60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0528B7F-AC8C-1ED1-9471-D31457C3E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AD066B-E3F0-774F-A157-B86832DE0ED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174E655-75D1-1737-F784-A1A954C2A3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88DAF20-9092-08E8-C4D8-8D42C8F27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725E5BF9-3A6F-FC89-AF48-43E199AC8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7BEA31-24A1-C44B-9D75-5AD81D07D80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842EF06-8042-7734-9548-EEB57358F9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4253E2-B659-05F0-39A3-12A505446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AA7D484-415F-898C-190B-DF78794EA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EB527C-11BF-5B4D-B41E-8AE65C13E10A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6FBF1AB-D621-9A32-7951-EFBCFE80A5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E2CD715-7DF8-BD8E-82F4-ECC80012A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343DC-E346-E56E-FA72-F03120DD4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AE398E-3DF2-C04E-5D0B-1087E28E54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1786-1A74-ED4B-A814-F4D99BFDA398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30267620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6D0F1D-B140-A9FA-0FE3-3B588C5F8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FD1857-67E1-6B29-E2AB-AF1CCB6849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9A46-BC7D-C44B-9085-ED135007AFD9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17841921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794C4-BAC7-0514-B405-8282C75FA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4CF48C-CA78-6EA9-29DF-1BDB49080A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807D-F6A7-A347-9A89-D8B4F499279C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38608101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F0F495-BD63-8437-10EB-500AA975B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ED166-E752-4050-6B34-E9B645DFF2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94E3-F81F-A840-AACA-6A5999A3BAB2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27631250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2E13DA-5B35-4BD3-46D3-331AAB490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21B238-0596-1A24-2BFA-0B1A660C2E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EC57-9DB2-624D-A663-B18827CC7530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39623252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36E843-B472-C646-E218-0CDB9E01C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2BC1EB2-D9C8-E1AA-B978-55B3D0155B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3DB8-20D4-F14C-A60B-E7A946C9F852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696363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6C5DC3-64A6-68BD-CCE5-B2A375CFA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CAF777-BBB7-69D2-8CE1-3876EEE1A2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9A63-F963-7348-BAA0-9C799323DDD6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15868548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2AFA52-3DB3-0B62-E157-C232D8EE9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18C67-DBFC-5034-B3B3-18749DF3A0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B957-AF0D-2748-A948-A0337417F37A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41170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81AE5-8FE8-D598-D376-748D756F1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9FED39-E70A-5B7B-991D-46DB259758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EF4B-3030-B246-B71D-4577CCC4A514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15189320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DB8991-0804-AF43-DFD9-C20F0D780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2E2440C-62AD-1B25-FBCD-0743CBFC09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2163-7539-274A-8F10-8F8CF9E109A7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3720614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71B796-F54E-0AF7-FEF9-46784E447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EF9D4A-94B9-864F-9103-E4C4B9DBF6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1709-2BF5-6242-A734-28BBE46B26DA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17751122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CDDFEA-B0AE-9271-6EBD-0103D22B9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CAAD369-D9DB-D33F-F870-8C4E1FE5F7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F66B-FA40-A24E-9B0C-14A29D00FCED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36506469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74337-77AD-614F-C7E4-F4FAB3822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4073AF-FC19-78D6-819D-F7FCCE07A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B368-782E-A24F-BFDD-2E246054E151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837680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8B990-AB41-1FC4-4914-502A12B2A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0BD55-9357-8ACD-41F3-3BD3EFEB3A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9A49-B572-7A44-B039-C0A2B3DDA103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211715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BCEA65-9720-7DD3-61CD-E372C2725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C109B3-E0F8-2C52-8DB1-3E6F116B5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174EBF-0DED-5E9A-54FA-24F5BC8A71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ADEC69-42CB-868B-D291-A2A78A744A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10817B37-7F72-6D47-81AD-61B8B2F768C0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/49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3.png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emf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tags" Target="../tags/tag20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24" Type="http://schemas.openxmlformats.org/officeDocument/2006/relationships/image" Target="../media/image1.png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emf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.jpeg"/><Relationship Id="rId15" Type="http://schemas.openxmlformats.org/officeDocument/2006/relationships/image" Target="../media/image24.emf"/><Relationship Id="rId10" Type="http://schemas.openxmlformats.org/officeDocument/2006/relationships/image" Target="../media/image22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6.emf"/><Relationship Id="rId9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s.uiuc.edu/~jinggao3/kdd08transfer.ht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jinggao3@illinois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BC4A47DA-C689-537C-F336-E5890F6BBC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6781800" cy="1470025"/>
          </a:xfrm>
        </p:spPr>
        <p:txBody>
          <a:bodyPr anchor="ctr"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Knowledge Transfer via Multiple Model Local Structure Mapping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50CEDDD9-B558-12F4-16F3-AAB5FF0828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/>
              <a:t>Jing Gao† Wei Fan‡ Jing Jiang†Jiawei Han†</a:t>
            </a:r>
          </a:p>
          <a:p>
            <a:pPr eaLnBrk="1" hangingPunct="1">
              <a:lnSpc>
                <a:spcPct val="90000"/>
              </a:lnSpc>
            </a:pPr>
            <a:endParaRPr lang="en-US" altLang="zh-CN"/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†University of Illinois at Urbana-Champaign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‡IBM T. J. Watson Research Center</a:t>
            </a:r>
          </a:p>
          <a:p>
            <a:pPr eaLnBrk="1" hangingPunct="1">
              <a:lnSpc>
                <a:spcPct val="90000"/>
              </a:lnSpc>
            </a:pPr>
            <a:endParaRPr lang="en-US" altLang="zh-CN"/>
          </a:p>
          <a:p>
            <a:pPr eaLnBrk="1" hangingPunct="1">
              <a:lnSpc>
                <a:spcPct val="90000"/>
              </a:lnSpc>
            </a:pPr>
            <a:endParaRPr lang="en-US" altLang="zh-CN"/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5A558457-9610-8CF4-76C5-93E3A7C6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200"/>
            <a:ext cx="3794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>
            <a:extLst>
              <a:ext uri="{FF2B5EF4-FFF2-40B4-BE49-F238E27FC236}">
                <a16:creationId xmlns:a16="http://schemas.microsoft.com/office/drawing/2014/main" id="{525402B0-F10C-B1D4-E87A-2403FA09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>
            <a:extLst>
              <a:ext uri="{FF2B5EF4-FFF2-40B4-BE49-F238E27FC236}">
                <a16:creationId xmlns:a16="http://schemas.microsoft.com/office/drawing/2014/main" id="{535C7B2E-AE25-8D98-C8B6-F24811F5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60363"/>
            <a:ext cx="23685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0">
            <a:extLst>
              <a:ext uri="{FF2B5EF4-FFF2-40B4-BE49-F238E27FC236}">
                <a16:creationId xmlns:a16="http://schemas.microsoft.com/office/drawing/2014/main" id="{EBE68EEB-6251-F802-9DA0-16CD3815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KDD’08 Las Vegas, NV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>
            <a:extLst>
              <a:ext uri="{FF2B5EF4-FFF2-40B4-BE49-F238E27FC236}">
                <a16:creationId xmlns:a16="http://schemas.microsoft.com/office/drawing/2014/main" id="{C49AA056-75DE-4F16-12CB-B190DA35B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80B629-88C4-B440-9541-EF17C6F149D6}" type="slidenum">
              <a:rPr lang="en-US" altLang="zh-CN"/>
              <a:pPr/>
              <a:t>10</a:t>
            </a:fld>
            <a:r>
              <a:rPr lang="en-US" altLang="zh-CN"/>
              <a:t>/49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FE2131C-EE13-2E00-563D-2265DF457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Sample Selection Bias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(Covariance Shift)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2A798E3-B094-2E86-806B-DC7F053C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Existing work</a:t>
            </a:r>
          </a:p>
          <a:p>
            <a:pPr lvl="1" eaLnBrk="1" hangingPunct="1"/>
            <a:r>
              <a:rPr lang="en-US" altLang="zh-CN"/>
              <a:t>Reweight training examples according to the distribution difference and maximize the re-weighted likelihood</a:t>
            </a:r>
          </a:p>
          <a:p>
            <a:pPr lvl="1" eaLnBrk="1" hangingPunct="1"/>
            <a:r>
              <a:rPr lang="en-US" altLang="zh-CN"/>
              <a:t>Estimate the probability of a observation being selected into the training set and use this probability to improve the model</a:t>
            </a:r>
          </a:p>
          <a:p>
            <a:pPr lvl="1" eaLnBrk="1" hangingPunct="1"/>
            <a:r>
              <a:rPr lang="en-US" altLang="zh-CN"/>
              <a:t>Use P(x,y) to make predictions instead of using P(y|x)</a:t>
            </a:r>
            <a:endParaRPr lang="en-US" altLang="zh-CN">
              <a:sym typeface="Wingdings" pitchFamily="2" charset="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454967A-689D-AAE1-E712-2F1C2D46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BBAABE83-3B4A-9571-34ED-EC0169FD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8915E771-B8C0-F884-2A59-CDEF21AB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>
            <a:extLst>
              <a:ext uri="{FF2B5EF4-FFF2-40B4-BE49-F238E27FC236}">
                <a16:creationId xmlns:a16="http://schemas.microsoft.com/office/drawing/2014/main" id="{BAC4703D-DB71-E331-500E-E57D9F63F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674D0F-00F2-F343-8702-1E94F3D25B73}" type="slidenum">
              <a:rPr lang="en-US" altLang="zh-CN"/>
              <a:pPr/>
              <a:t>11</a:t>
            </a:fld>
            <a:r>
              <a:rPr lang="en-US" altLang="zh-CN"/>
              <a:t>/49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ADEB23A-7C9C-67AF-F810-3750CD34A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Semi-supervised Learning 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(Transductive Learning)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A7C30172-A0CC-02E5-4AF4-7A598DC5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4DE66008-B549-E054-4871-AE04BB2B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F238C78D-783E-F2A8-601F-5314546A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8">
            <a:extLst>
              <a:ext uri="{FF2B5EF4-FFF2-40B4-BE49-F238E27FC236}">
                <a16:creationId xmlns:a16="http://schemas.microsoft.com/office/drawing/2014/main" id="{06867F0E-5297-FC53-8053-60AC4DD42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1447800" cy="60960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Labeled Data</a:t>
            </a:r>
          </a:p>
        </p:txBody>
      </p:sp>
      <p:sp>
        <p:nvSpPr>
          <p:cNvPr id="206857" name="AutoShape 9">
            <a:extLst>
              <a:ext uri="{FF2B5EF4-FFF2-40B4-BE49-F238E27FC236}">
                <a16:creationId xmlns:a16="http://schemas.microsoft.com/office/drawing/2014/main" id="{0001D2EB-36E1-9495-88E0-DD53F5B7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1600200" cy="182880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Unlabeled Data</a:t>
            </a:r>
          </a:p>
        </p:txBody>
      </p:sp>
      <p:sp>
        <p:nvSpPr>
          <p:cNvPr id="24584" name="AutoShape 10">
            <a:extLst>
              <a:ext uri="{FF2B5EF4-FFF2-40B4-BE49-F238E27FC236}">
                <a16:creationId xmlns:a16="http://schemas.microsoft.com/office/drawing/2014/main" id="{A97A961E-772F-BADF-1BEB-76F35ACD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2600"/>
            <a:ext cx="1447800" cy="990600"/>
          </a:xfrm>
          <a:prstGeom prst="flowChartMagneticDisk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Test set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4B37E501-3609-9F23-EE6A-2AB66C2B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057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Model</a:t>
            </a:r>
          </a:p>
        </p:txBody>
      </p:sp>
      <p:cxnSp>
        <p:nvCxnSpPr>
          <p:cNvPr id="24586" name="AutoShape 13">
            <a:extLst>
              <a:ext uri="{FF2B5EF4-FFF2-40B4-BE49-F238E27FC236}">
                <a16:creationId xmlns:a16="http://schemas.microsoft.com/office/drawing/2014/main" id="{9D921BE2-02F1-A617-C898-FBCAE2B513D4}"/>
              </a:ext>
            </a:extLst>
          </p:cNvPr>
          <p:cNvCxnSpPr>
            <a:cxnSpLocks noChangeShapeType="1"/>
            <a:stCxn id="24582" idx="4"/>
            <a:endCxn id="24585" idx="1"/>
          </p:cNvCxnSpPr>
          <p:nvPr/>
        </p:nvCxnSpPr>
        <p:spPr bwMode="auto">
          <a:xfrm>
            <a:off x="2743200" y="1371600"/>
            <a:ext cx="990600" cy="869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2" name="AutoShape 14">
            <a:extLst>
              <a:ext uri="{FF2B5EF4-FFF2-40B4-BE49-F238E27FC236}">
                <a16:creationId xmlns:a16="http://schemas.microsoft.com/office/drawing/2014/main" id="{C3213F43-663C-81FE-34C9-3180C3A02612}"/>
              </a:ext>
            </a:extLst>
          </p:cNvPr>
          <p:cNvCxnSpPr>
            <a:cxnSpLocks noChangeShapeType="1"/>
            <a:stCxn id="206857" idx="4"/>
          </p:cNvCxnSpPr>
          <p:nvPr/>
        </p:nvCxnSpPr>
        <p:spPr bwMode="auto">
          <a:xfrm flipV="1">
            <a:off x="2819400" y="2362200"/>
            <a:ext cx="838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8" name="AutoShape 15">
            <a:extLst>
              <a:ext uri="{FF2B5EF4-FFF2-40B4-BE49-F238E27FC236}">
                <a16:creationId xmlns:a16="http://schemas.microsoft.com/office/drawing/2014/main" id="{83779436-B890-F0C0-E5A0-29585DBFB5B6}"/>
              </a:ext>
            </a:extLst>
          </p:cNvPr>
          <p:cNvCxnSpPr>
            <a:cxnSpLocks noChangeShapeType="1"/>
            <a:stCxn id="24585" idx="3"/>
            <a:endCxn id="24584" idx="2"/>
          </p:cNvCxnSpPr>
          <p:nvPr/>
        </p:nvCxnSpPr>
        <p:spPr bwMode="auto">
          <a:xfrm>
            <a:off x="4572000" y="2241550"/>
            <a:ext cx="9144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4" name="Rectangle 16">
            <a:extLst>
              <a:ext uri="{FF2B5EF4-FFF2-40B4-BE49-F238E27FC236}">
                <a16:creationId xmlns:a16="http://schemas.microsoft.com/office/drawing/2014/main" id="{DE6E9EB5-D064-823D-2CCA-458BA988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784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Applications and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Labeled examples are scarce but unlabeled data are abundant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Web page classification, review ratings prediction</a:t>
            </a:r>
            <a:endParaRPr lang="en-US" altLang="zh-CN" sz="2000"/>
          </a:p>
        </p:txBody>
      </p:sp>
      <p:cxnSp>
        <p:nvCxnSpPr>
          <p:cNvPr id="206865" name="AutoShape 17">
            <a:extLst>
              <a:ext uri="{FF2B5EF4-FFF2-40B4-BE49-F238E27FC236}">
                <a16:creationId xmlns:a16="http://schemas.microsoft.com/office/drawing/2014/main" id="{65733B86-F334-DC22-AAB7-9DF9B5BDF83D}"/>
              </a:ext>
            </a:extLst>
          </p:cNvPr>
          <p:cNvCxnSpPr>
            <a:cxnSpLocks noChangeShapeType="1"/>
            <a:stCxn id="24584" idx="3"/>
            <a:endCxn id="206857" idx="3"/>
          </p:cNvCxnSpPr>
          <p:nvPr/>
        </p:nvCxnSpPr>
        <p:spPr bwMode="auto">
          <a:xfrm rot="5400000">
            <a:off x="3429000" y="1333500"/>
            <a:ext cx="1371600" cy="4191000"/>
          </a:xfrm>
          <a:prstGeom prst="curvedConnector3">
            <a:avLst>
              <a:gd name="adj1" fmla="val 11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6" name="Text Box 18">
            <a:extLst>
              <a:ext uri="{FF2B5EF4-FFF2-40B4-BE49-F238E27FC236}">
                <a16:creationId xmlns:a16="http://schemas.microsoft.com/office/drawing/2014/main" id="{B23023C8-7CD9-795E-B523-F76A29E3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57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Transductive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7" grpId="0" animBg="1"/>
      <p:bldP spid="2068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4">
            <a:extLst>
              <a:ext uri="{FF2B5EF4-FFF2-40B4-BE49-F238E27FC236}">
                <a16:creationId xmlns:a16="http://schemas.microsoft.com/office/drawing/2014/main" id="{6F233A4F-DC95-2BC1-09A3-816612E7B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BC82DFA-E35A-D34F-951D-58AFA5DF9BDC}" type="slidenum">
              <a:rPr lang="en-US" altLang="zh-CN"/>
              <a:pPr/>
              <a:t>12</a:t>
            </a:fld>
            <a:r>
              <a:rPr lang="en-US" altLang="zh-CN"/>
              <a:t>/49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6FF09C0-6328-0AA2-51F5-137ED8D24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Semi-supervised Learning 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(Transductive Learning)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9FE7C64-4BB0-BDC8-8BA3-94CEBF2F7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181600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CC0000"/>
                </a:solidFill>
              </a:rPr>
              <a:t>Existing work</a:t>
            </a:r>
          </a:p>
          <a:p>
            <a:pPr lvl="1" eaLnBrk="1" hangingPunct="1"/>
            <a:r>
              <a:rPr lang="en-US" altLang="zh-CN" sz="2400"/>
              <a:t>Self-training</a:t>
            </a:r>
          </a:p>
          <a:p>
            <a:pPr lvl="2" eaLnBrk="1" hangingPunct="1"/>
            <a:r>
              <a:rPr lang="en-US" altLang="zh-CN" sz="2000"/>
              <a:t> Give labels to unlabeled data</a:t>
            </a:r>
          </a:p>
          <a:p>
            <a:pPr lvl="1" eaLnBrk="1" hangingPunct="1"/>
            <a:r>
              <a:rPr lang="en-US" altLang="zh-CN" sz="2400">
                <a:sym typeface="Wingdings" pitchFamily="2" charset="2"/>
              </a:rPr>
              <a:t>Generative models</a:t>
            </a:r>
          </a:p>
          <a:p>
            <a:pPr lvl="2" eaLnBrk="1" hangingPunct="1"/>
            <a:r>
              <a:rPr lang="en-US" altLang="zh-CN" sz="2000">
                <a:sym typeface="Wingdings" pitchFamily="2" charset="2"/>
              </a:rPr>
              <a:t>Unlabeled data help get better estimates of the parameters</a:t>
            </a:r>
          </a:p>
          <a:p>
            <a:pPr lvl="1" eaLnBrk="1" hangingPunct="1"/>
            <a:r>
              <a:rPr lang="en-US" altLang="zh-CN" sz="2400">
                <a:sym typeface="Wingdings" pitchFamily="2" charset="2"/>
              </a:rPr>
              <a:t>Transductive SVM</a:t>
            </a:r>
          </a:p>
          <a:p>
            <a:pPr lvl="2" eaLnBrk="1" hangingPunct="1"/>
            <a:r>
              <a:rPr lang="en-US" altLang="zh-CN" sz="2000">
                <a:sym typeface="Wingdings" pitchFamily="2" charset="2"/>
              </a:rPr>
              <a:t>Maximize the unlabeled data margin</a:t>
            </a:r>
          </a:p>
          <a:p>
            <a:pPr lvl="1" eaLnBrk="1" hangingPunct="1"/>
            <a:r>
              <a:rPr lang="en-US" altLang="zh-CN" sz="2400">
                <a:sym typeface="Wingdings" pitchFamily="2" charset="2"/>
              </a:rPr>
              <a:t>Graph-based algorithms</a:t>
            </a:r>
          </a:p>
          <a:p>
            <a:pPr lvl="2" eaLnBrk="1" hangingPunct="1"/>
            <a:r>
              <a:rPr lang="en-US" altLang="zh-CN" sz="2000">
                <a:sym typeface="Wingdings" pitchFamily="2" charset="2"/>
              </a:rPr>
              <a:t>Construct a graph based on labeled and unlabeled data, propagate labels along the paths</a:t>
            </a:r>
          </a:p>
          <a:p>
            <a:pPr lvl="1" eaLnBrk="1" hangingPunct="1"/>
            <a:r>
              <a:rPr lang="en-US" altLang="zh-CN" sz="2400"/>
              <a:t>Distance learning</a:t>
            </a:r>
          </a:p>
          <a:p>
            <a:pPr lvl="2" eaLnBrk="1" hangingPunct="1"/>
            <a:r>
              <a:rPr lang="en-US" altLang="zh-CN" sz="2000"/>
              <a:t>Map the data into a different feature space where they could be better separated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1E73F35E-8FE9-35CC-A4AC-37BA5178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3ED852B6-76D2-800E-442C-1025314F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6CE47E88-96C3-28B2-19E6-C124907C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>
            <a:extLst>
              <a:ext uri="{FF2B5EF4-FFF2-40B4-BE49-F238E27FC236}">
                <a16:creationId xmlns:a16="http://schemas.microsoft.com/office/drawing/2014/main" id="{03B5037B-9209-B8F6-E506-BA327BE1E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9926326-D51F-0949-AC29-4961287842AD}" type="slidenum">
              <a:rPr lang="en-US" altLang="zh-CN"/>
              <a:pPr/>
              <a:t>13</a:t>
            </a:fld>
            <a:r>
              <a:rPr lang="en-US" altLang="zh-CN"/>
              <a:t>/49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F968A29-3E18-9456-736E-DB015F25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Learning from Multiple Domains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0CBA9FA-FF59-E7FC-F1EA-E35462F81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Multi-task learning</a:t>
            </a:r>
          </a:p>
          <a:p>
            <a:pPr lvl="1" eaLnBrk="1" hangingPunct="1"/>
            <a:r>
              <a:rPr lang="en-US" altLang="zh-CN"/>
              <a:t>Learn several related tasks at the same time with shared representations</a:t>
            </a:r>
          </a:p>
          <a:p>
            <a:pPr lvl="1" eaLnBrk="1" hangingPunct="1"/>
            <a:r>
              <a:rPr lang="en-US" altLang="zh-CN"/>
              <a:t>Single P(x) but multiple output variables</a:t>
            </a:r>
            <a:endParaRPr lang="en-US" altLang="zh-CN"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>
                <a:solidFill>
                  <a:srgbClr val="CC0000"/>
                </a:solidFill>
              </a:rPr>
              <a:t>Transfer learning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/>
              <a:t>Two stage domain adaptation: select generalizable features from training domains and specific features from test domain </a:t>
            </a:r>
          </a:p>
          <a:p>
            <a:pPr lvl="1" eaLnBrk="1" hangingPunct="1">
              <a:lnSpc>
                <a:spcPct val="110000"/>
              </a:lnSpc>
            </a:pPr>
            <a:endParaRPr lang="en-US" altLang="zh-CN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F83C76DF-A7E9-99FC-F0F9-E9AB838B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CEB04D6A-C440-0A5F-1ABD-6F42BEB1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F89424D2-F144-08C4-94C3-92A31BA8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>
            <a:extLst>
              <a:ext uri="{FF2B5EF4-FFF2-40B4-BE49-F238E27FC236}">
                <a16:creationId xmlns:a16="http://schemas.microsoft.com/office/drawing/2014/main" id="{13F2F630-B6FF-2CE8-4265-04E164FD1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E167-FF3B-0C44-9041-E5E66F1AD447}" type="slidenum">
              <a:rPr lang="en-US" altLang="zh-CN"/>
              <a:pPr/>
              <a:t>14</a:t>
            </a:fld>
            <a:r>
              <a:rPr lang="en-US" altLang="zh-CN"/>
              <a:t>/49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DE24561-895B-D2D8-FFAF-742F68DF1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Ensemble Methods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5F7E2614-1723-A88C-24B0-0B4A0301F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Improve over single models</a:t>
            </a:r>
          </a:p>
          <a:p>
            <a:pPr lvl="1" eaLnBrk="1" hangingPunct="1"/>
            <a:r>
              <a:rPr lang="en-US" altLang="zh-CN"/>
              <a:t>Bayesian model averaging</a:t>
            </a:r>
          </a:p>
          <a:p>
            <a:pPr lvl="1" eaLnBrk="1" hangingPunct="1"/>
            <a:r>
              <a:rPr lang="en-US" altLang="zh-CN">
                <a:sym typeface="Wingdings" pitchFamily="2" charset="2"/>
              </a:rPr>
              <a:t>Bagging, Boosting, Stacking</a:t>
            </a:r>
          </a:p>
          <a:p>
            <a:pPr lvl="1" eaLnBrk="1" hangingPunct="1"/>
            <a:r>
              <a:rPr lang="en-US" altLang="zh-CN">
                <a:sym typeface="Wingdings" pitchFamily="2" charset="2"/>
              </a:rPr>
              <a:t>Our studies show their effectiveness in stream classification</a:t>
            </a:r>
          </a:p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Model weights</a:t>
            </a:r>
          </a:p>
          <a:p>
            <a:pPr lvl="1" eaLnBrk="1" hangingPunct="1"/>
            <a:r>
              <a:rPr lang="en-US" altLang="zh-CN"/>
              <a:t>Usually determined globally</a:t>
            </a:r>
          </a:p>
          <a:p>
            <a:pPr lvl="1" eaLnBrk="1" hangingPunct="1"/>
            <a:r>
              <a:rPr lang="en-US" altLang="zh-CN"/>
              <a:t>Reflect the classification accuracy on the training set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7E027A58-88E7-FD5F-3114-0E6ED22C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7B285FB5-0F68-9B4F-E6B2-E0E67DDC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878901EC-8036-1588-E4C0-A888747E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>
            <a:extLst>
              <a:ext uri="{FF2B5EF4-FFF2-40B4-BE49-F238E27FC236}">
                <a16:creationId xmlns:a16="http://schemas.microsoft.com/office/drawing/2014/main" id="{41439AA5-48BD-9A33-F282-31508CE13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2A4B55-8381-0A47-9C99-C6E9FCC6C642}" type="slidenum">
              <a:rPr lang="en-US" altLang="zh-CN"/>
              <a:pPr/>
              <a:t>15</a:t>
            </a:fld>
            <a:r>
              <a:rPr lang="en-US" altLang="zh-CN"/>
              <a:t>/49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681F584-84DE-772E-C29F-6979AD6D0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Ensemble Methods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CAF37813-A78A-F122-F755-44B550E88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Transfer learning</a:t>
            </a:r>
          </a:p>
          <a:p>
            <a:pPr lvl="1" eaLnBrk="1" hangingPunct="1"/>
            <a:r>
              <a:rPr lang="en-US" altLang="zh-CN"/>
              <a:t>Generative models:</a:t>
            </a:r>
          </a:p>
          <a:p>
            <a:pPr lvl="2" eaLnBrk="1" hangingPunct="1"/>
            <a:r>
              <a:rPr lang="en-US" altLang="zh-CN"/>
              <a:t>Traing and test data are generated from a mixture of different models</a:t>
            </a:r>
          </a:p>
          <a:p>
            <a:pPr lvl="2" eaLnBrk="1" hangingPunct="1"/>
            <a:r>
              <a:rPr lang="en-US" altLang="zh-CN"/>
              <a:t>Use Dirichlet Process prior to couple the parameters of several models from the same parameterized family of distributions</a:t>
            </a:r>
          </a:p>
          <a:p>
            <a:pPr lvl="1" eaLnBrk="1" hangingPunct="1"/>
            <a:r>
              <a:rPr lang="en-US" altLang="zh-CN"/>
              <a:t>Non-parametric models</a:t>
            </a:r>
          </a:p>
          <a:p>
            <a:pPr lvl="2" eaLnBrk="1" hangingPunct="1"/>
            <a:r>
              <a:rPr lang="en-US" altLang="zh-CN"/>
              <a:t>Boost the classifier with labeled examples which represent the true test distribution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07429FBA-D166-D00E-2935-7ED3AFB4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33093091-6EBC-9FA1-CA07-E32A6587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ACAE2497-B97E-624A-ED78-BA9BB48D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>
            <a:extLst>
              <a:ext uri="{FF2B5EF4-FFF2-40B4-BE49-F238E27FC236}">
                <a16:creationId xmlns:a16="http://schemas.microsoft.com/office/drawing/2014/main" id="{6152E73B-1590-5560-B459-5BA83FE44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DE8149-1E05-8C4D-BDA8-490922A72774}" type="slidenum">
              <a:rPr lang="en-US" altLang="zh-CN"/>
              <a:pPr/>
              <a:t>16</a:t>
            </a:fld>
            <a:r>
              <a:rPr lang="en-US" altLang="zh-CN"/>
              <a:t>/49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AAEFF3B-31DA-CB53-16E1-0919F0CDC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Outline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BCAC7B41-C947-BB10-BFEE-6E9ECD03D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/>
              <a:t>Introduction to transfer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Related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Sample selection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Semi-supervised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Multi-task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Learning from one or multiple source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Locally weighted ensemble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Graph-based heuristic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Conclusions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400"/>
          </a:p>
          <a:p>
            <a:pPr lvl="1" eaLnBrk="1" hangingPunct="1">
              <a:lnSpc>
                <a:spcPct val="90000"/>
              </a:lnSpc>
            </a:pPr>
            <a:endParaRPr lang="en-US" altLang="zh-CN" sz="240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569FD0C9-CA8A-EE88-04B0-7471F4BC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36652287-2F72-6D30-87F2-C7614F64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C8BA219B-0A1F-CA3F-5665-FFAEDE2E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>
            <a:extLst>
              <a:ext uri="{FF2B5EF4-FFF2-40B4-BE49-F238E27FC236}">
                <a16:creationId xmlns:a16="http://schemas.microsoft.com/office/drawing/2014/main" id="{C0511EA6-E8F9-A363-8D8D-7ECC87578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54D1A0-329D-9D4B-B3DD-89FA3892B277}" type="slidenum">
              <a:rPr lang="en-US" altLang="zh-CN"/>
              <a:pPr/>
              <a:t>17</a:t>
            </a:fld>
            <a:r>
              <a:rPr lang="en-US" altLang="zh-CN"/>
              <a:t>/49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998C230-FEB2-E1C7-7628-7CD29CF3E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All Sources of Labeled Information</a:t>
            </a:r>
          </a:p>
        </p:txBody>
      </p:sp>
      <p:sp>
        <p:nvSpPr>
          <p:cNvPr id="36867" name="AutoShape 8">
            <a:extLst>
              <a:ext uri="{FF2B5EF4-FFF2-40B4-BE49-F238E27FC236}">
                <a16:creationId xmlns:a16="http://schemas.microsoft.com/office/drawing/2014/main" id="{D83BBBD2-F9BA-FBF1-5DC5-DA5B32AB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432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AutoShape 9">
            <a:extLst>
              <a:ext uri="{FF2B5EF4-FFF2-40B4-BE49-F238E27FC236}">
                <a16:creationId xmlns:a16="http://schemas.microsoft.com/office/drawing/2014/main" id="{72E28E7F-984A-2606-D1B9-60F5555E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718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5" name="Text Box 11">
            <a:extLst>
              <a:ext uri="{FF2B5EF4-FFF2-40B4-BE49-F238E27FC236}">
                <a16:creationId xmlns:a16="http://schemas.microsoft.com/office/drawing/2014/main" id="{3FF72DAF-58B7-B2A5-BCF8-82AD3EF8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71600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training (labeled)</a:t>
            </a:r>
          </a:p>
        </p:txBody>
      </p:sp>
      <p:sp>
        <p:nvSpPr>
          <p:cNvPr id="36870" name="Text Box 12">
            <a:extLst>
              <a:ext uri="{FF2B5EF4-FFF2-40B4-BE49-F238E27FC236}">
                <a16:creationId xmlns:a16="http://schemas.microsoft.com/office/drawing/2014/main" id="{01D1B6A3-7B83-7DC7-B1F9-DF1434BE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95400"/>
            <a:ext cx="2133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test (completely unlabeled)</a:t>
            </a:r>
          </a:p>
        </p:txBody>
      </p:sp>
      <p:sp>
        <p:nvSpPr>
          <p:cNvPr id="149517" name="AutoShape 13">
            <a:extLst>
              <a:ext uri="{FF2B5EF4-FFF2-40B4-BE49-F238E27FC236}">
                <a16:creationId xmlns:a16="http://schemas.microsoft.com/office/drawing/2014/main" id="{360DFBF4-5DB7-7E13-A43C-CC322D182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8" name="Rectangle 14">
            <a:extLst>
              <a:ext uri="{FF2B5EF4-FFF2-40B4-BE49-F238E27FC236}">
                <a16:creationId xmlns:a16="http://schemas.microsoft.com/office/drawing/2014/main" id="{D4D166C4-5F11-EA3B-8219-61F2792F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1752600" cy="1524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tx2"/>
                </a:solidFill>
                <a:cs typeface="Arial" panose="020B0604020202020204" pitchFamily="34" charset="0"/>
              </a:rPr>
              <a:t> Classifier</a:t>
            </a:r>
          </a:p>
        </p:txBody>
      </p:sp>
      <p:sp>
        <p:nvSpPr>
          <p:cNvPr id="149519" name="AutoShape 15">
            <a:extLst>
              <a:ext uri="{FF2B5EF4-FFF2-40B4-BE49-F238E27FC236}">
                <a16:creationId xmlns:a16="http://schemas.microsoft.com/office/drawing/2014/main" id="{CAFBC172-BD3F-2183-9C25-71904F45C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Text Box 17">
            <a:extLst>
              <a:ext uri="{FF2B5EF4-FFF2-40B4-BE49-F238E27FC236}">
                <a16:creationId xmlns:a16="http://schemas.microsoft.com/office/drawing/2014/main" id="{8C8935D5-69BE-328A-81A0-A3850016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00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149522" name="AutoShape 18">
            <a:extLst>
              <a:ext uri="{FF2B5EF4-FFF2-40B4-BE49-F238E27FC236}">
                <a16:creationId xmlns:a16="http://schemas.microsoft.com/office/drawing/2014/main" id="{E52EE0E3-90BB-9C9A-A900-1C9AF7B22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3500" y="110490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23" name="AutoShape 19">
            <a:extLst>
              <a:ext uri="{FF2B5EF4-FFF2-40B4-BE49-F238E27FC236}">
                <a16:creationId xmlns:a16="http://schemas.microsoft.com/office/drawing/2014/main" id="{A058A5D5-388F-14E9-BAEB-0E97BB3003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2050" y="127635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25" name="Text Box 21">
            <a:extLst>
              <a:ext uri="{FF2B5EF4-FFF2-40B4-BE49-F238E27FC236}">
                <a16:creationId xmlns:a16="http://schemas.microsoft.com/office/drawing/2014/main" id="{9A6010F9-4475-123A-11BD-9589420DB8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4800" y="2590800"/>
            <a:ext cx="219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9900"/>
                </a:solidFill>
                <a:cs typeface="Arial" panose="020B0604020202020204" pitchFamily="34" charset="0"/>
              </a:rPr>
              <a:t>Reuters</a:t>
            </a:r>
          </a:p>
        </p:txBody>
      </p:sp>
      <p:sp>
        <p:nvSpPr>
          <p:cNvPr id="149527" name="AutoShape 23">
            <a:extLst>
              <a:ext uri="{FF2B5EF4-FFF2-40B4-BE49-F238E27FC236}">
                <a16:creationId xmlns:a16="http://schemas.microsoft.com/office/drawing/2014/main" id="{EA7FE121-37BA-3CED-6652-96CF2B2B17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3500" y="407670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28" name="AutoShape 24">
            <a:extLst>
              <a:ext uri="{FF2B5EF4-FFF2-40B4-BE49-F238E27FC236}">
                <a16:creationId xmlns:a16="http://schemas.microsoft.com/office/drawing/2014/main" id="{047EBAC7-FD0E-2D32-7BC9-63B7B00021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2050" y="424815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30" name="Text Box 26">
            <a:extLst>
              <a:ext uri="{FF2B5EF4-FFF2-40B4-BE49-F238E27FC236}">
                <a16:creationId xmlns:a16="http://schemas.microsoft.com/office/drawing/2014/main" id="{6531CA11-326C-9D69-9E0C-107C3A2B5E2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4800" y="5562600"/>
            <a:ext cx="219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C9900"/>
                </a:solidFill>
                <a:cs typeface="Arial" panose="020B0604020202020204" pitchFamily="34" charset="0"/>
              </a:rPr>
              <a:t>Newsgroup</a:t>
            </a:r>
          </a:p>
        </p:txBody>
      </p:sp>
      <p:sp>
        <p:nvSpPr>
          <p:cNvPr id="149531" name="Text Box 27">
            <a:extLst>
              <a:ext uri="{FF2B5EF4-FFF2-40B4-BE49-F238E27FC236}">
                <a16:creationId xmlns:a16="http://schemas.microsoft.com/office/drawing/2014/main" id="{AA414B28-31D5-CB45-F6F7-5C5EAE13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……</a:t>
            </a:r>
          </a:p>
        </p:txBody>
      </p:sp>
      <p:sp>
        <p:nvSpPr>
          <p:cNvPr id="149532" name="Text Box 28">
            <a:extLst>
              <a:ext uri="{FF2B5EF4-FFF2-40B4-BE49-F238E27FC236}">
                <a16:creationId xmlns:a16="http://schemas.microsoft.com/office/drawing/2014/main" id="{76E80F44-F5FB-E517-E670-5A7E6CE8576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33800" y="2895600"/>
            <a:ext cx="2190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000">
                <a:solidFill>
                  <a:srgbClr val="CC9900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6883" name="Picture 30">
            <a:extLst>
              <a:ext uri="{FF2B5EF4-FFF2-40B4-BE49-F238E27FC236}">
                <a16:creationId xmlns:a16="http://schemas.microsoft.com/office/drawing/2014/main" id="{B52B6170-3507-AA92-5C60-05212597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31">
            <a:extLst>
              <a:ext uri="{FF2B5EF4-FFF2-40B4-BE49-F238E27FC236}">
                <a16:creationId xmlns:a16="http://schemas.microsoft.com/office/drawing/2014/main" id="{87EB6A8F-9C65-523D-C91D-348C389C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32">
            <a:extLst>
              <a:ext uri="{FF2B5EF4-FFF2-40B4-BE49-F238E27FC236}">
                <a16:creationId xmlns:a16="http://schemas.microsoft.com/office/drawing/2014/main" id="{02D8516A-BFAF-22F8-E4DF-73A4B547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/>
      <p:bldP spid="149518" grpId="0" animBg="1"/>
      <p:bldP spid="149525" grpId="0"/>
      <p:bldP spid="149530" grpId="0"/>
      <p:bldP spid="149531" grpId="0"/>
      <p:bldP spid="149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4">
            <a:extLst>
              <a:ext uri="{FF2B5EF4-FFF2-40B4-BE49-F238E27FC236}">
                <a16:creationId xmlns:a16="http://schemas.microsoft.com/office/drawing/2014/main" id="{E379CD40-921E-10E4-55A6-987644815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DB511A-662C-AE49-B040-B6675777F6C6}" type="slidenum">
              <a:rPr lang="en-US" altLang="zh-CN"/>
              <a:pPr/>
              <a:t>18</a:t>
            </a:fld>
            <a:r>
              <a:rPr lang="en-US" altLang="zh-CN"/>
              <a:t>/49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18DE7D4-98F5-82DE-E985-E6224DFB6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 Synthetic Example</a:t>
            </a:r>
          </a:p>
        </p:txBody>
      </p:sp>
      <p:pic>
        <p:nvPicPr>
          <p:cNvPr id="38915" name="Picture 10">
            <a:extLst>
              <a:ext uri="{FF2B5EF4-FFF2-40B4-BE49-F238E27FC236}">
                <a16:creationId xmlns:a16="http://schemas.microsoft.com/office/drawing/2014/main" id="{CDDBC146-9B93-9596-0D12-C5E1DA2B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9025"/>
            <a:ext cx="78486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63" name="Text Box 11">
            <a:extLst>
              <a:ext uri="{FF2B5EF4-FFF2-40B4-BE49-F238E27FC236}">
                <a16:creationId xmlns:a16="http://schemas.microsoft.com/office/drawing/2014/main" id="{2BB85E43-75E4-122B-88E1-A0A8B5B8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35052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Training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cs typeface="Arial" panose="020B0604020202020204" pitchFamily="34" charset="0"/>
              </a:rPr>
              <a:t>(have conflicting concepts)</a:t>
            </a:r>
          </a:p>
        </p:txBody>
      </p:sp>
      <p:sp>
        <p:nvSpPr>
          <p:cNvPr id="151565" name="Line 13">
            <a:extLst>
              <a:ext uri="{FF2B5EF4-FFF2-40B4-BE49-F238E27FC236}">
                <a16:creationId xmlns:a16="http://schemas.microsoft.com/office/drawing/2014/main" id="{CB584564-CB50-BCD5-09C0-E285AFE5A5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3810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6" name="Line 14">
            <a:extLst>
              <a:ext uri="{FF2B5EF4-FFF2-40B4-BE49-F238E27FC236}">
                <a16:creationId xmlns:a16="http://schemas.microsoft.com/office/drawing/2014/main" id="{FE6EBE97-A372-C008-04CB-9AA92C0BD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886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7" name="Text Box 15">
            <a:extLst>
              <a:ext uri="{FF2B5EF4-FFF2-40B4-BE49-F238E27FC236}">
                <a16:creationId xmlns:a16="http://schemas.microsoft.com/office/drawing/2014/main" id="{1886C468-915A-E8DE-34CB-FE170406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3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Test</a:t>
            </a:r>
            <a:endParaRPr lang="en-US" altLang="zh-CN" sz="2000" b="1">
              <a:cs typeface="Arial" panose="020B0604020202020204" pitchFamily="34" charset="0"/>
            </a:endParaRPr>
          </a:p>
        </p:txBody>
      </p:sp>
      <p:sp>
        <p:nvSpPr>
          <p:cNvPr id="151568" name="Line 16">
            <a:extLst>
              <a:ext uri="{FF2B5EF4-FFF2-40B4-BE49-F238E27FC236}">
                <a16:creationId xmlns:a16="http://schemas.microsoft.com/office/drawing/2014/main" id="{2C52DD3E-A184-802F-D303-2F8FF1E9C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9" name="AutoShape 17">
            <a:extLst>
              <a:ext uri="{FF2B5EF4-FFF2-40B4-BE49-F238E27FC236}">
                <a16:creationId xmlns:a16="http://schemas.microsoft.com/office/drawing/2014/main" id="{91A87F7B-86BF-F2CE-6588-37CB760E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1524000" cy="1524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70" name="Text Box 18">
            <a:extLst>
              <a:ext uri="{FF2B5EF4-FFF2-40B4-BE49-F238E27FC236}">
                <a16:creationId xmlns:a16="http://schemas.microsoft.com/office/drawing/2014/main" id="{28A81B39-7B82-C7A2-28BE-C3607891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Partially overlapping</a:t>
            </a:r>
          </a:p>
        </p:txBody>
      </p:sp>
      <p:pic>
        <p:nvPicPr>
          <p:cNvPr id="38923" name="Picture 22">
            <a:extLst>
              <a:ext uri="{FF2B5EF4-FFF2-40B4-BE49-F238E27FC236}">
                <a16:creationId xmlns:a16="http://schemas.microsoft.com/office/drawing/2014/main" id="{C2A7F194-4672-5F1E-FAAB-BDDD52CA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3">
            <a:extLst>
              <a:ext uri="{FF2B5EF4-FFF2-40B4-BE49-F238E27FC236}">
                <a16:creationId xmlns:a16="http://schemas.microsoft.com/office/drawing/2014/main" id="{1565E5E3-10B0-AFB6-3EDA-38E40312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4">
            <a:extLst>
              <a:ext uri="{FF2B5EF4-FFF2-40B4-BE49-F238E27FC236}">
                <a16:creationId xmlns:a16="http://schemas.microsoft.com/office/drawing/2014/main" id="{C624942B-F827-17D5-B287-C8DB04FF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3" grpId="0"/>
      <p:bldP spid="151567" grpId="0"/>
      <p:bldP spid="1515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4">
            <a:extLst>
              <a:ext uri="{FF2B5EF4-FFF2-40B4-BE49-F238E27FC236}">
                <a16:creationId xmlns:a16="http://schemas.microsoft.com/office/drawing/2014/main" id="{2827A563-D0A6-F094-126B-B1D9DAD00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AA7DB0-FDB6-AF44-9A66-AF0431608EAE}" type="slidenum">
              <a:rPr lang="en-US" altLang="zh-CN"/>
              <a:pPr/>
              <a:t>19</a:t>
            </a:fld>
            <a:r>
              <a:rPr lang="en-US" altLang="zh-CN"/>
              <a:t>/49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815F01B-F82E-B506-DC44-2A426A933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Goal</a:t>
            </a:r>
          </a:p>
        </p:txBody>
      </p:sp>
      <p:sp>
        <p:nvSpPr>
          <p:cNvPr id="157709" name="Oval 13">
            <a:extLst>
              <a:ext uri="{FF2B5EF4-FFF2-40B4-BE49-F238E27FC236}">
                <a16:creationId xmlns:a16="http://schemas.microsoft.com/office/drawing/2014/main" id="{4DE2E419-CCE0-6549-1094-FF9EE967B115}"/>
              </a:ext>
            </a:extLst>
          </p:cNvPr>
          <p:cNvSpPr>
            <a:spLocks noChangeArrowheads="1"/>
          </p:cNvSpPr>
          <p:nvPr/>
        </p:nvSpPr>
        <p:spPr bwMode="auto">
          <a:xfrm rot="1069864">
            <a:off x="3040063" y="808038"/>
            <a:ext cx="1435100" cy="16002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Oval 14">
            <a:extLst>
              <a:ext uri="{FF2B5EF4-FFF2-40B4-BE49-F238E27FC236}">
                <a16:creationId xmlns:a16="http://schemas.microsoft.com/office/drawing/2014/main" id="{98321C8F-F449-A0A8-CFDE-E5E45490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"/>
            <a:ext cx="2895600" cy="2133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cs typeface="Arial" panose="020B0604020202020204" pitchFamily="34" charset="0"/>
              </a:rPr>
              <a:t>Source</a:t>
            </a:r>
          </a:p>
          <a:p>
            <a:pPr eaLnBrk="1" hangingPunct="1"/>
            <a:r>
              <a:rPr lang="en-US" altLang="zh-CN" sz="2400">
                <a:solidFill>
                  <a:srgbClr val="0000FF"/>
                </a:solidFill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157711" name="Oval 15">
            <a:extLst>
              <a:ext uri="{FF2B5EF4-FFF2-40B4-BE49-F238E27FC236}">
                <a16:creationId xmlns:a16="http://schemas.microsoft.com/office/drawing/2014/main" id="{C400BE49-2FE8-422C-867A-78D8DECD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914400"/>
            <a:ext cx="28956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>
                <a:solidFill>
                  <a:srgbClr val="FF0000"/>
                </a:solidFill>
                <a:cs typeface="Arial" panose="020B0604020202020204" pitchFamily="34" charset="0"/>
              </a:rPr>
              <a:t>Target</a:t>
            </a:r>
          </a:p>
          <a:p>
            <a:pPr algn="r" eaLnBrk="1" hangingPunct="1"/>
            <a:r>
              <a:rPr lang="en-US" altLang="zh-CN" sz="2400">
                <a:solidFill>
                  <a:srgbClr val="FF0000"/>
                </a:solidFill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40966" name="Oval 16">
            <a:extLst>
              <a:ext uri="{FF2B5EF4-FFF2-40B4-BE49-F238E27FC236}">
                <a16:creationId xmlns:a16="http://schemas.microsoft.com/office/drawing/2014/main" id="{8447475E-CC6F-506F-5645-09561A955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2895600" cy="2133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cs typeface="Arial" panose="020B0604020202020204" pitchFamily="34" charset="0"/>
              </a:rPr>
              <a:t>Source</a:t>
            </a:r>
          </a:p>
          <a:p>
            <a:pPr eaLnBrk="1" hangingPunct="1"/>
            <a:r>
              <a:rPr lang="en-US" altLang="zh-CN" sz="2400">
                <a:solidFill>
                  <a:srgbClr val="0000FF"/>
                </a:solidFill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40967" name="Oval 17">
            <a:extLst>
              <a:ext uri="{FF2B5EF4-FFF2-40B4-BE49-F238E27FC236}">
                <a16:creationId xmlns:a16="http://schemas.microsoft.com/office/drawing/2014/main" id="{5C2512C1-4B44-6A92-1806-A21C79EC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762000"/>
            <a:ext cx="2895600" cy="2133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cs typeface="Arial" panose="020B0604020202020204" pitchFamily="34" charset="0"/>
              </a:rPr>
              <a:t>Source</a:t>
            </a:r>
          </a:p>
          <a:p>
            <a:pPr eaLnBrk="1" hangingPunct="1"/>
            <a:r>
              <a:rPr lang="en-US" altLang="zh-CN" sz="2400">
                <a:solidFill>
                  <a:srgbClr val="0000FF"/>
                </a:solidFill>
                <a:cs typeface="Arial" panose="020B0604020202020204" pitchFamily="34" charset="0"/>
              </a:rPr>
              <a:t>Domain</a:t>
            </a:r>
          </a:p>
        </p:txBody>
      </p:sp>
      <p:sp>
        <p:nvSpPr>
          <p:cNvPr id="157714" name="Oval 18">
            <a:extLst>
              <a:ext uri="{FF2B5EF4-FFF2-40B4-BE49-F238E27FC236}">
                <a16:creationId xmlns:a16="http://schemas.microsoft.com/office/drawing/2014/main" id="{636165E2-C2B9-290F-6FAC-A833424D752F}"/>
              </a:ext>
            </a:extLst>
          </p:cNvPr>
          <p:cNvSpPr>
            <a:spLocks noChangeArrowheads="1"/>
          </p:cNvSpPr>
          <p:nvPr/>
        </p:nvSpPr>
        <p:spPr bwMode="auto">
          <a:xfrm rot="1069864">
            <a:off x="3733800" y="2362200"/>
            <a:ext cx="1435100" cy="685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15" name="Oval 19">
            <a:extLst>
              <a:ext uri="{FF2B5EF4-FFF2-40B4-BE49-F238E27FC236}">
                <a16:creationId xmlns:a16="http://schemas.microsoft.com/office/drawing/2014/main" id="{B0FB4A0D-09D7-F449-3518-D9E051950912}"/>
              </a:ext>
            </a:extLst>
          </p:cNvPr>
          <p:cNvSpPr>
            <a:spLocks noChangeArrowheads="1"/>
          </p:cNvSpPr>
          <p:nvPr/>
        </p:nvSpPr>
        <p:spPr bwMode="auto">
          <a:xfrm rot="1069864">
            <a:off x="4911725" y="1247775"/>
            <a:ext cx="1282700" cy="118745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16" name="Rectangle 20">
            <a:extLst>
              <a:ext uri="{FF2B5EF4-FFF2-40B4-BE49-F238E27FC236}">
                <a16:creationId xmlns:a16="http://schemas.microsoft.com/office/drawing/2014/main" id="{5F69AD2E-5931-CCDA-570C-59055110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7543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/>
              <a:t>To unify knowledge that are consistent with the test domain from multiple source domains (models)</a:t>
            </a:r>
          </a:p>
        </p:txBody>
      </p:sp>
      <p:pic>
        <p:nvPicPr>
          <p:cNvPr id="40971" name="Picture 21">
            <a:extLst>
              <a:ext uri="{FF2B5EF4-FFF2-40B4-BE49-F238E27FC236}">
                <a16:creationId xmlns:a16="http://schemas.microsoft.com/office/drawing/2014/main" id="{482C7C07-440C-66FB-3369-82B205AE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22">
            <a:extLst>
              <a:ext uri="{FF2B5EF4-FFF2-40B4-BE49-F238E27FC236}">
                <a16:creationId xmlns:a16="http://schemas.microsoft.com/office/drawing/2014/main" id="{04C95769-8337-2A57-065F-0D71CBCE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3">
            <a:extLst>
              <a:ext uri="{FF2B5EF4-FFF2-40B4-BE49-F238E27FC236}">
                <a16:creationId xmlns:a16="http://schemas.microsoft.com/office/drawing/2014/main" id="{4CDF7BCB-5A60-9A1D-8887-17C0CBAF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Number Placeholder 4">
            <a:extLst>
              <a:ext uri="{FF2B5EF4-FFF2-40B4-BE49-F238E27FC236}">
                <a16:creationId xmlns:a16="http://schemas.microsoft.com/office/drawing/2014/main" id="{FC216544-3EA4-AE54-F1F4-A677334E6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8EEEFB0-0019-424D-8827-A13674AD7CBC}" type="slidenum">
              <a:rPr lang="en-US" altLang="zh-CN"/>
              <a:pPr/>
              <a:t>2</a:t>
            </a:fld>
            <a:r>
              <a:rPr lang="en-US" altLang="zh-CN"/>
              <a:t>/49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93F205F-999E-D878-9F8C-79C8AF41A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Outline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DD6E8CDC-E57F-6C46-1B00-4F583EB4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/>
              <a:t>Introduction to transfer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Related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Sample selection bias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Semi-supervised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Multi-task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Ensemble methods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Learning from one or multiple source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Locally weighted ensemble framework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Graph-based heuristic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Conclusions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CN" sz="2400"/>
          </a:p>
          <a:p>
            <a:pPr lvl="1" eaLnBrk="1" hangingPunct="1">
              <a:lnSpc>
                <a:spcPct val="80000"/>
              </a:lnSpc>
            </a:pPr>
            <a:endParaRPr lang="en-US" altLang="zh-CN" sz="24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7840CFF-C31F-5A5F-7AE6-0432D44D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1158B430-4ADE-BB35-CD44-764F8936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DB41C4E-FE42-20D5-5D77-A175EFE7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>
            <a:extLst>
              <a:ext uri="{FF2B5EF4-FFF2-40B4-BE49-F238E27FC236}">
                <a16:creationId xmlns:a16="http://schemas.microsoft.com/office/drawing/2014/main" id="{ABC2686E-630E-5DAF-8E2A-44875A82D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9BC054-E477-2A43-971F-D66C835E49D1}" type="slidenum">
              <a:rPr lang="en-US" altLang="zh-CN"/>
              <a:pPr/>
              <a:t>20</a:t>
            </a:fld>
            <a:r>
              <a:rPr lang="en-US" altLang="zh-CN"/>
              <a:t>/49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E9EA2BB-921D-80B6-00EF-042B75E2D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98D71260-ECAF-8827-5159-49A944C62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Transfer from one or multiple source domains</a:t>
            </a:r>
          </a:p>
          <a:p>
            <a:pPr lvl="1" eaLnBrk="1" hangingPunct="1"/>
            <a:r>
              <a:rPr lang="en-US" altLang="zh-CN">
                <a:sym typeface="Wingdings" pitchFamily="2" charset="2"/>
              </a:rPr>
              <a:t>Target domain has no labeled examples</a:t>
            </a:r>
          </a:p>
          <a:p>
            <a:pPr eaLnBrk="1" hangingPunct="1">
              <a:lnSpc>
                <a:spcPct val="110000"/>
              </a:lnSpc>
            </a:pPr>
            <a:endParaRPr lang="en-US" altLang="zh-CN">
              <a:solidFill>
                <a:srgbClr val="CC0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>
                <a:solidFill>
                  <a:srgbClr val="CC0000"/>
                </a:solidFill>
              </a:rPr>
              <a:t>Do not need to re-train</a:t>
            </a:r>
          </a:p>
          <a:p>
            <a:pPr lvl="1" eaLnBrk="1" hangingPunct="1"/>
            <a:r>
              <a:rPr lang="en-US" altLang="zh-CN"/>
              <a:t>Rely on base models trained from each domain</a:t>
            </a:r>
          </a:p>
          <a:p>
            <a:pPr lvl="1" eaLnBrk="1" hangingPunct="1"/>
            <a:r>
              <a:rPr lang="en-US" altLang="zh-CN"/>
              <a:t>The base models are not necessarily developed for transfer learning applications</a:t>
            </a:r>
          </a:p>
          <a:p>
            <a:pPr lvl="1" eaLnBrk="1" hangingPunct="1">
              <a:lnSpc>
                <a:spcPct val="110000"/>
              </a:lnSpc>
            </a:pPr>
            <a:endParaRPr lang="en-US" altLang="zh-CN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3070158C-740A-907B-BAAF-9252C396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5788398F-6F31-52B1-E45F-E447AC68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8B7E9AF4-CB7A-1E4F-96AA-D75AA860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>
            <a:extLst>
              <a:ext uri="{FF2B5EF4-FFF2-40B4-BE49-F238E27FC236}">
                <a16:creationId xmlns:a16="http://schemas.microsoft.com/office/drawing/2014/main" id="{12276AE7-F39E-9532-D307-E710B2344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92D7519-7A39-5A4D-8ABC-B8FD4D076D75}" type="slidenum">
              <a:rPr lang="en-US" altLang="zh-CN"/>
              <a:pPr/>
              <a:t>21</a:t>
            </a:fld>
            <a:r>
              <a:rPr lang="en-US" altLang="zh-CN"/>
              <a:t>/49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792C360-9144-B943-5F81-AF6C2C6BA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Locally Weighted Ensemble</a:t>
            </a:r>
          </a:p>
        </p:txBody>
      </p:sp>
      <p:graphicFrame>
        <p:nvGraphicFramePr>
          <p:cNvPr id="9373" name="Object 157">
            <a:extLst>
              <a:ext uri="{FF2B5EF4-FFF2-40B4-BE49-F238E27FC236}">
                <a16:creationId xmlns:a16="http://schemas.microsoft.com/office/drawing/2014/main" id="{2B173F88-CBFA-F38E-7135-EA113E904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800600"/>
          <a:ext cx="762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2877800" imgH="5270500" progId="Equation.3">
                  <p:embed/>
                </p:oleObj>
              </mc:Choice>
              <mc:Fallback>
                <p:oleObj name="公式" r:id="rId4" imgW="12877800" imgH="527050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00600"/>
                        <a:ext cx="7620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4" name="Object 158">
            <a:extLst>
              <a:ext uri="{FF2B5EF4-FFF2-40B4-BE49-F238E27FC236}">
                <a16:creationId xmlns:a16="http://schemas.microsoft.com/office/drawing/2014/main" id="{DF3A5905-2336-9A58-A607-D80B83CC5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002088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789100" imgH="9944100" progId="Equation.3">
                  <p:embed/>
                </p:oleObj>
              </mc:Choice>
              <mc:Fallback>
                <p:oleObj name="Equation" r:id="rId6" imgW="39789100" imgH="9944100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02088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5" name="Object 159">
            <a:extLst>
              <a:ext uri="{FF2B5EF4-FFF2-40B4-BE49-F238E27FC236}">
                <a16:creationId xmlns:a16="http://schemas.microsoft.com/office/drawing/2014/main" id="{2BE1E4FF-32DC-26B6-5680-DD509A003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667000"/>
          <a:ext cx="685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12585700" imgH="5270500" progId="Equation.3">
                  <p:embed/>
                </p:oleObj>
              </mc:Choice>
              <mc:Fallback>
                <p:oleObj name="公式" r:id="rId8" imgW="12585700" imgH="5270500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6858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6" name="Text Box 160">
            <a:extLst>
              <a:ext uri="{FF2B5EF4-FFF2-40B4-BE49-F238E27FC236}">
                <a16:creationId xmlns:a16="http://schemas.microsoft.com/office/drawing/2014/main" id="{8816A86B-905C-0E0B-8E2C-78030930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1</a:t>
            </a:r>
          </a:p>
        </p:txBody>
      </p:sp>
      <p:sp>
        <p:nvSpPr>
          <p:cNvPr id="9377" name="Text Box 161">
            <a:extLst>
              <a:ext uri="{FF2B5EF4-FFF2-40B4-BE49-F238E27FC236}">
                <a16:creationId xmlns:a16="http://schemas.microsoft.com/office/drawing/2014/main" id="{E9CCDA40-E093-814F-33FB-0594E57B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2</a:t>
            </a:r>
          </a:p>
        </p:txBody>
      </p:sp>
      <p:sp>
        <p:nvSpPr>
          <p:cNvPr id="9378" name="Text Box 162">
            <a:extLst>
              <a:ext uri="{FF2B5EF4-FFF2-40B4-BE49-F238E27FC236}">
                <a16:creationId xmlns:a16="http://schemas.microsoft.com/office/drawing/2014/main" id="{6F5D6599-D7D0-C6EA-332C-6080A797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k</a:t>
            </a:r>
          </a:p>
        </p:txBody>
      </p:sp>
      <p:sp>
        <p:nvSpPr>
          <p:cNvPr id="9379" name="Text Box 163">
            <a:extLst>
              <a:ext uri="{FF2B5EF4-FFF2-40B4-BE49-F238E27FC236}">
                <a16:creationId xmlns:a16="http://schemas.microsoft.com/office/drawing/2014/main" id="{3D3A673E-C133-CF8B-5E44-EE7C5960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……</a:t>
            </a:r>
          </a:p>
        </p:txBody>
      </p:sp>
      <p:sp>
        <p:nvSpPr>
          <p:cNvPr id="9380" name="AutoShape 164">
            <a:extLst>
              <a:ext uri="{FF2B5EF4-FFF2-40B4-BE49-F238E27FC236}">
                <a16:creationId xmlns:a16="http://schemas.microsoft.com/office/drawing/2014/main" id="{859B5923-B807-01F9-E54C-25A426AB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19200"/>
            <a:ext cx="1447800" cy="99060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Training set 1</a:t>
            </a:r>
          </a:p>
        </p:txBody>
      </p:sp>
      <p:graphicFrame>
        <p:nvGraphicFramePr>
          <p:cNvPr id="9381" name="Object 165">
            <a:extLst>
              <a:ext uri="{FF2B5EF4-FFF2-40B4-BE49-F238E27FC236}">
                <a16:creationId xmlns:a16="http://schemas.microsoft.com/office/drawing/2014/main" id="{388A8AC0-9010-8807-A9E1-CAE6289E8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1447800"/>
          <a:ext cx="6858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12293600" imgH="5270500" progId="Equation.3">
                  <p:embed/>
                </p:oleObj>
              </mc:Choice>
              <mc:Fallback>
                <p:oleObj name="公式" r:id="rId10" imgW="12293600" imgH="5270500" progId="Equation.3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47800"/>
                        <a:ext cx="6858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82" name="Object 166">
            <a:extLst>
              <a:ext uri="{FF2B5EF4-FFF2-40B4-BE49-F238E27FC236}">
                <a16:creationId xmlns:a16="http://schemas.microsoft.com/office/drawing/2014/main" id="{280F202B-9FBA-4841-BE54-75403907F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9263" y="990600"/>
          <a:ext cx="29606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2" imgW="38036500" imgH="5562600" progId="Equation.3">
                  <p:embed/>
                </p:oleObj>
              </mc:Choice>
              <mc:Fallback>
                <p:oleObj name="公式" r:id="rId12" imgW="38036500" imgH="5562600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990600"/>
                        <a:ext cx="296068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83" name="Object 167">
            <a:extLst>
              <a:ext uri="{FF2B5EF4-FFF2-40B4-BE49-F238E27FC236}">
                <a16:creationId xmlns:a16="http://schemas.microsoft.com/office/drawing/2014/main" id="{7D2CFF29-8C91-A550-7C8F-EDA53021B8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5486400"/>
          <a:ext cx="2438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35699700" imgH="5854700" progId="Equation.3">
                  <p:embed/>
                </p:oleObj>
              </mc:Choice>
              <mc:Fallback>
                <p:oleObj name="公式" r:id="rId14" imgW="35699700" imgH="5854700" progId="Equation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6400"/>
                        <a:ext cx="2438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168">
            <a:extLst>
              <a:ext uri="{FF2B5EF4-FFF2-40B4-BE49-F238E27FC236}">
                <a16:creationId xmlns:a16="http://schemas.microsoft.com/office/drawing/2014/main" id="{D4405ECE-1751-922C-9E96-3BB3C3CEF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18288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/>
              <a:t>Test example x</a:t>
            </a:r>
          </a:p>
        </p:txBody>
      </p:sp>
      <p:sp>
        <p:nvSpPr>
          <p:cNvPr id="9385" name="AutoShape 169">
            <a:extLst>
              <a:ext uri="{FF2B5EF4-FFF2-40B4-BE49-F238E27FC236}">
                <a16:creationId xmlns:a16="http://schemas.microsoft.com/office/drawing/2014/main" id="{C50FF24F-1154-AC64-58C4-62D8C139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14600"/>
            <a:ext cx="1447800" cy="99060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Training set 2</a:t>
            </a:r>
          </a:p>
        </p:txBody>
      </p:sp>
      <p:sp>
        <p:nvSpPr>
          <p:cNvPr id="9386" name="AutoShape 170">
            <a:extLst>
              <a:ext uri="{FF2B5EF4-FFF2-40B4-BE49-F238E27FC236}">
                <a16:creationId xmlns:a16="http://schemas.microsoft.com/office/drawing/2014/main" id="{340E2B2C-B400-B62D-D33A-5C0578AE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76800"/>
            <a:ext cx="1447800" cy="99060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Training set k</a:t>
            </a:r>
          </a:p>
        </p:txBody>
      </p:sp>
      <p:sp>
        <p:nvSpPr>
          <p:cNvPr id="9387" name="Text Box 171">
            <a:extLst>
              <a:ext uri="{FF2B5EF4-FFF2-40B4-BE49-F238E27FC236}">
                <a16:creationId xmlns:a16="http://schemas.microsoft.com/office/drawing/2014/main" id="{8DA72185-CC81-F1D5-ACD2-B5711C66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338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……</a:t>
            </a:r>
          </a:p>
        </p:txBody>
      </p:sp>
      <p:cxnSp>
        <p:nvCxnSpPr>
          <p:cNvPr id="9388" name="AutoShape 172">
            <a:extLst>
              <a:ext uri="{FF2B5EF4-FFF2-40B4-BE49-F238E27FC236}">
                <a16:creationId xmlns:a16="http://schemas.microsoft.com/office/drawing/2014/main" id="{DA586B68-A66C-84ED-688D-84231FBA6D6B}"/>
              </a:ext>
            </a:extLst>
          </p:cNvPr>
          <p:cNvCxnSpPr>
            <a:cxnSpLocks noChangeShapeType="1"/>
            <a:stCxn id="9376" idx="3"/>
            <a:endCxn id="45070" idx="0"/>
          </p:cNvCxnSpPr>
          <p:nvPr/>
        </p:nvCxnSpPr>
        <p:spPr bwMode="auto">
          <a:xfrm>
            <a:off x="3305175" y="1722438"/>
            <a:ext cx="2867025" cy="10969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89" name="AutoShape 173">
            <a:extLst>
              <a:ext uri="{FF2B5EF4-FFF2-40B4-BE49-F238E27FC236}">
                <a16:creationId xmlns:a16="http://schemas.microsoft.com/office/drawing/2014/main" id="{3801F8E3-E006-F77D-5563-1D416C3518DE}"/>
              </a:ext>
            </a:extLst>
          </p:cNvPr>
          <p:cNvCxnSpPr>
            <a:cxnSpLocks noChangeShapeType="1"/>
            <a:stCxn id="9377" idx="3"/>
            <a:endCxn id="45070" idx="1"/>
          </p:cNvCxnSpPr>
          <p:nvPr/>
        </p:nvCxnSpPr>
        <p:spPr bwMode="auto">
          <a:xfrm>
            <a:off x="3305175" y="3017838"/>
            <a:ext cx="1952625" cy="1063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90" name="AutoShape 174">
            <a:extLst>
              <a:ext uri="{FF2B5EF4-FFF2-40B4-BE49-F238E27FC236}">
                <a16:creationId xmlns:a16="http://schemas.microsoft.com/office/drawing/2014/main" id="{9593FBB2-66A3-5231-A9E7-330B84FD003A}"/>
              </a:ext>
            </a:extLst>
          </p:cNvPr>
          <p:cNvCxnSpPr>
            <a:cxnSpLocks noChangeShapeType="1"/>
            <a:stCxn id="9387" idx="3"/>
            <a:endCxn id="45070" idx="1"/>
          </p:cNvCxnSpPr>
          <p:nvPr/>
        </p:nvCxnSpPr>
        <p:spPr bwMode="auto">
          <a:xfrm flipV="1">
            <a:off x="3352800" y="3124200"/>
            <a:ext cx="1905000" cy="1093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91" name="AutoShape 175">
            <a:extLst>
              <a:ext uri="{FF2B5EF4-FFF2-40B4-BE49-F238E27FC236}">
                <a16:creationId xmlns:a16="http://schemas.microsoft.com/office/drawing/2014/main" id="{5D1F6D95-2D4B-4F60-D57D-8DC4E5DC7D19}"/>
              </a:ext>
            </a:extLst>
          </p:cNvPr>
          <p:cNvCxnSpPr>
            <a:cxnSpLocks noChangeShapeType="1"/>
            <a:stCxn id="9378" idx="3"/>
            <a:endCxn id="45070" idx="2"/>
          </p:cNvCxnSpPr>
          <p:nvPr/>
        </p:nvCxnSpPr>
        <p:spPr bwMode="auto">
          <a:xfrm flipV="1">
            <a:off x="3305175" y="3429000"/>
            <a:ext cx="2867025" cy="1951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92" name="AutoShape 176">
            <a:extLst>
              <a:ext uri="{FF2B5EF4-FFF2-40B4-BE49-F238E27FC236}">
                <a16:creationId xmlns:a16="http://schemas.microsoft.com/office/drawing/2014/main" id="{91C247FD-84A7-C93A-9848-115E12D28338}"/>
              </a:ext>
            </a:extLst>
          </p:cNvPr>
          <p:cNvCxnSpPr>
            <a:cxnSpLocks noChangeShapeType="1"/>
            <a:stCxn id="45070" idx="3"/>
          </p:cNvCxnSpPr>
          <p:nvPr/>
        </p:nvCxnSpPr>
        <p:spPr bwMode="auto">
          <a:xfrm>
            <a:off x="7086600" y="3124200"/>
            <a:ext cx="266700" cy="8778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393" name="Object 177">
            <a:extLst>
              <a:ext uri="{FF2B5EF4-FFF2-40B4-BE49-F238E27FC236}">
                <a16:creationId xmlns:a16="http://schemas.microsoft.com/office/drawing/2014/main" id="{26F415C3-D925-9EF6-5B32-7C730D2AA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905000"/>
          <a:ext cx="48736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75700" imgH="5270500" progId="Equation.3">
                  <p:embed/>
                </p:oleObj>
              </mc:Choice>
              <mc:Fallback>
                <p:oleObj name="Equation" r:id="rId16" imgW="8775700" imgH="5270500" progId="Equation.3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05000"/>
                        <a:ext cx="48736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94" name="Object 178">
            <a:extLst>
              <a:ext uri="{FF2B5EF4-FFF2-40B4-BE49-F238E27FC236}">
                <a16:creationId xmlns:a16="http://schemas.microsoft.com/office/drawing/2014/main" id="{85BF005A-8B08-CC9D-C293-FD4F506D8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6525" y="3048000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59900" imgH="5270500" progId="Equation.3">
                  <p:embed/>
                </p:oleObj>
              </mc:Choice>
              <mc:Fallback>
                <p:oleObj name="Equation" r:id="rId18" imgW="9359900" imgH="5270500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3048000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95" name="Object 179">
            <a:extLst>
              <a:ext uri="{FF2B5EF4-FFF2-40B4-BE49-F238E27FC236}">
                <a16:creationId xmlns:a16="http://schemas.microsoft.com/office/drawing/2014/main" id="{42EB0142-FFED-9A05-74EA-7C3336AA9E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8925" y="5334000"/>
          <a:ext cx="5207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59900" imgH="5270500" progId="Equation.3">
                  <p:embed/>
                </p:oleObj>
              </mc:Choice>
              <mc:Fallback>
                <p:oleObj name="Equation" r:id="rId20" imgW="9359900" imgH="5270500" progId="Equation.3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5334000"/>
                        <a:ext cx="5207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96" name="Object 180">
            <a:extLst>
              <a:ext uri="{FF2B5EF4-FFF2-40B4-BE49-F238E27FC236}">
                <a16:creationId xmlns:a16="http://schemas.microsoft.com/office/drawing/2014/main" id="{3C598E12-6EE1-1D70-1E10-A1E7D3189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648200"/>
          <a:ext cx="974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551400" imgH="9944100" progId="Equation.3">
                  <p:embed/>
                </p:oleObj>
              </mc:Choice>
              <mc:Fallback>
                <p:oleObj name="Equation" r:id="rId22" imgW="17551400" imgH="9944100" progId="Equation.3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48200"/>
                        <a:ext cx="9747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83" name="Picture 181">
            <a:extLst>
              <a:ext uri="{FF2B5EF4-FFF2-40B4-BE49-F238E27FC236}">
                <a16:creationId xmlns:a16="http://schemas.microsoft.com/office/drawing/2014/main" id="{39DCECF7-76AE-82EB-6F54-2B308B53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182">
            <a:extLst>
              <a:ext uri="{FF2B5EF4-FFF2-40B4-BE49-F238E27FC236}">
                <a16:creationId xmlns:a16="http://schemas.microsoft.com/office/drawing/2014/main" id="{EA8CB617-463E-201F-3A15-EB27E10C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5" name="Picture 183">
            <a:extLst>
              <a:ext uri="{FF2B5EF4-FFF2-40B4-BE49-F238E27FC236}">
                <a16:creationId xmlns:a16="http://schemas.microsoft.com/office/drawing/2014/main" id="{B116D764-E625-D8CC-7D98-8687F3D3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00" name="Text Box 184">
            <a:extLst>
              <a:ext uri="{FF2B5EF4-FFF2-40B4-BE49-F238E27FC236}">
                <a16:creationId xmlns:a16="http://schemas.microsoft.com/office/drawing/2014/main" id="{8FB5B2A0-CD2B-707A-0CA2-6833A23B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5240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x-feature value y-class label</a:t>
            </a:r>
          </a:p>
        </p:txBody>
      </p:sp>
      <p:sp>
        <p:nvSpPr>
          <p:cNvPr id="9401" name="AutoShape 185">
            <a:extLst>
              <a:ext uri="{FF2B5EF4-FFF2-40B4-BE49-F238E27FC236}">
                <a16:creationId xmlns:a16="http://schemas.microsoft.com/office/drawing/2014/main" id="{75ED99CE-E7A1-B1C3-A70C-3ACDF35F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1447800" cy="990600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Training set</a:t>
            </a:r>
          </a:p>
        </p:txBody>
      </p:sp>
      <p:cxnSp>
        <p:nvCxnSpPr>
          <p:cNvPr id="9402" name="AutoShape 186">
            <a:extLst>
              <a:ext uri="{FF2B5EF4-FFF2-40B4-BE49-F238E27FC236}">
                <a16:creationId xmlns:a16="http://schemas.microsoft.com/office/drawing/2014/main" id="{B44F6EFE-BDAF-3E52-0893-9CA699B0FCC7}"/>
              </a:ext>
            </a:extLst>
          </p:cNvPr>
          <p:cNvCxnSpPr>
            <a:cxnSpLocks noChangeShapeType="1"/>
            <a:stCxn id="9401" idx="4"/>
            <a:endCxn id="9376" idx="1"/>
          </p:cNvCxnSpPr>
          <p:nvPr/>
        </p:nvCxnSpPr>
        <p:spPr bwMode="auto">
          <a:xfrm flipV="1">
            <a:off x="2133600" y="1722438"/>
            <a:ext cx="561975" cy="159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03" name="AutoShape 187">
            <a:extLst>
              <a:ext uri="{FF2B5EF4-FFF2-40B4-BE49-F238E27FC236}">
                <a16:creationId xmlns:a16="http://schemas.microsoft.com/office/drawing/2014/main" id="{6DD5B188-FB8C-8A48-31C8-665EAC0C3E8C}"/>
              </a:ext>
            </a:extLst>
          </p:cNvPr>
          <p:cNvCxnSpPr>
            <a:cxnSpLocks noChangeShapeType="1"/>
            <a:stCxn id="9401" idx="4"/>
            <a:endCxn id="9377" idx="1"/>
          </p:cNvCxnSpPr>
          <p:nvPr/>
        </p:nvCxnSpPr>
        <p:spPr bwMode="auto">
          <a:xfrm flipV="1">
            <a:off x="2133600" y="3017838"/>
            <a:ext cx="561975" cy="29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04" name="AutoShape 188">
            <a:extLst>
              <a:ext uri="{FF2B5EF4-FFF2-40B4-BE49-F238E27FC236}">
                <a16:creationId xmlns:a16="http://schemas.microsoft.com/office/drawing/2014/main" id="{AF763912-CB5A-7D87-7574-765A10BE3020}"/>
              </a:ext>
            </a:extLst>
          </p:cNvPr>
          <p:cNvCxnSpPr>
            <a:cxnSpLocks noChangeShapeType="1"/>
            <a:stCxn id="9401" idx="4"/>
            <a:endCxn id="9387" idx="1"/>
          </p:cNvCxnSpPr>
          <p:nvPr/>
        </p:nvCxnSpPr>
        <p:spPr bwMode="auto">
          <a:xfrm>
            <a:off x="2133600" y="3314700"/>
            <a:ext cx="381000" cy="903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05" name="AutoShape 189">
            <a:extLst>
              <a:ext uri="{FF2B5EF4-FFF2-40B4-BE49-F238E27FC236}">
                <a16:creationId xmlns:a16="http://schemas.microsoft.com/office/drawing/2014/main" id="{903C62A6-08C4-CBEC-CF6D-182D5C0B4352}"/>
              </a:ext>
            </a:extLst>
          </p:cNvPr>
          <p:cNvCxnSpPr>
            <a:cxnSpLocks noChangeShapeType="1"/>
            <a:stCxn id="9401" idx="4"/>
            <a:endCxn id="9378" idx="1"/>
          </p:cNvCxnSpPr>
          <p:nvPr/>
        </p:nvCxnSpPr>
        <p:spPr bwMode="auto">
          <a:xfrm>
            <a:off x="2133600" y="3314700"/>
            <a:ext cx="561975" cy="2065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6" grpId="0"/>
      <p:bldP spid="9377" grpId="0"/>
      <p:bldP spid="9378" grpId="0"/>
      <p:bldP spid="9379" grpId="0"/>
      <p:bldP spid="9380" grpId="0" animBg="1"/>
      <p:bldP spid="9385" grpId="0" animBg="1"/>
      <p:bldP spid="9386" grpId="0" animBg="1"/>
      <p:bldP spid="9387" grpId="0"/>
      <p:bldP spid="9400" grpId="0"/>
      <p:bldP spid="9401" grpId="0" animBg="1"/>
      <p:bldP spid="940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4">
            <a:extLst>
              <a:ext uri="{FF2B5EF4-FFF2-40B4-BE49-F238E27FC236}">
                <a16:creationId xmlns:a16="http://schemas.microsoft.com/office/drawing/2014/main" id="{4210446C-7F43-AAA8-9764-E6B352B4B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5E0504-088A-784C-AE86-7D4EFB034A3A}" type="slidenum">
              <a:rPr lang="en-US" altLang="zh-CN"/>
              <a:pPr/>
              <a:t>22</a:t>
            </a:fld>
            <a:r>
              <a:rPr lang="en-US" altLang="zh-CN"/>
              <a:t>/49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0364DD6-6913-1927-5232-890FECEFF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Modified Bayesian Model Averaging</a:t>
            </a:r>
          </a:p>
        </p:txBody>
      </p:sp>
      <p:sp>
        <p:nvSpPr>
          <p:cNvPr id="47107" name="Text Box 6">
            <a:extLst>
              <a:ext uri="{FF2B5EF4-FFF2-40B4-BE49-F238E27FC236}">
                <a16:creationId xmlns:a16="http://schemas.microsoft.com/office/drawing/2014/main" id="{7D8CCFC4-7631-DE78-CC9C-C4D508CC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600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1</a:t>
            </a:r>
          </a:p>
        </p:txBody>
      </p:sp>
      <p:sp>
        <p:nvSpPr>
          <p:cNvPr id="47108" name="Text Box 7">
            <a:extLst>
              <a:ext uri="{FF2B5EF4-FFF2-40B4-BE49-F238E27FC236}">
                <a16:creationId xmlns:a16="http://schemas.microsoft.com/office/drawing/2014/main" id="{0A4C21F5-5B6F-7B8D-B88C-28D68C41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2</a:t>
            </a:r>
          </a:p>
        </p:txBody>
      </p:sp>
      <p:sp>
        <p:nvSpPr>
          <p:cNvPr id="47109" name="Text Box 8">
            <a:extLst>
              <a:ext uri="{FF2B5EF4-FFF2-40B4-BE49-F238E27FC236}">
                <a16:creationId xmlns:a16="http://schemas.microsoft.com/office/drawing/2014/main" id="{D24C1102-5516-1FB2-CACE-249D28CD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525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k</a:t>
            </a:r>
          </a:p>
        </p:txBody>
      </p:sp>
      <p:sp>
        <p:nvSpPr>
          <p:cNvPr id="47110" name="Text Box 17">
            <a:extLst>
              <a:ext uri="{FF2B5EF4-FFF2-40B4-BE49-F238E27FC236}">
                <a16:creationId xmlns:a16="http://schemas.microsoft.com/office/drawing/2014/main" id="{67A4FF83-25DC-4A76-43AC-A606DC47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00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……</a:t>
            </a:r>
          </a:p>
        </p:txBody>
      </p:sp>
      <p:pic>
        <p:nvPicPr>
          <p:cNvPr id="47111" name="Picture 27">
            <a:extLst>
              <a:ext uri="{FF2B5EF4-FFF2-40B4-BE49-F238E27FC236}">
                <a16:creationId xmlns:a16="http://schemas.microsoft.com/office/drawing/2014/main" id="{FEBB347A-EDFE-804A-E3D1-5210DFAC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8">
            <a:extLst>
              <a:ext uri="{FF2B5EF4-FFF2-40B4-BE49-F238E27FC236}">
                <a16:creationId xmlns:a16="http://schemas.microsoft.com/office/drawing/2014/main" id="{879C2417-949C-06D3-45A0-722548C7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9">
            <a:extLst>
              <a:ext uri="{FF2B5EF4-FFF2-40B4-BE49-F238E27FC236}">
                <a16:creationId xmlns:a16="http://schemas.microsoft.com/office/drawing/2014/main" id="{D144B30B-7240-3756-EA71-DE029BB8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AutoShape 31">
            <a:extLst>
              <a:ext uri="{FF2B5EF4-FFF2-40B4-BE49-F238E27FC236}">
                <a16:creationId xmlns:a16="http://schemas.microsoft.com/office/drawing/2014/main" id="{3D768CDD-29FB-9103-9E48-7A2ED4CA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1447800" cy="990600"/>
          </a:xfrm>
          <a:prstGeom prst="flowChartMagneticDisk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Test set</a:t>
            </a:r>
          </a:p>
        </p:txBody>
      </p:sp>
      <p:sp>
        <p:nvSpPr>
          <p:cNvPr id="261158" name="AutoShape 38">
            <a:extLst>
              <a:ext uri="{FF2B5EF4-FFF2-40B4-BE49-F238E27FC236}">
                <a16:creationId xmlns:a16="http://schemas.microsoft.com/office/drawing/2014/main" id="{9C9BEAAA-8E5E-6675-FB11-115A90CD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1159" name="Object 39">
            <a:extLst>
              <a:ext uri="{FF2B5EF4-FFF2-40B4-BE49-F238E27FC236}">
                <a16:creationId xmlns:a16="http://schemas.microsoft.com/office/drawing/2014/main" id="{E6261CE2-92AE-5BA4-7760-6E712C408D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343400"/>
          <a:ext cx="1343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17259300" imgH="5270500" progId="Equation.3">
                  <p:embed/>
                </p:oleObj>
              </mc:Choice>
              <mc:Fallback>
                <p:oleObj name="公式" r:id="rId7" imgW="17259300" imgH="52705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1343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60" name="Object 40">
            <a:extLst>
              <a:ext uri="{FF2B5EF4-FFF2-40B4-BE49-F238E27FC236}">
                <a16:creationId xmlns:a16="http://schemas.microsoft.com/office/drawing/2014/main" id="{023717C8-5989-D1EA-B9E5-155A577C6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743200"/>
          <a:ext cx="11604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14922500" imgH="5270500" progId="Equation.3">
                  <p:embed/>
                </p:oleObj>
              </mc:Choice>
              <mc:Fallback>
                <p:oleObj name="公式" r:id="rId9" imgW="14922500" imgH="52705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11604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62" name="Object 42">
            <a:extLst>
              <a:ext uri="{FF2B5EF4-FFF2-40B4-BE49-F238E27FC236}">
                <a16:creationId xmlns:a16="http://schemas.microsoft.com/office/drawing/2014/main" id="{B73704A4-47FE-8BA0-0882-586D9AD1F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724400"/>
          <a:ext cx="3657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1" imgW="49441100" imgH="9944100" progId="Equation.3">
                  <p:embed/>
                </p:oleObj>
              </mc:Choice>
              <mc:Fallback>
                <p:oleObj name="公式" r:id="rId11" imgW="49441100" imgH="99441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3657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Rectangle 43">
            <a:extLst>
              <a:ext uri="{FF2B5EF4-FFF2-40B4-BE49-F238E27FC236}">
                <a16:creationId xmlns:a16="http://schemas.microsoft.com/office/drawing/2014/main" id="{53C314C7-7DFB-D701-A094-3DF52273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290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Bayesian Model Averaging</a:t>
            </a:r>
          </a:p>
        </p:txBody>
      </p:sp>
      <p:sp>
        <p:nvSpPr>
          <p:cNvPr id="261164" name="Text Box 44">
            <a:extLst>
              <a:ext uri="{FF2B5EF4-FFF2-40B4-BE49-F238E27FC236}">
                <a16:creationId xmlns:a16="http://schemas.microsoft.com/office/drawing/2014/main" id="{22C6FC69-F49C-44F1-D5AF-7A0DB2E5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1600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1</a:t>
            </a:r>
          </a:p>
        </p:txBody>
      </p:sp>
      <p:sp>
        <p:nvSpPr>
          <p:cNvPr id="261165" name="Text Box 45">
            <a:extLst>
              <a:ext uri="{FF2B5EF4-FFF2-40B4-BE49-F238E27FC236}">
                <a16:creationId xmlns:a16="http://schemas.microsoft.com/office/drawing/2014/main" id="{62084DF9-ED72-510D-54C2-4548A0D7C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2</a:t>
            </a:r>
          </a:p>
        </p:txBody>
      </p:sp>
      <p:sp>
        <p:nvSpPr>
          <p:cNvPr id="261166" name="Text Box 46">
            <a:extLst>
              <a:ext uri="{FF2B5EF4-FFF2-40B4-BE49-F238E27FC236}">
                <a16:creationId xmlns:a16="http://schemas.microsoft.com/office/drawing/2014/main" id="{D4BC676A-7AEA-3B6B-626E-6AC514488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525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M</a:t>
            </a:r>
            <a:r>
              <a:rPr lang="en-US" altLang="zh-CN" sz="2000" b="1" baseline="-25000"/>
              <a:t>k</a:t>
            </a:r>
          </a:p>
        </p:txBody>
      </p:sp>
      <p:sp>
        <p:nvSpPr>
          <p:cNvPr id="261167" name="Text Box 47">
            <a:extLst>
              <a:ext uri="{FF2B5EF4-FFF2-40B4-BE49-F238E27FC236}">
                <a16:creationId xmlns:a16="http://schemas.microsoft.com/office/drawing/2014/main" id="{E6FB6700-E33A-9E7E-A1F3-84E76AE3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00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……</a:t>
            </a:r>
          </a:p>
        </p:txBody>
      </p:sp>
      <p:sp>
        <p:nvSpPr>
          <p:cNvPr id="261168" name="AutoShape 48">
            <a:extLst>
              <a:ext uri="{FF2B5EF4-FFF2-40B4-BE49-F238E27FC236}">
                <a16:creationId xmlns:a16="http://schemas.microsoft.com/office/drawing/2014/main" id="{AD86862A-A508-98B6-F31B-51DB4EDC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743200"/>
            <a:ext cx="1447800" cy="990600"/>
          </a:xfrm>
          <a:prstGeom prst="flowChartMagneticDisk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Test set</a:t>
            </a:r>
          </a:p>
        </p:txBody>
      </p:sp>
      <p:sp>
        <p:nvSpPr>
          <p:cNvPr id="261169" name="AutoShape 49">
            <a:extLst>
              <a:ext uri="{FF2B5EF4-FFF2-40B4-BE49-F238E27FC236}">
                <a16:creationId xmlns:a16="http://schemas.microsoft.com/office/drawing/2014/main" id="{E6FCC6FE-A926-B3E8-6D67-C4A768FB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66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1174" name="Rectangle 54">
            <a:extLst>
              <a:ext uri="{FF2B5EF4-FFF2-40B4-BE49-F238E27FC236}">
                <a16:creationId xmlns:a16="http://schemas.microsoft.com/office/drawing/2014/main" id="{0D413B20-5AF5-D2F9-08DC-C4CA2005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324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</a:rPr>
              <a:t>Modified for Transfer Learning</a:t>
            </a:r>
          </a:p>
        </p:txBody>
      </p:sp>
      <p:sp>
        <p:nvSpPr>
          <p:cNvPr id="261175" name="Line 55">
            <a:extLst>
              <a:ext uri="{FF2B5EF4-FFF2-40B4-BE49-F238E27FC236}">
                <a16:creationId xmlns:a16="http://schemas.microsoft.com/office/drawing/2014/main" id="{E8D15DBB-91E6-4878-CFA7-919FBCB471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36576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76" name="Line 56">
            <a:extLst>
              <a:ext uri="{FF2B5EF4-FFF2-40B4-BE49-F238E27FC236}">
                <a16:creationId xmlns:a16="http://schemas.microsoft.com/office/drawing/2014/main" id="{26F1DB8A-1473-2E91-1B2E-E27273A14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33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77" name="Line 57">
            <a:extLst>
              <a:ext uri="{FF2B5EF4-FFF2-40B4-BE49-F238E27FC236}">
                <a16:creationId xmlns:a16="http://schemas.microsoft.com/office/drawing/2014/main" id="{E3470F7C-8A6D-26DB-9EB3-906104E47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657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78" name="Line 58">
            <a:extLst>
              <a:ext uri="{FF2B5EF4-FFF2-40B4-BE49-F238E27FC236}">
                <a16:creationId xmlns:a16="http://schemas.microsoft.com/office/drawing/2014/main" id="{0E542E1A-8617-ED6C-46EE-E111714EC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6576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79" name="Line 59">
            <a:extLst>
              <a:ext uri="{FF2B5EF4-FFF2-40B4-BE49-F238E27FC236}">
                <a16:creationId xmlns:a16="http://schemas.microsoft.com/office/drawing/2014/main" id="{BFC5BFF4-939D-3FD7-3587-0D58AB437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733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80" name="Line 60">
            <a:extLst>
              <a:ext uri="{FF2B5EF4-FFF2-40B4-BE49-F238E27FC236}">
                <a16:creationId xmlns:a16="http://schemas.microsoft.com/office/drawing/2014/main" id="{5EDBD959-B3F3-FD46-384C-A783AEB10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7338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1181" name="Object 61">
            <a:extLst>
              <a:ext uri="{FF2B5EF4-FFF2-40B4-BE49-F238E27FC236}">
                <a16:creationId xmlns:a16="http://schemas.microsoft.com/office/drawing/2014/main" id="{B6B898E9-E369-77C9-D437-B98614E9B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343400"/>
          <a:ext cx="1343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3" imgW="17259300" imgH="5270500" progId="Equation.3">
                  <p:embed/>
                </p:oleObj>
              </mc:Choice>
              <mc:Fallback>
                <p:oleObj name="公式" r:id="rId13" imgW="17259300" imgH="52705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43400"/>
                        <a:ext cx="1343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82" name="Object 62">
            <a:extLst>
              <a:ext uri="{FF2B5EF4-FFF2-40B4-BE49-F238E27FC236}">
                <a16:creationId xmlns:a16="http://schemas.microsoft.com/office/drawing/2014/main" id="{C72A01D9-8809-9CD8-A0F0-F48F70897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0338" y="4724400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14046200" imgH="5270500" progId="Equation.3">
                  <p:embed/>
                </p:oleObj>
              </mc:Choice>
              <mc:Fallback>
                <p:oleObj name="公式" r:id="rId14" imgW="14046200" imgH="52705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4724400"/>
                        <a:ext cx="109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83" name="Object 63">
            <a:extLst>
              <a:ext uri="{FF2B5EF4-FFF2-40B4-BE49-F238E27FC236}">
                <a16:creationId xmlns:a16="http://schemas.microsoft.com/office/drawing/2014/main" id="{4714C2CA-9A3E-302F-36C3-228B2B387D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8150" y="5029200"/>
          <a:ext cx="35925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6" imgW="48564800" imgH="9944100" progId="Equation.3">
                  <p:embed/>
                </p:oleObj>
              </mc:Choice>
              <mc:Fallback>
                <p:oleObj name="公式" r:id="rId16" imgW="48564800" imgH="99441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5029200"/>
                        <a:ext cx="35925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64" grpId="0"/>
      <p:bldP spid="261165" grpId="0"/>
      <p:bldP spid="261166" grpId="0"/>
      <p:bldP spid="261167" grpId="0"/>
      <p:bldP spid="261168" grpId="0" animBg="1"/>
      <p:bldP spid="2611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4">
            <a:extLst>
              <a:ext uri="{FF2B5EF4-FFF2-40B4-BE49-F238E27FC236}">
                <a16:creationId xmlns:a16="http://schemas.microsoft.com/office/drawing/2014/main" id="{8684D6F8-51A8-0F18-8DDA-B79248ACB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FAC21F-E6E1-E741-B925-B9D5EC593C5E}" type="slidenum">
              <a:rPr lang="en-US" altLang="zh-CN"/>
              <a:pPr/>
              <a:t>23</a:t>
            </a:fld>
            <a:r>
              <a:rPr lang="en-US" altLang="zh-CN"/>
              <a:t>/49</a:t>
            </a: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9EA1026-EC92-F1DD-63BC-DC0D9D351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Global versus Local Weights </a:t>
            </a:r>
          </a:p>
        </p:txBody>
      </p:sp>
      <p:pic>
        <p:nvPicPr>
          <p:cNvPr id="49155" name="Picture 27">
            <a:extLst>
              <a:ext uri="{FF2B5EF4-FFF2-40B4-BE49-F238E27FC236}">
                <a16:creationId xmlns:a16="http://schemas.microsoft.com/office/drawing/2014/main" id="{761B4790-F83C-0C4A-163E-C5C3376A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8">
            <a:extLst>
              <a:ext uri="{FF2B5EF4-FFF2-40B4-BE49-F238E27FC236}">
                <a16:creationId xmlns:a16="http://schemas.microsoft.com/office/drawing/2014/main" id="{86581D41-B737-8490-F594-58B9F7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9">
            <a:extLst>
              <a:ext uri="{FF2B5EF4-FFF2-40B4-BE49-F238E27FC236}">
                <a16:creationId xmlns:a16="http://schemas.microsoft.com/office/drawing/2014/main" id="{0065776B-DA95-E843-DF62-EEAAC9E1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32">
            <a:extLst>
              <a:ext uri="{FF2B5EF4-FFF2-40B4-BE49-F238E27FC236}">
                <a16:creationId xmlns:a16="http://schemas.microsoft.com/office/drawing/2014/main" id="{092709C4-5A7C-7DC2-F5D7-F7CE7C30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2788"/>
            <a:ext cx="1524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2.40    5.23</a:t>
            </a:r>
          </a:p>
          <a:p>
            <a:pPr eaLnBrk="1" hangingPunct="1"/>
            <a:r>
              <a:rPr lang="en-US" altLang="zh-CN"/>
              <a:t>-2.69  0.55</a:t>
            </a:r>
          </a:p>
          <a:p>
            <a:pPr eaLnBrk="1" hangingPunct="1"/>
            <a:r>
              <a:rPr lang="en-US" altLang="zh-CN"/>
              <a:t>-3.97  -3.62</a:t>
            </a:r>
          </a:p>
          <a:p>
            <a:pPr eaLnBrk="1" hangingPunct="1"/>
            <a:r>
              <a:rPr lang="en-US" altLang="zh-CN"/>
              <a:t>2.08   -3.73</a:t>
            </a:r>
          </a:p>
          <a:p>
            <a:pPr eaLnBrk="1" hangingPunct="1"/>
            <a:r>
              <a:rPr lang="en-US" altLang="zh-CN"/>
              <a:t>5.08   2.15</a:t>
            </a:r>
          </a:p>
          <a:p>
            <a:pPr eaLnBrk="1" hangingPunct="1"/>
            <a:r>
              <a:rPr lang="en-US" altLang="zh-CN"/>
              <a:t>1.43   4.48</a:t>
            </a:r>
          </a:p>
          <a:p>
            <a:pPr eaLnBrk="1" hangingPunct="1"/>
            <a:r>
              <a:rPr lang="en-US" altLang="zh-CN"/>
              <a:t>……</a:t>
            </a:r>
          </a:p>
        </p:txBody>
      </p:sp>
      <p:sp>
        <p:nvSpPr>
          <p:cNvPr id="49159" name="Text Box 33">
            <a:extLst>
              <a:ext uri="{FF2B5EF4-FFF2-40B4-BE49-F238E27FC236}">
                <a16:creationId xmlns:a16="http://schemas.microsoft.com/office/drawing/2014/main" id="{53A93C7D-28D8-28BA-85BC-455CBE5A1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00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x</a:t>
            </a:r>
          </a:p>
        </p:txBody>
      </p:sp>
      <p:sp>
        <p:nvSpPr>
          <p:cNvPr id="49160" name="Text Box 34">
            <a:extLst>
              <a:ext uri="{FF2B5EF4-FFF2-40B4-BE49-F238E27FC236}">
                <a16:creationId xmlns:a16="http://schemas.microsoft.com/office/drawing/2014/main" id="{58AB1324-6BA5-8E2A-A2E5-D92C4B64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0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y</a:t>
            </a:r>
          </a:p>
        </p:txBody>
      </p:sp>
      <p:sp>
        <p:nvSpPr>
          <p:cNvPr id="49161" name="Text Box 35">
            <a:extLst>
              <a:ext uri="{FF2B5EF4-FFF2-40B4-BE49-F238E27FC236}">
                <a16:creationId xmlns:a16="http://schemas.microsoft.com/office/drawing/2014/main" id="{7DEFC325-057D-36DB-AD26-E77C7A02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2788"/>
            <a:ext cx="5334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</a:p>
          <a:p>
            <a:pPr eaLnBrk="1" hangingPunct="1"/>
            <a:r>
              <a:rPr lang="en-US" altLang="zh-CN"/>
              <a:t>0</a:t>
            </a:r>
          </a:p>
          <a:p>
            <a:pPr eaLnBrk="1" hangingPunct="1"/>
            <a:r>
              <a:rPr lang="en-US" altLang="zh-CN"/>
              <a:t>0</a:t>
            </a:r>
          </a:p>
          <a:p>
            <a:pPr eaLnBrk="1" hangingPunct="1"/>
            <a:r>
              <a:rPr lang="en-US" altLang="zh-CN"/>
              <a:t>0</a:t>
            </a:r>
          </a:p>
          <a:p>
            <a:pPr eaLnBrk="1" hangingPunct="1"/>
            <a:r>
              <a:rPr lang="en-US" altLang="zh-CN"/>
              <a:t>0</a:t>
            </a:r>
          </a:p>
          <a:p>
            <a:pPr eaLnBrk="1" hangingPunct="1"/>
            <a:r>
              <a:rPr lang="en-US" altLang="zh-CN"/>
              <a:t>1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29" name="Text Box 37">
            <a:extLst>
              <a:ext uri="{FF2B5EF4-FFF2-40B4-BE49-F238E27FC236}">
                <a16:creationId xmlns:a16="http://schemas.microsoft.com/office/drawing/2014/main" id="{8E109C03-5621-BCF4-F083-7E3BEC26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70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1</a:t>
            </a:r>
          </a:p>
        </p:txBody>
      </p:sp>
      <p:sp>
        <p:nvSpPr>
          <p:cNvPr id="213030" name="Text Box 38">
            <a:extLst>
              <a:ext uri="{FF2B5EF4-FFF2-40B4-BE49-F238E27FC236}">
                <a16:creationId xmlns:a16="http://schemas.microsoft.com/office/drawing/2014/main" id="{405CBB18-0A29-78C5-18D1-39AD7425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82788"/>
            <a:ext cx="5334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0.6</a:t>
            </a:r>
          </a:p>
          <a:p>
            <a:pPr eaLnBrk="1" hangingPunct="1"/>
            <a:r>
              <a:rPr lang="en-US" altLang="zh-CN"/>
              <a:t>0.4</a:t>
            </a:r>
          </a:p>
          <a:p>
            <a:pPr eaLnBrk="1" hangingPunct="1"/>
            <a:r>
              <a:rPr lang="en-US" altLang="zh-CN"/>
              <a:t>0.2</a:t>
            </a:r>
          </a:p>
          <a:p>
            <a:pPr eaLnBrk="1" hangingPunct="1"/>
            <a:r>
              <a:rPr lang="en-US" altLang="zh-CN"/>
              <a:t>0.1</a:t>
            </a:r>
          </a:p>
          <a:p>
            <a:pPr eaLnBrk="1" hangingPunct="1"/>
            <a:r>
              <a:rPr lang="en-US" altLang="zh-CN"/>
              <a:t>0.6</a:t>
            </a:r>
          </a:p>
          <a:p>
            <a:pPr eaLnBrk="1" hangingPunct="1"/>
            <a:r>
              <a:rPr lang="en-US" altLang="zh-CN"/>
              <a:t>1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31" name="Text Box 39">
            <a:extLst>
              <a:ext uri="{FF2B5EF4-FFF2-40B4-BE49-F238E27FC236}">
                <a16:creationId xmlns:a16="http://schemas.microsoft.com/office/drawing/2014/main" id="{80080B72-F1FC-A316-B9BA-9A4B8EB8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00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2</a:t>
            </a:r>
          </a:p>
        </p:txBody>
      </p:sp>
      <p:sp>
        <p:nvSpPr>
          <p:cNvPr id="213032" name="Text Box 40">
            <a:extLst>
              <a:ext uri="{FF2B5EF4-FFF2-40B4-BE49-F238E27FC236}">
                <a16:creationId xmlns:a16="http://schemas.microsoft.com/office/drawing/2014/main" id="{823086C8-8ADF-F6C2-A3A8-CB1E9BD87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82788"/>
            <a:ext cx="5334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0.9</a:t>
            </a:r>
          </a:p>
          <a:p>
            <a:pPr eaLnBrk="1" hangingPunct="1"/>
            <a:r>
              <a:rPr lang="en-US" altLang="zh-CN"/>
              <a:t>0.6</a:t>
            </a:r>
          </a:p>
          <a:p>
            <a:pPr eaLnBrk="1" hangingPunct="1"/>
            <a:r>
              <a:rPr lang="en-US" altLang="zh-CN"/>
              <a:t>0.4</a:t>
            </a:r>
          </a:p>
          <a:p>
            <a:pPr eaLnBrk="1" hangingPunct="1"/>
            <a:r>
              <a:rPr lang="en-US" altLang="zh-CN"/>
              <a:t>0.1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0.2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33" name="Text Box 41">
            <a:extLst>
              <a:ext uri="{FF2B5EF4-FFF2-40B4-BE49-F238E27FC236}">
                <a16:creationId xmlns:a16="http://schemas.microsoft.com/office/drawing/2014/main" id="{9FF32E1D-600B-41DF-3702-DAD3FBC6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70013"/>
            <a:ext cx="533400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</a:t>
            </a:r>
            <a:r>
              <a:rPr lang="en-US" altLang="zh-CN" baseline="-25000"/>
              <a:t>g</a:t>
            </a:r>
          </a:p>
        </p:txBody>
      </p:sp>
      <p:sp>
        <p:nvSpPr>
          <p:cNvPr id="213034" name="Text Box 42">
            <a:extLst>
              <a:ext uri="{FF2B5EF4-FFF2-40B4-BE49-F238E27FC236}">
                <a16:creationId xmlns:a16="http://schemas.microsoft.com/office/drawing/2014/main" id="{1C44599D-7471-C61B-D4AF-B9F45114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2788"/>
            <a:ext cx="533400" cy="2014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35" name="Text Box 43">
            <a:extLst>
              <a:ext uri="{FF2B5EF4-FFF2-40B4-BE49-F238E27FC236}">
                <a16:creationId xmlns:a16="http://schemas.microsoft.com/office/drawing/2014/main" id="{6454FB7A-6631-FDF0-1D4E-B8FAAFD9B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0013"/>
            <a:ext cx="53340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</a:t>
            </a:r>
            <a:r>
              <a:rPr lang="en-US" altLang="zh-CN" baseline="-25000"/>
              <a:t>l</a:t>
            </a:r>
          </a:p>
        </p:txBody>
      </p:sp>
      <p:sp>
        <p:nvSpPr>
          <p:cNvPr id="213036" name="Text Box 44">
            <a:extLst>
              <a:ext uri="{FF2B5EF4-FFF2-40B4-BE49-F238E27FC236}">
                <a16:creationId xmlns:a16="http://schemas.microsoft.com/office/drawing/2014/main" id="{2EA6C6D6-641F-7982-8067-6D92FA43F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82788"/>
            <a:ext cx="533400" cy="20145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0.2</a:t>
            </a:r>
          </a:p>
          <a:p>
            <a:pPr eaLnBrk="1" hangingPunct="1"/>
            <a:r>
              <a:rPr lang="en-US" altLang="zh-CN"/>
              <a:t>0.6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0.5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1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37" name="Text Box 45">
            <a:extLst>
              <a:ext uri="{FF2B5EF4-FFF2-40B4-BE49-F238E27FC236}">
                <a16:creationId xmlns:a16="http://schemas.microsoft.com/office/drawing/2014/main" id="{DFFD434B-A97C-4202-3742-861E649B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370013"/>
            <a:ext cx="533400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</a:t>
            </a:r>
            <a:r>
              <a:rPr lang="en-US" altLang="zh-CN" baseline="-25000"/>
              <a:t>g</a:t>
            </a:r>
          </a:p>
        </p:txBody>
      </p:sp>
      <p:sp>
        <p:nvSpPr>
          <p:cNvPr id="213038" name="Text Box 46">
            <a:extLst>
              <a:ext uri="{FF2B5EF4-FFF2-40B4-BE49-F238E27FC236}">
                <a16:creationId xmlns:a16="http://schemas.microsoft.com/office/drawing/2014/main" id="{9876695E-F043-4600-58F1-A2197E97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82788"/>
            <a:ext cx="533400" cy="2014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39" name="Text Box 47">
            <a:extLst>
              <a:ext uri="{FF2B5EF4-FFF2-40B4-BE49-F238E27FC236}">
                <a16:creationId xmlns:a16="http://schemas.microsoft.com/office/drawing/2014/main" id="{6F0463C3-8965-3B6C-A36D-13F1C4FE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0013"/>
            <a:ext cx="53340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</a:t>
            </a:r>
            <a:r>
              <a:rPr lang="en-US" altLang="zh-CN" baseline="-25000"/>
              <a:t>l</a:t>
            </a:r>
          </a:p>
        </p:txBody>
      </p:sp>
      <p:sp>
        <p:nvSpPr>
          <p:cNvPr id="213040" name="Text Box 48">
            <a:extLst>
              <a:ext uri="{FF2B5EF4-FFF2-40B4-BE49-F238E27FC236}">
                <a16:creationId xmlns:a16="http://schemas.microsoft.com/office/drawing/2014/main" id="{9F0FD010-31B2-BC76-1CC9-40824F03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82788"/>
            <a:ext cx="533400" cy="201453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0.8</a:t>
            </a:r>
          </a:p>
          <a:p>
            <a:pPr eaLnBrk="1" hangingPunct="1"/>
            <a:r>
              <a:rPr lang="en-US" altLang="zh-CN"/>
              <a:t>0.4</a:t>
            </a:r>
          </a:p>
          <a:p>
            <a:pPr eaLnBrk="1" hangingPunct="1"/>
            <a:r>
              <a:rPr lang="en-US" altLang="zh-CN"/>
              <a:t>0.3</a:t>
            </a:r>
          </a:p>
          <a:p>
            <a:pPr eaLnBrk="1" hangingPunct="1"/>
            <a:r>
              <a:rPr lang="en-US" altLang="zh-CN"/>
              <a:t>0.5</a:t>
            </a:r>
          </a:p>
          <a:p>
            <a:pPr eaLnBrk="1" hangingPunct="1"/>
            <a:r>
              <a:rPr lang="en-US" altLang="zh-CN"/>
              <a:t>0.7</a:t>
            </a:r>
          </a:p>
          <a:p>
            <a:pPr eaLnBrk="1" hangingPunct="1"/>
            <a:r>
              <a:rPr lang="en-US" altLang="zh-CN"/>
              <a:t>0</a:t>
            </a:r>
          </a:p>
          <a:p>
            <a:pPr eaLnBrk="1" hangingPunct="1"/>
            <a:r>
              <a:rPr lang="en-US" altLang="zh-CN"/>
              <a:t>…</a:t>
            </a:r>
          </a:p>
        </p:txBody>
      </p:sp>
      <p:sp>
        <p:nvSpPr>
          <p:cNvPr id="213041" name="Rectangle 49">
            <a:extLst>
              <a:ext uri="{FF2B5EF4-FFF2-40B4-BE49-F238E27FC236}">
                <a16:creationId xmlns:a16="http://schemas.microsoft.com/office/drawing/2014/main" id="{62552DF5-D1D3-150B-F5E2-228E7D44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7543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Locally weighting scheme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Weight of each model is computed per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Weights are determined according to models’ performance on the test set, not training set</a:t>
            </a:r>
            <a:endParaRPr lang="en-US" altLang="zh-CN" sz="2000"/>
          </a:p>
        </p:txBody>
      </p:sp>
      <p:sp>
        <p:nvSpPr>
          <p:cNvPr id="213042" name="Rectangle 50">
            <a:extLst>
              <a:ext uri="{FF2B5EF4-FFF2-40B4-BE49-F238E27FC236}">
                <a16:creationId xmlns:a16="http://schemas.microsoft.com/office/drawing/2014/main" id="{B6F4A9B5-6E0D-6E84-123C-207ACD31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Training </a:t>
            </a:r>
          </a:p>
        </p:txBody>
      </p:sp>
      <p:cxnSp>
        <p:nvCxnSpPr>
          <p:cNvPr id="213045" name="AutoShape 53">
            <a:extLst>
              <a:ext uri="{FF2B5EF4-FFF2-40B4-BE49-F238E27FC236}">
                <a16:creationId xmlns:a16="http://schemas.microsoft.com/office/drawing/2014/main" id="{D914CE9F-187D-FD3D-4C78-FC40139AA1D2}"/>
              </a:ext>
            </a:extLst>
          </p:cNvPr>
          <p:cNvCxnSpPr>
            <a:cxnSpLocks noChangeShapeType="1"/>
            <a:stCxn id="213034" idx="2"/>
            <a:endCxn id="213042" idx="1"/>
          </p:cNvCxnSpPr>
          <p:nvPr/>
        </p:nvCxnSpPr>
        <p:spPr bwMode="auto">
          <a:xfrm>
            <a:off x="4457700" y="3997325"/>
            <a:ext cx="2171700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046" name="AutoShape 54">
            <a:extLst>
              <a:ext uri="{FF2B5EF4-FFF2-40B4-BE49-F238E27FC236}">
                <a16:creationId xmlns:a16="http://schemas.microsoft.com/office/drawing/2014/main" id="{CD4F41BE-6826-7D59-C397-F1739C0E8C09}"/>
              </a:ext>
            </a:extLst>
          </p:cNvPr>
          <p:cNvCxnSpPr>
            <a:cxnSpLocks noChangeShapeType="1"/>
            <a:stCxn id="213038" idx="2"/>
            <a:endCxn id="213042" idx="0"/>
          </p:cNvCxnSpPr>
          <p:nvPr/>
        </p:nvCxnSpPr>
        <p:spPr bwMode="auto">
          <a:xfrm flipH="1">
            <a:off x="7239000" y="3997325"/>
            <a:ext cx="38100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047" name="AutoShape 55">
            <a:extLst>
              <a:ext uri="{FF2B5EF4-FFF2-40B4-BE49-F238E27FC236}">
                <a16:creationId xmlns:a16="http://schemas.microsoft.com/office/drawing/2014/main" id="{5045CCBE-C4F7-49FB-A1EA-59BDFDB88F85}"/>
              </a:ext>
            </a:extLst>
          </p:cNvPr>
          <p:cNvCxnSpPr>
            <a:cxnSpLocks noChangeShapeType="1"/>
            <a:stCxn id="213035" idx="0"/>
            <a:endCxn id="49160" idx="0"/>
          </p:cNvCxnSpPr>
          <p:nvPr/>
        </p:nvCxnSpPr>
        <p:spPr bwMode="auto">
          <a:xfrm rot="-5400000" flipH="1" flipV="1">
            <a:off x="3923506" y="-793"/>
            <a:ext cx="1587" cy="27432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048" name="AutoShape 56">
            <a:extLst>
              <a:ext uri="{FF2B5EF4-FFF2-40B4-BE49-F238E27FC236}">
                <a16:creationId xmlns:a16="http://schemas.microsoft.com/office/drawing/2014/main" id="{81E71AEC-57B9-278E-1D4B-44E982EE74B9}"/>
              </a:ext>
            </a:extLst>
          </p:cNvPr>
          <p:cNvCxnSpPr>
            <a:cxnSpLocks noChangeShapeType="1"/>
            <a:stCxn id="213039" idx="0"/>
            <a:endCxn id="49160" idx="0"/>
          </p:cNvCxnSpPr>
          <p:nvPr/>
        </p:nvCxnSpPr>
        <p:spPr bwMode="auto">
          <a:xfrm rot="-5400000" flipH="1" flipV="1">
            <a:off x="5333206" y="-1410493"/>
            <a:ext cx="1587" cy="55626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9" grpId="0"/>
      <p:bldP spid="213030" grpId="0"/>
      <p:bldP spid="213031" grpId="0"/>
      <p:bldP spid="213032" grpId="0"/>
      <p:bldP spid="213033" grpId="0" animBg="1"/>
      <p:bldP spid="213034" grpId="0" animBg="1"/>
      <p:bldP spid="213035" grpId="0" animBg="1"/>
      <p:bldP spid="213036" grpId="0" animBg="1"/>
      <p:bldP spid="213037" grpId="0" animBg="1"/>
      <p:bldP spid="213038" grpId="0" animBg="1"/>
      <p:bldP spid="213039" grpId="0" animBg="1"/>
      <p:bldP spid="213040" grpId="0" animBg="1"/>
      <p:bldP spid="2130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>
            <a:extLst>
              <a:ext uri="{FF2B5EF4-FFF2-40B4-BE49-F238E27FC236}">
                <a16:creationId xmlns:a16="http://schemas.microsoft.com/office/drawing/2014/main" id="{5684467F-6688-E418-6241-AEC1B98EF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AB8572-AF1F-604A-993A-C239645A1F8E}" type="slidenum">
              <a:rPr lang="en-US" altLang="zh-CN"/>
              <a:pPr/>
              <a:t>24</a:t>
            </a:fld>
            <a:r>
              <a:rPr lang="en-US" altLang="zh-CN"/>
              <a:t>/49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52EF05B-BC7D-7916-02AF-577AB9C8F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Synthetic Example Revisited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F8E5733B-32E0-D48A-0173-DC93146C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9025"/>
            <a:ext cx="78486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7F73B37C-B6BF-AA28-4E1A-313B995A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35052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Training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cs typeface="Arial" panose="020B0604020202020204" pitchFamily="34" charset="0"/>
              </a:rPr>
              <a:t>(have conflicting concepts)</a:t>
            </a:r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0A66902D-840C-FF6D-B436-256BF9C90C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3810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26FCE10C-4BDA-D109-9909-9BF976715B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886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1C872A06-5B9A-9267-78C3-ED2E862E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3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Test</a:t>
            </a:r>
            <a:endParaRPr lang="en-US" altLang="zh-CN" sz="2000" b="1">
              <a:cs typeface="Arial" panose="020B0604020202020204" pitchFamily="34" charset="0"/>
            </a:endParaRPr>
          </a:p>
        </p:txBody>
      </p:sp>
      <p:sp>
        <p:nvSpPr>
          <p:cNvPr id="51208" name="Line 8">
            <a:extLst>
              <a:ext uri="{FF2B5EF4-FFF2-40B4-BE49-F238E27FC236}">
                <a16:creationId xmlns:a16="http://schemas.microsoft.com/office/drawing/2014/main" id="{28FBFAA8-FFA9-AE3C-97CF-223C580B2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AutoShape 9">
            <a:extLst>
              <a:ext uri="{FF2B5EF4-FFF2-40B4-BE49-F238E27FC236}">
                <a16:creationId xmlns:a16="http://schemas.microsoft.com/office/drawing/2014/main" id="{9BE5C72D-BD4E-3D5B-28E3-25B70B420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1524000" cy="1524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D6970112-5EF8-3282-2746-B104AD10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Partially overlapping</a:t>
            </a:r>
          </a:p>
        </p:txBody>
      </p:sp>
      <p:pic>
        <p:nvPicPr>
          <p:cNvPr id="51211" name="Picture 11">
            <a:extLst>
              <a:ext uri="{FF2B5EF4-FFF2-40B4-BE49-F238E27FC236}">
                <a16:creationId xmlns:a16="http://schemas.microsoft.com/office/drawing/2014/main" id="{D9EECBF5-2B34-D6DF-6EFA-CCE34A96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>
            <a:extLst>
              <a:ext uri="{FF2B5EF4-FFF2-40B4-BE49-F238E27FC236}">
                <a16:creationId xmlns:a16="http://schemas.microsoft.com/office/drawing/2014/main" id="{27D453B3-0DEA-621A-82D9-457F408F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>
            <a:extLst>
              <a:ext uri="{FF2B5EF4-FFF2-40B4-BE49-F238E27FC236}">
                <a16:creationId xmlns:a16="http://schemas.microsoft.com/office/drawing/2014/main" id="{52FA1415-F8D5-EA40-EE92-AFF4ECCD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86" name="Text Box 14">
            <a:extLst>
              <a:ext uri="{FF2B5EF4-FFF2-40B4-BE49-F238E27FC236}">
                <a16:creationId xmlns:a16="http://schemas.microsoft.com/office/drawing/2014/main" id="{E0A29653-625F-5577-9ACB-6AA512A2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533400" cy="366713"/>
          </a:xfrm>
          <a:prstGeom prst="rect">
            <a:avLst/>
          </a:prstGeom>
          <a:solidFill>
            <a:srgbClr val="CC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1</a:t>
            </a:r>
          </a:p>
        </p:txBody>
      </p:sp>
      <p:sp>
        <p:nvSpPr>
          <p:cNvPr id="259087" name="Text Box 15">
            <a:extLst>
              <a:ext uri="{FF2B5EF4-FFF2-40B4-BE49-F238E27FC236}">
                <a16:creationId xmlns:a16="http://schemas.microsoft.com/office/drawing/2014/main" id="{4879F909-3A1D-BEC5-4CC7-80BF5C67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838200"/>
            <a:ext cx="533400" cy="366713"/>
          </a:xfrm>
          <a:prstGeom prst="rect">
            <a:avLst/>
          </a:prstGeom>
          <a:solidFill>
            <a:srgbClr val="CC99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2</a:t>
            </a:r>
          </a:p>
        </p:txBody>
      </p:sp>
      <p:sp>
        <p:nvSpPr>
          <p:cNvPr id="259088" name="Oval 16">
            <a:extLst>
              <a:ext uri="{FF2B5EF4-FFF2-40B4-BE49-F238E27FC236}">
                <a16:creationId xmlns:a16="http://schemas.microsoft.com/office/drawing/2014/main" id="{682830E4-60E5-08F5-3430-7473B09C4F57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5953919" y="1483519"/>
            <a:ext cx="1219200" cy="966788"/>
          </a:xfrm>
          <a:prstGeom prst="ellipse">
            <a:avLst/>
          </a:prstGeom>
          <a:solidFill>
            <a:srgbClr val="CCFF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M</a:t>
            </a:r>
            <a:r>
              <a:rPr lang="en-US" altLang="zh-CN" baseline="-25000"/>
              <a:t>1</a:t>
            </a:r>
          </a:p>
        </p:txBody>
      </p:sp>
      <p:sp>
        <p:nvSpPr>
          <p:cNvPr id="259089" name="Oval 17">
            <a:extLst>
              <a:ext uri="{FF2B5EF4-FFF2-40B4-BE49-F238E27FC236}">
                <a16:creationId xmlns:a16="http://schemas.microsoft.com/office/drawing/2014/main" id="{C69393F0-CFC2-4D28-B5D6-DFB6DC78C7E2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7104063" y="1470025"/>
            <a:ext cx="1143000" cy="990600"/>
          </a:xfrm>
          <a:prstGeom prst="ellipse">
            <a:avLst/>
          </a:prstGeom>
          <a:solidFill>
            <a:srgbClr val="CC99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M</a:t>
            </a:r>
            <a:r>
              <a:rPr lang="en-US" altLang="zh-CN" baseline="-2500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6" grpId="0" animBg="1"/>
      <p:bldP spid="259087" grpId="0" animBg="1"/>
      <p:bldP spid="259088" grpId="0" animBg="1"/>
      <p:bldP spid="2590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4">
            <a:extLst>
              <a:ext uri="{FF2B5EF4-FFF2-40B4-BE49-F238E27FC236}">
                <a16:creationId xmlns:a16="http://schemas.microsoft.com/office/drawing/2014/main" id="{26CFC755-9EB4-0958-B6F0-C86B12AD9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9AD9CD-DFBF-EE45-B6F6-A8C9516EEE49}" type="slidenum">
              <a:rPr lang="en-US" altLang="zh-CN"/>
              <a:pPr/>
              <a:t>25</a:t>
            </a:fld>
            <a:r>
              <a:rPr lang="en-US" altLang="zh-CN"/>
              <a:t>/49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A6961B5-FE5F-40E3-9471-0B6519DFD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Optimal Local Weights</a:t>
            </a:r>
          </a:p>
        </p:txBody>
      </p:sp>
      <p:sp>
        <p:nvSpPr>
          <p:cNvPr id="153608" name="Text Box 8">
            <a:extLst>
              <a:ext uri="{FF2B5EF4-FFF2-40B4-BE49-F238E27FC236}">
                <a16:creationId xmlns:a16="http://schemas.microsoft.com/office/drawing/2014/main" id="{28E4352C-72B3-3B0F-1C3B-7C2054D1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7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C</a:t>
            </a:r>
            <a:r>
              <a:rPr lang="en-US" altLang="zh-CN" sz="2000" b="1" baseline="-25000"/>
              <a:t>1</a:t>
            </a:r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997DA2D2-21A4-5B1B-856B-B5B6ABFB8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C</a:t>
            </a:r>
            <a:r>
              <a:rPr lang="en-US" altLang="zh-CN" sz="2000" b="1" baseline="-25000"/>
              <a:t>2</a:t>
            </a:r>
          </a:p>
        </p:txBody>
      </p:sp>
      <p:sp>
        <p:nvSpPr>
          <p:cNvPr id="53253" name="Rectangle 16">
            <a:extLst>
              <a:ext uri="{FF2B5EF4-FFF2-40B4-BE49-F238E27FC236}">
                <a16:creationId xmlns:a16="http://schemas.microsoft.com/office/drawing/2014/main" id="{BB36EB5D-3D84-CC8A-D4F5-66C8225A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057400"/>
            <a:ext cx="18288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/>
              <a:t>Test example x</a:t>
            </a:r>
          </a:p>
        </p:txBody>
      </p:sp>
      <p:sp>
        <p:nvSpPr>
          <p:cNvPr id="153629" name="Rectangle 29">
            <a:extLst>
              <a:ext uri="{FF2B5EF4-FFF2-40B4-BE49-F238E27FC236}">
                <a16:creationId xmlns:a16="http://schemas.microsoft.com/office/drawing/2014/main" id="{99653225-7F47-BA60-0C02-7CE5C0E20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/>
              <a:t>0.9      0.1</a:t>
            </a:r>
          </a:p>
        </p:txBody>
      </p:sp>
      <p:sp>
        <p:nvSpPr>
          <p:cNvPr id="153630" name="Rectangle 30">
            <a:extLst>
              <a:ext uri="{FF2B5EF4-FFF2-40B4-BE49-F238E27FC236}">
                <a16:creationId xmlns:a16="http://schemas.microsoft.com/office/drawing/2014/main" id="{2463A7D5-5A81-B506-5A88-49A256900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194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/>
              <a:t>0.4      0.6</a:t>
            </a:r>
          </a:p>
        </p:txBody>
      </p:sp>
      <p:sp>
        <p:nvSpPr>
          <p:cNvPr id="53256" name="Rectangle 31">
            <a:extLst>
              <a:ext uri="{FF2B5EF4-FFF2-40B4-BE49-F238E27FC236}">
                <a16:creationId xmlns:a16="http://schemas.microsoft.com/office/drawing/2014/main" id="{0C49D9D1-3A12-26B1-6337-9C3495FF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574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/>
              <a:t>0.8      0.2</a:t>
            </a:r>
          </a:p>
        </p:txBody>
      </p:sp>
      <p:sp>
        <p:nvSpPr>
          <p:cNvPr id="153632" name="Rectangle 32">
            <a:extLst>
              <a:ext uri="{FF2B5EF4-FFF2-40B4-BE49-F238E27FC236}">
                <a16:creationId xmlns:a16="http://schemas.microsoft.com/office/drawing/2014/main" id="{20E49CEE-6010-7159-2D46-8AD649D9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762000"/>
            <a:ext cx="320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Higher Weight</a:t>
            </a:r>
          </a:p>
        </p:txBody>
      </p:sp>
      <p:sp>
        <p:nvSpPr>
          <p:cNvPr id="153633" name="AutoShape 33">
            <a:extLst>
              <a:ext uri="{FF2B5EF4-FFF2-40B4-BE49-F238E27FC236}">
                <a16:creationId xmlns:a16="http://schemas.microsoft.com/office/drawing/2014/main" id="{3CB1B366-87AE-D3FD-EF43-335BD05BB928}"/>
              </a:ext>
            </a:extLst>
          </p:cNvPr>
          <p:cNvSpPr>
            <a:spLocks noChangeArrowheads="1"/>
          </p:cNvSpPr>
          <p:nvPr/>
        </p:nvSpPr>
        <p:spPr bwMode="auto">
          <a:xfrm rot="-1500000">
            <a:off x="4114800" y="1219200"/>
            <a:ext cx="917575" cy="393700"/>
          </a:xfrm>
          <a:prstGeom prst="leftArrow">
            <a:avLst>
              <a:gd name="adj1" fmla="val 50000"/>
              <a:gd name="adj2" fmla="val 582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5" name="Rectangle 35">
            <a:extLst>
              <a:ext uri="{FF2B5EF4-FFF2-40B4-BE49-F238E27FC236}">
                <a16:creationId xmlns:a16="http://schemas.microsoft.com/office/drawing/2014/main" id="{1C6F2ACB-8C2B-625D-4DFE-A0529B98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Optimal weights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Solution to a regression problem</a:t>
            </a:r>
            <a:endParaRPr lang="en-US" altLang="zh-CN" sz="2000"/>
          </a:p>
        </p:txBody>
      </p:sp>
      <p:pic>
        <p:nvPicPr>
          <p:cNvPr id="153636" name="Picture 36">
            <a:extLst>
              <a:ext uri="{FF2B5EF4-FFF2-40B4-BE49-F238E27FC236}">
                <a16:creationId xmlns:a16="http://schemas.microsoft.com/office/drawing/2014/main" id="{609DAFCB-5595-9780-053F-1A34F4A1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429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1" name="Picture 37">
            <a:extLst>
              <a:ext uri="{FF2B5EF4-FFF2-40B4-BE49-F238E27FC236}">
                <a16:creationId xmlns:a16="http://schemas.microsoft.com/office/drawing/2014/main" id="{F5CB3F56-728C-AA42-69D2-73E93008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38">
            <a:extLst>
              <a:ext uri="{FF2B5EF4-FFF2-40B4-BE49-F238E27FC236}">
                <a16:creationId xmlns:a16="http://schemas.microsoft.com/office/drawing/2014/main" id="{2451BA5A-009D-EB30-9D19-171AE7B7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39">
            <a:extLst>
              <a:ext uri="{FF2B5EF4-FFF2-40B4-BE49-F238E27FC236}">
                <a16:creationId xmlns:a16="http://schemas.microsoft.com/office/drawing/2014/main" id="{1B98B490-A2E2-8C46-D99E-C228D812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0" name="AutoShape 40">
            <a:extLst>
              <a:ext uri="{FF2B5EF4-FFF2-40B4-BE49-F238E27FC236}">
                <a16:creationId xmlns:a16="http://schemas.microsoft.com/office/drawing/2014/main" id="{8E1D3414-C442-D463-94F3-ABA28635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3800"/>
            <a:ext cx="1905000" cy="914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1" name="Text Box 41">
            <a:extLst>
              <a:ext uri="{FF2B5EF4-FFF2-40B4-BE49-F238E27FC236}">
                <a16:creationId xmlns:a16="http://schemas.microsoft.com/office/drawing/2014/main" id="{AF12E50A-CD55-3742-EC4E-53A0F0A3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33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0.9       0.4</a:t>
            </a:r>
          </a:p>
        </p:txBody>
      </p:sp>
      <p:sp>
        <p:nvSpPr>
          <p:cNvPr id="153642" name="Text Box 42">
            <a:extLst>
              <a:ext uri="{FF2B5EF4-FFF2-40B4-BE49-F238E27FC236}">
                <a16:creationId xmlns:a16="http://schemas.microsoft.com/office/drawing/2014/main" id="{0ED3E19D-1D92-C6AD-FEDA-AF0A90DF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0.1       0.6</a:t>
            </a:r>
          </a:p>
        </p:txBody>
      </p:sp>
      <p:sp>
        <p:nvSpPr>
          <p:cNvPr id="153643" name="AutoShape 43">
            <a:extLst>
              <a:ext uri="{FF2B5EF4-FFF2-40B4-BE49-F238E27FC236}">
                <a16:creationId xmlns:a16="http://schemas.microsoft.com/office/drawing/2014/main" id="{15A9B6B5-9C6E-B21A-8FC3-5A1D9F36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733800"/>
            <a:ext cx="457200" cy="914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5" name="Text Box 45">
            <a:extLst>
              <a:ext uri="{FF2B5EF4-FFF2-40B4-BE49-F238E27FC236}">
                <a16:creationId xmlns:a16="http://schemas.microsoft.com/office/drawing/2014/main" id="{040E1EA4-6CAD-8D75-91D8-006C3A9D0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33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</a:t>
            </a:r>
            <a:r>
              <a:rPr lang="en-US" altLang="zh-CN" baseline="30000"/>
              <a:t>1</a:t>
            </a:r>
          </a:p>
        </p:txBody>
      </p:sp>
      <p:sp>
        <p:nvSpPr>
          <p:cNvPr id="153646" name="Text Box 46">
            <a:extLst>
              <a:ext uri="{FF2B5EF4-FFF2-40B4-BE49-F238E27FC236}">
                <a16:creationId xmlns:a16="http://schemas.microsoft.com/office/drawing/2014/main" id="{17E1DCD9-38DD-A38E-5A58-21263D8F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05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</a:t>
            </a:r>
            <a:r>
              <a:rPr lang="en-US" altLang="zh-CN" baseline="30000"/>
              <a:t>2</a:t>
            </a:r>
          </a:p>
        </p:txBody>
      </p:sp>
      <p:sp>
        <p:nvSpPr>
          <p:cNvPr id="153647" name="Text Box 47">
            <a:extLst>
              <a:ext uri="{FF2B5EF4-FFF2-40B4-BE49-F238E27FC236}">
                <a16:creationId xmlns:a16="http://schemas.microsoft.com/office/drawing/2014/main" id="{1605B722-3562-FC5C-96A3-AD663B15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76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= </a:t>
            </a:r>
            <a:endParaRPr lang="en-US" altLang="zh-CN" baseline="-25000"/>
          </a:p>
        </p:txBody>
      </p:sp>
      <p:sp>
        <p:nvSpPr>
          <p:cNvPr id="153648" name="AutoShape 48">
            <a:extLst>
              <a:ext uri="{FF2B5EF4-FFF2-40B4-BE49-F238E27FC236}">
                <a16:creationId xmlns:a16="http://schemas.microsoft.com/office/drawing/2014/main" id="{9420C97B-15BA-9701-23E5-DC6B1229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33800"/>
            <a:ext cx="457200" cy="914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9" name="Text Box 49">
            <a:extLst>
              <a:ext uri="{FF2B5EF4-FFF2-40B4-BE49-F238E27FC236}">
                <a16:creationId xmlns:a16="http://schemas.microsoft.com/office/drawing/2014/main" id="{B63A22F3-8300-0808-D0AF-E11ADD405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33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0.8</a:t>
            </a:r>
            <a:endParaRPr lang="en-US" altLang="zh-CN" baseline="-25000"/>
          </a:p>
        </p:txBody>
      </p:sp>
      <p:sp>
        <p:nvSpPr>
          <p:cNvPr id="153650" name="Text Box 50">
            <a:extLst>
              <a:ext uri="{FF2B5EF4-FFF2-40B4-BE49-F238E27FC236}">
                <a16:creationId xmlns:a16="http://schemas.microsoft.com/office/drawing/2014/main" id="{4B06E94E-0045-BEAF-81FA-06F5E46E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05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0.2</a:t>
            </a:r>
            <a:endParaRPr lang="en-US" altLang="zh-CN" baseline="-25000"/>
          </a:p>
        </p:txBody>
      </p:sp>
      <p:graphicFrame>
        <p:nvGraphicFramePr>
          <p:cNvPr id="153654" name="Object 54">
            <a:extLst>
              <a:ext uri="{FF2B5EF4-FFF2-40B4-BE49-F238E27FC236}">
                <a16:creationId xmlns:a16="http://schemas.microsoft.com/office/drawing/2014/main" id="{98655187-48B7-B2FA-176F-51B04CD4A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886200"/>
          <a:ext cx="1219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51400" imgH="9944100" progId="Equation.3">
                  <p:embed/>
                </p:oleObj>
              </mc:Choice>
              <mc:Fallback>
                <p:oleObj name="Equation" r:id="rId8" imgW="17551400" imgH="99441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12192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6" name="Rectangle 56">
            <a:extLst>
              <a:ext uri="{FF2B5EF4-FFF2-40B4-BE49-F238E27FC236}">
                <a16:creationId xmlns:a16="http://schemas.microsoft.com/office/drawing/2014/main" id="{AC9DE890-5203-9F01-F3C6-39684744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53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3657" name="Rectangle 57">
            <a:extLst>
              <a:ext uri="{FF2B5EF4-FFF2-40B4-BE49-F238E27FC236}">
                <a16:creationId xmlns:a16="http://schemas.microsoft.com/office/drawing/2014/main" id="{825EDBD3-FB4D-2D39-CCE2-FB113F31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00400"/>
            <a:ext cx="53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53658" name="Rectangle 58">
            <a:extLst>
              <a:ext uri="{FF2B5EF4-FFF2-40B4-BE49-F238E27FC236}">
                <a16:creationId xmlns:a16="http://schemas.microsoft.com/office/drawing/2014/main" id="{A18467AF-A71C-E723-FC26-53EC93F2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00400"/>
            <a:ext cx="53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f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  <p:bldP spid="153609" grpId="0"/>
      <p:bldP spid="153629" grpId="0" animBg="1"/>
      <p:bldP spid="153630" grpId="0" animBg="1"/>
      <p:bldP spid="153632" grpId="0"/>
      <p:bldP spid="153635" grpId="0"/>
      <p:bldP spid="153641" grpId="0"/>
      <p:bldP spid="153642" grpId="0"/>
      <p:bldP spid="153645" grpId="0"/>
      <p:bldP spid="153646" grpId="0"/>
      <p:bldP spid="153647" grpId="0"/>
      <p:bldP spid="153649" grpId="0"/>
      <p:bldP spid="153650" grpId="0"/>
      <p:bldP spid="153656" grpId="0"/>
      <p:bldP spid="153657" grpId="0"/>
      <p:bldP spid="1536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>
            <a:extLst>
              <a:ext uri="{FF2B5EF4-FFF2-40B4-BE49-F238E27FC236}">
                <a16:creationId xmlns:a16="http://schemas.microsoft.com/office/drawing/2014/main" id="{FA4A4E82-BF49-D027-0BB3-0559D275C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A38C5D-0176-C148-A443-B13257DCE8DA}" type="slidenum">
              <a:rPr lang="en-US" altLang="zh-CN"/>
              <a:pPr/>
              <a:t>26</a:t>
            </a:fld>
            <a:r>
              <a:rPr lang="en-US" altLang="zh-CN"/>
              <a:t>/49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3CA7BBD-3CF1-B4FE-A143-874E003C9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Approximate Optimal Weights</a:t>
            </a:r>
          </a:p>
        </p:txBody>
      </p:sp>
      <p:sp>
        <p:nvSpPr>
          <p:cNvPr id="217099" name="Rectangle 11">
            <a:extLst>
              <a:ext uri="{FF2B5EF4-FFF2-40B4-BE49-F238E27FC236}">
                <a16:creationId xmlns:a16="http://schemas.microsoft.com/office/drawing/2014/main" id="{F62D9640-3B5C-A006-79DE-F34A0E33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8153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How to approximate the optimal weights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M should be assigned a higher weight at x if P(y|M,x) is closer to the true P(y|x)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Have some labeled examples in the target domain</a:t>
            </a:r>
          </a:p>
          <a:p>
            <a:pPr lvl="1" eaLnBrk="1" hangingPunct="1"/>
            <a:r>
              <a:rPr lang="en-US" altLang="zh-CN" sz="2400"/>
              <a:t>Use these examples to compute weights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None of the examples in the target domain are labeled</a:t>
            </a:r>
          </a:p>
          <a:p>
            <a:pPr lvl="1" eaLnBrk="1" hangingPunct="1"/>
            <a:r>
              <a:rPr lang="en-US" altLang="zh-CN" sz="2400"/>
              <a:t>Need to make some assumptions about the relationship between feature values and class labels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000"/>
          </a:p>
        </p:txBody>
      </p:sp>
      <p:pic>
        <p:nvPicPr>
          <p:cNvPr id="55300" name="Picture 12">
            <a:extLst>
              <a:ext uri="{FF2B5EF4-FFF2-40B4-BE49-F238E27FC236}">
                <a16:creationId xmlns:a16="http://schemas.microsoft.com/office/drawing/2014/main" id="{63807F04-8D0C-0F12-F9EE-231C1A07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3429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13">
            <a:extLst>
              <a:ext uri="{FF2B5EF4-FFF2-40B4-BE49-F238E27FC236}">
                <a16:creationId xmlns:a16="http://schemas.microsoft.com/office/drawing/2014/main" id="{04EB0871-243C-1BFA-F988-7D1A601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4">
            <a:extLst>
              <a:ext uri="{FF2B5EF4-FFF2-40B4-BE49-F238E27FC236}">
                <a16:creationId xmlns:a16="http://schemas.microsoft.com/office/drawing/2014/main" id="{957D821E-F3AA-8A3F-3119-C07CF897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5">
            <a:extLst>
              <a:ext uri="{FF2B5EF4-FFF2-40B4-BE49-F238E27FC236}">
                <a16:creationId xmlns:a16="http://schemas.microsoft.com/office/drawing/2014/main" id="{1DC07F3D-E46C-AA0B-D5C9-485C4B20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16">
            <a:extLst>
              <a:ext uri="{FF2B5EF4-FFF2-40B4-BE49-F238E27FC236}">
                <a16:creationId xmlns:a16="http://schemas.microsoft.com/office/drawing/2014/main" id="{343306F5-065C-4B7D-A920-D0204F5D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Optimal weights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Impossible to get since f is unknown!</a:t>
            </a:r>
            <a:endParaRPr lang="en-US" altLang="zh-CN" sz="20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>
            <a:extLst>
              <a:ext uri="{FF2B5EF4-FFF2-40B4-BE49-F238E27FC236}">
                <a16:creationId xmlns:a16="http://schemas.microsoft.com/office/drawing/2014/main" id="{ED3C0C7B-CA06-EFCD-33AF-8D4D5519B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68C3DB-D266-3740-A954-D09783B5D3AA}" type="slidenum">
              <a:rPr lang="en-US" altLang="zh-CN"/>
              <a:pPr/>
              <a:t>27</a:t>
            </a:fld>
            <a:r>
              <a:rPr lang="en-US" altLang="zh-CN"/>
              <a:t>/49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EFFAC38-941C-0C0E-1836-8D441FDD9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Clustering-Manifold Assumption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8C77981-4E2C-B07B-129A-1984F83F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zh-CN" sz="2400" i="1"/>
              <a:t>Test examples that are closer in feature space are more likely to share the same class label.</a:t>
            </a:r>
          </a:p>
        </p:txBody>
      </p:sp>
      <p:pic>
        <p:nvPicPr>
          <p:cNvPr id="57348" name="Picture 63">
            <a:extLst>
              <a:ext uri="{FF2B5EF4-FFF2-40B4-BE49-F238E27FC236}">
                <a16:creationId xmlns:a16="http://schemas.microsoft.com/office/drawing/2014/main" id="{7C4A05A8-BE2D-1693-EB42-6AEBD678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4">
            <a:extLst>
              <a:ext uri="{FF2B5EF4-FFF2-40B4-BE49-F238E27FC236}">
                <a16:creationId xmlns:a16="http://schemas.microsoft.com/office/drawing/2014/main" id="{E65225F3-EF5B-6D3D-E677-022B10F0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5">
            <a:extLst>
              <a:ext uri="{FF2B5EF4-FFF2-40B4-BE49-F238E27FC236}">
                <a16:creationId xmlns:a16="http://schemas.microsoft.com/office/drawing/2014/main" id="{684F57D4-35E0-4359-CE9F-F9241CD6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234" name="Oval 66">
            <a:extLst>
              <a:ext uri="{FF2B5EF4-FFF2-40B4-BE49-F238E27FC236}">
                <a16:creationId xmlns:a16="http://schemas.microsoft.com/office/drawing/2014/main" id="{82D0BDB6-1FE9-910B-D632-8586027D0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236" name="Oval 68">
            <a:extLst>
              <a:ext uri="{FF2B5EF4-FFF2-40B4-BE49-F238E27FC236}">
                <a16:creationId xmlns:a16="http://schemas.microsoft.com/office/drawing/2014/main" id="{64D0C589-0644-84E0-B798-3649F1BD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194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237" name="Oval 69">
            <a:extLst>
              <a:ext uri="{FF2B5EF4-FFF2-40B4-BE49-F238E27FC236}">
                <a16:creationId xmlns:a16="http://schemas.microsoft.com/office/drawing/2014/main" id="{F475130F-773F-6ED7-DA6E-4371BFA8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238" name="Oval 70">
            <a:extLst>
              <a:ext uri="{FF2B5EF4-FFF2-40B4-BE49-F238E27FC236}">
                <a16:creationId xmlns:a16="http://schemas.microsoft.com/office/drawing/2014/main" id="{A90757B6-B73A-D5C5-987A-4564020C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574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63239" name="AutoShape 71">
            <a:extLst>
              <a:ext uri="{FF2B5EF4-FFF2-40B4-BE49-F238E27FC236}">
                <a16:creationId xmlns:a16="http://schemas.microsoft.com/office/drawing/2014/main" id="{3B50C036-D1C2-7A61-757D-DD4BC7469FE0}"/>
              </a:ext>
            </a:extLst>
          </p:cNvPr>
          <p:cNvCxnSpPr>
            <a:cxnSpLocks noChangeShapeType="1"/>
            <a:stCxn id="263236" idx="7"/>
            <a:endCxn id="263238" idx="3"/>
          </p:cNvCxnSpPr>
          <p:nvPr/>
        </p:nvCxnSpPr>
        <p:spPr bwMode="auto">
          <a:xfrm flipV="1">
            <a:off x="6356350" y="23177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40" name="AutoShape 72">
            <a:extLst>
              <a:ext uri="{FF2B5EF4-FFF2-40B4-BE49-F238E27FC236}">
                <a16:creationId xmlns:a16="http://schemas.microsoft.com/office/drawing/2014/main" id="{7C881498-6F3C-1976-E4D3-15CC598BEAB1}"/>
              </a:ext>
            </a:extLst>
          </p:cNvPr>
          <p:cNvCxnSpPr>
            <a:cxnSpLocks noChangeShapeType="1"/>
            <a:stCxn id="263234" idx="6"/>
            <a:endCxn id="263237" idx="1"/>
          </p:cNvCxnSpPr>
          <p:nvPr/>
        </p:nvCxnSpPr>
        <p:spPr bwMode="auto">
          <a:xfrm>
            <a:off x="6172200" y="23622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41" name="AutoShape 73">
            <a:extLst>
              <a:ext uri="{FF2B5EF4-FFF2-40B4-BE49-F238E27FC236}">
                <a16:creationId xmlns:a16="http://schemas.microsoft.com/office/drawing/2014/main" id="{D6B67841-10A5-77FE-60D2-643F62FF2705}"/>
              </a:ext>
            </a:extLst>
          </p:cNvPr>
          <p:cNvCxnSpPr>
            <a:cxnSpLocks noChangeShapeType="1"/>
            <a:stCxn id="263234" idx="6"/>
            <a:endCxn id="263238" idx="2"/>
          </p:cNvCxnSpPr>
          <p:nvPr/>
        </p:nvCxnSpPr>
        <p:spPr bwMode="auto">
          <a:xfrm flipV="1">
            <a:off x="6172200" y="22098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42" name="AutoShape 74">
            <a:extLst>
              <a:ext uri="{FF2B5EF4-FFF2-40B4-BE49-F238E27FC236}">
                <a16:creationId xmlns:a16="http://schemas.microsoft.com/office/drawing/2014/main" id="{EC1675DD-8761-99D5-CAF4-9EDF77F77D4B}"/>
              </a:ext>
            </a:extLst>
          </p:cNvPr>
          <p:cNvCxnSpPr>
            <a:cxnSpLocks noChangeShapeType="1"/>
            <a:stCxn id="263238" idx="6"/>
            <a:endCxn id="263237" idx="1"/>
          </p:cNvCxnSpPr>
          <p:nvPr/>
        </p:nvCxnSpPr>
        <p:spPr bwMode="auto">
          <a:xfrm>
            <a:off x="6934200" y="22098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43" name="AutoShape 75">
            <a:extLst>
              <a:ext uri="{FF2B5EF4-FFF2-40B4-BE49-F238E27FC236}">
                <a16:creationId xmlns:a16="http://schemas.microsoft.com/office/drawing/2014/main" id="{A4751893-9CD7-D774-05D8-B1E45574633C}"/>
              </a:ext>
            </a:extLst>
          </p:cNvPr>
          <p:cNvCxnSpPr>
            <a:cxnSpLocks noChangeShapeType="1"/>
            <a:stCxn id="263234" idx="5"/>
            <a:endCxn id="263236" idx="1"/>
          </p:cNvCxnSpPr>
          <p:nvPr/>
        </p:nvCxnSpPr>
        <p:spPr bwMode="auto">
          <a:xfrm>
            <a:off x="6127750" y="24701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44" name="AutoShape 76">
            <a:extLst>
              <a:ext uri="{FF2B5EF4-FFF2-40B4-BE49-F238E27FC236}">
                <a16:creationId xmlns:a16="http://schemas.microsoft.com/office/drawing/2014/main" id="{F2BB74D8-25FF-BBDD-EA7C-80D676D06A92}"/>
              </a:ext>
            </a:extLst>
          </p:cNvPr>
          <p:cNvCxnSpPr>
            <a:cxnSpLocks noChangeShapeType="1"/>
            <a:stCxn id="263236" idx="6"/>
            <a:endCxn id="263237" idx="3"/>
          </p:cNvCxnSpPr>
          <p:nvPr/>
        </p:nvCxnSpPr>
        <p:spPr bwMode="auto">
          <a:xfrm flipV="1">
            <a:off x="6400800" y="29273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245" name="Oval 77">
            <a:extLst>
              <a:ext uri="{FF2B5EF4-FFF2-40B4-BE49-F238E27FC236}">
                <a16:creationId xmlns:a16="http://schemas.microsoft.com/office/drawing/2014/main" id="{B8253438-80A4-5DCB-1D97-5E75A74C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246" name="Oval 78">
            <a:extLst>
              <a:ext uri="{FF2B5EF4-FFF2-40B4-BE49-F238E27FC236}">
                <a16:creationId xmlns:a16="http://schemas.microsoft.com/office/drawing/2014/main" id="{AD4D800A-04B0-B0C5-B393-7649563B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91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247" name="Oval 79">
            <a:extLst>
              <a:ext uri="{FF2B5EF4-FFF2-40B4-BE49-F238E27FC236}">
                <a16:creationId xmlns:a16="http://schemas.microsoft.com/office/drawing/2014/main" id="{1CF6E868-2B58-0128-947B-D65557B8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248" name="Oval 80">
            <a:extLst>
              <a:ext uri="{FF2B5EF4-FFF2-40B4-BE49-F238E27FC236}">
                <a16:creationId xmlns:a16="http://schemas.microsoft.com/office/drawing/2014/main" id="{E981582E-C26E-6F13-5664-7EF46248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352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63249" name="AutoShape 81">
            <a:extLst>
              <a:ext uri="{FF2B5EF4-FFF2-40B4-BE49-F238E27FC236}">
                <a16:creationId xmlns:a16="http://schemas.microsoft.com/office/drawing/2014/main" id="{ACC8A2D3-4A04-A2FB-63F1-713D4ECEBCA1}"/>
              </a:ext>
            </a:extLst>
          </p:cNvPr>
          <p:cNvCxnSpPr>
            <a:cxnSpLocks noChangeShapeType="1"/>
            <a:stCxn id="263246" idx="7"/>
            <a:endCxn id="263248" idx="3"/>
          </p:cNvCxnSpPr>
          <p:nvPr/>
        </p:nvCxnSpPr>
        <p:spPr bwMode="auto">
          <a:xfrm flipV="1">
            <a:off x="6508750" y="36131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0" name="AutoShape 82">
            <a:extLst>
              <a:ext uri="{FF2B5EF4-FFF2-40B4-BE49-F238E27FC236}">
                <a16:creationId xmlns:a16="http://schemas.microsoft.com/office/drawing/2014/main" id="{4EAEA913-2440-F5DA-7E2B-D12117036862}"/>
              </a:ext>
            </a:extLst>
          </p:cNvPr>
          <p:cNvCxnSpPr>
            <a:cxnSpLocks noChangeShapeType="1"/>
            <a:stCxn id="263245" idx="6"/>
            <a:endCxn id="263247" idx="1"/>
          </p:cNvCxnSpPr>
          <p:nvPr/>
        </p:nvCxnSpPr>
        <p:spPr bwMode="auto">
          <a:xfrm>
            <a:off x="6477000" y="3657600"/>
            <a:ext cx="6540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1" name="AutoShape 83">
            <a:extLst>
              <a:ext uri="{FF2B5EF4-FFF2-40B4-BE49-F238E27FC236}">
                <a16:creationId xmlns:a16="http://schemas.microsoft.com/office/drawing/2014/main" id="{F036FFBF-7ACF-7507-56AA-41CEAC5F4FC7}"/>
              </a:ext>
            </a:extLst>
          </p:cNvPr>
          <p:cNvCxnSpPr>
            <a:cxnSpLocks noChangeShapeType="1"/>
            <a:stCxn id="263245" idx="6"/>
            <a:endCxn id="263248" idx="2"/>
          </p:cNvCxnSpPr>
          <p:nvPr/>
        </p:nvCxnSpPr>
        <p:spPr bwMode="auto">
          <a:xfrm flipV="1">
            <a:off x="6477000" y="35052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2" name="AutoShape 84">
            <a:extLst>
              <a:ext uri="{FF2B5EF4-FFF2-40B4-BE49-F238E27FC236}">
                <a16:creationId xmlns:a16="http://schemas.microsoft.com/office/drawing/2014/main" id="{FCE90220-7E71-01C0-6629-930D66D937BA}"/>
              </a:ext>
            </a:extLst>
          </p:cNvPr>
          <p:cNvCxnSpPr>
            <a:cxnSpLocks noChangeShapeType="1"/>
            <a:stCxn id="263248" idx="6"/>
            <a:endCxn id="263247" idx="1"/>
          </p:cNvCxnSpPr>
          <p:nvPr/>
        </p:nvCxnSpPr>
        <p:spPr bwMode="auto">
          <a:xfrm flipH="1">
            <a:off x="7131050" y="35052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3" name="AutoShape 85">
            <a:extLst>
              <a:ext uri="{FF2B5EF4-FFF2-40B4-BE49-F238E27FC236}">
                <a16:creationId xmlns:a16="http://schemas.microsoft.com/office/drawing/2014/main" id="{2F1E54CF-7CED-C693-E2D6-E0C5C9DD90C9}"/>
              </a:ext>
            </a:extLst>
          </p:cNvPr>
          <p:cNvCxnSpPr>
            <a:cxnSpLocks noChangeShapeType="1"/>
            <a:stCxn id="263245" idx="5"/>
            <a:endCxn id="263246" idx="1"/>
          </p:cNvCxnSpPr>
          <p:nvPr/>
        </p:nvCxnSpPr>
        <p:spPr bwMode="auto">
          <a:xfrm flipH="1">
            <a:off x="6292850" y="3765550"/>
            <a:ext cx="1397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4" name="AutoShape 86">
            <a:extLst>
              <a:ext uri="{FF2B5EF4-FFF2-40B4-BE49-F238E27FC236}">
                <a16:creationId xmlns:a16="http://schemas.microsoft.com/office/drawing/2014/main" id="{B1445B0A-42B0-38FD-F872-4E607341857F}"/>
              </a:ext>
            </a:extLst>
          </p:cNvPr>
          <p:cNvCxnSpPr>
            <a:cxnSpLocks noChangeShapeType="1"/>
            <a:stCxn id="263246" idx="6"/>
            <a:endCxn id="263247" idx="3"/>
          </p:cNvCxnSpPr>
          <p:nvPr/>
        </p:nvCxnSpPr>
        <p:spPr bwMode="auto">
          <a:xfrm>
            <a:off x="6553200" y="43434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255" name="Oval 87">
            <a:extLst>
              <a:ext uri="{FF2B5EF4-FFF2-40B4-BE49-F238E27FC236}">
                <a16:creationId xmlns:a16="http://schemas.microsoft.com/office/drawing/2014/main" id="{A1D42AE9-E60D-C21A-6E2F-678227E5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63257" name="AutoShape 89">
            <a:extLst>
              <a:ext uri="{FF2B5EF4-FFF2-40B4-BE49-F238E27FC236}">
                <a16:creationId xmlns:a16="http://schemas.microsoft.com/office/drawing/2014/main" id="{79D31B66-522E-9613-13CE-1AC435A8715A}"/>
              </a:ext>
            </a:extLst>
          </p:cNvPr>
          <p:cNvCxnSpPr>
            <a:cxnSpLocks noChangeShapeType="1"/>
            <a:stCxn id="263245" idx="5"/>
            <a:endCxn id="263255" idx="2"/>
          </p:cNvCxnSpPr>
          <p:nvPr/>
        </p:nvCxnSpPr>
        <p:spPr bwMode="auto">
          <a:xfrm>
            <a:off x="6432550" y="3765550"/>
            <a:ext cx="1339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8" name="AutoShape 90">
            <a:extLst>
              <a:ext uri="{FF2B5EF4-FFF2-40B4-BE49-F238E27FC236}">
                <a16:creationId xmlns:a16="http://schemas.microsoft.com/office/drawing/2014/main" id="{5675CBA5-744C-2E54-3F1D-A9B255841903}"/>
              </a:ext>
            </a:extLst>
          </p:cNvPr>
          <p:cNvCxnSpPr>
            <a:cxnSpLocks noChangeShapeType="1"/>
            <a:stCxn id="263255" idx="1"/>
            <a:endCxn id="263248" idx="6"/>
          </p:cNvCxnSpPr>
          <p:nvPr/>
        </p:nvCxnSpPr>
        <p:spPr bwMode="auto">
          <a:xfrm flipH="1" flipV="1">
            <a:off x="7467600" y="35052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59" name="AutoShape 91">
            <a:extLst>
              <a:ext uri="{FF2B5EF4-FFF2-40B4-BE49-F238E27FC236}">
                <a16:creationId xmlns:a16="http://schemas.microsoft.com/office/drawing/2014/main" id="{1F6422A0-DECB-A5DC-1E70-E0C5BC16483E}"/>
              </a:ext>
            </a:extLst>
          </p:cNvPr>
          <p:cNvCxnSpPr>
            <a:cxnSpLocks noChangeShapeType="1"/>
            <a:stCxn id="263255" idx="3"/>
            <a:endCxn id="263247" idx="6"/>
          </p:cNvCxnSpPr>
          <p:nvPr/>
        </p:nvCxnSpPr>
        <p:spPr bwMode="auto">
          <a:xfrm flipH="1">
            <a:off x="7391400" y="42227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260" name="AutoShape 92">
            <a:extLst>
              <a:ext uri="{FF2B5EF4-FFF2-40B4-BE49-F238E27FC236}">
                <a16:creationId xmlns:a16="http://schemas.microsoft.com/office/drawing/2014/main" id="{4A0E0C64-B1B0-B464-4A20-095D70380E99}"/>
              </a:ext>
            </a:extLst>
          </p:cNvPr>
          <p:cNvCxnSpPr>
            <a:cxnSpLocks noChangeShapeType="1"/>
            <a:stCxn id="263255" idx="2"/>
            <a:endCxn id="263246" idx="7"/>
          </p:cNvCxnSpPr>
          <p:nvPr/>
        </p:nvCxnSpPr>
        <p:spPr bwMode="auto">
          <a:xfrm flipH="1">
            <a:off x="6508750" y="41148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261" name="Line 93">
            <a:extLst>
              <a:ext uri="{FF2B5EF4-FFF2-40B4-BE49-F238E27FC236}">
                <a16:creationId xmlns:a16="http://schemas.microsoft.com/office/drawing/2014/main" id="{32A3D319-B60E-0D25-F554-408742947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124200"/>
            <a:ext cx="762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62" name="Line 94">
            <a:extLst>
              <a:ext uri="{FF2B5EF4-FFF2-40B4-BE49-F238E27FC236}">
                <a16:creationId xmlns:a16="http://schemas.microsoft.com/office/drawing/2014/main" id="{05174339-2F8B-4932-B58D-059922B9F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048000"/>
            <a:ext cx="762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78" name="Picture 95">
            <a:extLst>
              <a:ext uri="{FF2B5EF4-FFF2-40B4-BE49-F238E27FC236}">
                <a16:creationId xmlns:a16="http://schemas.microsoft.com/office/drawing/2014/main" id="{EC95E1C3-95B5-70D5-CA2C-1B86EA9B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2743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>
            <a:extLst>
              <a:ext uri="{FF2B5EF4-FFF2-40B4-BE49-F238E27FC236}">
                <a16:creationId xmlns:a16="http://schemas.microsoft.com/office/drawing/2014/main" id="{B1F8A61A-487A-067A-6E4A-BB6BFC1E3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8EF9BC2-9F24-C547-B7D0-AFA63EE170BF}" type="slidenum">
              <a:rPr lang="en-US" altLang="zh-CN"/>
              <a:pPr/>
              <a:t>28</a:t>
            </a:fld>
            <a:r>
              <a:rPr lang="en-US" altLang="zh-CN"/>
              <a:t>/49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9668233-DFDD-F847-C1F3-0307B19A2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Graph-based Heuristics</a:t>
            </a:r>
          </a:p>
        </p:txBody>
      </p:sp>
      <p:sp>
        <p:nvSpPr>
          <p:cNvPr id="59395" name="Rectangle 13">
            <a:extLst>
              <a:ext uri="{FF2B5EF4-FFF2-40B4-BE49-F238E27FC236}">
                <a16:creationId xmlns:a16="http://schemas.microsoft.com/office/drawing/2014/main" id="{EA13EE2B-68C5-433C-2AF2-81E326B0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4400"/>
            <a:ext cx="754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Graph-based weights approximation</a:t>
            </a:r>
          </a:p>
          <a:p>
            <a:pPr lvl="1" eaLnBrk="1" hangingPunct="1"/>
            <a:r>
              <a:rPr lang="en-US" altLang="zh-CN" sz="2400"/>
              <a:t>Map the structures of models onto test domain</a:t>
            </a:r>
          </a:p>
        </p:txBody>
      </p:sp>
      <p:pic>
        <p:nvPicPr>
          <p:cNvPr id="59396" name="Picture 21">
            <a:extLst>
              <a:ext uri="{FF2B5EF4-FFF2-40B4-BE49-F238E27FC236}">
                <a16:creationId xmlns:a16="http://schemas.microsoft.com/office/drawing/2014/main" id="{F92DF019-0866-3A1C-5EEF-45D256B2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2">
            <a:extLst>
              <a:ext uri="{FF2B5EF4-FFF2-40B4-BE49-F238E27FC236}">
                <a16:creationId xmlns:a16="http://schemas.microsoft.com/office/drawing/2014/main" id="{F0FAD4FA-DA5F-F5E6-7740-A8EBFDFE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3">
            <a:extLst>
              <a:ext uri="{FF2B5EF4-FFF2-40B4-BE49-F238E27FC236}">
                <a16:creationId xmlns:a16="http://schemas.microsoft.com/office/drawing/2014/main" id="{4E53C528-AAB5-4865-91B8-449BEA0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72" name="Oval 24">
            <a:extLst>
              <a:ext uri="{FF2B5EF4-FFF2-40B4-BE49-F238E27FC236}">
                <a16:creationId xmlns:a16="http://schemas.microsoft.com/office/drawing/2014/main" id="{15870393-8A1D-D0A6-F7B2-10E8E54BB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6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73" name="Oval 25">
            <a:extLst>
              <a:ext uri="{FF2B5EF4-FFF2-40B4-BE49-F238E27FC236}">
                <a16:creationId xmlns:a16="http://schemas.microsoft.com/office/drawing/2014/main" id="{5745EECF-3F8D-3DE9-CFC2-A006ADA4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76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74" name="Oval 26">
            <a:extLst>
              <a:ext uri="{FF2B5EF4-FFF2-40B4-BE49-F238E27FC236}">
                <a16:creationId xmlns:a16="http://schemas.microsoft.com/office/drawing/2014/main" id="{D1553821-85A0-1749-6BB0-512BE5F1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24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75" name="Oval 27">
            <a:extLst>
              <a:ext uri="{FF2B5EF4-FFF2-40B4-BE49-F238E27FC236}">
                <a16:creationId xmlns:a16="http://schemas.microsoft.com/office/drawing/2014/main" id="{DA611407-A624-8A2E-FFBE-138E28AD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676" name="AutoShape 28">
            <a:extLst>
              <a:ext uri="{FF2B5EF4-FFF2-40B4-BE49-F238E27FC236}">
                <a16:creationId xmlns:a16="http://schemas.microsoft.com/office/drawing/2014/main" id="{1EDA61F7-6084-3739-D3B3-CD8CDB1CDFF0}"/>
              </a:ext>
            </a:extLst>
          </p:cNvPr>
          <p:cNvCxnSpPr>
            <a:cxnSpLocks noChangeShapeType="1"/>
            <a:stCxn id="155673" idx="7"/>
            <a:endCxn id="155675" idx="3"/>
          </p:cNvCxnSpPr>
          <p:nvPr/>
        </p:nvCxnSpPr>
        <p:spPr bwMode="auto">
          <a:xfrm flipV="1">
            <a:off x="1403350" y="27749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77" name="AutoShape 29">
            <a:extLst>
              <a:ext uri="{FF2B5EF4-FFF2-40B4-BE49-F238E27FC236}">
                <a16:creationId xmlns:a16="http://schemas.microsoft.com/office/drawing/2014/main" id="{E880CF01-DD5A-097B-31F7-34AE96161749}"/>
              </a:ext>
            </a:extLst>
          </p:cNvPr>
          <p:cNvCxnSpPr>
            <a:cxnSpLocks noChangeShapeType="1"/>
            <a:stCxn id="155672" idx="6"/>
            <a:endCxn id="155674" idx="1"/>
          </p:cNvCxnSpPr>
          <p:nvPr/>
        </p:nvCxnSpPr>
        <p:spPr bwMode="auto">
          <a:xfrm>
            <a:off x="1219200" y="28194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78" name="AutoShape 30">
            <a:extLst>
              <a:ext uri="{FF2B5EF4-FFF2-40B4-BE49-F238E27FC236}">
                <a16:creationId xmlns:a16="http://schemas.microsoft.com/office/drawing/2014/main" id="{77B654E5-D62F-F9B5-BD34-39AB25F050B9}"/>
              </a:ext>
            </a:extLst>
          </p:cNvPr>
          <p:cNvCxnSpPr>
            <a:cxnSpLocks noChangeShapeType="1"/>
            <a:stCxn id="155672" idx="6"/>
            <a:endCxn id="155675" idx="2"/>
          </p:cNvCxnSpPr>
          <p:nvPr/>
        </p:nvCxnSpPr>
        <p:spPr bwMode="auto">
          <a:xfrm flipV="1">
            <a:off x="1219200" y="26670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79" name="AutoShape 31">
            <a:extLst>
              <a:ext uri="{FF2B5EF4-FFF2-40B4-BE49-F238E27FC236}">
                <a16:creationId xmlns:a16="http://schemas.microsoft.com/office/drawing/2014/main" id="{6E5C7BC0-9D74-63C2-EE71-592F86C2E29D}"/>
              </a:ext>
            </a:extLst>
          </p:cNvPr>
          <p:cNvCxnSpPr>
            <a:cxnSpLocks noChangeShapeType="1"/>
            <a:stCxn id="155675" idx="6"/>
            <a:endCxn id="155674" idx="1"/>
          </p:cNvCxnSpPr>
          <p:nvPr/>
        </p:nvCxnSpPr>
        <p:spPr bwMode="auto">
          <a:xfrm>
            <a:off x="1981200" y="26670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80" name="AutoShape 32">
            <a:extLst>
              <a:ext uri="{FF2B5EF4-FFF2-40B4-BE49-F238E27FC236}">
                <a16:creationId xmlns:a16="http://schemas.microsoft.com/office/drawing/2014/main" id="{5C68899A-18AD-E372-E356-649C0865F130}"/>
              </a:ext>
            </a:extLst>
          </p:cNvPr>
          <p:cNvCxnSpPr>
            <a:cxnSpLocks noChangeShapeType="1"/>
            <a:stCxn id="155672" idx="5"/>
            <a:endCxn id="155673" idx="1"/>
          </p:cNvCxnSpPr>
          <p:nvPr/>
        </p:nvCxnSpPr>
        <p:spPr bwMode="auto">
          <a:xfrm>
            <a:off x="1174750" y="29273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81" name="AutoShape 33">
            <a:extLst>
              <a:ext uri="{FF2B5EF4-FFF2-40B4-BE49-F238E27FC236}">
                <a16:creationId xmlns:a16="http://schemas.microsoft.com/office/drawing/2014/main" id="{DF6D8904-210D-E484-6890-DC5957FBAA6E}"/>
              </a:ext>
            </a:extLst>
          </p:cNvPr>
          <p:cNvCxnSpPr>
            <a:cxnSpLocks noChangeShapeType="1"/>
            <a:stCxn id="155673" idx="6"/>
            <a:endCxn id="155674" idx="3"/>
          </p:cNvCxnSpPr>
          <p:nvPr/>
        </p:nvCxnSpPr>
        <p:spPr bwMode="auto">
          <a:xfrm flipV="1">
            <a:off x="1447800" y="33845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682" name="Oval 34">
            <a:extLst>
              <a:ext uri="{FF2B5EF4-FFF2-40B4-BE49-F238E27FC236}">
                <a16:creationId xmlns:a16="http://schemas.microsoft.com/office/drawing/2014/main" id="{2FBBC7E7-C3C1-3E32-824F-50D29E50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83" name="Oval 35">
            <a:extLst>
              <a:ext uri="{FF2B5EF4-FFF2-40B4-BE49-F238E27FC236}">
                <a16:creationId xmlns:a16="http://schemas.microsoft.com/office/drawing/2014/main" id="{72D5B089-F09B-E890-B488-4B4EE8BA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84" name="Oval 36">
            <a:extLst>
              <a:ext uri="{FF2B5EF4-FFF2-40B4-BE49-F238E27FC236}">
                <a16:creationId xmlns:a16="http://schemas.microsoft.com/office/drawing/2014/main" id="{90448F12-214B-5158-3A03-6B8AFD1B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85" name="Oval 37">
            <a:extLst>
              <a:ext uri="{FF2B5EF4-FFF2-40B4-BE49-F238E27FC236}">
                <a16:creationId xmlns:a16="http://schemas.microsoft.com/office/drawing/2014/main" id="{FDEDD442-4765-C45F-7E35-B01C60DE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686" name="AutoShape 38">
            <a:extLst>
              <a:ext uri="{FF2B5EF4-FFF2-40B4-BE49-F238E27FC236}">
                <a16:creationId xmlns:a16="http://schemas.microsoft.com/office/drawing/2014/main" id="{8AAFE375-23BE-553E-2B2F-411D2D79222C}"/>
              </a:ext>
            </a:extLst>
          </p:cNvPr>
          <p:cNvCxnSpPr>
            <a:cxnSpLocks noChangeShapeType="1"/>
            <a:stCxn id="155683" idx="7"/>
            <a:endCxn id="155685" idx="3"/>
          </p:cNvCxnSpPr>
          <p:nvPr/>
        </p:nvCxnSpPr>
        <p:spPr bwMode="auto">
          <a:xfrm flipV="1">
            <a:off x="1555750" y="40703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87" name="AutoShape 39">
            <a:extLst>
              <a:ext uri="{FF2B5EF4-FFF2-40B4-BE49-F238E27FC236}">
                <a16:creationId xmlns:a16="http://schemas.microsoft.com/office/drawing/2014/main" id="{1B7E9D91-8112-FF05-B233-1A0010A21F9C}"/>
              </a:ext>
            </a:extLst>
          </p:cNvPr>
          <p:cNvCxnSpPr>
            <a:cxnSpLocks noChangeShapeType="1"/>
            <a:stCxn id="155682" idx="6"/>
            <a:endCxn id="155684" idx="1"/>
          </p:cNvCxnSpPr>
          <p:nvPr/>
        </p:nvCxnSpPr>
        <p:spPr bwMode="auto">
          <a:xfrm>
            <a:off x="1524000" y="4114800"/>
            <a:ext cx="6540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88" name="AutoShape 40">
            <a:extLst>
              <a:ext uri="{FF2B5EF4-FFF2-40B4-BE49-F238E27FC236}">
                <a16:creationId xmlns:a16="http://schemas.microsoft.com/office/drawing/2014/main" id="{391D059F-A3AB-CC8F-7F86-B6F366939E71}"/>
              </a:ext>
            </a:extLst>
          </p:cNvPr>
          <p:cNvCxnSpPr>
            <a:cxnSpLocks noChangeShapeType="1"/>
            <a:stCxn id="155682" idx="6"/>
            <a:endCxn id="155685" idx="2"/>
          </p:cNvCxnSpPr>
          <p:nvPr/>
        </p:nvCxnSpPr>
        <p:spPr bwMode="auto">
          <a:xfrm flipV="1">
            <a:off x="1524000" y="39624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89" name="AutoShape 41">
            <a:extLst>
              <a:ext uri="{FF2B5EF4-FFF2-40B4-BE49-F238E27FC236}">
                <a16:creationId xmlns:a16="http://schemas.microsoft.com/office/drawing/2014/main" id="{8EBA363F-8C0F-EF24-6C46-8FEE8A557F4C}"/>
              </a:ext>
            </a:extLst>
          </p:cNvPr>
          <p:cNvCxnSpPr>
            <a:cxnSpLocks noChangeShapeType="1"/>
            <a:stCxn id="155685" idx="6"/>
            <a:endCxn id="155684" idx="1"/>
          </p:cNvCxnSpPr>
          <p:nvPr/>
        </p:nvCxnSpPr>
        <p:spPr bwMode="auto">
          <a:xfrm flipH="1">
            <a:off x="2178050" y="39624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90" name="AutoShape 42">
            <a:extLst>
              <a:ext uri="{FF2B5EF4-FFF2-40B4-BE49-F238E27FC236}">
                <a16:creationId xmlns:a16="http://schemas.microsoft.com/office/drawing/2014/main" id="{78C4E725-6FC8-F21A-380D-5728135E67E9}"/>
              </a:ext>
            </a:extLst>
          </p:cNvPr>
          <p:cNvCxnSpPr>
            <a:cxnSpLocks noChangeShapeType="1"/>
            <a:stCxn id="155682" idx="5"/>
            <a:endCxn id="155683" idx="1"/>
          </p:cNvCxnSpPr>
          <p:nvPr/>
        </p:nvCxnSpPr>
        <p:spPr bwMode="auto">
          <a:xfrm flipH="1">
            <a:off x="1339850" y="4222750"/>
            <a:ext cx="1397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91" name="AutoShape 43">
            <a:extLst>
              <a:ext uri="{FF2B5EF4-FFF2-40B4-BE49-F238E27FC236}">
                <a16:creationId xmlns:a16="http://schemas.microsoft.com/office/drawing/2014/main" id="{2A801C7A-F74B-6C41-659F-7B92605CCE60}"/>
              </a:ext>
            </a:extLst>
          </p:cNvPr>
          <p:cNvCxnSpPr>
            <a:cxnSpLocks noChangeShapeType="1"/>
            <a:stCxn id="155683" idx="6"/>
            <a:endCxn id="155684" idx="3"/>
          </p:cNvCxnSpPr>
          <p:nvPr/>
        </p:nvCxnSpPr>
        <p:spPr bwMode="auto">
          <a:xfrm>
            <a:off x="1600200" y="48006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692" name="Oval 44">
            <a:extLst>
              <a:ext uri="{FF2B5EF4-FFF2-40B4-BE49-F238E27FC236}">
                <a16:creationId xmlns:a16="http://schemas.microsoft.com/office/drawing/2014/main" id="{03766D16-830F-5309-781E-FC7FCE21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693" name="AutoShape 45">
            <a:extLst>
              <a:ext uri="{FF2B5EF4-FFF2-40B4-BE49-F238E27FC236}">
                <a16:creationId xmlns:a16="http://schemas.microsoft.com/office/drawing/2014/main" id="{7D37092F-5216-0716-284A-FF44EE36A12F}"/>
              </a:ext>
            </a:extLst>
          </p:cNvPr>
          <p:cNvCxnSpPr>
            <a:cxnSpLocks noChangeShapeType="1"/>
            <a:stCxn id="155682" idx="5"/>
            <a:endCxn id="155692" idx="2"/>
          </p:cNvCxnSpPr>
          <p:nvPr/>
        </p:nvCxnSpPr>
        <p:spPr bwMode="auto">
          <a:xfrm>
            <a:off x="1479550" y="4222750"/>
            <a:ext cx="1339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94" name="AutoShape 46">
            <a:extLst>
              <a:ext uri="{FF2B5EF4-FFF2-40B4-BE49-F238E27FC236}">
                <a16:creationId xmlns:a16="http://schemas.microsoft.com/office/drawing/2014/main" id="{8EFD8565-2B2E-BCFD-01B0-5C4FC2440952}"/>
              </a:ext>
            </a:extLst>
          </p:cNvPr>
          <p:cNvCxnSpPr>
            <a:cxnSpLocks noChangeShapeType="1"/>
            <a:stCxn id="155692" idx="1"/>
            <a:endCxn id="155685" idx="6"/>
          </p:cNvCxnSpPr>
          <p:nvPr/>
        </p:nvCxnSpPr>
        <p:spPr bwMode="auto">
          <a:xfrm flipH="1" flipV="1">
            <a:off x="2514600" y="39624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95" name="AutoShape 47">
            <a:extLst>
              <a:ext uri="{FF2B5EF4-FFF2-40B4-BE49-F238E27FC236}">
                <a16:creationId xmlns:a16="http://schemas.microsoft.com/office/drawing/2014/main" id="{861B0A61-FC99-1D9D-C305-7F9C0B37AE02}"/>
              </a:ext>
            </a:extLst>
          </p:cNvPr>
          <p:cNvCxnSpPr>
            <a:cxnSpLocks noChangeShapeType="1"/>
            <a:stCxn id="155692" idx="3"/>
            <a:endCxn id="155684" idx="6"/>
          </p:cNvCxnSpPr>
          <p:nvPr/>
        </p:nvCxnSpPr>
        <p:spPr bwMode="auto">
          <a:xfrm flipH="1">
            <a:off x="2438400" y="46799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696" name="AutoShape 48">
            <a:extLst>
              <a:ext uri="{FF2B5EF4-FFF2-40B4-BE49-F238E27FC236}">
                <a16:creationId xmlns:a16="http://schemas.microsoft.com/office/drawing/2014/main" id="{301BDFB4-FB7E-E6FB-EDED-871F53F2BA08}"/>
              </a:ext>
            </a:extLst>
          </p:cNvPr>
          <p:cNvCxnSpPr>
            <a:cxnSpLocks noChangeShapeType="1"/>
            <a:stCxn id="155692" idx="2"/>
            <a:endCxn id="155683" idx="7"/>
          </p:cNvCxnSpPr>
          <p:nvPr/>
        </p:nvCxnSpPr>
        <p:spPr bwMode="auto">
          <a:xfrm flipH="1">
            <a:off x="1555750" y="45720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699" name="Oval 51">
            <a:extLst>
              <a:ext uri="{FF2B5EF4-FFF2-40B4-BE49-F238E27FC236}">
                <a16:creationId xmlns:a16="http://schemas.microsoft.com/office/drawing/2014/main" id="{8CA56009-2707-6D35-FD35-317E6CE8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14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00" name="Oval 52">
            <a:extLst>
              <a:ext uri="{FF2B5EF4-FFF2-40B4-BE49-F238E27FC236}">
                <a16:creationId xmlns:a16="http://schemas.microsoft.com/office/drawing/2014/main" id="{DDA9AB4C-6213-1CDF-EEA4-B46CA1DB1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24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01" name="Oval 53">
            <a:extLst>
              <a:ext uri="{FF2B5EF4-FFF2-40B4-BE49-F238E27FC236}">
                <a16:creationId xmlns:a16="http://schemas.microsoft.com/office/drawing/2014/main" id="{C63135DC-0E0F-7962-AE9F-8EAF0117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971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02" name="Oval 54">
            <a:extLst>
              <a:ext uri="{FF2B5EF4-FFF2-40B4-BE49-F238E27FC236}">
                <a16:creationId xmlns:a16="http://schemas.microsoft.com/office/drawing/2014/main" id="{7EDAC8D3-8CB4-9EFC-55FA-FE87941E1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703" name="AutoShape 55">
            <a:extLst>
              <a:ext uri="{FF2B5EF4-FFF2-40B4-BE49-F238E27FC236}">
                <a16:creationId xmlns:a16="http://schemas.microsoft.com/office/drawing/2014/main" id="{1165EBA9-E1ED-9948-AC7E-CCF6F06A8924}"/>
              </a:ext>
            </a:extLst>
          </p:cNvPr>
          <p:cNvCxnSpPr>
            <a:cxnSpLocks noChangeShapeType="1"/>
            <a:stCxn id="155700" idx="7"/>
            <a:endCxn id="155702" idx="3"/>
          </p:cNvCxnSpPr>
          <p:nvPr/>
        </p:nvCxnSpPr>
        <p:spPr bwMode="auto">
          <a:xfrm flipV="1">
            <a:off x="4222750" y="26225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04" name="AutoShape 56">
            <a:extLst>
              <a:ext uri="{FF2B5EF4-FFF2-40B4-BE49-F238E27FC236}">
                <a16:creationId xmlns:a16="http://schemas.microsoft.com/office/drawing/2014/main" id="{55F86A64-DBD2-84A1-43C0-9D8E016110A1}"/>
              </a:ext>
            </a:extLst>
          </p:cNvPr>
          <p:cNvCxnSpPr>
            <a:cxnSpLocks noChangeShapeType="1"/>
            <a:stCxn id="155699" idx="6"/>
            <a:endCxn id="155701" idx="1"/>
          </p:cNvCxnSpPr>
          <p:nvPr/>
        </p:nvCxnSpPr>
        <p:spPr bwMode="auto">
          <a:xfrm>
            <a:off x="4038600" y="26670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05" name="AutoShape 57">
            <a:extLst>
              <a:ext uri="{FF2B5EF4-FFF2-40B4-BE49-F238E27FC236}">
                <a16:creationId xmlns:a16="http://schemas.microsoft.com/office/drawing/2014/main" id="{D4BE3E7F-75B7-EF59-20D7-5013CF4E56B0}"/>
              </a:ext>
            </a:extLst>
          </p:cNvPr>
          <p:cNvCxnSpPr>
            <a:cxnSpLocks noChangeShapeType="1"/>
            <a:stCxn id="155699" idx="6"/>
            <a:endCxn id="155702" idx="2"/>
          </p:cNvCxnSpPr>
          <p:nvPr/>
        </p:nvCxnSpPr>
        <p:spPr bwMode="auto">
          <a:xfrm flipV="1">
            <a:off x="4038600" y="25146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06" name="AutoShape 58">
            <a:extLst>
              <a:ext uri="{FF2B5EF4-FFF2-40B4-BE49-F238E27FC236}">
                <a16:creationId xmlns:a16="http://schemas.microsoft.com/office/drawing/2014/main" id="{23F9E71D-6D9F-8479-9F11-539FDCE25E04}"/>
              </a:ext>
            </a:extLst>
          </p:cNvPr>
          <p:cNvCxnSpPr>
            <a:cxnSpLocks noChangeShapeType="1"/>
            <a:stCxn id="155702" idx="6"/>
            <a:endCxn id="155701" idx="1"/>
          </p:cNvCxnSpPr>
          <p:nvPr/>
        </p:nvCxnSpPr>
        <p:spPr bwMode="auto">
          <a:xfrm>
            <a:off x="4800600" y="25146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07" name="AutoShape 59">
            <a:extLst>
              <a:ext uri="{FF2B5EF4-FFF2-40B4-BE49-F238E27FC236}">
                <a16:creationId xmlns:a16="http://schemas.microsoft.com/office/drawing/2014/main" id="{D979BF66-CA20-8653-A6AF-35806D7F1531}"/>
              </a:ext>
            </a:extLst>
          </p:cNvPr>
          <p:cNvCxnSpPr>
            <a:cxnSpLocks noChangeShapeType="1"/>
            <a:stCxn id="155699" idx="5"/>
            <a:endCxn id="155700" idx="1"/>
          </p:cNvCxnSpPr>
          <p:nvPr/>
        </p:nvCxnSpPr>
        <p:spPr bwMode="auto">
          <a:xfrm>
            <a:off x="3994150" y="27749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709" name="Oval 61">
            <a:extLst>
              <a:ext uri="{FF2B5EF4-FFF2-40B4-BE49-F238E27FC236}">
                <a16:creationId xmlns:a16="http://schemas.microsoft.com/office/drawing/2014/main" id="{B8EE600C-4FC7-FC6F-0CD1-6EA6AC3C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10" name="Oval 62">
            <a:extLst>
              <a:ext uri="{FF2B5EF4-FFF2-40B4-BE49-F238E27FC236}">
                <a16:creationId xmlns:a16="http://schemas.microsoft.com/office/drawing/2014/main" id="{FD639BC2-4409-2A7D-C273-90E6CCC5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11" name="Oval 63">
            <a:extLst>
              <a:ext uri="{FF2B5EF4-FFF2-40B4-BE49-F238E27FC236}">
                <a16:creationId xmlns:a16="http://schemas.microsoft.com/office/drawing/2014/main" id="{D60350A4-D15E-76BE-942E-616ACBC2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12" name="Oval 64">
            <a:extLst>
              <a:ext uri="{FF2B5EF4-FFF2-40B4-BE49-F238E27FC236}">
                <a16:creationId xmlns:a16="http://schemas.microsoft.com/office/drawing/2014/main" id="{017ACF7C-DB3E-A835-8652-9C9087238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57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713" name="AutoShape 65">
            <a:extLst>
              <a:ext uri="{FF2B5EF4-FFF2-40B4-BE49-F238E27FC236}">
                <a16:creationId xmlns:a16="http://schemas.microsoft.com/office/drawing/2014/main" id="{9169363A-764D-A035-8BFA-3FBD4A6782E5}"/>
              </a:ext>
            </a:extLst>
          </p:cNvPr>
          <p:cNvCxnSpPr>
            <a:cxnSpLocks noChangeShapeType="1"/>
            <a:stCxn id="155710" idx="7"/>
            <a:endCxn id="155712" idx="3"/>
          </p:cNvCxnSpPr>
          <p:nvPr/>
        </p:nvCxnSpPr>
        <p:spPr bwMode="auto">
          <a:xfrm flipV="1">
            <a:off x="4375150" y="39179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16" name="AutoShape 68">
            <a:extLst>
              <a:ext uri="{FF2B5EF4-FFF2-40B4-BE49-F238E27FC236}">
                <a16:creationId xmlns:a16="http://schemas.microsoft.com/office/drawing/2014/main" id="{E0B788BE-A83A-AA32-7E34-1961E43D43A5}"/>
              </a:ext>
            </a:extLst>
          </p:cNvPr>
          <p:cNvCxnSpPr>
            <a:cxnSpLocks noChangeShapeType="1"/>
            <a:stCxn id="155712" idx="6"/>
            <a:endCxn id="155711" idx="1"/>
          </p:cNvCxnSpPr>
          <p:nvPr/>
        </p:nvCxnSpPr>
        <p:spPr bwMode="auto">
          <a:xfrm flipH="1">
            <a:off x="4997450" y="38100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18" name="AutoShape 70">
            <a:extLst>
              <a:ext uri="{FF2B5EF4-FFF2-40B4-BE49-F238E27FC236}">
                <a16:creationId xmlns:a16="http://schemas.microsoft.com/office/drawing/2014/main" id="{4871B50C-59C5-927B-A461-D32DD5425883}"/>
              </a:ext>
            </a:extLst>
          </p:cNvPr>
          <p:cNvCxnSpPr>
            <a:cxnSpLocks noChangeShapeType="1"/>
            <a:stCxn id="155710" idx="6"/>
            <a:endCxn id="155711" idx="3"/>
          </p:cNvCxnSpPr>
          <p:nvPr/>
        </p:nvCxnSpPr>
        <p:spPr bwMode="auto">
          <a:xfrm>
            <a:off x="4419600" y="46482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719" name="Oval 71">
            <a:extLst>
              <a:ext uri="{FF2B5EF4-FFF2-40B4-BE49-F238E27FC236}">
                <a16:creationId xmlns:a16="http://schemas.microsoft.com/office/drawing/2014/main" id="{8FF6C21E-4603-F193-6CF2-C35408D7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721" name="AutoShape 73">
            <a:extLst>
              <a:ext uri="{FF2B5EF4-FFF2-40B4-BE49-F238E27FC236}">
                <a16:creationId xmlns:a16="http://schemas.microsoft.com/office/drawing/2014/main" id="{C86D4C0B-ED9F-A667-C635-A0DB740E29AC}"/>
              </a:ext>
            </a:extLst>
          </p:cNvPr>
          <p:cNvCxnSpPr>
            <a:cxnSpLocks noChangeShapeType="1"/>
            <a:stCxn id="155719" idx="1"/>
            <a:endCxn id="155712" idx="6"/>
          </p:cNvCxnSpPr>
          <p:nvPr/>
        </p:nvCxnSpPr>
        <p:spPr bwMode="auto">
          <a:xfrm flipH="1" flipV="1">
            <a:off x="5334000" y="38100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22" name="AutoShape 74">
            <a:extLst>
              <a:ext uri="{FF2B5EF4-FFF2-40B4-BE49-F238E27FC236}">
                <a16:creationId xmlns:a16="http://schemas.microsoft.com/office/drawing/2014/main" id="{0E4DA4D8-CCBA-0C0E-9A97-4A80658A2A4D}"/>
              </a:ext>
            </a:extLst>
          </p:cNvPr>
          <p:cNvCxnSpPr>
            <a:cxnSpLocks noChangeShapeType="1"/>
            <a:stCxn id="155719" idx="3"/>
            <a:endCxn id="155711" idx="6"/>
          </p:cNvCxnSpPr>
          <p:nvPr/>
        </p:nvCxnSpPr>
        <p:spPr bwMode="auto">
          <a:xfrm flipH="1">
            <a:off x="5257800" y="45275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23" name="AutoShape 75">
            <a:extLst>
              <a:ext uri="{FF2B5EF4-FFF2-40B4-BE49-F238E27FC236}">
                <a16:creationId xmlns:a16="http://schemas.microsoft.com/office/drawing/2014/main" id="{0C0CD802-0348-5F59-1515-4CDCCAE6EA77}"/>
              </a:ext>
            </a:extLst>
          </p:cNvPr>
          <p:cNvCxnSpPr>
            <a:cxnSpLocks noChangeShapeType="1"/>
            <a:stCxn id="155719" idx="2"/>
            <a:endCxn id="155710" idx="7"/>
          </p:cNvCxnSpPr>
          <p:nvPr/>
        </p:nvCxnSpPr>
        <p:spPr bwMode="auto">
          <a:xfrm flipH="1">
            <a:off x="4375150" y="44196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726" name="Oval 78">
            <a:extLst>
              <a:ext uri="{FF2B5EF4-FFF2-40B4-BE49-F238E27FC236}">
                <a16:creationId xmlns:a16="http://schemas.microsoft.com/office/drawing/2014/main" id="{0E359ED2-8681-6F6E-2A3D-DB1DE0135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384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27" name="Oval 79">
            <a:extLst>
              <a:ext uri="{FF2B5EF4-FFF2-40B4-BE49-F238E27FC236}">
                <a16:creationId xmlns:a16="http://schemas.microsoft.com/office/drawing/2014/main" id="{1D1A2D56-DB7B-A8A9-43FE-F1851329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28" name="Oval 80">
            <a:extLst>
              <a:ext uri="{FF2B5EF4-FFF2-40B4-BE49-F238E27FC236}">
                <a16:creationId xmlns:a16="http://schemas.microsoft.com/office/drawing/2014/main" id="{832C1EB1-DED4-92B8-EDBF-67EDFBA5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895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29" name="Oval 81">
            <a:extLst>
              <a:ext uri="{FF2B5EF4-FFF2-40B4-BE49-F238E27FC236}">
                <a16:creationId xmlns:a16="http://schemas.microsoft.com/office/drawing/2014/main" id="{5E86ACD4-D699-A34F-7514-198CE0E3E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86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730" name="AutoShape 82">
            <a:extLst>
              <a:ext uri="{FF2B5EF4-FFF2-40B4-BE49-F238E27FC236}">
                <a16:creationId xmlns:a16="http://schemas.microsoft.com/office/drawing/2014/main" id="{D3473EC5-B164-BC73-CE8F-7C7DF0097BE3}"/>
              </a:ext>
            </a:extLst>
          </p:cNvPr>
          <p:cNvCxnSpPr>
            <a:cxnSpLocks noChangeShapeType="1"/>
            <a:stCxn id="155727" idx="7"/>
            <a:endCxn id="155729" idx="3"/>
          </p:cNvCxnSpPr>
          <p:nvPr/>
        </p:nvCxnSpPr>
        <p:spPr bwMode="auto">
          <a:xfrm flipV="1">
            <a:off x="6889750" y="25463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31" name="AutoShape 83">
            <a:extLst>
              <a:ext uri="{FF2B5EF4-FFF2-40B4-BE49-F238E27FC236}">
                <a16:creationId xmlns:a16="http://schemas.microsoft.com/office/drawing/2014/main" id="{BD4B4E9A-D8EC-B8C8-3783-5A84B0397204}"/>
              </a:ext>
            </a:extLst>
          </p:cNvPr>
          <p:cNvCxnSpPr>
            <a:cxnSpLocks noChangeShapeType="1"/>
            <a:stCxn id="155726" idx="6"/>
            <a:endCxn id="155728" idx="1"/>
          </p:cNvCxnSpPr>
          <p:nvPr/>
        </p:nvCxnSpPr>
        <p:spPr bwMode="auto">
          <a:xfrm>
            <a:off x="6705600" y="25908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32" name="AutoShape 84">
            <a:extLst>
              <a:ext uri="{FF2B5EF4-FFF2-40B4-BE49-F238E27FC236}">
                <a16:creationId xmlns:a16="http://schemas.microsoft.com/office/drawing/2014/main" id="{BE874EC6-28F5-2D09-0721-C91DA86E3F89}"/>
              </a:ext>
            </a:extLst>
          </p:cNvPr>
          <p:cNvCxnSpPr>
            <a:cxnSpLocks noChangeShapeType="1"/>
            <a:stCxn id="155726" idx="6"/>
            <a:endCxn id="155729" idx="2"/>
          </p:cNvCxnSpPr>
          <p:nvPr/>
        </p:nvCxnSpPr>
        <p:spPr bwMode="auto">
          <a:xfrm flipV="1">
            <a:off x="6705600" y="24384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33" name="AutoShape 85">
            <a:extLst>
              <a:ext uri="{FF2B5EF4-FFF2-40B4-BE49-F238E27FC236}">
                <a16:creationId xmlns:a16="http://schemas.microsoft.com/office/drawing/2014/main" id="{AA943980-7CD4-9F3A-D44C-DD18C25FB84F}"/>
              </a:ext>
            </a:extLst>
          </p:cNvPr>
          <p:cNvCxnSpPr>
            <a:cxnSpLocks noChangeShapeType="1"/>
            <a:stCxn id="155729" idx="6"/>
            <a:endCxn id="155728" idx="1"/>
          </p:cNvCxnSpPr>
          <p:nvPr/>
        </p:nvCxnSpPr>
        <p:spPr bwMode="auto">
          <a:xfrm>
            <a:off x="7467600" y="24384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34" name="AutoShape 86">
            <a:extLst>
              <a:ext uri="{FF2B5EF4-FFF2-40B4-BE49-F238E27FC236}">
                <a16:creationId xmlns:a16="http://schemas.microsoft.com/office/drawing/2014/main" id="{4CE385C9-782C-75AF-71FA-85841E38E956}"/>
              </a:ext>
            </a:extLst>
          </p:cNvPr>
          <p:cNvCxnSpPr>
            <a:cxnSpLocks noChangeShapeType="1"/>
            <a:stCxn id="155726" idx="5"/>
            <a:endCxn id="155727" idx="1"/>
          </p:cNvCxnSpPr>
          <p:nvPr/>
        </p:nvCxnSpPr>
        <p:spPr bwMode="auto">
          <a:xfrm>
            <a:off x="6661150" y="26987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35" name="AutoShape 87">
            <a:extLst>
              <a:ext uri="{FF2B5EF4-FFF2-40B4-BE49-F238E27FC236}">
                <a16:creationId xmlns:a16="http://schemas.microsoft.com/office/drawing/2014/main" id="{A7A91E8D-21CB-3A52-60AE-500DD7C25B1B}"/>
              </a:ext>
            </a:extLst>
          </p:cNvPr>
          <p:cNvCxnSpPr>
            <a:cxnSpLocks noChangeShapeType="1"/>
            <a:stCxn id="155727" idx="6"/>
            <a:endCxn id="155728" idx="3"/>
          </p:cNvCxnSpPr>
          <p:nvPr/>
        </p:nvCxnSpPr>
        <p:spPr bwMode="auto">
          <a:xfrm flipV="1">
            <a:off x="6934200" y="31559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736" name="Oval 88">
            <a:extLst>
              <a:ext uri="{FF2B5EF4-FFF2-40B4-BE49-F238E27FC236}">
                <a16:creationId xmlns:a16="http://schemas.microsoft.com/office/drawing/2014/main" id="{42DD6B45-9253-1518-D953-19EC4EB0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33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37" name="Oval 89">
            <a:extLst>
              <a:ext uri="{FF2B5EF4-FFF2-40B4-BE49-F238E27FC236}">
                <a16:creationId xmlns:a16="http://schemas.microsoft.com/office/drawing/2014/main" id="{F221FA03-DA73-D070-F0AE-59AAA077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38" name="Oval 90">
            <a:extLst>
              <a:ext uri="{FF2B5EF4-FFF2-40B4-BE49-F238E27FC236}">
                <a16:creationId xmlns:a16="http://schemas.microsoft.com/office/drawing/2014/main" id="{7427F411-1EDC-D4EA-4EB2-DEA9F33B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39" name="Oval 91">
            <a:extLst>
              <a:ext uri="{FF2B5EF4-FFF2-40B4-BE49-F238E27FC236}">
                <a16:creationId xmlns:a16="http://schemas.microsoft.com/office/drawing/2014/main" id="{600DF2F7-0292-D0D2-FD21-9B41CDBCF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741" name="AutoShape 93">
            <a:extLst>
              <a:ext uri="{FF2B5EF4-FFF2-40B4-BE49-F238E27FC236}">
                <a16:creationId xmlns:a16="http://schemas.microsoft.com/office/drawing/2014/main" id="{4B20C9A2-B1BB-2992-10C8-03FE211CA3BF}"/>
              </a:ext>
            </a:extLst>
          </p:cNvPr>
          <p:cNvCxnSpPr>
            <a:cxnSpLocks noChangeShapeType="1"/>
            <a:stCxn id="155736" idx="6"/>
            <a:endCxn id="155738" idx="1"/>
          </p:cNvCxnSpPr>
          <p:nvPr/>
        </p:nvCxnSpPr>
        <p:spPr bwMode="auto">
          <a:xfrm>
            <a:off x="7010400" y="3886200"/>
            <a:ext cx="6540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45" name="AutoShape 97">
            <a:extLst>
              <a:ext uri="{FF2B5EF4-FFF2-40B4-BE49-F238E27FC236}">
                <a16:creationId xmlns:a16="http://schemas.microsoft.com/office/drawing/2014/main" id="{2F396809-BFC6-C3F0-520D-814745AD5D60}"/>
              </a:ext>
            </a:extLst>
          </p:cNvPr>
          <p:cNvCxnSpPr>
            <a:cxnSpLocks noChangeShapeType="1"/>
            <a:stCxn id="155737" idx="6"/>
            <a:endCxn id="155738" idx="3"/>
          </p:cNvCxnSpPr>
          <p:nvPr/>
        </p:nvCxnSpPr>
        <p:spPr bwMode="auto">
          <a:xfrm>
            <a:off x="7086600" y="45720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746" name="Oval 98">
            <a:extLst>
              <a:ext uri="{FF2B5EF4-FFF2-40B4-BE49-F238E27FC236}">
                <a16:creationId xmlns:a16="http://schemas.microsoft.com/office/drawing/2014/main" id="{AEC7C192-595E-00B0-A540-63FC797D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5747" name="AutoShape 99">
            <a:extLst>
              <a:ext uri="{FF2B5EF4-FFF2-40B4-BE49-F238E27FC236}">
                <a16:creationId xmlns:a16="http://schemas.microsoft.com/office/drawing/2014/main" id="{3CA23E9B-D7E1-5C54-0B33-5D3A260B23A9}"/>
              </a:ext>
            </a:extLst>
          </p:cNvPr>
          <p:cNvCxnSpPr>
            <a:cxnSpLocks noChangeShapeType="1"/>
            <a:stCxn id="155736" idx="5"/>
            <a:endCxn id="155746" idx="2"/>
          </p:cNvCxnSpPr>
          <p:nvPr/>
        </p:nvCxnSpPr>
        <p:spPr bwMode="auto">
          <a:xfrm>
            <a:off x="6965950" y="3994150"/>
            <a:ext cx="1339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49" name="AutoShape 101">
            <a:extLst>
              <a:ext uri="{FF2B5EF4-FFF2-40B4-BE49-F238E27FC236}">
                <a16:creationId xmlns:a16="http://schemas.microsoft.com/office/drawing/2014/main" id="{CD867D6D-E7D0-7AF2-2FC5-30A315219A13}"/>
              </a:ext>
            </a:extLst>
          </p:cNvPr>
          <p:cNvCxnSpPr>
            <a:cxnSpLocks noChangeShapeType="1"/>
            <a:stCxn id="155746" idx="3"/>
            <a:endCxn id="155738" idx="6"/>
          </p:cNvCxnSpPr>
          <p:nvPr/>
        </p:nvCxnSpPr>
        <p:spPr bwMode="auto">
          <a:xfrm flipH="1">
            <a:off x="7924800" y="44513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0" name="AutoShape 102">
            <a:extLst>
              <a:ext uri="{FF2B5EF4-FFF2-40B4-BE49-F238E27FC236}">
                <a16:creationId xmlns:a16="http://schemas.microsoft.com/office/drawing/2014/main" id="{6CD146B6-7635-9B05-9C59-C177473A0224}"/>
              </a:ext>
            </a:extLst>
          </p:cNvPr>
          <p:cNvCxnSpPr>
            <a:cxnSpLocks noChangeShapeType="1"/>
            <a:stCxn id="155746" idx="2"/>
            <a:endCxn id="155737" idx="7"/>
          </p:cNvCxnSpPr>
          <p:nvPr/>
        </p:nvCxnSpPr>
        <p:spPr bwMode="auto">
          <a:xfrm flipH="1">
            <a:off x="7042150" y="43434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3" name="AutoShape 105">
            <a:extLst>
              <a:ext uri="{FF2B5EF4-FFF2-40B4-BE49-F238E27FC236}">
                <a16:creationId xmlns:a16="http://schemas.microsoft.com/office/drawing/2014/main" id="{A9E08EC8-6F73-9F13-D392-6C771B4C2D49}"/>
              </a:ext>
            </a:extLst>
          </p:cNvPr>
          <p:cNvCxnSpPr>
            <a:cxnSpLocks noChangeShapeType="1"/>
            <a:stCxn id="155701" idx="3"/>
            <a:endCxn id="155709" idx="7"/>
          </p:cNvCxnSpPr>
          <p:nvPr/>
        </p:nvCxnSpPr>
        <p:spPr bwMode="auto">
          <a:xfrm flipH="1">
            <a:off x="4298950" y="3232150"/>
            <a:ext cx="774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5" name="AutoShape 107">
            <a:extLst>
              <a:ext uri="{FF2B5EF4-FFF2-40B4-BE49-F238E27FC236}">
                <a16:creationId xmlns:a16="http://schemas.microsoft.com/office/drawing/2014/main" id="{C2973334-8EF4-DC84-90AD-FD0F48EE3DBE}"/>
              </a:ext>
            </a:extLst>
          </p:cNvPr>
          <p:cNvCxnSpPr>
            <a:cxnSpLocks noChangeShapeType="1"/>
            <a:stCxn id="155700" idx="4"/>
            <a:endCxn id="155709" idx="0"/>
          </p:cNvCxnSpPr>
          <p:nvPr/>
        </p:nvCxnSpPr>
        <p:spPr bwMode="auto">
          <a:xfrm>
            <a:off x="4114800" y="3429000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6" name="AutoShape 108">
            <a:extLst>
              <a:ext uri="{FF2B5EF4-FFF2-40B4-BE49-F238E27FC236}">
                <a16:creationId xmlns:a16="http://schemas.microsoft.com/office/drawing/2014/main" id="{7CC5B773-ABF0-F7F3-16AA-BECDD4976314}"/>
              </a:ext>
            </a:extLst>
          </p:cNvPr>
          <p:cNvCxnSpPr>
            <a:cxnSpLocks noChangeShapeType="1"/>
            <a:stCxn id="155700" idx="6"/>
            <a:endCxn id="155701" idx="3"/>
          </p:cNvCxnSpPr>
          <p:nvPr/>
        </p:nvCxnSpPr>
        <p:spPr bwMode="auto">
          <a:xfrm flipV="1">
            <a:off x="4267200" y="32321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7" name="AutoShape 109">
            <a:extLst>
              <a:ext uri="{FF2B5EF4-FFF2-40B4-BE49-F238E27FC236}">
                <a16:creationId xmlns:a16="http://schemas.microsoft.com/office/drawing/2014/main" id="{9C0A9F5B-3A88-416F-0343-3FFC008070AC}"/>
              </a:ext>
            </a:extLst>
          </p:cNvPr>
          <p:cNvCxnSpPr>
            <a:cxnSpLocks noChangeShapeType="1"/>
            <a:stCxn id="155727" idx="5"/>
            <a:endCxn id="155739" idx="2"/>
          </p:cNvCxnSpPr>
          <p:nvPr/>
        </p:nvCxnSpPr>
        <p:spPr bwMode="auto">
          <a:xfrm>
            <a:off x="6889750" y="3308350"/>
            <a:ext cx="806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8" name="AutoShape 110">
            <a:extLst>
              <a:ext uri="{FF2B5EF4-FFF2-40B4-BE49-F238E27FC236}">
                <a16:creationId xmlns:a16="http://schemas.microsoft.com/office/drawing/2014/main" id="{713C29A8-DC87-8F94-DDBC-049D223A07E4}"/>
              </a:ext>
            </a:extLst>
          </p:cNvPr>
          <p:cNvCxnSpPr>
            <a:cxnSpLocks noChangeShapeType="1"/>
            <a:stCxn id="155728" idx="5"/>
            <a:endCxn id="155739" idx="0"/>
          </p:cNvCxnSpPr>
          <p:nvPr/>
        </p:nvCxnSpPr>
        <p:spPr bwMode="auto">
          <a:xfrm flipH="1">
            <a:off x="7848600" y="3155950"/>
            <a:ext cx="1079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59" name="AutoShape 111">
            <a:extLst>
              <a:ext uri="{FF2B5EF4-FFF2-40B4-BE49-F238E27FC236}">
                <a16:creationId xmlns:a16="http://schemas.microsoft.com/office/drawing/2014/main" id="{C6A4645C-C0EC-4C8A-6B2A-5D25F484657E}"/>
              </a:ext>
            </a:extLst>
          </p:cNvPr>
          <p:cNvCxnSpPr>
            <a:cxnSpLocks noChangeShapeType="1"/>
            <a:stCxn id="155726" idx="5"/>
            <a:endCxn id="155739" idx="1"/>
          </p:cNvCxnSpPr>
          <p:nvPr/>
        </p:nvCxnSpPr>
        <p:spPr bwMode="auto">
          <a:xfrm>
            <a:off x="6661150" y="2698750"/>
            <a:ext cx="1079500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60" name="AutoShape 112">
            <a:extLst>
              <a:ext uri="{FF2B5EF4-FFF2-40B4-BE49-F238E27FC236}">
                <a16:creationId xmlns:a16="http://schemas.microsoft.com/office/drawing/2014/main" id="{B34FC5FF-9B9D-4142-D6D6-B43643748334}"/>
              </a:ext>
            </a:extLst>
          </p:cNvPr>
          <p:cNvCxnSpPr>
            <a:cxnSpLocks noChangeShapeType="1"/>
            <a:stCxn id="155729" idx="4"/>
            <a:endCxn id="155739" idx="0"/>
          </p:cNvCxnSpPr>
          <p:nvPr/>
        </p:nvCxnSpPr>
        <p:spPr bwMode="auto">
          <a:xfrm>
            <a:off x="7315200" y="2590800"/>
            <a:ext cx="533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62" name="AutoShape 114">
            <a:extLst>
              <a:ext uri="{FF2B5EF4-FFF2-40B4-BE49-F238E27FC236}">
                <a16:creationId xmlns:a16="http://schemas.microsoft.com/office/drawing/2014/main" id="{BE738F42-75CE-059F-C2B9-5A77F7F33E1F}"/>
              </a:ext>
            </a:extLst>
          </p:cNvPr>
          <p:cNvCxnSpPr>
            <a:cxnSpLocks noChangeShapeType="1"/>
            <a:stCxn id="155702" idx="4"/>
            <a:endCxn id="155709" idx="7"/>
          </p:cNvCxnSpPr>
          <p:nvPr/>
        </p:nvCxnSpPr>
        <p:spPr bwMode="auto">
          <a:xfrm flipH="1">
            <a:off x="4298950" y="2667000"/>
            <a:ext cx="349250" cy="1187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763" name="AutoShape 115">
            <a:extLst>
              <a:ext uri="{FF2B5EF4-FFF2-40B4-BE49-F238E27FC236}">
                <a16:creationId xmlns:a16="http://schemas.microsoft.com/office/drawing/2014/main" id="{BFE41F58-6D28-CF0E-6C44-03382C07054F}"/>
              </a:ext>
            </a:extLst>
          </p:cNvPr>
          <p:cNvCxnSpPr>
            <a:cxnSpLocks noChangeShapeType="1"/>
            <a:stCxn id="155699" idx="5"/>
            <a:endCxn id="155709" idx="7"/>
          </p:cNvCxnSpPr>
          <p:nvPr/>
        </p:nvCxnSpPr>
        <p:spPr bwMode="auto">
          <a:xfrm>
            <a:off x="3994150" y="2774950"/>
            <a:ext cx="304800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764" name="Text Box 116">
            <a:extLst>
              <a:ext uri="{FF2B5EF4-FFF2-40B4-BE49-F238E27FC236}">
                <a16:creationId xmlns:a16="http://schemas.microsoft.com/office/drawing/2014/main" id="{CBDE833E-8676-2B19-5267-B82D5A8A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57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Clustering Structure</a:t>
            </a:r>
          </a:p>
        </p:txBody>
      </p:sp>
      <p:sp>
        <p:nvSpPr>
          <p:cNvPr id="155765" name="Text Box 117">
            <a:extLst>
              <a:ext uri="{FF2B5EF4-FFF2-40B4-BE49-F238E27FC236}">
                <a16:creationId xmlns:a16="http://schemas.microsoft.com/office/drawing/2014/main" id="{24F50AD5-52D8-5171-AB10-8984BDEB3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57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1</a:t>
            </a:r>
          </a:p>
        </p:txBody>
      </p:sp>
      <p:sp>
        <p:nvSpPr>
          <p:cNvPr id="155766" name="Text Box 118">
            <a:extLst>
              <a:ext uri="{FF2B5EF4-FFF2-40B4-BE49-F238E27FC236}">
                <a16:creationId xmlns:a16="http://schemas.microsoft.com/office/drawing/2014/main" id="{98E046DD-3B5C-6415-D479-11B51872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2</a:t>
            </a:r>
          </a:p>
        </p:txBody>
      </p:sp>
      <p:sp>
        <p:nvSpPr>
          <p:cNvPr id="155767" name="Text Box 119">
            <a:extLst>
              <a:ext uri="{FF2B5EF4-FFF2-40B4-BE49-F238E27FC236}">
                <a16:creationId xmlns:a16="http://schemas.microsoft.com/office/drawing/2014/main" id="{7DDE3A5B-9911-E8D8-CC23-01BD2A3B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weight on x</a:t>
            </a:r>
          </a:p>
        </p:txBody>
      </p:sp>
      <p:sp>
        <p:nvSpPr>
          <p:cNvPr id="155768" name="Line 120">
            <a:extLst>
              <a:ext uri="{FF2B5EF4-FFF2-40B4-BE49-F238E27FC236}">
                <a16:creationId xmlns:a16="http://schemas.microsoft.com/office/drawing/2014/main" id="{3F88CA38-A979-85B8-1182-C6E94D6774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64" grpId="0"/>
      <p:bldP spid="155765" grpId="0"/>
      <p:bldP spid="155766" grpId="0"/>
      <p:bldP spid="1557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4">
            <a:extLst>
              <a:ext uri="{FF2B5EF4-FFF2-40B4-BE49-F238E27FC236}">
                <a16:creationId xmlns:a16="http://schemas.microsoft.com/office/drawing/2014/main" id="{B01C86A7-6938-74E6-0E98-560C1C59D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72C14DA-7615-B841-9409-4C1DD8FB8F6B}" type="slidenum">
              <a:rPr lang="en-US" altLang="zh-CN"/>
              <a:pPr/>
              <a:t>29</a:t>
            </a:fld>
            <a:r>
              <a:rPr lang="en-US" altLang="zh-CN"/>
              <a:t>/49</a:t>
            </a: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7DE93C6-C195-EF24-36AD-C9ADB9D7B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Graph-based Heuristics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CECBC058-626C-E37E-CB1A-98223F33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754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Local weights calculation</a:t>
            </a:r>
          </a:p>
          <a:p>
            <a:pPr lvl="1" eaLnBrk="1" hangingPunct="1"/>
            <a:r>
              <a:rPr lang="en-US" altLang="zh-CN" sz="2400"/>
              <a:t>Weight of a model is proportional to the similarity between its neighborhood graph and the clustering structure around x.</a:t>
            </a:r>
          </a:p>
          <a:p>
            <a:pPr lvl="1" eaLnBrk="1" hangingPunct="1"/>
            <a:endParaRPr lang="en-US" altLang="zh-CN" sz="2400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900BF574-94B9-B209-2434-EF4670CF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27940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5E820CC2-BB2E-CBA2-9531-8B60D931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1630363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90" name="Rectangle 6">
            <a:extLst>
              <a:ext uri="{FF2B5EF4-FFF2-40B4-BE49-F238E27FC236}">
                <a16:creationId xmlns:a16="http://schemas.microsoft.com/office/drawing/2014/main" id="{D8D5FC5F-7705-E132-620E-EFAD5D73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Higher Weight</a:t>
            </a:r>
          </a:p>
        </p:txBody>
      </p:sp>
      <p:sp>
        <p:nvSpPr>
          <p:cNvPr id="221191" name="AutoShape 7">
            <a:extLst>
              <a:ext uri="{FF2B5EF4-FFF2-40B4-BE49-F238E27FC236}">
                <a16:creationId xmlns:a16="http://schemas.microsoft.com/office/drawing/2014/main" id="{76901000-DCF0-A5F6-9A3D-1EE3C3239609}"/>
              </a:ext>
            </a:extLst>
          </p:cNvPr>
          <p:cNvSpPr>
            <a:spLocks noChangeArrowheads="1"/>
          </p:cNvSpPr>
          <p:nvPr/>
        </p:nvSpPr>
        <p:spPr bwMode="auto">
          <a:xfrm rot="9300000">
            <a:off x="914400" y="1981200"/>
            <a:ext cx="917575" cy="393700"/>
          </a:xfrm>
          <a:prstGeom prst="leftArrow">
            <a:avLst>
              <a:gd name="adj1" fmla="val 50000"/>
              <a:gd name="adj2" fmla="val 582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48" name="Picture 8">
            <a:extLst>
              <a:ext uri="{FF2B5EF4-FFF2-40B4-BE49-F238E27FC236}">
                <a16:creationId xmlns:a16="http://schemas.microsoft.com/office/drawing/2014/main" id="{90817F5D-4799-7CE7-8EC5-414D5D70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>
            <a:extLst>
              <a:ext uri="{FF2B5EF4-FFF2-40B4-BE49-F238E27FC236}">
                <a16:creationId xmlns:a16="http://schemas.microsoft.com/office/drawing/2014/main" id="{7EB107EB-0C1A-C09E-A6A8-CE4B4CE5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>
            <a:extLst>
              <a:ext uri="{FF2B5EF4-FFF2-40B4-BE49-F238E27FC236}">
                <a16:creationId xmlns:a16="http://schemas.microsoft.com/office/drawing/2014/main" id="{2A78116F-01DA-F4FE-BFBD-CE031E80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5" name="Picture 11">
            <a:extLst>
              <a:ext uri="{FF2B5EF4-FFF2-40B4-BE49-F238E27FC236}">
                <a16:creationId xmlns:a16="http://schemas.microsoft.com/office/drawing/2014/main" id="{4C386EFF-F2C4-F37C-41B4-14FAFFFA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6019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4">
            <a:extLst>
              <a:ext uri="{FF2B5EF4-FFF2-40B4-BE49-F238E27FC236}">
                <a16:creationId xmlns:a16="http://schemas.microsoft.com/office/drawing/2014/main" id="{47F49619-64E2-5617-6B72-4B1262740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347F22-8CB5-0D46-81E5-83504099C139}" type="slidenum">
              <a:rPr lang="en-US" altLang="zh-CN"/>
              <a:pPr/>
              <a:t>3</a:t>
            </a:fld>
            <a:r>
              <a:rPr lang="en-US" altLang="zh-CN"/>
              <a:t>/49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B840DD4-DE80-57EA-C235-C923E2AA4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Standard Supervised Learning</a:t>
            </a:r>
          </a:p>
        </p:txBody>
      </p:sp>
      <p:sp>
        <p:nvSpPr>
          <p:cNvPr id="6282" name="AutoShape 138">
            <a:extLst>
              <a:ext uri="{FF2B5EF4-FFF2-40B4-BE49-F238E27FC236}">
                <a16:creationId xmlns:a16="http://schemas.microsoft.com/office/drawing/2014/main" id="{4C9492B4-FC4B-5A3B-23FC-55EADB35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908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83" name="AutoShape 139">
            <a:extLst>
              <a:ext uri="{FF2B5EF4-FFF2-40B4-BE49-F238E27FC236}">
                <a16:creationId xmlns:a16="http://schemas.microsoft.com/office/drawing/2014/main" id="{FC6D0A27-E053-B0D7-94A4-8DD84CB8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8194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84" name="AutoShape 140">
            <a:extLst>
              <a:ext uri="{FF2B5EF4-FFF2-40B4-BE49-F238E27FC236}">
                <a16:creationId xmlns:a16="http://schemas.microsoft.com/office/drawing/2014/main" id="{4F296EC5-1759-D0F4-8BF5-73247913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AutoShape 141">
            <a:extLst>
              <a:ext uri="{FF2B5EF4-FFF2-40B4-BE49-F238E27FC236}">
                <a16:creationId xmlns:a16="http://schemas.microsoft.com/office/drawing/2014/main" id="{1EF63B4E-3BA1-40B3-8639-E2E8E588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432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AutoShape 142">
            <a:extLst>
              <a:ext uri="{FF2B5EF4-FFF2-40B4-BE49-F238E27FC236}">
                <a16:creationId xmlns:a16="http://schemas.microsoft.com/office/drawing/2014/main" id="{615B9D9F-5BAA-A1E0-6F9A-0E7EB12BC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9718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87" name="Text Box 143">
            <a:extLst>
              <a:ext uri="{FF2B5EF4-FFF2-40B4-BE49-F238E27FC236}">
                <a16:creationId xmlns:a16="http://schemas.microsoft.com/office/drawing/2014/main" id="{AF27B836-568A-F3ED-A946-DA0A24D08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6289" name="Text Box 145">
            <a:extLst>
              <a:ext uri="{FF2B5EF4-FFF2-40B4-BE49-F238E27FC236}">
                <a16:creationId xmlns:a16="http://schemas.microsoft.com/office/drawing/2014/main" id="{8D62D3E8-20CA-3BEB-447D-DBB191E5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training (labeled)</a:t>
            </a:r>
          </a:p>
        </p:txBody>
      </p:sp>
      <p:sp>
        <p:nvSpPr>
          <p:cNvPr id="8202" name="Text Box 146">
            <a:extLst>
              <a:ext uri="{FF2B5EF4-FFF2-40B4-BE49-F238E27FC236}">
                <a16:creationId xmlns:a16="http://schemas.microsoft.com/office/drawing/2014/main" id="{C7394C32-49AD-5B53-9698-94305156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test (unlabeled)</a:t>
            </a:r>
          </a:p>
        </p:txBody>
      </p:sp>
      <p:sp>
        <p:nvSpPr>
          <p:cNvPr id="6291" name="AutoShape 147">
            <a:extLst>
              <a:ext uri="{FF2B5EF4-FFF2-40B4-BE49-F238E27FC236}">
                <a16:creationId xmlns:a16="http://schemas.microsoft.com/office/drawing/2014/main" id="{494A2860-33D3-6CCD-129A-FC1BBCC4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92" name="Rectangle 148">
            <a:extLst>
              <a:ext uri="{FF2B5EF4-FFF2-40B4-BE49-F238E27FC236}">
                <a16:creationId xmlns:a16="http://schemas.microsoft.com/office/drawing/2014/main" id="{F98CC6E2-58D6-5702-A595-B965966E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743200"/>
            <a:ext cx="1752600" cy="1524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tx2"/>
                </a:solidFill>
                <a:cs typeface="Arial" panose="020B0604020202020204" pitchFamily="34" charset="0"/>
              </a:rPr>
              <a:t> Classifier</a:t>
            </a:r>
          </a:p>
        </p:txBody>
      </p:sp>
      <p:sp>
        <p:nvSpPr>
          <p:cNvPr id="6293" name="AutoShape 149">
            <a:extLst>
              <a:ext uri="{FF2B5EF4-FFF2-40B4-BE49-F238E27FC236}">
                <a16:creationId xmlns:a16="http://schemas.microsoft.com/office/drawing/2014/main" id="{496717BB-B992-72A1-6301-43FD7D2C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95" name="Text Box 151">
            <a:extLst>
              <a:ext uri="{FF2B5EF4-FFF2-40B4-BE49-F238E27FC236}">
                <a16:creationId xmlns:a16="http://schemas.microsoft.com/office/drawing/2014/main" id="{34E7997D-9214-8029-2554-FDFA33E6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00400"/>
            <a:ext cx="1371600" cy="57943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>
                <a:cs typeface="Arial" panose="020B0604020202020204" pitchFamily="34" charset="0"/>
              </a:rPr>
              <a:t>85.5%</a:t>
            </a:r>
          </a:p>
        </p:txBody>
      </p:sp>
      <p:sp>
        <p:nvSpPr>
          <p:cNvPr id="8207" name="Text Box 152">
            <a:extLst>
              <a:ext uri="{FF2B5EF4-FFF2-40B4-BE49-F238E27FC236}">
                <a16:creationId xmlns:a16="http://schemas.microsoft.com/office/drawing/2014/main" id="{B22C1308-CD4B-E262-1962-60EA1DFE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00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pic>
        <p:nvPicPr>
          <p:cNvPr id="8208" name="Picture 162">
            <a:extLst>
              <a:ext uri="{FF2B5EF4-FFF2-40B4-BE49-F238E27FC236}">
                <a16:creationId xmlns:a16="http://schemas.microsoft.com/office/drawing/2014/main" id="{5B065832-D766-D936-4AB7-EE2342D1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63">
            <a:extLst>
              <a:ext uri="{FF2B5EF4-FFF2-40B4-BE49-F238E27FC236}">
                <a16:creationId xmlns:a16="http://schemas.microsoft.com/office/drawing/2014/main" id="{654C74AA-ED01-25F9-1ED4-86938C86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64">
            <a:extLst>
              <a:ext uri="{FF2B5EF4-FFF2-40B4-BE49-F238E27FC236}">
                <a16:creationId xmlns:a16="http://schemas.microsoft.com/office/drawing/2014/main" id="{C7CBCF15-DFC0-5461-3453-DA85E356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Rectangle 165">
            <a:extLst>
              <a:ext uri="{FF2B5EF4-FFF2-40B4-BE49-F238E27FC236}">
                <a16:creationId xmlns:a16="http://schemas.microsoft.com/office/drawing/2014/main" id="{3E5124C5-46FE-18A0-9258-567033C24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Ack. From Jing Jiang’s slides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" grpId="0"/>
      <p:bldP spid="6289" grpId="0"/>
      <p:bldP spid="6292" grpId="0" animBg="1"/>
      <p:bldP spid="6295" grpId="0" animBg="1"/>
      <p:bldP spid="629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4">
            <a:extLst>
              <a:ext uri="{FF2B5EF4-FFF2-40B4-BE49-F238E27FC236}">
                <a16:creationId xmlns:a16="http://schemas.microsoft.com/office/drawing/2014/main" id="{BCCD9141-9D87-3F54-FB31-774EFCA47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451390B-E17C-1C4A-8B8A-85318291F20F}" type="slidenum">
              <a:rPr lang="en-US" altLang="zh-CN"/>
              <a:pPr/>
              <a:t>30</a:t>
            </a:fld>
            <a:r>
              <a:rPr lang="en-US" altLang="zh-CN"/>
              <a:t>/49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6B3AE18-DFFA-2025-A73D-70E3A172A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Local Structure Based Adjustment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A14DD9B-3A7E-6050-0FBE-DD5D58E4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800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Why adjustment is needed?</a:t>
            </a:r>
          </a:p>
          <a:p>
            <a:pPr lvl="1" eaLnBrk="1" hangingPunct="1"/>
            <a:r>
              <a:rPr lang="en-US" altLang="zh-CN" sz="2400"/>
              <a:t>It is possible that no models’ structures are similar to the clustering structure at x</a:t>
            </a:r>
          </a:p>
          <a:p>
            <a:pPr lvl="1" eaLnBrk="1" hangingPunct="1"/>
            <a:r>
              <a:rPr lang="en-US" altLang="zh-CN" sz="2400"/>
              <a:t>Simply means that the training information are conflicting with the true target distribution at x</a:t>
            </a:r>
          </a:p>
        </p:txBody>
      </p:sp>
      <p:pic>
        <p:nvPicPr>
          <p:cNvPr id="63492" name="Picture 8">
            <a:extLst>
              <a:ext uri="{FF2B5EF4-FFF2-40B4-BE49-F238E27FC236}">
                <a16:creationId xmlns:a16="http://schemas.microsoft.com/office/drawing/2014/main" id="{DAA1D3B7-2148-7DA8-0370-87278F2A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9">
            <a:extLst>
              <a:ext uri="{FF2B5EF4-FFF2-40B4-BE49-F238E27FC236}">
                <a16:creationId xmlns:a16="http://schemas.microsoft.com/office/drawing/2014/main" id="{6101853C-3972-58DE-5D52-90FFBAE1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0">
            <a:extLst>
              <a:ext uri="{FF2B5EF4-FFF2-40B4-BE49-F238E27FC236}">
                <a16:creationId xmlns:a16="http://schemas.microsoft.com/office/drawing/2014/main" id="{18B14178-80D8-F36D-1404-36F00F89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1" name="Oval 11">
            <a:extLst>
              <a:ext uri="{FF2B5EF4-FFF2-40B4-BE49-F238E27FC236}">
                <a16:creationId xmlns:a16="http://schemas.microsoft.com/office/drawing/2014/main" id="{4F0D40FF-71FF-0219-571C-537EE791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95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292" name="Oval 12">
            <a:extLst>
              <a:ext uri="{FF2B5EF4-FFF2-40B4-BE49-F238E27FC236}">
                <a16:creationId xmlns:a16="http://schemas.microsoft.com/office/drawing/2014/main" id="{3A4DAD5A-3011-4E94-1A67-6B014602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293" name="Oval 13">
            <a:extLst>
              <a:ext uri="{FF2B5EF4-FFF2-40B4-BE49-F238E27FC236}">
                <a16:creationId xmlns:a16="http://schemas.microsoft.com/office/drawing/2014/main" id="{48481DFE-040B-EF41-3FFF-F3E74227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352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294" name="Oval 14">
            <a:extLst>
              <a:ext uri="{FF2B5EF4-FFF2-40B4-BE49-F238E27FC236}">
                <a16:creationId xmlns:a16="http://schemas.microsoft.com/office/drawing/2014/main" id="{EA3716EF-C4AA-B3AC-08B2-F772E4B6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43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295" name="AutoShape 15">
            <a:extLst>
              <a:ext uri="{FF2B5EF4-FFF2-40B4-BE49-F238E27FC236}">
                <a16:creationId xmlns:a16="http://schemas.microsoft.com/office/drawing/2014/main" id="{0A9EBC1E-09DE-ED9E-FE72-CDC1778DF15C}"/>
              </a:ext>
            </a:extLst>
          </p:cNvPr>
          <p:cNvCxnSpPr>
            <a:cxnSpLocks noChangeShapeType="1"/>
            <a:stCxn id="225292" idx="7"/>
            <a:endCxn id="225294" idx="3"/>
          </p:cNvCxnSpPr>
          <p:nvPr/>
        </p:nvCxnSpPr>
        <p:spPr bwMode="auto">
          <a:xfrm flipV="1">
            <a:off x="1250950" y="30035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6" name="AutoShape 16">
            <a:extLst>
              <a:ext uri="{FF2B5EF4-FFF2-40B4-BE49-F238E27FC236}">
                <a16:creationId xmlns:a16="http://schemas.microsoft.com/office/drawing/2014/main" id="{CA68AAE1-4CA0-1273-0345-66691B46EB49}"/>
              </a:ext>
            </a:extLst>
          </p:cNvPr>
          <p:cNvCxnSpPr>
            <a:cxnSpLocks noChangeShapeType="1"/>
            <a:stCxn id="225291" idx="6"/>
            <a:endCxn id="225293" idx="1"/>
          </p:cNvCxnSpPr>
          <p:nvPr/>
        </p:nvCxnSpPr>
        <p:spPr bwMode="auto">
          <a:xfrm>
            <a:off x="1066800" y="30480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7" name="AutoShape 17">
            <a:extLst>
              <a:ext uri="{FF2B5EF4-FFF2-40B4-BE49-F238E27FC236}">
                <a16:creationId xmlns:a16="http://schemas.microsoft.com/office/drawing/2014/main" id="{B5DB86E9-0BF7-3348-74BC-B0ABF877A347}"/>
              </a:ext>
            </a:extLst>
          </p:cNvPr>
          <p:cNvCxnSpPr>
            <a:cxnSpLocks noChangeShapeType="1"/>
            <a:stCxn id="225291" idx="6"/>
            <a:endCxn id="225294" idx="2"/>
          </p:cNvCxnSpPr>
          <p:nvPr/>
        </p:nvCxnSpPr>
        <p:spPr bwMode="auto">
          <a:xfrm flipV="1">
            <a:off x="1066800" y="28956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8" name="AutoShape 18">
            <a:extLst>
              <a:ext uri="{FF2B5EF4-FFF2-40B4-BE49-F238E27FC236}">
                <a16:creationId xmlns:a16="http://schemas.microsoft.com/office/drawing/2014/main" id="{EF4ED667-C5B9-FFE2-8386-8642302812BD}"/>
              </a:ext>
            </a:extLst>
          </p:cNvPr>
          <p:cNvCxnSpPr>
            <a:cxnSpLocks noChangeShapeType="1"/>
            <a:stCxn id="225294" idx="6"/>
            <a:endCxn id="225293" idx="1"/>
          </p:cNvCxnSpPr>
          <p:nvPr/>
        </p:nvCxnSpPr>
        <p:spPr bwMode="auto">
          <a:xfrm>
            <a:off x="1828800" y="28956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299" name="AutoShape 19">
            <a:extLst>
              <a:ext uri="{FF2B5EF4-FFF2-40B4-BE49-F238E27FC236}">
                <a16:creationId xmlns:a16="http://schemas.microsoft.com/office/drawing/2014/main" id="{A6FB2B3E-C7D9-DFB1-67FE-B0E04124BD59}"/>
              </a:ext>
            </a:extLst>
          </p:cNvPr>
          <p:cNvCxnSpPr>
            <a:cxnSpLocks noChangeShapeType="1"/>
            <a:stCxn id="225291" idx="5"/>
            <a:endCxn id="225292" idx="1"/>
          </p:cNvCxnSpPr>
          <p:nvPr/>
        </p:nvCxnSpPr>
        <p:spPr bwMode="auto">
          <a:xfrm>
            <a:off x="1022350" y="31559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0" name="AutoShape 20">
            <a:extLst>
              <a:ext uri="{FF2B5EF4-FFF2-40B4-BE49-F238E27FC236}">
                <a16:creationId xmlns:a16="http://schemas.microsoft.com/office/drawing/2014/main" id="{A82A36E0-9375-069C-BA54-A1E51347C50D}"/>
              </a:ext>
            </a:extLst>
          </p:cNvPr>
          <p:cNvCxnSpPr>
            <a:cxnSpLocks noChangeShapeType="1"/>
            <a:stCxn id="225292" idx="6"/>
            <a:endCxn id="225293" idx="3"/>
          </p:cNvCxnSpPr>
          <p:nvPr/>
        </p:nvCxnSpPr>
        <p:spPr bwMode="auto">
          <a:xfrm flipV="1">
            <a:off x="1295400" y="36131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01" name="Oval 21">
            <a:extLst>
              <a:ext uri="{FF2B5EF4-FFF2-40B4-BE49-F238E27FC236}">
                <a16:creationId xmlns:a16="http://schemas.microsoft.com/office/drawing/2014/main" id="{3F7EA63B-A5DE-7C59-0D86-7D96459A9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191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2" name="Oval 22">
            <a:extLst>
              <a:ext uri="{FF2B5EF4-FFF2-40B4-BE49-F238E27FC236}">
                <a16:creationId xmlns:a16="http://schemas.microsoft.com/office/drawing/2014/main" id="{AF4327D5-CDDC-DACD-5563-E2A12D0A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76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3" name="Oval 23">
            <a:extLst>
              <a:ext uri="{FF2B5EF4-FFF2-40B4-BE49-F238E27FC236}">
                <a16:creationId xmlns:a16="http://schemas.microsoft.com/office/drawing/2014/main" id="{73C97B26-F73A-2866-040D-8DA326FE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4" name="Oval 24">
            <a:extLst>
              <a:ext uri="{FF2B5EF4-FFF2-40B4-BE49-F238E27FC236}">
                <a16:creationId xmlns:a16="http://schemas.microsoft.com/office/drawing/2014/main" id="{87807F96-7A64-4BB8-AB9C-C4007715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05" name="AutoShape 25">
            <a:extLst>
              <a:ext uri="{FF2B5EF4-FFF2-40B4-BE49-F238E27FC236}">
                <a16:creationId xmlns:a16="http://schemas.microsoft.com/office/drawing/2014/main" id="{584FF8DE-D36B-536F-E143-13663FA9D4F3}"/>
              </a:ext>
            </a:extLst>
          </p:cNvPr>
          <p:cNvCxnSpPr>
            <a:cxnSpLocks noChangeShapeType="1"/>
            <a:stCxn id="225302" idx="7"/>
            <a:endCxn id="225304" idx="3"/>
          </p:cNvCxnSpPr>
          <p:nvPr/>
        </p:nvCxnSpPr>
        <p:spPr bwMode="auto">
          <a:xfrm flipV="1">
            <a:off x="1403350" y="42989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6" name="AutoShape 26">
            <a:extLst>
              <a:ext uri="{FF2B5EF4-FFF2-40B4-BE49-F238E27FC236}">
                <a16:creationId xmlns:a16="http://schemas.microsoft.com/office/drawing/2014/main" id="{CBBCB5F7-C5AD-8100-22FB-EA24731730AD}"/>
              </a:ext>
            </a:extLst>
          </p:cNvPr>
          <p:cNvCxnSpPr>
            <a:cxnSpLocks noChangeShapeType="1"/>
            <a:stCxn id="225301" idx="6"/>
            <a:endCxn id="225303" idx="1"/>
          </p:cNvCxnSpPr>
          <p:nvPr/>
        </p:nvCxnSpPr>
        <p:spPr bwMode="auto">
          <a:xfrm>
            <a:off x="1371600" y="4343400"/>
            <a:ext cx="6540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7" name="AutoShape 27">
            <a:extLst>
              <a:ext uri="{FF2B5EF4-FFF2-40B4-BE49-F238E27FC236}">
                <a16:creationId xmlns:a16="http://schemas.microsoft.com/office/drawing/2014/main" id="{798AE3B3-B816-1182-BF96-A8A72B21F1E9}"/>
              </a:ext>
            </a:extLst>
          </p:cNvPr>
          <p:cNvCxnSpPr>
            <a:cxnSpLocks noChangeShapeType="1"/>
            <a:stCxn id="225301" idx="6"/>
            <a:endCxn id="225304" idx="2"/>
          </p:cNvCxnSpPr>
          <p:nvPr/>
        </p:nvCxnSpPr>
        <p:spPr bwMode="auto">
          <a:xfrm flipV="1">
            <a:off x="1371600" y="41910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8" name="AutoShape 28">
            <a:extLst>
              <a:ext uri="{FF2B5EF4-FFF2-40B4-BE49-F238E27FC236}">
                <a16:creationId xmlns:a16="http://schemas.microsoft.com/office/drawing/2014/main" id="{650841BC-2FE5-9E07-9807-E19B3ED35D3C}"/>
              </a:ext>
            </a:extLst>
          </p:cNvPr>
          <p:cNvCxnSpPr>
            <a:cxnSpLocks noChangeShapeType="1"/>
            <a:stCxn id="225304" idx="6"/>
            <a:endCxn id="225303" idx="1"/>
          </p:cNvCxnSpPr>
          <p:nvPr/>
        </p:nvCxnSpPr>
        <p:spPr bwMode="auto">
          <a:xfrm flipH="1">
            <a:off x="2025650" y="41910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9" name="AutoShape 29">
            <a:extLst>
              <a:ext uri="{FF2B5EF4-FFF2-40B4-BE49-F238E27FC236}">
                <a16:creationId xmlns:a16="http://schemas.microsoft.com/office/drawing/2014/main" id="{AD0E8734-B4D5-3EDD-4879-18EA9D147CA9}"/>
              </a:ext>
            </a:extLst>
          </p:cNvPr>
          <p:cNvCxnSpPr>
            <a:cxnSpLocks noChangeShapeType="1"/>
            <a:stCxn id="225301" idx="5"/>
            <a:endCxn id="225302" idx="1"/>
          </p:cNvCxnSpPr>
          <p:nvPr/>
        </p:nvCxnSpPr>
        <p:spPr bwMode="auto">
          <a:xfrm flipH="1">
            <a:off x="1187450" y="4451350"/>
            <a:ext cx="1397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10" name="AutoShape 30">
            <a:extLst>
              <a:ext uri="{FF2B5EF4-FFF2-40B4-BE49-F238E27FC236}">
                <a16:creationId xmlns:a16="http://schemas.microsoft.com/office/drawing/2014/main" id="{A43E7D8D-7C23-A7BC-4F7D-4AA9B255B9E1}"/>
              </a:ext>
            </a:extLst>
          </p:cNvPr>
          <p:cNvCxnSpPr>
            <a:cxnSpLocks noChangeShapeType="1"/>
            <a:stCxn id="225302" idx="6"/>
            <a:endCxn id="225303" idx="3"/>
          </p:cNvCxnSpPr>
          <p:nvPr/>
        </p:nvCxnSpPr>
        <p:spPr bwMode="auto">
          <a:xfrm>
            <a:off x="1447800" y="50292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11" name="Oval 31">
            <a:extLst>
              <a:ext uri="{FF2B5EF4-FFF2-40B4-BE49-F238E27FC236}">
                <a16:creationId xmlns:a16="http://schemas.microsoft.com/office/drawing/2014/main" id="{CA470D32-A035-0465-E981-A7FDA27A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12" name="AutoShape 32">
            <a:extLst>
              <a:ext uri="{FF2B5EF4-FFF2-40B4-BE49-F238E27FC236}">
                <a16:creationId xmlns:a16="http://schemas.microsoft.com/office/drawing/2014/main" id="{BC4D8A3A-A4C2-F6DD-9B7D-A67D39C32E59}"/>
              </a:ext>
            </a:extLst>
          </p:cNvPr>
          <p:cNvCxnSpPr>
            <a:cxnSpLocks noChangeShapeType="1"/>
            <a:stCxn id="225301" idx="5"/>
            <a:endCxn id="225311" idx="2"/>
          </p:cNvCxnSpPr>
          <p:nvPr/>
        </p:nvCxnSpPr>
        <p:spPr bwMode="auto">
          <a:xfrm>
            <a:off x="1327150" y="4451350"/>
            <a:ext cx="1339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13" name="AutoShape 33">
            <a:extLst>
              <a:ext uri="{FF2B5EF4-FFF2-40B4-BE49-F238E27FC236}">
                <a16:creationId xmlns:a16="http://schemas.microsoft.com/office/drawing/2014/main" id="{3922B4C1-3132-85BC-27F4-9014C01233C8}"/>
              </a:ext>
            </a:extLst>
          </p:cNvPr>
          <p:cNvCxnSpPr>
            <a:cxnSpLocks noChangeShapeType="1"/>
            <a:stCxn id="225311" idx="1"/>
            <a:endCxn id="225304" idx="6"/>
          </p:cNvCxnSpPr>
          <p:nvPr/>
        </p:nvCxnSpPr>
        <p:spPr bwMode="auto">
          <a:xfrm flipH="1" flipV="1">
            <a:off x="2362200" y="41910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14" name="AutoShape 34">
            <a:extLst>
              <a:ext uri="{FF2B5EF4-FFF2-40B4-BE49-F238E27FC236}">
                <a16:creationId xmlns:a16="http://schemas.microsoft.com/office/drawing/2014/main" id="{FC234A96-9787-DC06-032F-A8AF78771B81}"/>
              </a:ext>
            </a:extLst>
          </p:cNvPr>
          <p:cNvCxnSpPr>
            <a:cxnSpLocks noChangeShapeType="1"/>
            <a:stCxn id="225311" idx="3"/>
            <a:endCxn id="225303" idx="6"/>
          </p:cNvCxnSpPr>
          <p:nvPr/>
        </p:nvCxnSpPr>
        <p:spPr bwMode="auto">
          <a:xfrm flipH="1">
            <a:off x="2286000" y="49085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15" name="AutoShape 35">
            <a:extLst>
              <a:ext uri="{FF2B5EF4-FFF2-40B4-BE49-F238E27FC236}">
                <a16:creationId xmlns:a16="http://schemas.microsoft.com/office/drawing/2014/main" id="{E530B431-7487-8A61-4453-D16F8D29FC1F}"/>
              </a:ext>
            </a:extLst>
          </p:cNvPr>
          <p:cNvCxnSpPr>
            <a:cxnSpLocks noChangeShapeType="1"/>
            <a:stCxn id="225311" idx="2"/>
            <a:endCxn id="225302" idx="7"/>
          </p:cNvCxnSpPr>
          <p:nvPr/>
        </p:nvCxnSpPr>
        <p:spPr bwMode="auto">
          <a:xfrm flipH="1">
            <a:off x="1403350" y="48006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16" name="Oval 36">
            <a:extLst>
              <a:ext uri="{FF2B5EF4-FFF2-40B4-BE49-F238E27FC236}">
                <a16:creationId xmlns:a16="http://schemas.microsoft.com/office/drawing/2014/main" id="{D2A66168-57EF-F2A3-870C-B5730002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743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7" name="Oval 37">
            <a:extLst>
              <a:ext uri="{FF2B5EF4-FFF2-40B4-BE49-F238E27FC236}">
                <a16:creationId xmlns:a16="http://schemas.microsoft.com/office/drawing/2014/main" id="{9BFF630D-C101-100E-8DA3-98C878AC1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8" name="Oval 38">
            <a:extLst>
              <a:ext uri="{FF2B5EF4-FFF2-40B4-BE49-F238E27FC236}">
                <a16:creationId xmlns:a16="http://schemas.microsoft.com/office/drawing/2014/main" id="{EF9E8AFA-87CC-1BE0-E0BC-E66AFE6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004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9" name="Oval 39">
            <a:extLst>
              <a:ext uri="{FF2B5EF4-FFF2-40B4-BE49-F238E27FC236}">
                <a16:creationId xmlns:a16="http://schemas.microsoft.com/office/drawing/2014/main" id="{DD71CC11-DDEB-3A2A-D12F-92F4C766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20" name="AutoShape 40">
            <a:extLst>
              <a:ext uri="{FF2B5EF4-FFF2-40B4-BE49-F238E27FC236}">
                <a16:creationId xmlns:a16="http://schemas.microsoft.com/office/drawing/2014/main" id="{47A456F9-55A5-7980-7852-8C3F9E3C210A}"/>
              </a:ext>
            </a:extLst>
          </p:cNvPr>
          <p:cNvCxnSpPr>
            <a:cxnSpLocks noChangeShapeType="1"/>
            <a:stCxn id="225317" idx="7"/>
            <a:endCxn id="225319" idx="3"/>
          </p:cNvCxnSpPr>
          <p:nvPr/>
        </p:nvCxnSpPr>
        <p:spPr bwMode="auto">
          <a:xfrm flipV="1">
            <a:off x="4070350" y="28511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21" name="AutoShape 41">
            <a:extLst>
              <a:ext uri="{FF2B5EF4-FFF2-40B4-BE49-F238E27FC236}">
                <a16:creationId xmlns:a16="http://schemas.microsoft.com/office/drawing/2014/main" id="{C9D588C7-38B0-2275-46B6-78FE7BE69282}"/>
              </a:ext>
            </a:extLst>
          </p:cNvPr>
          <p:cNvCxnSpPr>
            <a:cxnSpLocks noChangeShapeType="1"/>
            <a:stCxn id="225316" idx="6"/>
            <a:endCxn id="225318" idx="1"/>
          </p:cNvCxnSpPr>
          <p:nvPr/>
        </p:nvCxnSpPr>
        <p:spPr bwMode="auto">
          <a:xfrm>
            <a:off x="3886200" y="28956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22" name="AutoShape 42">
            <a:extLst>
              <a:ext uri="{FF2B5EF4-FFF2-40B4-BE49-F238E27FC236}">
                <a16:creationId xmlns:a16="http://schemas.microsoft.com/office/drawing/2014/main" id="{E1990D20-5535-271E-C4FB-3CB3B7BA63EB}"/>
              </a:ext>
            </a:extLst>
          </p:cNvPr>
          <p:cNvCxnSpPr>
            <a:cxnSpLocks noChangeShapeType="1"/>
            <a:stCxn id="225316" idx="6"/>
            <a:endCxn id="225319" idx="2"/>
          </p:cNvCxnSpPr>
          <p:nvPr/>
        </p:nvCxnSpPr>
        <p:spPr bwMode="auto">
          <a:xfrm flipV="1">
            <a:off x="3886200" y="2743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23" name="AutoShape 43">
            <a:extLst>
              <a:ext uri="{FF2B5EF4-FFF2-40B4-BE49-F238E27FC236}">
                <a16:creationId xmlns:a16="http://schemas.microsoft.com/office/drawing/2014/main" id="{4004303C-A940-E440-B97A-20EB3667791C}"/>
              </a:ext>
            </a:extLst>
          </p:cNvPr>
          <p:cNvCxnSpPr>
            <a:cxnSpLocks noChangeShapeType="1"/>
            <a:stCxn id="225319" idx="6"/>
            <a:endCxn id="225318" idx="1"/>
          </p:cNvCxnSpPr>
          <p:nvPr/>
        </p:nvCxnSpPr>
        <p:spPr bwMode="auto">
          <a:xfrm>
            <a:off x="4648200" y="27432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24" name="AutoShape 44">
            <a:extLst>
              <a:ext uri="{FF2B5EF4-FFF2-40B4-BE49-F238E27FC236}">
                <a16:creationId xmlns:a16="http://schemas.microsoft.com/office/drawing/2014/main" id="{5A17CD28-BC93-6AD4-AB62-01FC5E9304FB}"/>
              </a:ext>
            </a:extLst>
          </p:cNvPr>
          <p:cNvCxnSpPr>
            <a:cxnSpLocks noChangeShapeType="1"/>
            <a:stCxn id="225316" idx="5"/>
            <a:endCxn id="225317" idx="1"/>
          </p:cNvCxnSpPr>
          <p:nvPr/>
        </p:nvCxnSpPr>
        <p:spPr bwMode="auto">
          <a:xfrm>
            <a:off x="3841750" y="30035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25" name="Oval 45">
            <a:extLst>
              <a:ext uri="{FF2B5EF4-FFF2-40B4-BE49-F238E27FC236}">
                <a16:creationId xmlns:a16="http://schemas.microsoft.com/office/drawing/2014/main" id="{F0BC832D-AD96-DBC9-92D9-31654DF32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38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6" name="Oval 46">
            <a:extLst>
              <a:ext uri="{FF2B5EF4-FFF2-40B4-BE49-F238E27FC236}">
                <a16:creationId xmlns:a16="http://schemas.microsoft.com/office/drawing/2014/main" id="{46DCE1B8-B8FB-BBF0-D821-CB25021E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7" name="Oval 47">
            <a:extLst>
              <a:ext uri="{FF2B5EF4-FFF2-40B4-BE49-F238E27FC236}">
                <a16:creationId xmlns:a16="http://schemas.microsoft.com/office/drawing/2014/main" id="{1F323A59-1607-463A-BD45-1DFF316E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8" name="Oval 48">
            <a:extLst>
              <a:ext uri="{FF2B5EF4-FFF2-40B4-BE49-F238E27FC236}">
                <a16:creationId xmlns:a16="http://schemas.microsoft.com/office/drawing/2014/main" id="{70EFA861-4839-291D-A320-45675CE62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29" name="AutoShape 49">
            <a:extLst>
              <a:ext uri="{FF2B5EF4-FFF2-40B4-BE49-F238E27FC236}">
                <a16:creationId xmlns:a16="http://schemas.microsoft.com/office/drawing/2014/main" id="{F30AC71D-5FFA-7A42-1F37-EEB15D18C5EF}"/>
              </a:ext>
            </a:extLst>
          </p:cNvPr>
          <p:cNvCxnSpPr>
            <a:cxnSpLocks noChangeShapeType="1"/>
            <a:stCxn id="225326" idx="7"/>
            <a:endCxn id="225328" idx="3"/>
          </p:cNvCxnSpPr>
          <p:nvPr/>
        </p:nvCxnSpPr>
        <p:spPr bwMode="auto">
          <a:xfrm flipV="1">
            <a:off x="4222750" y="41465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0" name="AutoShape 50">
            <a:extLst>
              <a:ext uri="{FF2B5EF4-FFF2-40B4-BE49-F238E27FC236}">
                <a16:creationId xmlns:a16="http://schemas.microsoft.com/office/drawing/2014/main" id="{DE79BA3F-C82B-4E5D-366F-4E364D5C9D2A}"/>
              </a:ext>
            </a:extLst>
          </p:cNvPr>
          <p:cNvCxnSpPr>
            <a:cxnSpLocks noChangeShapeType="1"/>
            <a:stCxn id="225328" idx="6"/>
            <a:endCxn id="225327" idx="1"/>
          </p:cNvCxnSpPr>
          <p:nvPr/>
        </p:nvCxnSpPr>
        <p:spPr bwMode="auto">
          <a:xfrm flipH="1">
            <a:off x="4845050" y="40386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1" name="AutoShape 51">
            <a:extLst>
              <a:ext uri="{FF2B5EF4-FFF2-40B4-BE49-F238E27FC236}">
                <a16:creationId xmlns:a16="http://schemas.microsoft.com/office/drawing/2014/main" id="{E171D656-B7D5-BD2E-331E-DC2E018FA32E}"/>
              </a:ext>
            </a:extLst>
          </p:cNvPr>
          <p:cNvCxnSpPr>
            <a:cxnSpLocks noChangeShapeType="1"/>
            <a:stCxn id="225326" idx="6"/>
            <a:endCxn id="225327" idx="3"/>
          </p:cNvCxnSpPr>
          <p:nvPr/>
        </p:nvCxnSpPr>
        <p:spPr bwMode="auto">
          <a:xfrm>
            <a:off x="4267200" y="48768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2" name="Oval 52">
            <a:extLst>
              <a:ext uri="{FF2B5EF4-FFF2-40B4-BE49-F238E27FC236}">
                <a16:creationId xmlns:a16="http://schemas.microsoft.com/office/drawing/2014/main" id="{337CC3A6-7296-25BD-9294-439BDFED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95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33" name="AutoShape 53">
            <a:extLst>
              <a:ext uri="{FF2B5EF4-FFF2-40B4-BE49-F238E27FC236}">
                <a16:creationId xmlns:a16="http://schemas.microsoft.com/office/drawing/2014/main" id="{15C74ECD-397F-2191-C127-3BCEFC213CEA}"/>
              </a:ext>
            </a:extLst>
          </p:cNvPr>
          <p:cNvCxnSpPr>
            <a:cxnSpLocks noChangeShapeType="1"/>
            <a:stCxn id="225332" idx="1"/>
            <a:endCxn id="225328" idx="6"/>
          </p:cNvCxnSpPr>
          <p:nvPr/>
        </p:nvCxnSpPr>
        <p:spPr bwMode="auto">
          <a:xfrm flipH="1" flipV="1">
            <a:off x="5181600" y="40386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4" name="AutoShape 54">
            <a:extLst>
              <a:ext uri="{FF2B5EF4-FFF2-40B4-BE49-F238E27FC236}">
                <a16:creationId xmlns:a16="http://schemas.microsoft.com/office/drawing/2014/main" id="{50C4DC3C-B033-7D77-A334-A0C18135E759}"/>
              </a:ext>
            </a:extLst>
          </p:cNvPr>
          <p:cNvCxnSpPr>
            <a:cxnSpLocks noChangeShapeType="1"/>
            <a:stCxn id="225332" idx="3"/>
            <a:endCxn id="225327" idx="6"/>
          </p:cNvCxnSpPr>
          <p:nvPr/>
        </p:nvCxnSpPr>
        <p:spPr bwMode="auto">
          <a:xfrm flipH="1">
            <a:off x="5105400" y="47561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5" name="AutoShape 55">
            <a:extLst>
              <a:ext uri="{FF2B5EF4-FFF2-40B4-BE49-F238E27FC236}">
                <a16:creationId xmlns:a16="http://schemas.microsoft.com/office/drawing/2014/main" id="{2794A9BA-97BC-AB76-2339-69470F715303}"/>
              </a:ext>
            </a:extLst>
          </p:cNvPr>
          <p:cNvCxnSpPr>
            <a:cxnSpLocks noChangeShapeType="1"/>
            <a:stCxn id="225332" idx="2"/>
            <a:endCxn id="225326" idx="7"/>
          </p:cNvCxnSpPr>
          <p:nvPr/>
        </p:nvCxnSpPr>
        <p:spPr bwMode="auto">
          <a:xfrm flipH="1">
            <a:off x="4222750" y="46482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6" name="Oval 56">
            <a:extLst>
              <a:ext uri="{FF2B5EF4-FFF2-40B4-BE49-F238E27FC236}">
                <a16:creationId xmlns:a16="http://schemas.microsoft.com/office/drawing/2014/main" id="{350C7C92-9EE8-A91D-4551-31828923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66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7" name="Oval 57">
            <a:extLst>
              <a:ext uri="{FF2B5EF4-FFF2-40B4-BE49-F238E27FC236}">
                <a16:creationId xmlns:a16="http://schemas.microsoft.com/office/drawing/2014/main" id="{CEB84B40-5113-054F-0FAA-2755A57C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8" name="Oval 58">
            <a:extLst>
              <a:ext uri="{FF2B5EF4-FFF2-40B4-BE49-F238E27FC236}">
                <a16:creationId xmlns:a16="http://schemas.microsoft.com/office/drawing/2014/main" id="{188898C0-E115-FB0D-7A3C-31FFF1AF3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124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9" name="Oval 59">
            <a:extLst>
              <a:ext uri="{FF2B5EF4-FFF2-40B4-BE49-F238E27FC236}">
                <a16:creationId xmlns:a16="http://schemas.microsoft.com/office/drawing/2014/main" id="{E0638059-F2BB-8D1B-DF4C-76E5EDC5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40" name="AutoShape 60">
            <a:extLst>
              <a:ext uri="{FF2B5EF4-FFF2-40B4-BE49-F238E27FC236}">
                <a16:creationId xmlns:a16="http://schemas.microsoft.com/office/drawing/2014/main" id="{1D7410D3-B6C8-0C6F-78C7-914AD9328254}"/>
              </a:ext>
            </a:extLst>
          </p:cNvPr>
          <p:cNvCxnSpPr>
            <a:cxnSpLocks noChangeShapeType="1"/>
            <a:stCxn id="225337" idx="7"/>
            <a:endCxn id="225339" idx="3"/>
          </p:cNvCxnSpPr>
          <p:nvPr/>
        </p:nvCxnSpPr>
        <p:spPr bwMode="auto">
          <a:xfrm flipV="1">
            <a:off x="6737350" y="27749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1" name="AutoShape 61">
            <a:extLst>
              <a:ext uri="{FF2B5EF4-FFF2-40B4-BE49-F238E27FC236}">
                <a16:creationId xmlns:a16="http://schemas.microsoft.com/office/drawing/2014/main" id="{94E50197-348F-EA89-9803-578D38BC56CA}"/>
              </a:ext>
            </a:extLst>
          </p:cNvPr>
          <p:cNvCxnSpPr>
            <a:cxnSpLocks noChangeShapeType="1"/>
            <a:stCxn id="225336" idx="6"/>
            <a:endCxn id="225338" idx="1"/>
          </p:cNvCxnSpPr>
          <p:nvPr/>
        </p:nvCxnSpPr>
        <p:spPr bwMode="auto">
          <a:xfrm>
            <a:off x="6553200" y="28194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2" name="AutoShape 62">
            <a:extLst>
              <a:ext uri="{FF2B5EF4-FFF2-40B4-BE49-F238E27FC236}">
                <a16:creationId xmlns:a16="http://schemas.microsoft.com/office/drawing/2014/main" id="{1233F4F4-4681-DE44-2F5A-1C35989FFFEB}"/>
              </a:ext>
            </a:extLst>
          </p:cNvPr>
          <p:cNvCxnSpPr>
            <a:cxnSpLocks noChangeShapeType="1"/>
            <a:stCxn id="225336" idx="6"/>
            <a:endCxn id="225339" idx="2"/>
          </p:cNvCxnSpPr>
          <p:nvPr/>
        </p:nvCxnSpPr>
        <p:spPr bwMode="auto">
          <a:xfrm flipV="1">
            <a:off x="6553200" y="26670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3" name="AutoShape 63">
            <a:extLst>
              <a:ext uri="{FF2B5EF4-FFF2-40B4-BE49-F238E27FC236}">
                <a16:creationId xmlns:a16="http://schemas.microsoft.com/office/drawing/2014/main" id="{E0856A02-749F-67BF-E471-52D200802B60}"/>
              </a:ext>
            </a:extLst>
          </p:cNvPr>
          <p:cNvCxnSpPr>
            <a:cxnSpLocks noChangeShapeType="1"/>
            <a:stCxn id="225339" idx="6"/>
            <a:endCxn id="225338" idx="1"/>
          </p:cNvCxnSpPr>
          <p:nvPr/>
        </p:nvCxnSpPr>
        <p:spPr bwMode="auto">
          <a:xfrm>
            <a:off x="7315200" y="26670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4" name="AutoShape 64">
            <a:extLst>
              <a:ext uri="{FF2B5EF4-FFF2-40B4-BE49-F238E27FC236}">
                <a16:creationId xmlns:a16="http://schemas.microsoft.com/office/drawing/2014/main" id="{6BD49F98-BDB2-8192-55BD-69222B7DBECB}"/>
              </a:ext>
            </a:extLst>
          </p:cNvPr>
          <p:cNvCxnSpPr>
            <a:cxnSpLocks noChangeShapeType="1"/>
            <a:stCxn id="225336" idx="5"/>
            <a:endCxn id="225337" idx="1"/>
          </p:cNvCxnSpPr>
          <p:nvPr/>
        </p:nvCxnSpPr>
        <p:spPr bwMode="auto">
          <a:xfrm>
            <a:off x="6508750" y="29273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5" name="AutoShape 65">
            <a:extLst>
              <a:ext uri="{FF2B5EF4-FFF2-40B4-BE49-F238E27FC236}">
                <a16:creationId xmlns:a16="http://schemas.microsoft.com/office/drawing/2014/main" id="{E1AE41D5-5B5D-0510-05B0-F486DF53599B}"/>
              </a:ext>
            </a:extLst>
          </p:cNvPr>
          <p:cNvCxnSpPr>
            <a:cxnSpLocks noChangeShapeType="1"/>
            <a:stCxn id="225337" idx="6"/>
            <a:endCxn id="225338" idx="3"/>
          </p:cNvCxnSpPr>
          <p:nvPr/>
        </p:nvCxnSpPr>
        <p:spPr bwMode="auto">
          <a:xfrm flipV="1">
            <a:off x="6781800" y="33845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6" name="Oval 66">
            <a:extLst>
              <a:ext uri="{FF2B5EF4-FFF2-40B4-BE49-F238E27FC236}">
                <a16:creationId xmlns:a16="http://schemas.microsoft.com/office/drawing/2014/main" id="{9BFE454E-A599-693D-F0C9-2BC093564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7" name="Oval 67">
            <a:extLst>
              <a:ext uri="{FF2B5EF4-FFF2-40B4-BE49-F238E27FC236}">
                <a16:creationId xmlns:a16="http://schemas.microsoft.com/office/drawing/2014/main" id="{F9FAA590-B081-74AD-C8ED-7D40D02B6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8" name="Oval 68">
            <a:extLst>
              <a:ext uri="{FF2B5EF4-FFF2-40B4-BE49-F238E27FC236}">
                <a16:creationId xmlns:a16="http://schemas.microsoft.com/office/drawing/2014/main" id="{9E296E6A-EFEF-0753-B64C-C99D66E8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9" name="Oval 69">
            <a:extLst>
              <a:ext uri="{FF2B5EF4-FFF2-40B4-BE49-F238E27FC236}">
                <a16:creationId xmlns:a16="http://schemas.microsoft.com/office/drawing/2014/main" id="{BFDCF027-663B-4774-3D68-7B42EBA5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51" name="AutoShape 71">
            <a:extLst>
              <a:ext uri="{FF2B5EF4-FFF2-40B4-BE49-F238E27FC236}">
                <a16:creationId xmlns:a16="http://schemas.microsoft.com/office/drawing/2014/main" id="{7C4D746D-ECD1-AF87-F8FB-F15FA6D8D499}"/>
              </a:ext>
            </a:extLst>
          </p:cNvPr>
          <p:cNvCxnSpPr>
            <a:cxnSpLocks noChangeShapeType="1"/>
            <a:stCxn id="225347" idx="6"/>
            <a:endCxn id="225348" idx="3"/>
          </p:cNvCxnSpPr>
          <p:nvPr/>
        </p:nvCxnSpPr>
        <p:spPr bwMode="auto">
          <a:xfrm>
            <a:off x="6934200" y="48006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52" name="Oval 72">
            <a:extLst>
              <a:ext uri="{FF2B5EF4-FFF2-40B4-BE49-F238E27FC236}">
                <a16:creationId xmlns:a16="http://schemas.microsoft.com/office/drawing/2014/main" id="{57987215-6BC8-0BFC-E11E-6D0EA76E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354" name="AutoShape 74">
            <a:extLst>
              <a:ext uri="{FF2B5EF4-FFF2-40B4-BE49-F238E27FC236}">
                <a16:creationId xmlns:a16="http://schemas.microsoft.com/office/drawing/2014/main" id="{EC3ACF29-03EC-76F4-04A2-CFFE0EB0A7BE}"/>
              </a:ext>
            </a:extLst>
          </p:cNvPr>
          <p:cNvCxnSpPr>
            <a:cxnSpLocks noChangeShapeType="1"/>
            <a:stCxn id="225352" idx="3"/>
            <a:endCxn id="225348" idx="6"/>
          </p:cNvCxnSpPr>
          <p:nvPr/>
        </p:nvCxnSpPr>
        <p:spPr bwMode="auto">
          <a:xfrm flipH="1">
            <a:off x="7772400" y="46799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5" name="AutoShape 75">
            <a:extLst>
              <a:ext uri="{FF2B5EF4-FFF2-40B4-BE49-F238E27FC236}">
                <a16:creationId xmlns:a16="http://schemas.microsoft.com/office/drawing/2014/main" id="{39B01623-276E-9E47-779D-767F816B22DD}"/>
              </a:ext>
            </a:extLst>
          </p:cNvPr>
          <p:cNvCxnSpPr>
            <a:cxnSpLocks noChangeShapeType="1"/>
            <a:stCxn id="225352" idx="2"/>
            <a:endCxn id="225347" idx="7"/>
          </p:cNvCxnSpPr>
          <p:nvPr/>
        </p:nvCxnSpPr>
        <p:spPr bwMode="auto">
          <a:xfrm flipH="1">
            <a:off x="6889750" y="45720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6" name="AutoShape 76">
            <a:extLst>
              <a:ext uri="{FF2B5EF4-FFF2-40B4-BE49-F238E27FC236}">
                <a16:creationId xmlns:a16="http://schemas.microsoft.com/office/drawing/2014/main" id="{15099E93-DA6F-58CC-11B6-37370B04A163}"/>
              </a:ext>
            </a:extLst>
          </p:cNvPr>
          <p:cNvCxnSpPr>
            <a:cxnSpLocks noChangeShapeType="1"/>
            <a:stCxn id="225318" idx="3"/>
            <a:endCxn id="225325" idx="7"/>
          </p:cNvCxnSpPr>
          <p:nvPr/>
        </p:nvCxnSpPr>
        <p:spPr bwMode="auto">
          <a:xfrm flipH="1">
            <a:off x="4146550" y="3460750"/>
            <a:ext cx="774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7" name="AutoShape 77">
            <a:extLst>
              <a:ext uri="{FF2B5EF4-FFF2-40B4-BE49-F238E27FC236}">
                <a16:creationId xmlns:a16="http://schemas.microsoft.com/office/drawing/2014/main" id="{19F7B27A-8C26-BAAE-94B7-1523F5E4BFF1}"/>
              </a:ext>
            </a:extLst>
          </p:cNvPr>
          <p:cNvCxnSpPr>
            <a:cxnSpLocks noChangeShapeType="1"/>
            <a:stCxn id="225317" idx="4"/>
            <a:endCxn id="225325" idx="0"/>
          </p:cNvCxnSpPr>
          <p:nvPr/>
        </p:nvCxnSpPr>
        <p:spPr bwMode="auto">
          <a:xfrm>
            <a:off x="3962400" y="3657600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8" name="AutoShape 78">
            <a:extLst>
              <a:ext uri="{FF2B5EF4-FFF2-40B4-BE49-F238E27FC236}">
                <a16:creationId xmlns:a16="http://schemas.microsoft.com/office/drawing/2014/main" id="{E8CF5880-2FCD-39D9-BF92-7A1992A13531}"/>
              </a:ext>
            </a:extLst>
          </p:cNvPr>
          <p:cNvCxnSpPr>
            <a:cxnSpLocks noChangeShapeType="1"/>
            <a:stCxn id="225317" idx="6"/>
            <a:endCxn id="225318" idx="3"/>
          </p:cNvCxnSpPr>
          <p:nvPr/>
        </p:nvCxnSpPr>
        <p:spPr bwMode="auto">
          <a:xfrm flipV="1">
            <a:off x="4114800" y="34607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9" name="AutoShape 79">
            <a:extLst>
              <a:ext uri="{FF2B5EF4-FFF2-40B4-BE49-F238E27FC236}">
                <a16:creationId xmlns:a16="http://schemas.microsoft.com/office/drawing/2014/main" id="{4D9C66E1-7610-1526-EE49-75A89245BA2A}"/>
              </a:ext>
            </a:extLst>
          </p:cNvPr>
          <p:cNvCxnSpPr>
            <a:cxnSpLocks noChangeShapeType="1"/>
            <a:stCxn id="225337" idx="5"/>
            <a:endCxn id="225349" idx="2"/>
          </p:cNvCxnSpPr>
          <p:nvPr/>
        </p:nvCxnSpPr>
        <p:spPr bwMode="auto">
          <a:xfrm>
            <a:off x="6737350" y="3536950"/>
            <a:ext cx="806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0" name="AutoShape 80">
            <a:extLst>
              <a:ext uri="{FF2B5EF4-FFF2-40B4-BE49-F238E27FC236}">
                <a16:creationId xmlns:a16="http://schemas.microsoft.com/office/drawing/2014/main" id="{5D3AE6BA-73D2-5D3E-4178-46BC5139E41F}"/>
              </a:ext>
            </a:extLst>
          </p:cNvPr>
          <p:cNvCxnSpPr>
            <a:cxnSpLocks noChangeShapeType="1"/>
            <a:stCxn id="225338" idx="5"/>
            <a:endCxn id="225349" idx="0"/>
          </p:cNvCxnSpPr>
          <p:nvPr/>
        </p:nvCxnSpPr>
        <p:spPr bwMode="auto">
          <a:xfrm flipH="1">
            <a:off x="7696200" y="3384550"/>
            <a:ext cx="1079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1" name="AutoShape 81">
            <a:extLst>
              <a:ext uri="{FF2B5EF4-FFF2-40B4-BE49-F238E27FC236}">
                <a16:creationId xmlns:a16="http://schemas.microsoft.com/office/drawing/2014/main" id="{07496A47-5372-0293-557F-074C0BD7E4D9}"/>
              </a:ext>
            </a:extLst>
          </p:cNvPr>
          <p:cNvCxnSpPr>
            <a:cxnSpLocks noChangeShapeType="1"/>
            <a:stCxn id="225336" idx="5"/>
            <a:endCxn id="225349" idx="1"/>
          </p:cNvCxnSpPr>
          <p:nvPr/>
        </p:nvCxnSpPr>
        <p:spPr bwMode="auto">
          <a:xfrm>
            <a:off x="6508750" y="2927350"/>
            <a:ext cx="1079500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2" name="AutoShape 82">
            <a:extLst>
              <a:ext uri="{FF2B5EF4-FFF2-40B4-BE49-F238E27FC236}">
                <a16:creationId xmlns:a16="http://schemas.microsoft.com/office/drawing/2014/main" id="{52DFF58C-0595-2269-E358-004E3233928B}"/>
              </a:ext>
            </a:extLst>
          </p:cNvPr>
          <p:cNvCxnSpPr>
            <a:cxnSpLocks noChangeShapeType="1"/>
            <a:stCxn id="225339" idx="4"/>
            <a:endCxn id="225349" idx="0"/>
          </p:cNvCxnSpPr>
          <p:nvPr/>
        </p:nvCxnSpPr>
        <p:spPr bwMode="auto">
          <a:xfrm>
            <a:off x="7162800" y="2819400"/>
            <a:ext cx="533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3" name="AutoShape 83">
            <a:extLst>
              <a:ext uri="{FF2B5EF4-FFF2-40B4-BE49-F238E27FC236}">
                <a16:creationId xmlns:a16="http://schemas.microsoft.com/office/drawing/2014/main" id="{35ED001A-3A4F-3F8A-7A11-C5E08299AEEC}"/>
              </a:ext>
            </a:extLst>
          </p:cNvPr>
          <p:cNvCxnSpPr>
            <a:cxnSpLocks noChangeShapeType="1"/>
            <a:stCxn id="225319" idx="4"/>
            <a:endCxn id="225325" idx="7"/>
          </p:cNvCxnSpPr>
          <p:nvPr/>
        </p:nvCxnSpPr>
        <p:spPr bwMode="auto">
          <a:xfrm flipH="1">
            <a:off x="4146550" y="2895600"/>
            <a:ext cx="349250" cy="1187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4" name="AutoShape 84">
            <a:extLst>
              <a:ext uri="{FF2B5EF4-FFF2-40B4-BE49-F238E27FC236}">
                <a16:creationId xmlns:a16="http://schemas.microsoft.com/office/drawing/2014/main" id="{3ED44D05-F010-997F-8E83-1A35F00F0ECA}"/>
              </a:ext>
            </a:extLst>
          </p:cNvPr>
          <p:cNvCxnSpPr>
            <a:cxnSpLocks noChangeShapeType="1"/>
            <a:stCxn id="225316" idx="5"/>
            <a:endCxn id="225325" idx="7"/>
          </p:cNvCxnSpPr>
          <p:nvPr/>
        </p:nvCxnSpPr>
        <p:spPr bwMode="auto">
          <a:xfrm>
            <a:off x="3841750" y="3003550"/>
            <a:ext cx="304800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65" name="Text Box 85">
            <a:extLst>
              <a:ext uri="{FF2B5EF4-FFF2-40B4-BE49-F238E27FC236}">
                <a16:creationId xmlns:a16="http://schemas.microsoft.com/office/drawing/2014/main" id="{A3EC9E02-B134-709D-BF3A-CBE863FC0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86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Clustering Structure</a:t>
            </a:r>
          </a:p>
        </p:txBody>
      </p:sp>
      <p:sp>
        <p:nvSpPr>
          <p:cNvPr id="225366" name="Text Box 86">
            <a:extLst>
              <a:ext uri="{FF2B5EF4-FFF2-40B4-BE49-F238E27FC236}">
                <a16:creationId xmlns:a16="http://schemas.microsoft.com/office/drawing/2014/main" id="{0939F312-A329-35D8-5E4B-D7E3306C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1</a:t>
            </a:r>
          </a:p>
        </p:txBody>
      </p:sp>
      <p:sp>
        <p:nvSpPr>
          <p:cNvPr id="225367" name="Text Box 87">
            <a:extLst>
              <a:ext uri="{FF2B5EF4-FFF2-40B4-BE49-F238E27FC236}">
                <a16:creationId xmlns:a16="http://schemas.microsoft.com/office/drawing/2014/main" id="{B48C8777-AC02-79B9-76B4-46A95651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410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2</a:t>
            </a:r>
          </a:p>
        </p:txBody>
      </p:sp>
      <p:cxnSp>
        <p:nvCxnSpPr>
          <p:cNvPr id="225370" name="AutoShape 90">
            <a:extLst>
              <a:ext uri="{FF2B5EF4-FFF2-40B4-BE49-F238E27FC236}">
                <a16:creationId xmlns:a16="http://schemas.microsoft.com/office/drawing/2014/main" id="{4C522703-0573-AC95-F976-42D6C88D3EE7}"/>
              </a:ext>
            </a:extLst>
          </p:cNvPr>
          <p:cNvCxnSpPr>
            <a:cxnSpLocks noChangeShapeType="1"/>
            <a:stCxn id="225337" idx="4"/>
            <a:endCxn id="225346" idx="1"/>
          </p:cNvCxnSpPr>
          <p:nvPr/>
        </p:nvCxnSpPr>
        <p:spPr bwMode="auto">
          <a:xfrm flipH="1">
            <a:off x="6597650" y="3581400"/>
            <a:ext cx="317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71" name="AutoShape 91">
            <a:extLst>
              <a:ext uri="{FF2B5EF4-FFF2-40B4-BE49-F238E27FC236}">
                <a16:creationId xmlns:a16="http://schemas.microsoft.com/office/drawing/2014/main" id="{A79CED83-3493-1E47-E421-EDD178DE9FED}"/>
              </a:ext>
            </a:extLst>
          </p:cNvPr>
          <p:cNvCxnSpPr>
            <a:cxnSpLocks noChangeShapeType="1"/>
            <a:stCxn id="225346" idx="6"/>
            <a:endCxn id="225349" idx="3"/>
          </p:cNvCxnSpPr>
          <p:nvPr/>
        </p:nvCxnSpPr>
        <p:spPr bwMode="auto">
          <a:xfrm flipV="1">
            <a:off x="6858000" y="4070350"/>
            <a:ext cx="7302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72" name="AutoShape 92">
            <a:extLst>
              <a:ext uri="{FF2B5EF4-FFF2-40B4-BE49-F238E27FC236}">
                <a16:creationId xmlns:a16="http://schemas.microsoft.com/office/drawing/2014/main" id="{559BFB5E-803B-396E-8ABA-DDE2938229B0}"/>
              </a:ext>
            </a:extLst>
          </p:cNvPr>
          <p:cNvCxnSpPr>
            <a:cxnSpLocks noChangeShapeType="1"/>
            <a:stCxn id="225346" idx="7"/>
            <a:endCxn id="225338" idx="3"/>
          </p:cNvCxnSpPr>
          <p:nvPr/>
        </p:nvCxnSpPr>
        <p:spPr bwMode="auto">
          <a:xfrm flipV="1">
            <a:off x="6813550" y="3384550"/>
            <a:ext cx="774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73" name="AutoShape 93">
            <a:extLst>
              <a:ext uri="{FF2B5EF4-FFF2-40B4-BE49-F238E27FC236}">
                <a16:creationId xmlns:a16="http://schemas.microsoft.com/office/drawing/2014/main" id="{5832D055-ACD1-9876-4D30-DD117F5C3540}"/>
              </a:ext>
            </a:extLst>
          </p:cNvPr>
          <p:cNvCxnSpPr>
            <a:cxnSpLocks noChangeShapeType="1"/>
            <a:stCxn id="225346" idx="0"/>
            <a:endCxn id="225339" idx="4"/>
          </p:cNvCxnSpPr>
          <p:nvPr/>
        </p:nvCxnSpPr>
        <p:spPr bwMode="auto">
          <a:xfrm flipV="1">
            <a:off x="6705600" y="2819400"/>
            <a:ext cx="4572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74" name="AutoShape 94">
            <a:extLst>
              <a:ext uri="{FF2B5EF4-FFF2-40B4-BE49-F238E27FC236}">
                <a16:creationId xmlns:a16="http://schemas.microsoft.com/office/drawing/2014/main" id="{D2ECF017-054C-B8C8-FF9C-11F1CCCAF7E2}"/>
              </a:ext>
            </a:extLst>
          </p:cNvPr>
          <p:cNvCxnSpPr>
            <a:cxnSpLocks noChangeShapeType="1"/>
            <a:stCxn id="225346" idx="1"/>
            <a:endCxn id="225336" idx="4"/>
          </p:cNvCxnSpPr>
          <p:nvPr/>
        </p:nvCxnSpPr>
        <p:spPr bwMode="auto">
          <a:xfrm flipH="1" flipV="1">
            <a:off x="6400800" y="2971800"/>
            <a:ext cx="1968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75" name="Text Box 95">
            <a:extLst>
              <a:ext uri="{FF2B5EF4-FFF2-40B4-BE49-F238E27FC236}">
                <a16:creationId xmlns:a16="http://schemas.microsoft.com/office/drawing/2014/main" id="{0DF0D9F9-CEE8-94DD-6AE0-D5DC54A2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Error</a:t>
            </a:r>
          </a:p>
        </p:txBody>
      </p:sp>
      <p:sp>
        <p:nvSpPr>
          <p:cNvPr id="225376" name="Line 96">
            <a:extLst>
              <a:ext uri="{FF2B5EF4-FFF2-40B4-BE49-F238E27FC236}">
                <a16:creationId xmlns:a16="http://schemas.microsoft.com/office/drawing/2014/main" id="{C1349C38-9653-9AEB-45D6-442B71E9B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886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7" name="Text Box 97">
            <a:extLst>
              <a:ext uri="{FF2B5EF4-FFF2-40B4-BE49-F238E27FC236}">
                <a16:creationId xmlns:a16="http://schemas.microsoft.com/office/drawing/2014/main" id="{F00C19D0-DFE6-3F8B-E7AF-DBA2BE00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Error</a:t>
            </a:r>
          </a:p>
        </p:txBody>
      </p:sp>
      <p:sp>
        <p:nvSpPr>
          <p:cNvPr id="225378" name="Line 98">
            <a:extLst>
              <a:ext uri="{FF2B5EF4-FFF2-40B4-BE49-F238E27FC236}">
                <a16:creationId xmlns:a16="http://schemas.microsoft.com/office/drawing/2014/main" id="{473A9CD7-17FA-C1E3-8267-4D0C03333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62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5" grpId="0"/>
      <p:bldP spid="225366" grpId="0"/>
      <p:bldP spid="225367" grpId="0"/>
      <p:bldP spid="225375" grpId="0"/>
      <p:bldP spid="2253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>
            <a:extLst>
              <a:ext uri="{FF2B5EF4-FFF2-40B4-BE49-F238E27FC236}">
                <a16:creationId xmlns:a16="http://schemas.microsoft.com/office/drawing/2014/main" id="{9EEE80CD-BA09-0718-0469-5DFDF3DE2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77350C-63FF-8945-AFD7-1F552A8BA90F}" type="slidenum">
              <a:rPr lang="en-US" altLang="zh-CN"/>
              <a:pPr/>
              <a:t>31</a:t>
            </a:fld>
            <a:r>
              <a:rPr lang="en-US" altLang="zh-CN"/>
              <a:t>/49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C9CF6B3-16B7-9054-E41B-7621E2293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Local Structure Based Adjustment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9E9A62C-6D33-25EA-E382-0283FF72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How to adjust?</a:t>
            </a:r>
          </a:p>
          <a:p>
            <a:pPr lvl="1" eaLnBrk="1" hangingPunct="1"/>
            <a:r>
              <a:rPr lang="en-US" altLang="zh-CN" sz="2400"/>
              <a:t>Check if                             is below a threshold</a:t>
            </a:r>
          </a:p>
          <a:p>
            <a:pPr lvl="1" eaLnBrk="1" hangingPunct="1"/>
            <a:r>
              <a:rPr lang="en-US" altLang="zh-CN" sz="2400"/>
              <a:t>Ignore the training information and propagate the labels of neighbors in the test set to x</a:t>
            </a:r>
          </a:p>
          <a:p>
            <a:pPr lvl="1" eaLnBrk="1" hangingPunct="1"/>
            <a:endParaRPr lang="en-US" altLang="zh-CN" sz="2400"/>
          </a:p>
          <a:p>
            <a:pPr lvl="1" eaLnBrk="1" hangingPunct="1"/>
            <a:endParaRPr lang="en-US" altLang="zh-CN" sz="2400"/>
          </a:p>
        </p:txBody>
      </p:sp>
      <p:pic>
        <p:nvPicPr>
          <p:cNvPr id="65540" name="Picture 8">
            <a:extLst>
              <a:ext uri="{FF2B5EF4-FFF2-40B4-BE49-F238E27FC236}">
                <a16:creationId xmlns:a16="http://schemas.microsoft.com/office/drawing/2014/main" id="{10F4894A-DEE0-C740-7315-286CB996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9">
            <a:extLst>
              <a:ext uri="{FF2B5EF4-FFF2-40B4-BE49-F238E27FC236}">
                <a16:creationId xmlns:a16="http://schemas.microsoft.com/office/drawing/2014/main" id="{93E12102-52D8-77E0-B4C7-B8BCA6DD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0">
            <a:extLst>
              <a:ext uri="{FF2B5EF4-FFF2-40B4-BE49-F238E27FC236}">
                <a16:creationId xmlns:a16="http://schemas.microsoft.com/office/drawing/2014/main" id="{8978B5EF-8B8D-85EE-957D-E6B2E5D7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Oval 11">
            <a:extLst>
              <a:ext uri="{FF2B5EF4-FFF2-40B4-BE49-F238E27FC236}">
                <a16:creationId xmlns:a16="http://schemas.microsoft.com/office/drawing/2014/main" id="{E08493CF-2994-5662-7203-3C739904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4" name="Oval 12">
            <a:extLst>
              <a:ext uri="{FF2B5EF4-FFF2-40B4-BE49-F238E27FC236}">
                <a16:creationId xmlns:a16="http://schemas.microsoft.com/office/drawing/2014/main" id="{8AAA4BB2-4CC1-DBB6-8785-B4F919ED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76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Oval 13">
            <a:extLst>
              <a:ext uri="{FF2B5EF4-FFF2-40B4-BE49-F238E27FC236}">
                <a16:creationId xmlns:a16="http://schemas.microsoft.com/office/drawing/2014/main" id="{42761A34-7E22-FDB6-4D3D-1EF127BE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6" name="Oval 14">
            <a:extLst>
              <a:ext uri="{FF2B5EF4-FFF2-40B4-BE49-F238E27FC236}">
                <a16:creationId xmlns:a16="http://schemas.microsoft.com/office/drawing/2014/main" id="{8D0A1067-17E2-FAFA-8496-8AE86BF4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14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47" name="AutoShape 15">
            <a:extLst>
              <a:ext uri="{FF2B5EF4-FFF2-40B4-BE49-F238E27FC236}">
                <a16:creationId xmlns:a16="http://schemas.microsoft.com/office/drawing/2014/main" id="{D082D10C-D566-69EF-F74E-F78EE263342F}"/>
              </a:ext>
            </a:extLst>
          </p:cNvPr>
          <p:cNvCxnSpPr>
            <a:cxnSpLocks noChangeShapeType="1"/>
            <a:stCxn id="65544" idx="7"/>
            <a:endCxn id="65546" idx="3"/>
          </p:cNvCxnSpPr>
          <p:nvPr/>
        </p:nvCxnSpPr>
        <p:spPr bwMode="auto">
          <a:xfrm flipV="1">
            <a:off x="1174750" y="27749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48" name="AutoShape 16">
            <a:extLst>
              <a:ext uri="{FF2B5EF4-FFF2-40B4-BE49-F238E27FC236}">
                <a16:creationId xmlns:a16="http://schemas.microsoft.com/office/drawing/2014/main" id="{80F71CE7-44E2-176A-DCF1-996EB4F0F5F5}"/>
              </a:ext>
            </a:extLst>
          </p:cNvPr>
          <p:cNvCxnSpPr>
            <a:cxnSpLocks noChangeShapeType="1"/>
            <a:stCxn id="65543" idx="6"/>
            <a:endCxn id="65545" idx="1"/>
          </p:cNvCxnSpPr>
          <p:nvPr/>
        </p:nvCxnSpPr>
        <p:spPr bwMode="auto">
          <a:xfrm>
            <a:off x="990600" y="28194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49" name="AutoShape 17">
            <a:extLst>
              <a:ext uri="{FF2B5EF4-FFF2-40B4-BE49-F238E27FC236}">
                <a16:creationId xmlns:a16="http://schemas.microsoft.com/office/drawing/2014/main" id="{F08F7B67-CC99-8B0E-6DB4-6442C7253571}"/>
              </a:ext>
            </a:extLst>
          </p:cNvPr>
          <p:cNvCxnSpPr>
            <a:cxnSpLocks noChangeShapeType="1"/>
            <a:stCxn id="65543" idx="6"/>
            <a:endCxn id="65546" idx="2"/>
          </p:cNvCxnSpPr>
          <p:nvPr/>
        </p:nvCxnSpPr>
        <p:spPr bwMode="auto">
          <a:xfrm flipV="1">
            <a:off x="990600" y="26670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0" name="AutoShape 18">
            <a:extLst>
              <a:ext uri="{FF2B5EF4-FFF2-40B4-BE49-F238E27FC236}">
                <a16:creationId xmlns:a16="http://schemas.microsoft.com/office/drawing/2014/main" id="{86AC3877-AA24-E94F-7BAC-6E42E1107F82}"/>
              </a:ext>
            </a:extLst>
          </p:cNvPr>
          <p:cNvCxnSpPr>
            <a:cxnSpLocks noChangeShapeType="1"/>
            <a:stCxn id="65546" idx="6"/>
            <a:endCxn id="65545" idx="1"/>
          </p:cNvCxnSpPr>
          <p:nvPr/>
        </p:nvCxnSpPr>
        <p:spPr bwMode="auto">
          <a:xfrm>
            <a:off x="1752600" y="26670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1" name="AutoShape 19">
            <a:extLst>
              <a:ext uri="{FF2B5EF4-FFF2-40B4-BE49-F238E27FC236}">
                <a16:creationId xmlns:a16="http://schemas.microsoft.com/office/drawing/2014/main" id="{81B33882-44E2-EA32-5072-E33077E96035}"/>
              </a:ext>
            </a:extLst>
          </p:cNvPr>
          <p:cNvCxnSpPr>
            <a:cxnSpLocks noChangeShapeType="1"/>
            <a:stCxn id="65543" idx="5"/>
            <a:endCxn id="65544" idx="1"/>
          </p:cNvCxnSpPr>
          <p:nvPr/>
        </p:nvCxnSpPr>
        <p:spPr bwMode="auto">
          <a:xfrm>
            <a:off x="946150" y="29273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2" name="AutoShape 20">
            <a:extLst>
              <a:ext uri="{FF2B5EF4-FFF2-40B4-BE49-F238E27FC236}">
                <a16:creationId xmlns:a16="http://schemas.microsoft.com/office/drawing/2014/main" id="{4AC3DD1E-C8C5-7F66-6B64-C3A00C622F89}"/>
              </a:ext>
            </a:extLst>
          </p:cNvPr>
          <p:cNvCxnSpPr>
            <a:cxnSpLocks noChangeShapeType="1"/>
            <a:stCxn id="65544" idx="6"/>
            <a:endCxn id="65545" idx="3"/>
          </p:cNvCxnSpPr>
          <p:nvPr/>
        </p:nvCxnSpPr>
        <p:spPr bwMode="auto">
          <a:xfrm flipV="1">
            <a:off x="1219200" y="33845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3" name="Oval 21">
            <a:extLst>
              <a:ext uri="{FF2B5EF4-FFF2-40B4-BE49-F238E27FC236}">
                <a16:creationId xmlns:a16="http://schemas.microsoft.com/office/drawing/2014/main" id="{95CB0640-190C-D9FE-31DF-847CCA3D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4" name="Oval 22">
            <a:extLst>
              <a:ext uri="{FF2B5EF4-FFF2-40B4-BE49-F238E27FC236}">
                <a16:creationId xmlns:a16="http://schemas.microsoft.com/office/drawing/2014/main" id="{37F528FF-F62D-3075-B6FE-EB8CA028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5" name="Oval 23">
            <a:extLst>
              <a:ext uri="{FF2B5EF4-FFF2-40B4-BE49-F238E27FC236}">
                <a16:creationId xmlns:a16="http://schemas.microsoft.com/office/drawing/2014/main" id="{5305B0BB-5674-7186-5AF8-29993905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648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6" name="Oval 24">
            <a:extLst>
              <a:ext uri="{FF2B5EF4-FFF2-40B4-BE49-F238E27FC236}">
                <a16:creationId xmlns:a16="http://schemas.microsoft.com/office/drawing/2014/main" id="{10B94EA4-55F5-7EE4-52D7-30C74EF3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57" name="AutoShape 25">
            <a:extLst>
              <a:ext uri="{FF2B5EF4-FFF2-40B4-BE49-F238E27FC236}">
                <a16:creationId xmlns:a16="http://schemas.microsoft.com/office/drawing/2014/main" id="{9D7CD8C1-085B-BE9C-7D92-155D06EA76AD}"/>
              </a:ext>
            </a:extLst>
          </p:cNvPr>
          <p:cNvCxnSpPr>
            <a:cxnSpLocks noChangeShapeType="1"/>
            <a:stCxn id="65554" idx="7"/>
            <a:endCxn id="65556" idx="3"/>
          </p:cNvCxnSpPr>
          <p:nvPr/>
        </p:nvCxnSpPr>
        <p:spPr bwMode="auto">
          <a:xfrm flipV="1">
            <a:off x="1327150" y="40703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8" name="AutoShape 26">
            <a:extLst>
              <a:ext uri="{FF2B5EF4-FFF2-40B4-BE49-F238E27FC236}">
                <a16:creationId xmlns:a16="http://schemas.microsoft.com/office/drawing/2014/main" id="{C54226A0-A0BA-6E80-6999-1717D25D4CFA}"/>
              </a:ext>
            </a:extLst>
          </p:cNvPr>
          <p:cNvCxnSpPr>
            <a:cxnSpLocks noChangeShapeType="1"/>
            <a:stCxn id="65553" idx="6"/>
            <a:endCxn id="65555" idx="1"/>
          </p:cNvCxnSpPr>
          <p:nvPr/>
        </p:nvCxnSpPr>
        <p:spPr bwMode="auto">
          <a:xfrm>
            <a:off x="1295400" y="4114800"/>
            <a:ext cx="6540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9" name="AutoShape 27">
            <a:extLst>
              <a:ext uri="{FF2B5EF4-FFF2-40B4-BE49-F238E27FC236}">
                <a16:creationId xmlns:a16="http://schemas.microsoft.com/office/drawing/2014/main" id="{85AFA410-C132-AC71-2580-B491B2BA5940}"/>
              </a:ext>
            </a:extLst>
          </p:cNvPr>
          <p:cNvCxnSpPr>
            <a:cxnSpLocks noChangeShapeType="1"/>
            <a:stCxn id="65553" idx="6"/>
            <a:endCxn id="65556" idx="2"/>
          </p:cNvCxnSpPr>
          <p:nvPr/>
        </p:nvCxnSpPr>
        <p:spPr bwMode="auto">
          <a:xfrm flipV="1">
            <a:off x="1295400" y="39624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0" name="AutoShape 28">
            <a:extLst>
              <a:ext uri="{FF2B5EF4-FFF2-40B4-BE49-F238E27FC236}">
                <a16:creationId xmlns:a16="http://schemas.microsoft.com/office/drawing/2014/main" id="{C76D3526-486B-DB81-A45F-1460ED8E850D}"/>
              </a:ext>
            </a:extLst>
          </p:cNvPr>
          <p:cNvCxnSpPr>
            <a:cxnSpLocks noChangeShapeType="1"/>
            <a:stCxn id="65556" idx="6"/>
            <a:endCxn id="65555" idx="1"/>
          </p:cNvCxnSpPr>
          <p:nvPr/>
        </p:nvCxnSpPr>
        <p:spPr bwMode="auto">
          <a:xfrm flipH="1">
            <a:off x="1949450" y="39624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1" name="AutoShape 29">
            <a:extLst>
              <a:ext uri="{FF2B5EF4-FFF2-40B4-BE49-F238E27FC236}">
                <a16:creationId xmlns:a16="http://schemas.microsoft.com/office/drawing/2014/main" id="{4BEA0D21-776E-4B95-D545-C23CDC81A2F6}"/>
              </a:ext>
            </a:extLst>
          </p:cNvPr>
          <p:cNvCxnSpPr>
            <a:cxnSpLocks noChangeShapeType="1"/>
            <a:stCxn id="65553" idx="5"/>
            <a:endCxn id="65554" idx="1"/>
          </p:cNvCxnSpPr>
          <p:nvPr/>
        </p:nvCxnSpPr>
        <p:spPr bwMode="auto">
          <a:xfrm flipH="1">
            <a:off x="1111250" y="4222750"/>
            <a:ext cx="1397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2" name="AutoShape 30">
            <a:extLst>
              <a:ext uri="{FF2B5EF4-FFF2-40B4-BE49-F238E27FC236}">
                <a16:creationId xmlns:a16="http://schemas.microsoft.com/office/drawing/2014/main" id="{38EED88A-D9EA-D451-4F82-148E453E099D}"/>
              </a:ext>
            </a:extLst>
          </p:cNvPr>
          <p:cNvCxnSpPr>
            <a:cxnSpLocks noChangeShapeType="1"/>
            <a:stCxn id="65554" idx="6"/>
            <a:endCxn id="65555" idx="3"/>
          </p:cNvCxnSpPr>
          <p:nvPr/>
        </p:nvCxnSpPr>
        <p:spPr bwMode="auto">
          <a:xfrm>
            <a:off x="1371600" y="48006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63" name="Oval 31">
            <a:extLst>
              <a:ext uri="{FF2B5EF4-FFF2-40B4-BE49-F238E27FC236}">
                <a16:creationId xmlns:a16="http://schemas.microsoft.com/office/drawing/2014/main" id="{B2A1B024-43D7-5EED-3E5E-0880061F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64" name="AutoShape 32">
            <a:extLst>
              <a:ext uri="{FF2B5EF4-FFF2-40B4-BE49-F238E27FC236}">
                <a16:creationId xmlns:a16="http://schemas.microsoft.com/office/drawing/2014/main" id="{60B581A7-0E0B-32C2-62A9-0C6CC59DDB68}"/>
              </a:ext>
            </a:extLst>
          </p:cNvPr>
          <p:cNvCxnSpPr>
            <a:cxnSpLocks noChangeShapeType="1"/>
            <a:stCxn id="65553" idx="5"/>
            <a:endCxn id="65563" idx="2"/>
          </p:cNvCxnSpPr>
          <p:nvPr/>
        </p:nvCxnSpPr>
        <p:spPr bwMode="auto">
          <a:xfrm>
            <a:off x="1250950" y="4222750"/>
            <a:ext cx="1339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5" name="AutoShape 33">
            <a:extLst>
              <a:ext uri="{FF2B5EF4-FFF2-40B4-BE49-F238E27FC236}">
                <a16:creationId xmlns:a16="http://schemas.microsoft.com/office/drawing/2014/main" id="{CA6DF3B4-064E-E855-4072-0B0A520DF24E}"/>
              </a:ext>
            </a:extLst>
          </p:cNvPr>
          <p:cNvCxnSpPr>
            <a:cxnSpLocks noChangeShapeType="1"/>
            <a:stCxn id="65563" idx="1"/>
            <a:endCxn id="65556" idx="6"/>
          </p:cNvCxnSpPr>
          <p:nvPr/>
        </p:nvCxnSpPr>
        <p:spPr bwMode="auto">
          <a:xfrm flipH="1" flipV="1">
            <a:off x="2286000" y="39624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6" name="AutoShape 34">
            <a:extLst>
              <a:ext uri="{FF2B5EF4-FFF2-40B4-BE49-F238E27FC236}">
                <a16:creationId xmlns:a16="http://schemas.microsoft.com/office/drawing/2014/main" id="{8D7BB743-11B7-768B-931F-86FDDF40F3AE}"/>
              </a:ext>
            </a:extLst>
          </p:cNvPr>
          <p:cNvCxnSpPr>
            <a:cxnSpLocks noChangeShapeType="1"/>
            <a:stCxn id="65563" idx="3"/>
            <a:endCxn id="65555" idx="6"/>
          </p:cNvCxnSpPr>
          <p:nvPr/>
        </p:nvCxnSpPr>
        <p:spPr bwMode="auto">
          <a:xfrm flipH="1">
            <a:off x="2209800" y="46799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7" name="AutoShape 35">
            <a:extLst>
              <a:ext uri="{FF2B5EF4-FFF2-40B4-BE49-F238E27FC236}">
                <a16:creationId xmlns:a16="http://schemas.microsoft.com/office/drawing/2014/main" id="{DE6429D6-86F0-695F-0E02-9D14C61DDAAE}"/>
              </a:ext>
            </a:extLst>
          </p:cNvPr>
          <p:cNvCxnSpPr>
            <a:cxnSpLocks noChangeShapeType="1"/>
            <a:stCxn id="65563" idx="2"/>
            <a:endCxn id="65554" idx="7"/>
          </p:cNvCxnSpPr>
          <p:nvPr/>
        </p:nvCxnSpPr>
        <p:spPr bwMode="auto">
          <a:xfrm flipH="1">
            <a:off x="1327150" y="45720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68" name="Oval 36">
            <a:extLst>
              <a:ext uri="{FF2B5EF4-FFF2-40B4-BE49-F238E27FC236}">
                <a16:creationId xmlns:a16="http://schemas.microsoft.com/office/drawing/2014/main" id="{EA9E6543-964C-DE7B-474C-067D2C611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14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9" name="Oval 37">
            <a:extLst>
              <a:ext uri="{FF2B5EF4-FFF2-40B4-BE49-F238E27FC236}">
                <a16:creationId xmlns:a16="http://schemas.microsoft.com/office/drawing/2014/main" id="{ED31FCB5-7976-0DD4-FB48-5997C15C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24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0" name="Oval 38">
            <a:extLst>
              <a:ext uri="{FF2B5EF4-FFF2-40B4-BE49-F238E27FC236}">
                <a16:creationId xmlns:a16="http://schemas.microsoft.com/office/drawing/2014/main" id="{7AFFFFCA-2744-A8A1-725F-D432C73B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71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1" name="Oval 39">
            <a:extLst>
              <a:ext uri="{FF2B5EF4-FFF2-40B4-BE49-F238E27FC236}">
                <a16:creationId xmlns:a16="http://schemas.microsoft.com/office/drawing/2014/main" id="{9C179229-34DE-7830-7CB1-58EF24D7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362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72" name="AutoShape 40">
            <a:extLst>
              <a:ext uri="{FF2B5EF4-FFF2-40B4-BE49-F238E27FC236}">
                <a16:creationId xmlns:a16="http://schemas.microsoft.com/office/drawing/2014/main" id="{5FF05E38-8AC8-D2B0-FECA-DEEC2EC307C5}"/>
              </a:ext>
            </a:extLst>
          </p:cNvPr>
          <p:cNvCxnSpPr>
            <a:cxnSpLocks noChangeShapeType="1"/>
            <a:stCxn id="65569" idx="7"/>
            <a:endCxn id="65571" idx="3"/>
          </p:cNvCxnSpPr>
          <p:nvPr/>
        </p:nvCxnSpPr>
        <p:spPr bwMode="auto">
          <a:xfrm flipV="1">
            <a:off x="3994150" y="26225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3" name="AutoShape 41">
            <a:extLst>
              <a:ext uri="{FF2B5EF4-FFF2-40B4-BE49-F238E27FC236}">
                <a16:creationId xmlns:a16="http://schemas.microsoft.com/office/drawing/2014/main" id="{8D33B934-002C-B13E-796D-B6CDF597E83C}"/>
              </a:ext>
            </a:extLst>
          </p:cNvPr>
          <p:cNvCxnSpPr>
            <a:cxnSpLocks noChangeShapeType="1"/>
            <a:stCxn id="65568" idx="6"/>
            <a:endCxn id="65570" idx="1"/>
          </p:cNvCxnSpPr>
          <p:nvPr/>
        </p:nvCxnSpPr>
        <p:spPr bwMode="auto">
          <a:xfrm>
            <a:off x="3810000" y="26670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4" name="AutoShape 42">
            <a:extLst>
              <a:ext uri="{FF2B5EF4-FFF2-40B4-BE49-F238E27FC236}">
                <a16:creationId xmlns:a16="http://schemas.microsoft.com/office/drawing/2014/main" id="{7F9DDE2E-BCCD-8A87-2020-75D2711DD2DC}"/>
              </a:ext>
            </a:extLst>
          </p:cNvPr>
          <p:cNvCxnSpPr>
            <a:cxnSpLocks noChangeShapeType="1"/>
            <a:stCxn id="65568" idx="6"/>
            <a:endCxn id="65571" idx="2"/>
          </p:cNvCxnSpPr>
          <p:nvPr/>
        </p:nvCxnSpPr>
        <p:spPr bwMode="auto">
          <a:xfrm flipV="1">
            <a:off x="3810000" y="25146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5" name="AutoShape 43">
            <a:extLst>
              <a:ext uri="{FF2B5EF4-FFF2-40B4-BE49-F238E27FC236}">
                <a16:creationId xmlns:a16="http://schemas.microsoft.com/office/drawing/2014/main" id="{A3F30DA9-B574-812B-761A-D27A30AC4233}"/>
              </a:ext>
            </a:extLst>
          </p:cNvPr>
          <p:cNvCxnSpPr>
            <a:cxnSpLocks noChangeShapeType="1"/>
            <a:stCxn id="65571" idx="6"/>
            <a:endCxn id="65570" idx="1"/>
          </p:cNvCxnSpPr>
          <p:nvPr/>
        </p:nvCxnSpPr>
        <p:spPr bwMode="auto">
          <a:xfrm>
            <a:off x="4572000" y="25146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76" name="AutoShape 44">
            <a:extLst>
              <a:ext uri="{FF2B5EF4-FFF2-40B4-BE49-F238E27FC236}">
                <a16:creationId xmlns:a16="http://schemas.microsoft.com/office/drawing/2014/main" id="{C7AFE288-A1E3-4468-2E15-DFD0CADAFE98}"/>
              </a:ext>
            </a:extLst>
          </p:cNvPr>
          <p:cNvCxnSpPr>
            <a:cxnSpLocks noChangeShapeType="1"/>
            <a:stCxn id="65568" idx="5"/>
            <a:endCxn id="65569" idx="1"/>
          </p:cNvCxnSpPr>
          <p:nvPr/>
        </p:nvCxnSpPr>
        <p:spPr bwMode="auto">
          <a:xfrm>
            <a:off x="3765550" y="27749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77" name="Oval 45">
            <a:extLst>
              <a:ext uri="{FF2B5EF4-FFF2-40B4-BE49-F238E27FC236}">
                <a16:creationId xmlns:a16="http://schemas.microsoft.com/office/drawing/2014/main" id="{BC5FFAFE-A6AB-29A1-777F-E73F8E24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8" name="Oval 46">
            <a:extLst>
              <a:ext uri="{FF2B5EF4-FFF2-40B4-BE49-F238E27FC236}">
                <a16:creationId xmlns:a16="http://schemas.microsoft.com/office/drawing/2014/main" id="{5656AA51-8545-A43E-22E6-6F233496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95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9" name="Oval 47">
            <a:extLst>
              <a:ext uri="{FF2B5EF4-FFF2-40B4-BE49-F238E27FC236}">
                <a16:creationId xmlns:a16="http://schemas.microsoft.com/office/drawing/2014/main" id="{3D6CAA48-617C-0DCE-EDF7-14CE5AEF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0" name="Oval 48">
            <a:extLst>
              <a:ext uri="{FF2B5EF4-FFF2-40B4-BE49-F238E27FC236}">
                <a16:creationId xmlns:a16="http://schemas.microsoft.com/office/drawing/2014/main" id="{FB5A84D3-1218-A91C-5EE8-0B87B05B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81" name="AutoShape 49">
            <a:extLst>
              <a:ext uri="{FF2B5EF4-FFF2-40B4-BE49-F238E27FC236}">
                <a16:creationId xmlns:a16="http://schemas.microsoft.com/office/drawing/2014/main" id="{FD7F62D0-4FE2-10D2-01FD-3ABEBACD07A8}"/>
              </a:ext>
            </a:extLst>
          </p:cNvPr>
          <p:cNvCxnSpPr>
            <a:cxnSpLocks noChangeShapeType="1"/>
            <a:stCxn id="65578" idx="7"/>
            <a:endCxn id="65580" idx="3"/>
          </p:cNvCxnSpPr>
          <p:nvPr/>
        </p:nvCxnSpPr>
        <p:spPr bwMode="auto">
          <a:xfrm flipV="1">
            <a:off x="4146550" y="3917950"/>
            <a:ext cx="6985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82" name="AutoShape 50">
            <a:extLst>
              <a:ext uri="{FF2B5EF4-FFF2-40B4-BE49-F238E27FC236}">
                <a16:creationId xmlns:a16="http://schemas.microsoft.com/office/drawing/2014/main" id="{307A45C4-C5D7-F21D-BBE1-22B2883DB5F6}"/>
              </a:ext>
            </a:extLst>
          </p:cNvPr>
          <p:cNvCxnSpPr>
            <a:cxnSpLocks noChangeShapeType="1"/>
            <a:stCxn id="65580" idx="6"/>
            <a:endCxn id="65579" idx="1"/>
          </p:cNvCxnSpPr>
          <p:nvPr/>
        </p:nvCxnSpPr>
        <p:spPr bwMode="auto">
          <a:xfrm flipH="1">
            <a:off x="4768850" y="3810000"/>
            <a:ext cx="3365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83" name="AutoShape 51">
            <a:extLst>
              <a:ext uri="{FF2B5EF4-FFF2-40B4-BE49-F238E27FC236}">
                <a16:creationId xmlns:a16="http://schemas.microsoft.com/office/drawing/2014/main" id="{08FA508B-D81F-82DF-761A-8E5457718AE3}"/>
              </a:ext>
            </a:extLst>
          </p:cNvPr>
          <p:cNvCxnSpPr>
            <a:cxnSpLocks noChangeShapeType="1"/>
            <a:stCxn id="65578" idx="6"/>
            <a:endCxn id="65579" idx="3"/>
          </p:cNvCxnSpPr>
          <p:nvPr/>
        </p:nvCxnSpPr>
        <p:spPr bwMode="auto">
          <a:xfrm>
            <a:off x="4191000" y="46482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84" name="Oval 52">
            <a:extLst>
              <a:ext uri="{FF2B5EF4-FFF2-40B4-BE49-F238E27FC236}">
                <a16:creationId xmlns:a16="http://schemas.microsoft.com/office/drawing/2014/main" id="{06082F88-0877-AF49-49E7-B90E5A4C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85" name="AutoShape 53">
            <a:extLst>
              <a:ext uri="{FF2B5EF4-FFF2-40B4-BE49-F238E27FC236}">
                <a16:creationId xmlns:a16="http://schemas.microsoft.com/office/drawing/2014/main" id="{8E106C90-D9B8-C59D-EFCC-93A578AB7DE0}"/>
              </a:ext>
            </a:extLst>
          </p:cNvPr>
          <p:cNvCxnSpPr>
            <a:cxnSpLocks noChangeShapeType="1"/>
            <a:stCxn id="65584" idx="1"/>
            <a:endCxn id="65580" idx="6"/>
          </p:cNvCxnSpPr>
          <p:nvPr/>
        </p:nvCxnSpPr>
        <p:spPr bwMode="auto">
          <a:xfrm flipH="1" flipV="1">
            <a:off x="5105400" y="3810000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86" name="AutoShape 54">
            <a:extLst>
              <a:ext uri="{FF2B5EF4-FFF2-40B4-BE49-F238E27FC236}">
                <a16:creationId xmlns:a16="http://schemas.microsoft.com/office/drawing/2014/main" id="{6040EDD4-E3FD-2A41-B228-4DE37004354C}"/>
              </a:ext>
            </a:extLst>
          </p:cNvPr>
          <p:cNvCxnSpPr>
            <a:cxnSpLocks noChangeShapeType="1"/>
            <a:stCxn id="65584" idx="3"/>
            <a:endCxn id="65579" idx="6"/>
          </p:cNvCxnSpPr>
          <p:nvPr/>
        </p:nvCxnSpPr>
        <p:spPr bwMode="auto">
          <a:xfrm flipH="1">
            <a:off x="5029200" y="45275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87" name="AutoShape 55">
            <a:extLst>
              <a:ext uri="{FF2B5EF4-FFF2-40B4-BE49-F238E27FC236}">
                <a16:creationId xmlns:a16="http://schemas.microsoft.com/office/drawing/2014/main" id="{A53013EB-D040-025D-A3A0-9B7F1592CC66}"/>
              </a:ext>
            </a:extLst>
          </p:cNvPr>
          <p:cNvCxnSpPr>
            <a:cxnSpLocks noChangeShapeType="1"/>
            <a:stCxn id="65584" idx="2"/>
            <a:endCxn id="65578" idx="7"/>
          </p:cNvCxnSpPr>
          <p:nvPr/>
        </p:nvCxnSpPr>
        <p:spPr bwMode="auto">
          <a:xfrm flipH="1">
            <a:off x="4146550" y="44196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88" name="Oval 56">
            <a:extLst>
              <a:ext uri="{FF2B5EF4-FFF2-40B4-BE49-F238E27FC236}">
                <a16:creationId xmlns:a16="http://schemas.microsoft.com/office/drawing/2014/main" id="{8996FAF3-2194-11CE-656B-DE4DAAF8F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384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9" name="Oval 57">
            <a:extLst>
              <a:ext uri="{FF2B5EF4-FFF2-40B4-BE49-F238E27FC236}">
                <a16:creationId xmlns:a16="http://schemas.microsoft.com/office/drawing/2014/main" id="{9E0E064D-396B-D2DB-8715-BC027BF1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0" name="Oval 58">
            <a:extLst>
              <a:ext uri="{FF2B5EF4-FFF2-40B4-BE49-F238E27FC236}">
                <a16:creationId xmlns:a16="http://schemas.microsoft.com/office/drawing/2014/main" id="{D43BB876-DBBC-F044-EC96-C3827130E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895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1" name="Oval 59">
            <a:extLst>
              <a:ext uri="{FF2B5EF4-FFF2-40B4-BE49-F238E27FC236}">
                <a16:creationId xmlns:a16="http://schemas.microsoft.com/office/drawing/2014/main" id="{3A8B02C9-00E0-1BB0-1F2D-FDD564A3E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86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592" name="AutoShape 60">
            <a:extLst>
              <a:ext uri="{FF2B5EF4-FFF2-40B4-BE49-F238E27FC236}">
                <a16:creationId xmlns:a16="http://schemas.microsoft.com/office/drawing/2014/main" id="{F61F795C-DBA7-AC49-C2BD-816634E1765A}"/>
              </a:ext>
            </a:extLst>
          </p:cNvPr>
          <p:cNvCxnSpPr>
            <a:cxnSpLocks noChangeShapeType="1"/>
            <a:stCxn id="65589" idx="7"/>
            <a:endCxn id="65591" idx="3"/>
          </p:cNvCxnSpPr>
          <p:nvPr/>
        </p:nvCxnSpPr>
        <p:spPr bwMode="auto">
          <a:xfrm flipV="1">
            <a:off x="6661150" y="2546350"/>
            <a:ext cx="3175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93" name="AutoShape 61">
            <a:extLst>
              <a:ext uri="{FF2B5EF4-FFF2-40B4-BE49-F238E27FC236}">
                <a16:creationId xmlns:a16="http://schemas.microsoft.com/office/drawing/2014/main" id="{91E847F3-06D7-9987-81A8-502C892E1A39}"/>
              </a:ext>
            </a:extLst>
          </p:cNvPr>
          <p:cNvCxnSpPr>
            <a:cxnSpLocks noChangeShapeType="1"/>
            <a:stCxn id="65588" idx="6"/>
            <a:endCxn id="65590" idx="1"/>
          </p:cNvCxnSpPr>
          <p:nvPr/>
        </p:nvCxnSpPr>
        <p:spPr bwMode="auto">
          <a:xfrm>
            <a:off x="6477000" y="2590800"/>
            <a:ext cx="1035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94" name="AutoShape 62">
            <a:extLst>
              <a:ext uri="{FF2B5EF4-FFF2-40B4-BE49-F238E27FC236}">
                <a16:creationId xmlns:a16="http://schemas.microsoft.com/office/drawing/2014/main" id="{568D8ADA-77B3-8AA5-AEFB-6F807B8ADFAD}"/>
              </a:ext>
            </a:extLst>
          </p:cNvPr>
          <p:cNvCxnSpPr>
            <a:cxnSpLocks noChangeShapeType="1"/>
            <a:stCxn id="65588" idx="6"/>
            <a:endCxn id="65591" idx="2"/>
          </p:cNvCxnSpPr>
          <p:nvPr/>
        </p:nvCxnSpPr>
        <p:spPr bwMode="auto">
          <a:xfrm flipV="1">
            <a:off x="6477000" y="24384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95" name="AutoShape 63">
            <a:extLst>
              <a:ext uri="{FF2B5EF4-FFF2-40B4-BE49-F238E27FC236}">
                <a16:creationId xmlns:a16="http://schemas.microsoft.com/office/drawing/2014/main" id="{85510333-6592-A048-9BB8-DD37A3249B28}"/>
              </a:ext>
            </a:extLst>
          </p:cNvPr>
          <p:cNvCxnSpPr>
            <a:cxnSpLocks noChangeShapeType="1"/>
            <a:stCxn id="65591" idx="6"/>
            <a:endCxn id="65590" idx="1"/>
          </p:cNvCxnSpPr>
          <p:nvPr/>
        </p:nvCxnSpPr>
        <p:spPr bwMode="auto">
          <a:xfrm>
            <a:off x="7239000" y="2438400"/>
            <a:ext cx="2730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96" name="AutoShape 64">
            <a:extLst>
              <a:ext uri="{FF2B5EF4-FFF2-40B4-BE49-F238E27FC236}">
                <a16:creationId xmlns:a16="http://schemas.microsoft.com/office/drawing/2014/main" id="{599DA565-21CB-9C4C-FDE1-5254474B1E6B}"/>
              </a:ext>
            </a:extLst>
          </p:cNvPr>
          <p:cNvCxnSpPr>
            <a:cxnSpLocks noChangeShapeType="1"/>
            <a:stCxn id="65588" idx="5"/>
            <a:endCxn id="65589" idx="1"/>
          </p:cNvCxnSpPr>
          <p:nvPr/>
        </p:nvCxnSpPr>
        <p:spPr bwMode="auto">
          <a:xfrm>
            <a:off x="6432550" y="2698750"/>
            <a:ext cx="12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97" name="AutoShape 65">
            <a:extLst>
              <a:ext uri="{FF2B5EF4-FFF2-40B4-BE49-F238E27FC236}">
                <a16:creationId xmlns:a16="http://schemas.microsoft.com/office/drawing/2014/main" id="{4040DDAE-760A-A70E-A9FB-228C82DAE319}"/>
              </a:ext>
            </a:extLst>
          </p:cNvPr>
          <p:cNvCxnSpPr>
            <a:cxnSpLocks noChangeShapeType="1"/>
            <a:stCxn id="65589" idx="6"/>
            <a:endCxn id="65590" idx="3"/>
          </p:cNvCxnSpPr>
          <p:nvPr/>
        </p:nvCxnSpPr>
        <p:spPr bwMode="auto">
          <a:xfrm flipV="1">
            <a:off x="6705600" y="31559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98" name="Oval 66">
            <a:extLst>
              <a:ext uri="{FF2B5EF4-FFF2-40B4-BE49-F238E27FC236}">
                <a16:creationId xmlns:a16="http://schemas.microsoft.com/office/drawing/2014/main" id="{83C91531-CDCE-D538-EE9F-53F43908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9" name="Oval 67">
            <a:extLst>
              <a:ext uri="{FF2B5EF4-FFF2-40B4-BE49-F238E27FC236}">
                <a16:creationId xmlns:a16="http://schemas.microsoft.com/office/drawing/2014/main" id="{EFCA4CC9-DC52-3DC7-D6C0-76660890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0" name="Oval 68">
            <a:extLst>
              <a:ext uri="{FF2B5EF4-FFF2-40B4-BE49-F238E27FC236}">
                <a16:creationId xmlns:a16="http://schemas.microsoft.com/office/drawing/2014/main" id="{78DE1F3B-E236-213E-9736-F9DB29F9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419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1" name="Oval 69">
            <a:extLst>
              <a:ext uri="{FF2B5EF4-FFF2-40B4-BE49-F238E27FC236}">
                <a16:creationId xmlns:a16="http://schemas.microsoft.com/office/drawing/2014/main" id="{A9C2B80C-82B4-1BBC-498C-E9599CCD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602" name="AutoShape 70">
            <a:extLst>
              <a:ext uri="{FF2B5EF4-FFF2-40B4-BE49-F238E27FC236}">
                <a16:creationId xmlns:a16="http://schemas.microsoft.com/office/drawing/2014/main" id="{245FAEA8-BD67-4808-8391-7BD7456164CC}"/>
              </a:ext>
            </a:extLst>
          </p:cNvPr>
          <p:cNvCxnSpPr>
            <a:cxnSpLocks noChangeShapeType="1"/>
            <a:stCxn id="65599" idx="6"/>
            <a:endCxn id="65600" idx="3"/>
          </p:cNvCxnSpPr>
          <p:nvPr/>
        </p:nvCxnSpPr>
        <p:spPr bwMode="auto">
          <a:xfrm>
            <a:off x="6858000" y="4572000"/>
            <a:ext cx="57785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603" name="Oval 71">
            <a:extLst>
              <a:ext uri="{FF2B5EF4-FFF2-40B4-BE49-F238E27FC236}">
                <a16:creationId xmlns:a16="http://schemas.microsoft.com/office/drawing/2014/main" id="{528A5A79-1364-8B32-0B56-F39259AA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5604" name="AutoShape 72">
            <a:extLst>
              <a:ext uri="{FF2B5EF4-FFF2-40B4-BE49-F238E27FC236}">
                <a16:creationId xmlns:a16="http://schemas.microsoft.com/office/drawing/2014/main" id="{5200E5BC-C55C-B6A0-3806-28D73136F88D}"/>
              </a:ext>
            </a:extLst>
          </p:cNvPr>
          <p:cNvCxnSpPr>
            <a:cxnSpLocks noChangeShapeType="1"/>
            <a:stCxn id="65603" idx="3"/>
            <a:endCxn id="65600" idx="6"/>
          </p:cNvCxnSpPr>
          <p:nvPr/>
        </p:nvCxnSpPr>
        <p:spPr bwMode="auto">
          <a:xfrm flipH="1">
            <a:off x="7696200" y="4451350"/>
            <a:ext cx="4254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5" name="AutoShape 73">
            <a:extLst>
              <a:ext uri="{FF2B5EF4-FFF2-40B4-BE49-F238E27FC236}">
                <a16:creationId xmlns:a16="http://schemas.microsoft.com/office/drawing/2014/main" id="{62FF2A38-D985-7C91-4B5D-0A655697926F}"/>
              </a:ext>
            </a:extLst>
          </p:cNvPr>
          <p:cNvCxnSpPr>
            <a:cxnSpLocks noChangeShapeType="1"/>
            <a:stCxn id="65603" idx="2"/>
            <a:endCxn id="65599" idx="7"/>
          </p:cNvCxnSpPr>
          <p:nvPr/>
        </p:nvCxnSpPr>
        <p:spPr bwMode="auto">
          <a:xfrm flipH="1">
            <a:off x="6813550" y="4343400"/>
            <a:ext cx="12636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6" name="AutoShape 74">
            <a:extLst>
              <a:ext uri="{FF2B5EF4-FFF2-40B4-BE49-F238E27FC236}">
                <a16:creationId xmlns:a16="http://schemas.microsoft.com/office/drawing/2014/main" id="{98750F9C-8569-A39E-850A-4D0F1695F7CD}"/>
              </a:ext>
            </a:extLst>
          </p:cNvPr>
          <p:cNvCxnSpPr>
            <a:cxnSpLocks noChangeShapeType="1"/>
            <a:stCxn id="65570" idx="3"/>
            <a:endCxn id="65577" idx="7"/>
          </p:cNvCxnSpPr>
          <p:nvPr/>
        </p:nvCxnSpPr>
        <p:spPr bwMode="auto">
          <a:xfrm flipH="1">
            <a:off x="4070350" y="3232150"/>
            <a:ext cx="774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7" name="AutoShape 75">
            <a:extLst>
              <a:ext uri="{FF2B5EF4-FFF2-40B4-BE49-F238E27FC236}">
                <a16:creationId xmlns:a16="http://schemas.microsoft.com/office/drawing/2014/main" id="{3987E6A1-2FB5-EA49-B33F-715AAE71D43E}"/>
              </a:ext>
            </a:extLst>
          </p:cNvPr>
          <p:cNvCxnSpPr>
            <a:cxnSpLocks noChangeShapeType="1"/>
            <a:stCxn id="65569" idx="4"/>
            <a:endCxn id="65577" idx="0"/>
          </p:cNvCxnSpPr>
          <p:nvPr/>
        </p:nvCxnSpPr>
        <p:spPr bwMode="auto">
          <a:xfrm>
            <a:off x="3886200" y="3429000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8" name="AutoShape 76">
            <a:extLst>
              <a:ext uri="{FF2B5EF4-FFF2-40B4-BE49-F238E27FC236}">
                <a16:creationId xmlns:a16="http://schemas.microsoft.com/office/drawing/2014/main" id="{25A0BEBB-0167-08D4-5C40-491DB7243CDC}"/>
              </a:ext>
            </a:extLst>
          </p:cNvPr>
          <p:cNvCxnSpPr>
            <a:cxnSpLocks noChangeShapeType="1"/>
            <a:stCxn id="65569" idx="6"/>
            <a:endCxn id="65570" idx="3"/>
          </p:cNvCxnSpPr>
          <p:nvPr/>
        </p:nvCxnSpPr>
        <p:spPr bwMode="auto">
          <a:xfrm flipV="1">
            <a:off x="4038600" y="3232150"/>
            <a:ext cx="8064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9" name="AutoShape 77">
            <a:extLst>
              <a:ext uri="{FF2B5EF4-FFF2-40B4-BE49-F238E27FC236}">
                <a16:creationId xmlns:a16="http://schemas.microsoft.com/office/drawing/2014/main" id="{AC0DF0CE-ABEB-CBBD-DED2-831388357F94}"/>
              </a:ext>
            </a:extLst>
          </p:cNvPr>
          <p:cNvCxnSpPr>
            <a:cxnSpLocks noChangeShapeType="1"/>
            <a:stCxn id="65589" idx="5"/>
            <a:endCxn id="65601" idx="2"/>
          </p:cNvCxnSpPr>
          <p:nvPr/>
        </p:nvCxnSpPr>
        <p:spPr bwMode="auto">
          <a:xfrm>
            <a:off x="6661150" y="3308350"/>
            <a:ext cx="806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0" name="AutoShape 78">
            <a:extLst>
              <a:ext uri="{FF2B5EF4-FFF2-40B4-BE49-F238E27FC236}">
                <a16:creationId xmlns:a16="http://schemas.microsoft.com/office/drawing/2014/main" id="{72F53830-8C16-26B4-CC57-07A609C03382}"/>
              </a:ext>
            </a:extLst>
          </p:cNvPr>
          <p:cNvCxnSpPr>
            <a:cxnSpLocks noChangeShapeType="1"/>
            <a:stCxn id="65590" idx="5"/>
            <a:endCxn id="65601" idx="0"/>
          </p:cNvCxnSpPr>
          <p:nvPr/>
        </p:nvCxnSpPr>
        <p:spPr bwMode="auto">
          <a:xfrm flipH="1">
            <a:off x="7620000" y="3155950"/>
            <a:ext cx="1079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1" name="AutoShape 79">
            <a:extLst>
              <a:ext uri="{FF2B5EF4-FFF2-40B4-BE49-F238E27FC236}">
                <a16:creationId xmlns:a16="http://schemas.microsoft.com/office/drawing/2014/main" id="{FE3E1C2B-9451-574F-779C-401D950A18D9}"/>
              </a:ext>
            </a:extLst>
          </p:cNvPr>
          <p:cNvCxnSpPr>
            <a:cxnSpLocks noChangeShapeType="1"/>
            <a:stCxn id="65588" idx="5"/>
            <a:endCxn id="65601" idx="1"/>
          </p:cNvCxnSpPr>
          <p:nvPr/>
        </p:nvCxnSpPr>
        <p:spPr bwMode="auto">
          <a:xfrm>
            <a:off x="6432550" y="2698750"/>
            <a:ext cx="1079500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2" name="AutoShape 80">
            <a:extLst>
              <a:ext uri="{FF2B5EF4-FFF2-40B4-BE49-F238E27FC236}">
                <a16:creationId xmlns:a16="http://schemas.microsoft.com/office/drawing/2014/main" id="{F06C6362-C73F-3ADE-5DF2-85E9DB89D599}"/>
              </a:ext>
            </a:extLst>
          </p:cNvPr>
          <p:cNvCxnSpPr>
            <a:cxnSpLocks noChangeShapeType="1"/>
            <a:stCxn id="65591" idx="4"/>
            <a:endCxn id="65601" idx="0"/>
          </p:cNvCxnSpPr>
          <p:nvPr/>
        </p:nvCxnSpPr>
        <p:spPr bwMode="auto">
          <a:xfrm>
            <a:off x="7086600" y="2590800"/>
            <a:ext cx="533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3" name="AutoShape 81">
            <a:extLst>
              <a:ext uri="{FF2B5EF4-FFF2-40B4-BE49-F238E27FC236}">
                <a16:creationId xmlns:a16="http://schemas.microsoft.com/office/drawing/2014/main" id="{EC391EA3-07FB-CDA5-616F-390268E1233E}"/>
              </a:ext>
            </a:extLst>
          </p:cNvPr>
          <p:cNvCxnSpPr>
            <a:cxnSpLocks noChangeShapeType="1"/>
            <a:stCxn id="65571" idx="4"/>
            <a:endCxn id="65577" idx="7"/>
          </p:cNvCxnSpPr>
          <p:nvPr/>
        </p:nvCxnSpPr>
        <p:spPr bwMode="auto">
          <a:xfrm flipH="1">
            <a:off x="4070350" y="2667000"/>
            <a:ext cx="349250" cy="1187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4" name="AutoShape 82">
            <a:extLst>
              <a:ext uri="{FF2B5EF4-FFF2-40B4-BE49-F238E27FC236}">
                <a16:creationId xmlns:a16="http://schemas.microsoft.com/office/drawing/2014/main" id="{1857BF07-2188-1140-B1DA-161772E600EA}"/>
              </a:ext>
            </a:extLst>
          </p:cNvPr>
          <p:cNvCxnSpPr>
            <a:cxnSpLocks noChangeShapeType="1"/>
            <a:stCxn id="65568" idx="5"/>
            <a:endCxn id="65577" idx="7"/>
          </p:cNvCxnSpPr>
          <p:nvPr/>
        </p:nvCxnSpPr>
        <p:spPr bwMode="auto">
          <a:xfrm>
            <a:off x="3765550" y="2774950"/>
            <a:ext cx="304800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615" name="Text Box 83">
            <a:extLst>
              <a:ext uri="{FF2B5EF4-FFF2-40B4-BE49-F238E27FC236}">
                <a16:creationId xmlns:a16="http://schemas.microsoft.com/office/drawing/2014/main" id="{63251AB2-CC69-7C71-F6A7-1F03D059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57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Clustering Structure</a:t>
            </a:r>
          </a:p>
        </p:txBody>
      </p:sp>
      <p:sp>
        <p:nvSpPr>
          <p:cNvPr id="65616" name="Text Box 84">
            <a:extLst>
              <a:ext uri="{FF2B5EF4-FFF2-40B4-BE49-F238E27FC236}">
                <a16:creationId xmlns:a16="http://schemas.microsoft.com/office/drawing/2014/main" id="{1CD5E8FC-6F9B-6D36-970D-95544ACD9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57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1</a:t>
            </a:r>
          </a:p>
        </p:txBody>
      </p:sp>
      <p:sp>
        <p:nvSpPr>
          <p:cNvPr id="65617" name="Text Box 85">
            <a:extLst>
              <a:ext uri="{FF2B5EF4-FFF2-40B4-BE49-F238E27FC236}">
                <a16:creationId xmlns:a16="http://schemas.microsoft.com/office/drawing/2014/main" id="{CAF9177B-61EC-1E19-9B73-24DEEBAF1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</a:t>
            </a:r>
            <a:r>
              <a:rPr lang="en-US" altLang="zh-CN" baseline="-25000"/>
              <a:t>2</a:t>
            </a:r>
          </a:p>
        </p:txBody>
      </p:sp>
      <p:cxnSp>
        <p:nvCxnSpPr>
          <p:cNvPr id="65618" name="AutoShape 86">
            <a:extLst>
              <a:ext uri="{FF2B5EF4-FFF2-40B4-BE49-F238E27FC236}">
                <a16:creationId xmlns:a16="http://schemas.microsoft.com/office/drawing/2014/main" id="{EEFCA10F-51D7-5E97-C449-451E75D3CB37}"/>
              </a:ext>
            </a:extLst>
          </p:cNvPr>
          <p:cNvCxnSpPr>
            <a:cxnSpLocks noChangeShapeType="1"/>
            <a:stCxn id="65589" idx="4"/>
            <a:endCxn id="65598" idx="1"/>
          </p:cNvCxnSpPr>
          <p:nvPr/>
        </p:nvCxnSpPr>
        <p:spPr bwMode="auto">
          <a:xfrm flipH="1">
            <a:off x="6521450" y="3352800"/>
            <a:ext cx="317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9" name="AutoShape 87">
            <a:extLst>
              <a:ext uri="{FF2B5EF4-FFF2-40B4-BE49-F238E27FC236}">
                <a16:creationId xmlns:a16="http://schemas.microsoft.com/office/drawing/2014/main" id="{9C52CEF4-C9A7-8CC6-0F45-EA7989883796}"/>
              </a:ext>
            </a:extLst>
          </p:cNvPr>
          <p:cNvCxnSpPr>
            <a:cxnSpLocks noChangeShapeType="1"/>
            <a:stCxn id="65598" idx="6"/>
            <a:endCxn id="65601" idx="3"/>
          </p:cNvCxnSpPr>
          <p:nvPr/>
        </p:nvCxnSpPr>
        <p:spPr bwMode="auto">
          <a:xfrm flipV="1">
            <a:off x="6781800" y="3841750"/>
            <a:ext cx="730250" cy="44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20" name="AutoShape 88">
            <a:extLst>
              <a:ext uri="{FF2B5EF4-FFF2-40B4-BE49-F238E27FC236}">
                <a16:creationId xmlns:a16="http://schemas.microsoft.com/office/drawing/2014/main" id="{3C654564-767A-A56B-D584-5D8DF5ED46DC}"/>
              </a:ext>
            </a:extLst>
          </p:cNvPr>
          <p:cNvCxnSpPr>
            <a:cxnSpLocks noChangeShapeType="1"/>
            <a:stCxn id="65598" idx="7"/>
            <a:endCxn id="65590" idx="3"/>
          </p:cNvCxnSpPr>
          <p:nvPr/>
        </p:nvCxnSpPr>
        <p:spPr bwMode="auto">
          <a:xfrm flipV="1">
            <a:off x="6737350" y="3155950"/>
            <a:ext cx="774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21" name="AutoShape 89">
            <a:extLst>
              <a:ext uri="{FF2B5EF4-FFF2-40B4-BE49-F238E27FC236}">
                <a16:creationId xmlns:a16="http://schemas.microsoft.com/office/drawing/2014/main" id="{6332D4E3-3B3B-ECCA-45D6-AB44A7AB80D9}"/>
              </a:ext>
            </a:extLst>
          </p:cNvPr>
          <p:cNvCxnSpPr>
            <a:cxnSpLocks noChangeShapeType="1"/>
            <a:stCxn id="65598" idx="0"/>
            <a:endCxn id="65591" idx="4"/>
          </p:cNvCxnSpPr>
          <p:nvPr/>
        </p:nvCxnSpPr>
        <p:spPr bwMode="auto">
          <a:xfrm flipV="1">
            <a:off x="6629400" y="2590800"/>
            <a:ext cx="4572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22" name="AutoShape 90">
            <a:extLst>
              <a:ext uri="{FF2B5EF4-FFF2-40B4-BE49-F238E27FC236}">
                <a16:creationId xmlns:a16="http://schemas.microsoft.com/office/drawing/2014/main" id="{6FDDEA95-1607-E925-3C27-36E3B4C69708}"/>
              </a:ext>
            </a:extLst>
          </p:cNvPr>
          <p:cNvCxnSpPr>
            <a:cxnSpLocks noChangeShapeType="1"/>
            <a:stCxn id="65598" idx="1"/>
            <a:endCxn id="65588" idx="4"/>
          </p:cNvCxnSpPr>
          <p:nvPr/>
        </p:nvCxnSpPr>
        <p:spPr bwMode="auto">
          <a:xfrm flipH="1" flipV="1">
            <a:off x="6324600" y="2743200"/>
            <a:ext cx="1968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422" name="Oval 94">
            <a:extLst>
              <a:ext uri="{FF2B5EF4-FFF2-40B4-BE49-F238E27FC236}">
                <a16:creationId xmlns:a16="http://schemas.microsoft.com/office/drawing/2014/main" id="{32687838-2064-ECFA-D23E-7F5E022F0DDE}"/>
              </a:ext>
            </a:extLst>
          </p:cNvPr>
          <p:cNvSpPr>
            <a:spLocks noChangeArrowheads="1"/>
          </p:cNvSpPr>
          <p:nvPr/>
        </p:nvSpPr>
        <p:spPr bwMode="auto">
          <a:xfrm rot="4200000">
            <a:off x="1298576" y="3519487"/>
            <a:ext cx="1377950" cy="1958975"/>
          </a:xfrm>
          <a:prstGeom prst="ellipse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423" name="AutoShape 95">
            <a:extLst>
              <a:ext uri="{FF2B5EF4-FFF2-40B4-BE49-F238E27FC236}">
                <a16:creationId xmlns:a16="http://schemas.microsoft.com/office/drawing/2014/main" id="{C4A67D52-5584-B32C-672D-BAD19C7086AF}"/>
              </a:ext>
            </a:extLst>
          </p:cNvPr>
          <p:cNvSpPr>
            <a:spLocks noChangeArrowheads="1"/>
          </p:cNvSpPr>
          <p:nvPr/>
        </p:nvSpPr>
        <p:spPr bwMode="auto">
          <a:xfrm rot="-3300000">
            <a:off x="1371600" y="38100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5625" name="Picture 97">
            <a:extLst>
              <a:ext uri="{FF2B5EF4-FFF2-40B4-BE49-F238E27FC236}">
                <a16:creationId xmlns:a16="http://schemas.microsoft.com/office/drawing/2014/main" id="{7CFEA141-6949-DACC-D093-ABFE0011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1966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4">
            <a:extLst>
              <a:ext uri="{FF2B5EF4-FFF2-40B4-BE49-F238E27FC236}">
                <a16:creationId xmlns:a16="http://schemas.microsoft.com/office/drawing/2014/main" id="{9FAF1AD2-4EEB-5C35-138A-B40903DED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AE7BB4-5C97-B94F-9715-478C18CB4574}" type="slidenum">
              <a:rPr lang="en-US" altLang="zh-CN"/>
              <a:pPr/>
              <a:t>32</a:t>
            </a:fld>
            <a:r>
              <a:rPr lang="en-US" altLang="zh-CN"/>
              <a:t>/49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06659BB-D486-ACF7-1D3D-D7578A1FC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Verify the Assumption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C21E3DDB-E0B4-232B-91C5-59FCB39CA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84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Need to check the validity of this assumption</a:t>
            </a:r>
          </a:p>
          <a:p>
            <a:pPr lvl="1" eaLnBrk="1" hangingPunct="1"/>
            <a:r>
              <a:rPr lang="en-US" altLang="zh-CN" sz="2400"/>
              <a:t>Still, P(y|x) is unknown</a:t>
            </a:r>
          </a:p>
          <a:p>
            <a:pPr lvl="1" eaLnBrk="1" hangingPunct="1"/>
            <a:r>
              <a:rPr lang="en-US" altLang="zh-CN" sz="2400"/>
              <a:t>How to choose the appropriate clustering algorithm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400">
                <a:solidFill>
                  <a:srgbClr val="CC0000"/>
                </a:solidFill>
              </a:rPr>
              <a:t>Findings from real data sets</a:t>
            </a:r>
          </a:p>
          <a:p>
            <a:pPr lvl="1" eaLnBrk="1" hangingPunct="1"/>
            <a:r>
              <a:rPr lang="en-US" altLang="zh-CN" sz="2400"/>
              <a:t>This property is usually determined by the nature of the task</a:t>
            </a:r>
          </a:p>
          <a:p>
            <a:pPr lvl="1" eaLnBrk="1" hangingPunct="1"/>
            <a:r>
              <a:rPr lang="en-US" altLang="zh-CN" sz="2400"/>
              <a:t>Positive cases: Document categorization</a:t>
            </a:r>
          </a:p>
          <a:p>
            <a:pPr lvl="1" eaLnBrk="1" hangingPunct="1"/>
            <a:r>
              <a:rPr lang="en-US" altLang="zh-CN" sz="2400"/>
              <a:t>Negative cases: Sentiment classification</a:t>
            </a:r>
          </a:p>
          <a:p>
            <a:pPr lvl="1" eaLnBrk="1" hangingPunct="1"/>
            <a:r>
              <a:rPr lang="en-US" altLang="zh-CN" sz="2400"/>
              <a:t>Could validate this assumption on the training set</a:t>
            </a:r>
          </a:p>
          <a:p>
            <a:pPr eaLnBrk="1" hangingPunct="1"/>
            <a:endParaRPr lang="en-US" altLang="zh-CN" sz="2400"/>
          </a:p>
          <a:p>
            <a:pPr lvl="1" eaLnBrk="1" hangingPunct="1"/>
            <a:endParaRPr lang="en-US" altLang="zh-CN" sz="2400"/>
          </a:p>
        </p:txBody>
      </p:sp>
      <p:pic>
        <p:nvPicPr>
          <p:cNvPr id="67588" name="Picture 8">
            <a:extLst>
              <a:ext uri="{FF2B5EF4-FFF2-40B4-BE49-F238E27FC236}">
                <a16:creationId xmlns:a16="http://schemas.microsoft.com/office/drawing/2014/main" id="{43BE0637-2A78-5A0C-9383-4BF5CCC0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>
            <a:extLst>
              <a:ext uri="{FF2B5EF4-FFF2-40B4-BE49-F238E27FC236}">
                <a16:creationId xmlns:a16="http://schemas.microsoft.com/office/drawing/2014/main" id="{E43DC34D-C507-3F98-C8D4-B1041CF6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>
            <a:extLst>
              <a:ext uri="{FF2B5EF4-FFF2-40B4-BE49-F238E27FC236}">
                <a16:creationId xmlns:a16="http://schemas.microsoft.com/office/drawing/2014/main" id="{779ED9E1-FE59-DD0B-C3CE-7E24D8CB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>
            <a:extLst>
              <a:ext uri="{FF2B5EF4-FFF2-40B4-BE49-F238E27FC236}">
                <a16:creationId xmlns:a16="http://schemas.microsoft.com/office/drawing/2014/main" id="{76E7E646-3BBD-04A7-79EA-50FDDC6EF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F285BB-B4C3-734F-90A6-999C662881FD}" type="slidenum">
              <a:rPr lang="en-US" altLang="zh-CN"/>
              <a:pPr/>
              <a:t>33</a:t>
            </a:fld>
            <a:r>
              <a:rPr lang="en-US" altLang="zh-CN"/>
              <a:t>/49</a:t>
            </a: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969A94CE-ED3E-DC64-F6DD-885681410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Algorithm</a:t>
            </a:r>
          </a:p>
        </p:txBody>
      </p:sp>
      <p:pic>
        <p:nvPicPr>
          <p:cNvPr id="69635" name="Picture 4">
            <a:extLst>
              <a:ext uri="{FF2B5EF4-FFF2-40B4-BE49-F238E27FC236}">
                <a16:creationId xmlns:a16="http://schemas.microsoft.com/office/drawing/2014/main" id="{25B351AE-EAC5-7086-2639-E217178B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>
            <a:extLst>
              <a:ext uri="{FF2B5EF4-FFF2-40B4-BE49-F238E27FC236}">
                <a16:creationId xmlns:a16="http://schemas.microsoft.com/office/drawing/2014/main" id="{247F1ACA-EDF7-3000-9B65-09489F12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>
            <a:extLst>
              <a:ext uri="{FF2B5EF4-FFF2-40B4-BE49-F238E27FC236}">
                <a16:creationId xmlns:a16="http://schemas.microsoft.com/office/drawing/2014/main" id="{59F224D1-60C2-1A8E-E84A-034CAAB0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8">
            <a:extLst>
              <a:ext uri="{FF2B5EF4-FFF2-40B4-BE49-F238E27FC236}">
                <a16:creationId xmlns:a16="http://schemas.microsoft.com/office/drawing/2014/main" id="{AF8B5DB4-8D0B-A7F1-568A-5C6F7B44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791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5" name="Rectangle 9">
            <a:extLst>
              <a:ext uri="{FF2B5EF4-FFF2-40B4-BE49-F238E27FC236}">
                <a16:creationId xmlns:a16="http://schemas.microsoft.com/office/drawing/2014/main" id="{C4DF5418-472E-FC8F-C701-A9CEA1F27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Check Assumption</a:t>
            </a:r>
          </a:p>
        </p:txBody>
      </p:sp>
      <p:sp>
        <p:nvSpPr>
          <p:cNvPr id="229386" name="Rectangle 10">
            <a:extLst>
              <a:ext uri="{FF2B5EF4-FFF2-40B4-BE49-F238E27FC236}">
                <a16:creationId xmlns:a16="http://schemas.microsoft.com/office/drawing/2014/main" id="{182E1601-13B4-E840-1BC8-BEC84A6C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6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Neighborhood Graph 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Construction</a:t>
            </a:r>
          </a:p>
        </p:txBody>
      </p:sp>
      <p:sp>
        <p:nvSpPr>
          <p:cNvPr id="229387" name="Rectangle 11">
            <a:extLst>
              <a:ext uri="{FF2B5EF4-FFF2-40B4-BE49-F238E27FC236}">
                <a16:creationId xmlns:a16="http://schemas.microsoft.com/office/drawing/2014/main" id="{19BD21AC-166B-343B-EFF3-A67FC63F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48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Model Weight 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Computation</a:t>
            </a:r>
          </a:p>
        </p:txBody>
      </p:sp>
      <p:sp>
        <p:nvSpPr>
          <p:cNvPr id="229388" name="Rectangle 12">
            <a:extLst>
              <a:ext uri="{FF2B5EF4-FFF2-40B4-BE49-F238E27FC236}">
                <a16:creationId xmlns:a16="http://schemas.microsoft.com/office/drawing/2014/main" id="{8B12C0AD-9F4A-E2A1-5552-4C5608BF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05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Weight Adjustment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5" grpId="0"/>
      <p:bldP spid="229386" grpId="0"/>
      <p:bldP spid="229387" grpId="0"/>
      <p:bldP spid="2293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4">
            <a:extLst>
              <a:ext uri="{FF2B5EF4-FFF2-40B4-BE49-F238E27FC236}">
                <a16:creationId xmlns:a16="http://schemas.microsoft.com/office/drawing/2014/main" id="{81E2EF4E-CAA5-E5A6-A472-BCDE87435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DDD4C3-D34F-F34E-A1DA-5ECD17587CE1}" type="slidenum">
              <a:rPr lang="en-US" altLang="zh-CN"/>
              <a:pPr/>
              <a:t>34</a:t>
            </a:fld>
            <a:r>
              <a:rPr lang="en-US" altLang="zh-CN"/>
              <a:t>/49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4AA370C-8DAF-C1B6-8951-2736E687A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Outline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C04961CD-663D-2089-1F55-A4A751D2D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/>
              <a:t>Introduction to transfer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Related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Sample selection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Semi-supervised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Multi-task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Learning from one or multiple source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Locally weighted ensemble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Graph-based heuristic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Conclusions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400"/>
          </a:p>
          <a:p>
            <a:pPr lvl="1" eaLnBrk="1" hangingPunct="1">
              <a:lnSpc>
                <a:spcPct val="90000"/>
              </a:lnSpc>
            </a:pPr>
            <a:endParaRPr lang="en-US" altLang="zh-CN" sz="2400"/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976DCAF6-233A-5F57-8C9C-3EBB76FA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>
            <a:extLst>
              <a:ext uri="{FF2B5EF4-FFF2-40B4-BE49-F238E27FC236}">
                <a16:creationId xmlns:a16="http://schemas.microsoft.com/office/drawing/2014/main" id="{8F0B296E-DE47-6E30-502A-A58D2955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1890EFB1-5E28-0E18-7E30-A69CE77D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4">
            <a:extLst>
              <a:ext uri="{FF2B5EF4-FFF2-40B4-BE49-F238E27FC236}">
                <a16:creationId xmlns:a16="http://schemas.microsoft.com/office/drawing/2014/main" id="{5E1E04AE-B7C7-7F93-232F-76BB9C982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560B1B-6A7E-6042-97F2-C319FD7798D5}" type="slidenum">
              <a:rPr lang="en-US" altLang="zh-CN"/>
              <a:pPr/>
              <a:t>35</a:t>
            </a:fld>
            <a:r>
              <a:rPr lang="en-US" altLang="zh-CN"/>
              <a:t>/49</a:t>
            </a: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FAC077B-6301-DC00-8105-5DE03DF69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Data Sets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61F98453-01C8-42DC-1951-D5E595B79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807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Different applications</a:t>
            </a:r>
          </a:p>
          <a:p>
            <a:pPr lvl="1" eaLnBrk="1" hangingPunct="1"/>
            <a:r>
              <a:rPr lang="en-US" altLang="zh-CN" sz="2400">
                <a:sym typeface="Wingdings" pitchFamily="2" charset="2"/>
              </a:rPr>
              <a:t>Synthetic data sets</a:t>
            </a:r>
          </a:p>
          <a:p>
            <a:pPr lvl="1" eaLnBrk="1" hangingPunct="1"/>
            <a:r>
              <a:rPr lang="en-US" altLang="zh-CN" sz="2400">
                <a:sym typeface="Wingdings" pitchFamily="2" charset="2"/>
              </a:rPr>
              <a:t>Spam filtering: public email collection  personal inboxes (u01, u02, u03) (ECML/PKDD 2006)</a:t>
            </a:r>
            <a:endParaRPr lang="en-US" altLang="zh-CN" sz="2400"/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Text classification: same top-level classification problems with different sub-fields in the training and test sets (Newsgroup, Reuters)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Intrusion detection data: different types of intrusions in training and test sets.</a:t>
            </a:r>
            <a:endParaRPr lang="en-US" altLang="zh-CN" sz="2400" i="1" baseline="-25000"/>
          </a:p>
        </p:txBody>
      </p:sp>
      <p:pic>
        <p:nvPicPr>
          <p:cNvPr id="73732" name="Picture 24">
            <a:extLst>
              <a:ext uri="{FF2B5EF4-FFF2-40B4-BE49-F238E27FC236}">
                <a16:creationId xmlns:a16="http://schemas.microsoft.com/office/drawing/2014/main" id="{51348D18-8312-FD6A-1266-D29AF952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25">
            <a:extLst>
              <a:ext uri="{FF2B5EF4-FFF2-40B4-BE49-F238E27FC236}">
                <a16:creationId xmlns:a16="http://schemas.microsoft.com/office/drawing/2014/main" id="{DAF8FBDA-CD9C-F55A-CDFD-7A1CF920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26">
            <a:extLst>
              <a:ext uri="{FF2B5EF4-FFF2-40B4-BE49-F238E27FC236}">
                <a16:creationId xmlns:a16="http://schemas.microsoft.com/office/drawing/2014/main" id="{AD1383BA-2397-CC65-0960-277AB04E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>
            <a:extLst>
              <a:ext uri="{FF2B5EF4-FFF2-40B4-BE49-F238E27FC236}">
                <a16:creationId xmlns:a16="http://schemas.microsoft.com/office/drawing/2014/main" id="{DBBEA77C-292F-8DD3-ACFF-E9671CD91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C4013C-944F-9C4E-8030-93B773E2F5B1}" type="slidenum">
              <a:rPr lang="en-US" altLang="zh-CN"/>
              <a:pPr/>
              <a:t>36</a:t>
            </a:fld>
            <a:r>
              <a:rPr lang="en-US" altLang="zh-CN"/>
              <a:t>/49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19A5D49-9EAA-175C-3957-5EA06D1A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Baseline Methods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81CDC9F8-8A2E-F37F-9C98-339E8336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7696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400" i="1" baseline="-25000"/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Baseline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One source domain: single models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/>
              <a:t>Winnow (WNN), Logistic Regression (LR), Support Vector Machine (SVM)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/>
              <a:t>Transductive SVM (TSVM)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Multiple source domains: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/>
              <a:t> SVM on each of the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/>
              <a:t>TSVM on each of the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Merge all source domains into one: 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/>
              <a:t>SVM, TSVM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Simple averaging ensemble: SMA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Locally weighted ensemble without local structure based adjustment: pLWE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Locally weighted ensemble: LWE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Classification: SNoW, BBR, LibSVM, SVMlight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Clustering: CLUTO package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3E6FD18D-385B-BB2F-5975-B6090B77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>
            <a:extLst>
              <a:ext uri="{FF2B5EF4-FFF2-40B4-BE49-F238E27FC236}">
                <a16:creationId xmlns:a16="http://schemas.microsoft.com/office/drawing/2014/main" id="{D026B30F-49EA-54C5-2E09-692DE3C8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>
            <a:extLst>
              <a:ext uri="{FF2B5EF4-FFF2-40B4-BE49-F238E27FC236}">
                <a16:creationId xmlns:a16="http://schemas.microsoft.com/office/drawing/2014/main" id="{12680347-779E-32F3-BB21-067D84D2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>
            <a:extLst>
              <a:ext uri="{FF2B5EF4-FFF2-40B4-BE49-F238E27FC236}">
                <a16:creationId xmlns:a16="http://schemas.microsoft.com/office/drawing/2014/main" id="{5EDCCF4E-F76A-9386-B199-5A9887FBB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132C71-16EB-8543-8C1B-09A5E98C4972}" type="slidenum">
              <a:rPr lang="en-US" altLang="zh-CN"/>
              <a:pPr/>
              <a:t>37</a:t>
            </a:fld>
            <a:r>
              <a:rPr lang="en-US" altLang="zh-CN"/>
              <a:t>/49</a:t>
            </a: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DEB3C963-4616-4F0C-E4C9-0EA1B90DA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Performance Measure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6F0F72F0-E42D-8187-7155-4BA36A91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807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Prediction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0-1 loss: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Squared loss: mean squared error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/>
          </a:p>
          <a:p>
            <a:pPr lvl="1" eaLnBrk="1" hangingPunct="1">
              <a:lnSpc>
                <a:spcPct val="90000"/>
              </a:lnSpc>
            </a:pPr>
            <a:endParaRPr lang="en-US" altLang="zh-CN" sz="2000"/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Area Under ROC Curve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>
                <a:solidFill>
                  <a:srgbClr val="CC0000"/>
                </a:solidFill>
              </a:rPr>
              <a:t>    (AUC)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Tradeoff between true positive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000"/>
              <a:t>     rate and false positive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Should be 1 ideally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000"/>
              <a:t> 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000"/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1658B098-2237-35DD-027F-B47BDACC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>
            <a:extLst>
              <a:ext uri="{FF2B5EF4-FFF2-40B4-BE49-F238E27FC236}">
                <a16:creationId xmlns:a16="http://schemas.microsoft.com/office/drawing/2014/main" id="{9D7002FA-7D97-3357-4E0B-0BBAFF25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>
            <a:extLst>
              <a:ext uri="{FF2B5EF4-FFF2-40B4-BE49-F238E27FC236}">
                <a16:creationId xmlns:a16="http://schemas.microsoft.com/office/drawing/2014/main" id="{04A44AAD-4FA3-9B43-DDB8-F217600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8">
            <a:extLst>
              <a:ext uri="{FF2B5EF4-FFF2-40B4-BE49-F238E27FC236}">
                <a16:creationId xmlns:a16="http://schemas.microsoft.com/office/drawing/2014/main" id="{04E51591-1F65-4487-B8D1-0FD57611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4196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1" name="Picture 9">
            <a:extLst>
              <a:ext uri="{FF2B5EF4-FFF2-40B4-BE49-F238E27FC236}">
                <a16:creationId xmlns:a16="http://schemas.microsoft.com/office/drawing/2014/main" id="{A354CCA1-2830-7B3D-ECFB-D2135020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4">
            <a:extLst>
              <a:ext uri="{FF2B5EF4-FFF2-40B4-BE49-F238E27FC236}">
                <a16:creationId xmlns:a16="http://schemas.microsoft.com/office/drawing/2014/main" id="{C9326C27-71AE-1EB5-48B8-3BD45BE53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8F5E5B-A1B0-AA4B-B713-5B5A25ED2CC4}" type="slidenum">
              <a:rPr lang="en-US" altLang="zh-CN"/>
              <a:pPr/>
              <a:t>38</a:t>
            </a:fld>
            <a:r>
              <a:rPr lang="en-US" altLang="zh-CN"/>
              <a:t>/49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BFAE24CF-9303-8040-3B27-AEA26B345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 Synthetic Example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F538E6D7-A867-FB5B-6812-C33B679E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9025"/>
            <a:ext cx="78486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579FFC50-437E-C5AD-9E7A-093598C2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35052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Training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cs typeface="Arial" panose="020B0604020202020204" pitchFamily="34" charset="0"/>
              </a:rPr>
              <a:t>(have conflicting concepts)</a:t>
            </a:r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CA16BE4C-AA55-436B-5305-E75EBD8208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3810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03454E60-22B8-F1AE-477B-77A08DC8FF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886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98017ADB-501D-E032-2913-7E8F26B4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3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Test</a:t>
            </a:r>
            <a:endParaRPr lang="en-US" altLang="zh-CN" sz="2000" b="1">
              <a:cs typeface="Arial" panose="020B0604020202020204" pitchFamily="34" charset="0"/>
            </a:endParaRPr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286B66AB-6F61-D8A8-E7E6-3E3414D39E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AutoShape 9">
            <a:extLst>
              <a:ext uri="{FF2B5EF4-FFF2-40B4-BE49-F238E27FC236}">
                <a16:creationId xmlns:a16="http://schemas.microsoft.com/office/drawing/2014/main" id="{A5882ACA-EF26-CEAF-FDDC-8D82B6E7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1524000" cy="1524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241F213C-421A-35BD-1416-95829E25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Partially overlapping</a:t>
            </a:r>
          </a:p>
        </p:txBody>
      </p:sp>
      <p:pic>
        <p:nvPicPr>
          <p:cNvPr id="79883" name="Picture 11">
            <a:extLst>
              <a:ext uri="{FF2B5EF4-FFF2-40B4-BE49-F238E27FC236}">
                <a16:creationId xmlns:a16="http://schemas.microsoft.com/office/drawing/2014/main" id="{2DED2598-BEAC-4D30-8B79-9AA00310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>
            <a:extLst>
              <a:ext uri="{FF2B5EF4-FFF2-40B4-BE49-F238E27FC236}">
                <a16:creationId xmlns:a16="http://schemas.microsoft.com/office/drawing/2014/main" id="{891C6515-EE7E-D86B-BD33-C6C5A2B1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3">
            <a:extLst>
              <a:ext uri="{FF2B5EF4-FFF2-40B4-BE49-F238E27FC236}">
                <a16:creationId xmlns:a16="http://schemas.microsoft.com/office/drawing/2014/main" id="{A95A32E7-E236-E894-BB1E-FCADC946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6">
            <a:extLst>
              <a:ext uri="{FF2B5EF4-FFF2-40B4-BE49-F238E27FC236}">
                <a16:creationId xmlns:a16="http://schemas.microsoft.com/office/drawing/2014/main" id="{A8F41297-C464-C0D9-6AB3-6325909A0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00B622-AD0A-7148-8AC6-079E4ABC368A}" type="slidenum">
              <a:rPr lang="en-US" altLang="zh-CN"/>
              <a:pPr/>
              <a:t>39</a:t>
            </a:fld>
            <a:r>
              <a:rPr lang="en-US" altLang="zh-CN"/>
              <a:t>/49</a:t>
            </a: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7CBFA512-6B52-6BFD-B5ED-A41D187FB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Experiments on Synthetic Data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4741F471-7F6A-7F94-0A7D-24158CD6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3905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7">
            <a:extLst>
              <a:ext uri="{FF2B5EF4-FFF2-40B4-BE49-F238E27FC236}">
                <a16:creationId xmlns:a16="http://schemas.microsoft.com/office/drawing/2014/main" id="{A529D77B-E227-9DF2-0DE2-A3F7E9B2C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8">
            <a:extLst>
              <a:ext uri="{FF2B5EF4-FFF2-40B4-BE49-F238E27FC236}">
                <a16:creationId xmlns:a16="http://schemas.microsoft.com/office/drawing/2014/main" id="{950801F6-6633-00AD-AC64-FAC5DF51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9">
            <a:extLst>
              <a:ext uri="{FF2B5EF4-FFF2-40B4-BE49-F238E27FC236}">
                <a16:creationId xmlns:a16="http://schemas.microsoft.com/office/drawing/2014/main" id="{F4B67312-044C-03BC-46BF-7A1D1CCA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4">
            <a:extLst>
              <a:ext uri="{FF2B5EF4-FFF2-40B4-BE49-F238E27FC236}">
                <a16:creationId xmlns:a16="http://schemas.microsoft.com/office/drawing/2014/main" id="{B483E48E-7214-202E-6946-169E0EA82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0EB57D5-C951-FF4D-9EF1-EB7A55B3906E}" type="slidenum">
              <a:rPr lang="en-US" altLang="zh-CN"/>
              <a:pPr/>
              <a:t>4</a:t>
            </a:fld>
            <a:r>
              <a:rPr lang="en-US" altLang="zh-CN"/>
              <a:t>/49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0BEF208-98EE-CD7D-8F85-48B901492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 Reality……</a:t>
            </a:r>
          </a:p>
        </p:txBody>
      </p:sp>
      <p:sp>
        <p:nvSpPr>
          <p:cNvPr id="100361" name="AutoShape 9">
            <a:extLst>
              <a:ext uri="{FF2B5EF4-FFF2-40B4-BE49-F238E27FC236}">
                <a16:creationId xmlns:a16="http://schemas.microsoft.com/office/drawing/2014/main" id="{6EB6D500-C823-953C-61AE-F2500D91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908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2" name="AutoShape 10">
            <a:extLst>
              <a:ext uri="{FF2B5EF4-FFF2-40B4-BE49-F238E27FC236}">
                <a16:creationId xmlns:a16="http://schemas.microsoft.com/office/drawing/2014/main" id="{4244B5A1-DF9A-157A-7668-A83FFF7B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8194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3" name="AutoShape 11">
            <a:extLst>
              <a:ext uri="{FF2B5EF4-FFF2-40B4-BE49-F238E27FC236}">
                <a16:creationId xmlns:a16="http://schemas.microsoft.com/office/drawing/2014/main" id="{3ECAC5A6-C6DD-3201-6F04-6B89746E9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AutoShape 12">
            <a:extLst>
              <a:ext uri="{FF2B5EF4-FFF2-40B4-BE49-F238E27FC236}">
                <a16:creationId xmlns:a16="http://schemas.microsoft.com/office/drawing/2014/main" id="{51CD63B2-49EC-F1FC-71F5-537C2E808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432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AutoShape 13">
            <a:extLst>
              <a:ext uri="{FF2B5EF4-FFF2-40B4-BE49-F238E27FC236}">
                <a16:creationId xmlns:a16="http://schemas.microsoft.com/office/drawing/2014/main" id="{29C31EF5-0DED-2E2A-F4C9-3FA495C97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971800"/>
            <a:ext cx="1219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6" name="Text Box 14">
            <a:extLst>
              <a:ext uri="{FF2B5EF4-FFF2-40B4-BE49-F238E27FC236}">
                <a16:creationId xmlns:a16="http://schemas.microsoft.com/office/drawing/2014/main" id="{C996A0C7-CB8F-12B5-D0E7-E24C205CA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100367" name="Text Box 15">
            <a:extLst>
              <a:ext uri="{FF2B5EF4-FFF2-40B4-BE49-F238E27FC236}">
                <a16:creationId xmlns:a16="http://schemas.microsoft.com/office/drawing/2014/main" id="{80E0F79B-0F95-B9E9-41A6-98B68E50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training (labeled)</a:t>
            </a:r>
          </a:p>
        </p:txBody>
      </p:sp>
      <p:sp>
        <p:nvSpPr>
          <p:cNvPr id="10250" name="Text Box 16">
            <a:extLst>
              <a:ext uri="{FF2B5EF4-FFF2-40B4-BE49-F238E27FC236}">
                <a16:creationId xmlns:a16="http://schemas.microsoft.com/office/drawing/2014/main" id="{D7CEE625-8A57-2D7E-8063-467A87064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test (unlabeled)</a:t>
            </a:r>
          </a:p>
        </p:txBody>
      </p:sp>
      <p:sp>
        <p:nvSpPr>
          <p:cNvPr id="100369" name="AutoShape 17">
            <a:extLst>
              <a:ext uri="{FF2B5EF4-FFF2-40B4-BE49-F238E27FC236}">
                <a16:creationId xmlns:a16="http://schemas.microsoft.com/office/drawing/2014/main" id="{2D84549F-EC74-1021-9120-6A0BE4B6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0" name="Rectangle 18">
            <a:extLst>
              <a:ext uri="{FF2B5EF4-FFF2-40B4-BE49-F238E27FC236}">
                <a16:creationId xmlns:a16="http://schemas.microsoft.com/office/drawing/2014/main" id="{8C8510C1-31B0-4016-1F10-F8CF226FD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743200"/>
            <a:ext cx="1752600" cy="1524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tx2"/>
                </a:solidFill>
                <a:cs typeface="Arial" panose="020B0604020202020204" pitchFamily="34" charset="0"/>
              </a:rPr>
              <a:t> Classifier</a:t>
            </a:r>
          </a:p>
        </p:txBody>
      </p:sp>
      <p:sp>
        <p:nvSpPr>
          <p:cNvPr id="100371" name="AutoShape 19">
            <a:extLst>
              <a:ext uri="{FF2B5EF4-FFF2-40B4-BE49-F238E27FC236}">
                <a16:creationId xmlns:a16="http://schemas.microsoft.com/office/drawing/2014/main" id="{DB6E5646-3D47-21BC-5272-B9328C7F4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2" name="Text Box 20">
            <a:extLst>
              <a:ext uri="{FF2B5EF4-FFF2-40B4-BE49-F238E27FC236}">
                <a16:creationId xmlns:a16="http://schemas.microsoft.com/office/drawing/2014/main" id="{C97200D1-E87F-CB02-6511-2EC84711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00400"/>
            <a:ext cx="1371600" cy="57943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>
                <a:cs typeface="Arial" panose="020B0604020202020204" pitchFamily="34" charset="0"/>
              </a:rPr>
              <a:t>64.1%</a:t>
            </a:r>
          </a:p>
        </p:txBody>
      </p:sp>
      <p:sp>
        <p:nvSpPr>
          <p:cNvPr id="10255" name="Text Box 21">
            <a:extLst>
              <a:ext uri="{FF2B5EF4-FFF2-40B4-BE49-F238E27FC236}">
                <a16:creationId xmlns:a16="http://schemas.microsoft.com/office/drawing/2014/main" id="{B80F07D3-D507-BAFB-CBD6-33CEBCA0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29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100390" name="Rectangle 38">
            <a:extLst>
              <a:ext uri="{FF2B5EF4-FFF2-40B4-BE49-F238E27FC236}">
                <a16:creationId xmlns:a16="http://schemas.microsoft.com/office/drawing/2014/main" id="{59BFF3F7-1021-E2C0-8A36-20BCDA249E41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190500" y="3390900"/>
            <a:ext cx="2895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99" name="Rectangle 47">
            <a:extLst>
              <a:ext uri="{FF2B5EF4-FFF2-40B4-BE49-F238E27FC236}">
                <a16:creationId xmlns:a16="http://schemas.microsoft.com/office/drawing/2014/main" id="{40371A6C-264C-09C3-8437-85289373FC82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152400" y="3429000"/>
            <a:ext cx="2895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400" name="Text Box 48">
            <a:extLst>
              <a:ext uri="{FF2B5EF4-FFF2-40B4-BE49-F238E27FC236}">
                <a16:creationId xmlns:a16="http://schemas.microsoft.com/office/drawing/2014/main" id="{1118A88D-9DB6-91ED-C9CE-663DBC6B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3048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cs typeface="Arial" panose="020B0604020202020204" pitchFamily="34" charset="0"/>
              </a:rPr>
              <a:t>Labeled data not available!</a:t>
            </a:r>
          </a:p>
        </p:txBody>
      </p:sp>
      <p:sp>
        <p:nvSpPr>
          <p:cNvPr id="100401" name="AutoShape 49">
            <a:extLst>
              <a:ext uri="{FF2B5EF4-FFF2-40B4-BE49-F238E27FC236}">
                <a16:creationId xmlns:a16="http://schemas.microsoft.com/office/drawing/2014/main" id="{FB8F3E4E-023A-A255-DB6E-0993A203E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90800"/>
            <a:ext cx="1219200" cy="13716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402" name="AutoShape 50">
            <a:extLst>
              <a:ext uri="{FF2B5EF4-FFF2-40B4-BE49-F238E27FC236}">
                <a16:creationId xmlns:a16="http://schemas.microsoft.com/office/drawing/2014/main" id="{8C3B424C-9B80-4F40-674F-ABA70C73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1219200" cy="13716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403" name="AutoShape 51">
            <a:extLst>
              <a:ext uri="{FF2B5EF4-FFF2-40B4-BE49-F238E27FC236}">
                <a16:creationId xmlns:a16="http://schemas.microsoft.com/office/drawing/2014/main" id="{9BB00C94-5631-7297-BCCA-B48CB32E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1219200" cy="13716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404" name="Text Box 52">
            <a:extLst>
              <a:ext uri="{FF2B5EF4-FFF2-40B4-BE49-F238E27FC236}">
                <a16:creationId xmlns:a16="http://schemas.microsoft.com/office/drawing/2014/main" id="{C88C3096-473B-C112-1CEB-48186BCA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19600"/>
            <a:ext cx="3048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9900"/>
                </a:solidFill>
                <a:cs typeface="Arial" panose="020B0604020202020204" pitchFamily="34" charset="0"/>
              </a:rPr>
              <a:t>Reuters</a:t>
            </a:r>
          </a:p>
        </p:txBody>
      </p:sp>
      <p:pic>
        <p:nvPicPr>
          <p:cNvPr id="10263" name="Picture 56">
            <a:extLst>
              <a:ext uri="{FF2B5EF4-FFF2-40B4-BE49-F238E27FC236}">
                <a16:creationId xmlns:a16="http://schemas.microsoft.com/office/drawing/2014/main" id="{85432478-4FE6-C231-5664-27FEFAE1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57">
            <a:extLst>
              <a:ext uri="{FF2B5EF4-FFF2-40B4-BE49-F238E27FC236}">
                <a16:creationId xmlns:a16="http://schemas.microsoft.com/office/drawing/2014/main" id="{6E894B56-87F9-E249-DC07-F3249068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58">
            <a:extLst>
              <a:ext uri="{FF2B5EF4-FFF2-40B4-BE49-F238E27FC236}">
                <a16:creationId xmlns:a16="http://schemas.microsoft.com/office/drawing/2014/main" id="{F2C54B64-F0E1-7FC6-5D0D-2B21106E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Rectangle 59">
            <a:extLst>
              <a:ext uri="{FF2B5EF4-FFF2-40B4-BE49-F238E27FC236}">
                <a16:creationId xmlns:a16="http://schemas.microsoft.com/office/drawing/2014/main" id="{36B648E6-B44D-A2A2-8493-E1C87F1B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Ack. From Jing Jiang’s slides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/>
      <p:bldP spid="100367" grpId="0"/>
      <p:bldP spid="100370" grpId="0" animBg="1"/>
      <p:bldP spid="100372" grpId="0" animBg="1"/>
      <p:bldP spid="100372" grpId="1" animBg="1"/>
      <p:bldP spid="100400" grpId="0" animBg="1"/>
      <p:bldP spid="10040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>
            <a:extLst>
              <a:ext uri="{FF2B5EF4-FFF2-40B4-BE49-F238E27FC236}">
                <a16:creationId xmlns:a16="http://schemas.microsoft.com/office/drawing/2014/main" id="{1BC975ED-FB72-6652-EE53-822235C94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3C7C6A-B57B-EA46-A3FC-ECB550264DAD}" type="slidenum">
              <a:rPr lang="en-US" altLang="zh-CN"/>
              <a:pPr/>
              <a:t>40</a:t>
            </a:fld>
            <a:r>
              <a:rPr lang="en-US" altLang="zh-CN"/>
              <a:t>/49</a:t>
            </a: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AB7A169E-2E32-CCEB-29EE-76F3C1ED6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Spam Filtering</a:t>
            </a:r>
          </a:p>
        </p:txBody>
      </p:sp>
      <p:pic>
        <p:nvPicPr>
          <p:cNvPr id="83971" name="Picture 5">
            <a:extLst>
              <a:ext uri="{FF2B5EF4-FFF2-40B4-BE49-F238E27FC236}">
                <a16:creationId xmlns:a16="http://schemas.microsoft.com/office/drawing/2014/main" id="{B2D7D1BC-FE86-25CE-A0FD-04A906F4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6">
            <a:extLst>
              <a:ext uri="{FF2B5EF4-FFF2-40B4-BE49-F238E27FC236}">
                <a16:creationId xmlns:a16="http://schemas.microsoft.com/office/drawing/2014/main" id="{E5FCF1E9-E67D-D3CB-DA31-99221175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>
            <a:extLst>
              <a:ext uri="{FF2B5EF4-FFF2-40B4-BE49-F238E27FC236}">
                <a16:creationId xmlns:a16="http://schemas.microsoft.com/office/drawing/2014/main" id="{633048E6-61A4-A781-6516-A3EB0FB7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72200"/>
            <a:ext cx="2262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2" name="Picture 10">
            <a:extLst>
              <a:ext uri="{FF2B5EF4-FFF2-40B4-BE49-F238E27FC236}">
                <a16:creationId xmlns:a16="http://schemas.microsoft.com/office/drawing/2014/main" id="{2377C0E9-C970-99D4-D2BE-7CCB4048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191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03" name="Picture 11">
            <a:extLst>
              <a:ext uri="{FF2B5EF4-FFF2-40B4-BE49-F238E27FC236}">
                <a16:creationId xmlns:a16="http://schemas.microsoft.com/office/drawing/2014/main" id="{9DE0FFBB-62B8-7036-A128-36341E70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1814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6" name="Rectangle 12">
            <a:extLst>
              <a:ext uri="{FF2B5EF4-FFF2-40B4-BE49-F238E27FC236}">
                <a16:creationId xmlns:a16="http://schemas.microsoft.com/office/drawing/2014/main" id="{37ED2EA5-CC4B-FF02-D120-8CB0614A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Problems</a:t>
            </a:r>
          </a:p>
          <a:p>
            <a:pPr lvl="1" eaLnBrk="1" hangingPunct="1"/>
            <a:r>
              <a:rPr lang="en-US" altLang="zh-CN" sz="2400"/>
              <a:t>Training set: public emails</a:t>
            </a:r>
          </a:p>
          <a:p>
            <a:pPr lvl="1" eaLnBrk="1" hangingPunct="1"/>
            <a:r>
              <a:rPr lang="en-US" altLang="zh-CN" sz="2400"/>
              <a:t>Test set: personal emails from three users: U00, U01, U02</a:t>
            </a:r>
          </a:p>
          <a:p>
            <a:pPr lvl="1" eaLnBrk="1" hangingPunct="1"/>
            <a:endParaRPr lang="en-US" altLang="zh-CN" sz="2400"/>
          </a:p>
          <a:p>
            <a:pPr lvl="1" eaLnBrk="1" hangingPunct="1"/>
            <a:endParaRPr lang="en-US" altLang="zh-CN" sz="2400"/>
          </a:p>
        </p:txBody>
      </p:sp>
      <p:sp>
        <p:nvSpPr>
          <p:cNvPr id="238605" name="Text Box 13">
            <a:extLst>
              <a:ext uri="{FF2B5EF4-FFF2-40B4-BE49-F238E27FC236}">
                <a16:creationId xmlns:a16="http://schemas.microsoft.com/office/drawing/2014/main" id="{F72B3D39-CC6A-ED07-FFC9-C7F83FCB1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8797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pLWE</a:t>
            </a:r>
          </a:p>
        </p:txBody>
      </p:sp>
      <p:sp>
        <p:nvSpPr>
          <p:cNvPr id="238606" name="Text Box 14">
            <a:extLst>
              <a:ext uri="{FF2B5EF4-FFF2-40B4-BE49-F238E27FC236}">
                <a16:creationId xmlns:a16="http://schemas.microsoft.com/office/drawing/2014/main" id="{BD2FFD93-E857-636C-6758-B6D7B175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600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LR</a:t>
            </a:r>
          </a:p>
        </p:txBody>
      </p:sp>
      <p:sp>
        <p:nvSpPr>
          <p:cNvPr id="238607" name="Text Box 15">
            <a:extLst>
              <a:ext uri="{FF2B5EF4-FFF2-40B4-BE49-F238E27FC236}">
                <a16:creationId xmlns:a16="http://schemas.microsoft.com/office/drawing/2014/main" id="{70CA3B72-327A-8075-DA23-3FDA3E7B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905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238608" name="Text Box 16">
            <a:extLst>
              <a:ext uri="{FF2B5EF4-FFF2-40B4-BE49-F238E27FC236}">
                <a16:creationId xmlns:a16="http://schemas.microsoft.com/office/drawing/2014/main" id="{BF74D6AF-3298-61D1-3146-AD17D32F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209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SMA</a:t>
            </a:r>
          </a:p>
        </p:txBody>
      </p:sp>
      <p:sp>
        <p:nvSpPr>
          <p:cNvPr id="238609" name="Text Box 17">
            <a:extLst>
              <a:ext uri="{FF2B5EF4-FFF2-40B4-BE49-F238E27FC236}">
                <a16:creationId xmlns:a16="http://schemas.microsoft.com/office/drawing/2014/main" id="{55CC86DA-27E2-1664-56B6-3BBDA98C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514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TSVM</a:t>
            </a:r>
          </a:p>
        </p:txBody>
      </p:sp>
      <p:sp>
        <p:nvSpPr>
          <p:cNvPr id="238610" name="Text Box 18">
            <a:extLst>
              <a:ext uri="{FF2B5EF4-FFF2-40B4-BE49-F238E27FC236}">
                <a16:creationId xmlns:a16="http://schemas.microsoft.com/office/drawing/2014/main" id="{DD07A502-40D4-9784-3EB8-8B5C3F1B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2954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WNN</a:t>
            </a:r>
          </a:p>
        </p:txBody>
      </p:sp>
      <p:sp>
        <p:nvSpPr>
          <p:cNvPr id="238611" name="Text Box 19">
            <a:extLst>
              <a:ext uri="{FF2B5EF4-FFF2-40B4-BE49-F238E27FC236}">
                <a16:creationId xmlns:a16="http://schemas.microsoft.com/office/drawing/2014/main" id="{7EB0FBFE-471D-C2F3-8628-D496A7F7A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1845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LWE</a:t>
            </a:r>
          </a:p>
        </p:txBody>
      </p:sp>
      <p:sp>
        <p:nvSpPr>
          <p:cNvPr id="238612" name="Text Box 20">
            <a:extLst>
              <a:ext uri="{FF2B5EF4-FFF2-40B4-BE49-F238E27FC236}">
                <a16:creationId xmlns:a16="http://schemas.microsoft.com/office/drawing/2014/main" id="{D8323636-6219-BE7B-F724-75DFC5D8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753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pLWE</a:t>
            </a:r>
          </a:p>
        </p:txBody>
      </p:sp>
      <p:sp>
        <p:nvSpPr>
          <p:cNvPr id="238613" name="Text Box 21">
            <a:extLst>
              <a:ext uri="{FF2B5EF4-FFF2-40B4-BE49-F238E27FC236}">
                <a16:creationId xmlns:a16="http://schemas.microsoft.com/office/drawing/2014/main" id="{7F069369-21B1-F660-64FE-B7979E48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95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LR</a:t>
            </a:r>
          </a:p>
        </p:txBody>
      </p:sp>
      <p:sp>
        <p:nvSpPr>
          <p:cNvPr id="238614" name="Text Box 22">
            <a:extLst>
              <a:ext uri="{FF2B5EF4-FFF2-40B4-BE49-F238E27FC236}">
                <a16:creationId xmlns:a16="http://schemas.microsoft.com/office/drawing/2014/main" id="{3EFE6C83-352B-20C7-3A06-A22154A0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00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238615" name="Text Box 23">
            <a:extLst>
              <a:ext uri="{FF2B5EF4-FFF2-40B4-BE49-F238E27FC236}">
                <a16:creationId xmlns:a16="http://schemas.microsoft.com/office/drawing/2014/main" id="{6A89351E-6024-F231-C51C-CF18D574E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SMA</a:t>
            </a:r>
          </a:p>
        </p:txBody>
      </p:sp>
      <p:sp>
        <p:nvSpPr>
          <p:cNvPr id="238616" name="Text Box 24">
            <a:extLst>
              <a:ext uri="{FF2B5EF4-FFF2-40B4-BE49-F238E27FC236}">
                <a16:creationId xmlns:a16="http://schemas.microsoft.com/office/drawing/2014/main" id="{9E9D22FC-25D4-74FF-E81A-06FCE3F3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10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TSVM</a:t>
            </a:r>
          </a:p>
        </p:txBody>
      </p:sp>
      <p:sp>
        <p:nvSpPr>
          <p:cNvPr id="238617" name="Text Box 25">
            <a:extLst>
              <a:ext uri="{FF2B5EF4-FFF2-40B4-BE49-F238E27FC236}">
                <a16:creationId xmlns:a16="http://schemas.microsoft.com/office/drawing/2014/main" id="{1220408A-08BA-E68C-4843-FF7C63A2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WNN</a:t>
            </a:r>
          </a:p>
        </p:txBody>
      </p:sp>
      <p:sp>
        <p:nvSpPr>
          <p:cNvPr id="238618" name="Text Box 26">
            <a:extLst>
              <a:ext uri="{FF2B5EF4-FFF2-40B4-BE49-F238E27FC236}">
                <a16:creationId xmlns:a16="http://schemas.microsoft.com/office/drawing/2014/main" id="{AEA404AD-4097-0E16-8E8B-055BB7FA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801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LWE</a:t>
            </a:r>
          </a:p>
        </p:txBody>
      </p:sp>
      <p:sp>
        <p:nvSpPr>
          <p:cNvPr id="238619" name="Text Box 27">
            <a:extLst>
              <a:ext uri="{FF2B5EF4-FFF2-40B4-BE49-F238E27FC236}">
                <a16:creationId xmlns:a16="http://schemas.microsoft.com/office/drawing/2014/main" id="{260417FD-021C-5B79-8678-4E7753DA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62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Accuracy</a:t>
            </a:r>
          </a:p>
        </p:txBody>
      </p:sp>
      <p:sp>
        <p:nvSpPr>
          <p:cNvPr id="238620" name="Text Box 28">
            <a:extLst>
              <a:ext uri="{FF2B5EF4-FFF2-40B4-BE49-F238E27FC236}">
                <a16:creationId xmlns:a16="http://schemas.microsoft.com/office/drawing/2014/main" id="{2315620A-F43C-5F6C-1CB5-E9F5F5524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5" grpId="0"/>
      <p:bldP spid="238606" grpId="0"/>
      <p:bldP spid="238607" grpId="0"/>
      <p:bldP spid="238608" grpId="0"/>
      <p:bldP spid="238609" grpId="0"/>
      <p:bldP spid="238610" grpId="0"/>
      <p:bldP spid="238611" grpId="0"/>
      <p:bldP spid="238612" grpId="0"/>
      <p:bldP spid="238613" grpId="0"/>
      <p:bldP spid="238614" grpId="0"/>
      <p:bldP spid="238615" grpId="0"/>
      <p:bldP spid="238616" grpId="0"/>
      <p:bldP spid="238617" grpId="0"/>
      <p:bldP spid="238618" grpId="0"/>
      <p:bldP spid="238619" grpId="0"/>
      <p:bldP spid="2386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4">
            <a:extLst>
              <a:ext uri="{FF2B5EF4-FFF2-40B4-BE49-F238E27FC236}">
                <a16:creationId xmlns:a16="http://schemas.microsoft.com/office/drawing/2014/main" id="{0355B586-B82D-D342-E802-B659D84ED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857BE2E-030D-2A4A-BCBA-E2468812D158}" type="slidenum">
              <a:rPr lang="en-US" altLang="zh-CN"/>
              <a:pPr/>
              <a:t>41</a:t>
            </a:fld>
            <a:r>
              <a:rPr lang="en-US" altLang="zh-CN"/>
              <a:t>/49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79D24BD2-043C-C316-80AA-6C0F4ECE7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20 Newsgroup</a:t>
            </a:r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id="{F9EF3D9E-7587-3546-58C3-1C5FE106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>
            <a:extLst>
              <a:ext uri="{FF2B5EF4-FFF2-40B4-BE49-F238E27FC236}">
                <a16:creationId xmlns:a16="http://schemas.microsoft.com/office/drawing/2014/main" id="{6AB5CED5-2A3B-9900-038E-669015AF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505B221B-FE55-497F-8ED5-1A5389B3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72200"/>
            <a:ext cx="2262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9">
            <a:extLst>
              <a:ext uri="{FF2B5EF4-FFF2-40B4-BE49-F238E27FC236}">
                <a16:creationId xmlns:a16="http://schemas.microsoft.com/office/drawing/2014/main" id="{1959E361-0BE8-5469-585B-E86EABE0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53125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Text Box 10">
            <a:extLst>
              <a:ext uri="{FF2B5EF4-FFF2-40B4-BE49-F238E27FC236}">
                <a16:creationId xmlns:a16="http://schemas.microsoft.com/office/drawing/2014/main" id="{131285EE-3C07-A368-000B-81573D0E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143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C vs S</a:t>
            </a:r>
          </a:p>
        </p:txBody>
      </p:sp>
      <p:sp>
        <p:nvSpPr>
          <p:cNvPr id="86024" name="Text Box 13">
            <a:extLst>
              <a:ext uri="{FF2B5EF4-FFF2-40B4-BE49-F238E27FC236}">
                <a16:creationId xmlns:a16="http://schemas.microsoft.com/office/drawing/2014/main" id="{96189AEE-E0F8-9C13-9B22-DC6B17A54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20574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R vs T</a:t>
            </a:r>
          </a:p>
        </p:txBody>
      </p:sp>
      <p:sp>
        <p:nvSpPr>
          <p:cNvPr id="86025" name="Text Box 14">
            <a:extLst>
              <a:ext uri="{FF2B5EF4-FFF2-40B4-BE49-F238E27FC236}">
                <a16:creationId xmlns:a16="http://schemas.microsoft.com/office/drawing/2014/main" id="{01B03BFC-78F6-6DBD-CC5A-580D4F3B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28956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R vs S</a:t>
            </a:r>
          </a:p>
        </p:txBody>
      </p:sp>
      <p:sp>
        <p:nvSpPr>
          <p:cNvPr id="86026" name="Text Box 15">
            <a:extLst>
              <a:ext uri="{FF2B5EF4-FFF2-40B4-BE49-F238E27FC236}">
                <a16:creationId xmlns:a16="http://schemas.microsoft.com/office/drawing/2014/main" id="{F84F9CF3-9A33-3A70-A30D-E6D08642A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55626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C vs T</a:t>
            </a:r>
          </a:p>
        </p:txBody>
      </p:sp>
      <p:sp>
        <p:nvSpPr>
          <p:cNvPr id="86027" name="Text Box 16">
            <a:extLst>
              <a:ext uri="{FF2B5EF4-FFF2-40B4-BE49-F238E27FC236}">
                <a16:creationId xmlns:a16="http://schemas.microsoft.com/office/drawing/2014/main" id="{F71048CA-AB79-3B7C-80EF-96BD8BC9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572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C vs R</a:t>
            </a:r>
          </a:p>
        </p:txBody>
      </p:sp>
      <p:sp>
        <p:nvSpPr>
          <p:cNvPr id="86028" name="Text Box 17">
            <a:extLst>
              <a:ext uri="{FF2B5EF4-FFF2-40B4-BE49-F238E27FC236}">
                <a16:creationId xmlns:a16="http://schemas.microsoft.com/office/drawing/2014/main" id="{6339E14C-D112-1395-E3C4-E30F59EA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6576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 vs 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4">
            <a:extLst>
              <a:ext uri="{FF2B5EF4-FFF2-40B4-BE49-F238E27FC236}">
                <a16:creationId xmlns:a16="http://schemas.microsoft.com/office/drawing/2014/main" id="{558F0BE5-8E1F-2306-1DFC-F357C5D50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E2AA43-BF22-1E49-94D5-72F8BE9DD736}" type="slidenum">
              <a:rPr lang="en-US" altLang="zh-CN"/>
              <a:pPr/>
              <a:t>42</a:t>
            </a:fld>
            <a:r>
              <a:rPr lang="en-US" altLang="zh-CN"/>
              <a:t>/49</a:t>
            </a:r>
          </a:p>
        </p:txBody>
      </p:sp>
      <p:pic>
        <p:nvPicPr>
          <p:cNvPr id="88066" name="Picture 11">
            <a:extLst>
              <a:ext uri="{FF2B5EF4-FFF2-40B4-BE49-F238E27FC236}">
                <a16:creationId xmlns:a16="http://schemas.microsoft.com/office/drawing/2014/main" id="{AC9FD313-292C-D2A4-23C4-7EC0FEA0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12">
            <a:extLst>
              <a:ext uri="{FF2B5EF4-FFF2-40B4-BE49-F238E27FC236}">
                <a16:creationId xmlns:a16="http://schemas.microsoft.com/office/drawing/2014/main" id="{6F26A6AE-1EBA-378E-7AB4-FC5D4CF0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13">
            <a:extLst>
              <a:ext uri="{FF2B5EF4-FFF2-40B4-BE49-F238E27FC236}">
                <a16:creationId xmlns:a16="http://schemas.microsoft.com/office/drawing/2014/main" id="{019E5181-E832-21BA-6DC8-6A1563F4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72200"/>
            <a:ext cx="2262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5">
            <a:extLst>
              <a:ext uri="{FF2B5EF4-FFF2-40B4-BE49-F238E27FC236}">
                <a16:creationId xmlns:a16="http://schemas.microsoft.com/office/drawing/2014/main" id="{72E8BCD4-818F-12B4-5FC5-11A906DD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0"/>
            <a:ext cx="82772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0" name="Picture 16">
            <a:extLst>
              <a:ext uri="{FF2B5EF4-FFF2-40B4-BE49-F238E27FC236}">
                <a16:creationId xmlns:a16="http://schemas.microsoft.com/office/drawing/2014/main" id="{4A1E1AD0-1B83-A7AA-689A-5FA27129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95600"/>
            <a:ext cx="82772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1" name="Text Box 18">
            <a:extLst>
              <a:ext uri="{FF2B5EF4-FFF2-40B4-BE49-F238E27FC236}">
                <a16:creationId xmlns:a16="http://schemas.microsoft.com/office/drawing/2014/main" id="{ED6F0EC3-F02E-851A-F5A5-E146F6047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22701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pLWE</a:t>
            </a:r>
          </a:p>
        </p:txBody>
      </p:sp>
      <p:sp>
        <p:nvSpPr>
          <p:cNvPr id="88072" name="Text Box 19">
            <a:extLst>
              <a:ext uri="{FF2B5EF4-FFF2-40B4-BE49-F238E27FC236}">
                <a16:creationId xmlns:a16="http://schemas.microsoft.com/office/drawing/2014/main" id="{2959E64D-85DF-1B34-E23E-5BE9AA15C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990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LR</a:t>
            </a:r>
          </a:p>
        </p:txBody>
      </p:sp>
      <p:sp>
        <p:nvSpPr>
          <p:cNvPr id="88073" name="Text Box 20">
            <a:extLst>
              <a:ext uri="{FF2B5EF4-FFF2-40B4-BE49-F238E27FC236}">
                <a16:creationId xmlns:a16="http://schemas.microsoft.com/office/drawing/2014/main" id="{01A05613-A692-B4D9-BB08-CD56CDC1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2954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88074" name="Text Box 21">
            <a:extLst>
              <a:ext uri="{FF2B5EF4-FFF2-40B4-BE49-F238E27FC236}">
                <a16:creationId xmlns:a16="http://schemas.microsoft.com/office/drawing/2014/main" id="{B467AF77-A53B-D4E0-7080-E31F4997D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600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SMA</a:t>
            </a:r>
          </a:p>
        </p:txBody>
      </p:sp>
      <p:sp>
        <p:nvSpPr>
          <p:cNvPr id="88075" name="Text Box 22">
            <a:extLst>
              <a:ext uri="{FF2B5EF4-FFF2-40B4-BE49-F238E27FC236}">
                <a16:creationId xmlns:a16="http://schemas.microsoft.com/office/drawing/2014/main" id="{FC4C31AD-A64D-040B-31CA-C07DE92B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905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TSVM</a:t>
            </a:r>
          </a:p>
        </p:txBody>
      </p:sp>
      <p:sp>
        <p:nvSpPr>
          <p:cNvPr id="88076" name="Text Box 23">
            <a:extLst>
              <a:ext uri="{FF2B5EF4-FFF2-40B4-BE49-F238E27FC236}">
                <a16:creationId xmlns:a16="http://schemas.microsoft.com/office/drawing/2014/main" id="{D09DC5DE-58E7-FD9F-0396-BB419615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685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WNN</a:t>
            </a:r>
          </a:p>
        </p:txBody>
      </p:sp>
      <p:sp>
        <p:nvSpPr>
          <p:cNvPr id="88077" name="Text Box 24">
            <a:extLst>
              <a:ext uri="{FF2B5EF4-FFF2-40B4-BE49-F238E27FC236}">
                <a16:creationId xmlns:a16="http://schemas.microsoft.com/office/drawing/2014/main" id="{E9492CCA-8D66-1E18-7118-E8B94830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25749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LWE</a:t>
            </a:r>
          </a:p>
        </p:txBody>
      </p:sp>
      <p:sp>
        <p:nvSpPr>
          <p:cNvPr id="88078" name="Text Box 25">
            <a:extLst>
              <a:ext uri="{FF2B5EF4-FFF2-40B4-BE49-F238E27FC236}">
                <a16:creationId xmlns:a16="http://schemas.microsoft.com/office/drawing/2014/main" id="{63A1847F-26B3-2E3F-77A3-118ED7A8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Acc</a:t>
            </a:r>
          </a:p>
        </p:txBody>
      </p:sp>
      <p:sp>
        <p:nvSpPr>
          <p:cNvPr id="88079" name="Text Box 26">
            <a:extLst>
              <a:ext uri="{FF2B5EF4-FFF2-40B4-BE49-F238E27FC236}">
                <a16:creationId xmlns:a16="http://schemas.microsoft.com/office/drawing/2014/main" id="{81431D1E-78CD-7F5A-3C85-81A25149F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419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pLWE</a:t>
            </a:r>
          </a:p>
        </p:txBody>
      </p:sp>
      <p:sp>
        <p:nvSpPr>
          <p:cNvPr id="88080" name="Text Box 27">
            <a:extLst>
              <a:ext uri="{FF2B5EF4-FFF2-40B4-BE49-F238E27FC236}">
                <a16:creationId xmlns:a16="http://schemas.microsoft.com/office/drawing/2014/main" id="{7A2A58D4-B725-EF1B-6F83-DC5C4DF8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LR</a:t>
            </a:r>
          </a:p>
        </p:txBody>
      </p:sp>
      <p:sp>
        <p:nvSpPr>
          <p:cNvPr id="88081" name="Text Box 28">
            <a:extLst>
              <a:ext uri="{FF2B5EF4-FFF2-40B4-BE49-F238E27FC236}">
                <a16:creationId xmlns:a16="http://schemas.microsoft.com/office/drawing/2014/main" id="{6E83A3F7-545B-BFE8-1F86-77D35514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88082" name="Text Box 29">
            <a:extLst>
              <a:ext uri="{FF2B5EF4-FFF2-40B4-BE49-F238E27FC236}">
                <a16:creationId xmlns:a16="http://schemas.microsoft.com/office/drawing/2014/main" id="{E2375D3C-30A3-6463-DB73-D07750B3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SMA</a:t>
            </a:r>
          </a:p>
        </p:txBody>
      </p:sp>
      <p:sp>
        <p:nvSpPr>
          <p:cNvPr id="88083" name="Text Box 30">
            <a:extLst>
              <a:ext uri="{FF2B5EF4-FFF2-40B4-BE49-F238E27FC236}">
                <a16:creationId xmlns:a16="http://schemas.microsoft.com/office/drawing/2014/main" id="{E6F19636-766C-0E29-07DE-7EDF8C2ED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TSVM</a:t>
            </a:r>
          </a:p>
        </p:txBody>
      </p:sp>
      <p:sp>
        <p:nvSpPr>
          <p:cNvPr id="88084" name="Text Box 31">
            <a:extLst>
              <a:ext uri="{FF2B5EF4-FFF2-40B4-BE49-F238E27FC236}">
                <a16:creationId xmlns:a16="http://schemas.microsoft.com/office/drawing/2014/main" id="{C841B930-81FC-3473-EDE8-4B24BD02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WNN</a:t>
            </a:r>
          </a:p>
        </p:txBody>
      </p:sp>
      <p:sp>
        <p:nvSpPr>
          <p:cNvPr id="88085" name="Text Box 32">
            <a:extLst>
              <a:ext uri="{FF2B5EF4-FFF2-40B4-BE49-F238E27FC236}">
                <a16:creationId xmlns:a16="http://schemas.microsoft.com/office/drawing/2014/main" id="{66B38B2D-B204-B440-33F0-A381DFE1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467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LWE</a:t>
            </a:r>
          </a:p>
        </p:txBody>
      </p:sp>
      <p:sp>
        <p:nvSpPr>
          <p:cNvPr id="88086" name="Text Box 33">
            <a:extLst>
              <a:ext uri="{FF2B5EF4-FFF2-40B4-BE49-F238E27FC236}">
                <a16:creationId xmlns:a16="http://schemas.microsoft.com/office/drawing/2014/main" id="{917C0D28-400B-E199-B106-94D38DB3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>
            <a:extLst>
              <a:ext uri="{FF2B5EF4-FFF2-40B4-BE49-F238E27FC236}">
                <a16:creationId xmlns:a16="http://schemas.microsoft.com/office/drawing/2014/main" id="{AEBEE657-4DC4-C439-6A11-EF7608EC2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824D48F-D521-A540-A6C0-B279E8F57C40}" type="slidenum">
              <a:rPr lang="en-US" altLang="zh-CN"/>
              <a:pPr/>
              <a:t>43</a:t>
            </a:fld>
            <a:r>
              <a:rPr lang="en-US" altLang="zh-CN"/>
              <a:t>/49</a:t>
            </a: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8723296-A38C-42EA-A72F-950719AC7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258763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Reuters</a:t>
            </a:r>
          </a:p>
        </p:txBody>
      </p:sp>
      <p:pic>
        <p:nvPicPr>
          <p:cNvPr id="90115" name="Picture 5">
            <a:extLst>
              <a:ext uri="{FF2B5EF4-FFF2-40B4-BE49-F238E27FC236}">
                <a16:creationId xmlns:a16="http://schemas.microsoft.com/office/drawing/2014/main" id="{9E118BDC-3DBE-C875-266E-F5315BD4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6">
            <a:extLst>
              <a:ext uri="{FF2B5EF4-FFF2-40B4-BE49-F238E27FC236}">
                <a16:creationId xmlns:a16="http://schemas.microsoft.com/office/drawing/2014/main" id="{1EEF6327-45C8-D653-6D0B-70AEA086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7">
            <a:extLst>
              <a:ext uri="{FF2B5EF4-FFF2-40B4-BE49-F238E27FC236}">
                <a16:creationId xmlns:a16="http://schemas.microsoft.com/office/drawing/2014/main" id="{9D1C4BF5-C4E6-1181-BF39-99D40B55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72200"/>
            <a:ext cx="2262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9" name="Picture 9">
            <a:extLst>
              <a:ext uri="{FF2B5EF4-FFF2-40B4-BE49-F238E27FC236}">
                <a16:creationId xmlns:a16="http://schemas.microsoft.com/office/drawing/2014/main" id="{269119E6-11F0-3D3A-682C-38DAAB63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33400"/>
            <a:ext cx="45243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50" name="Picture 10">
            <a:extLst>
              <a:ext uri="{FF2B5EF4-FFF2-40B4-BE49-F238E27FC236}">
                <a16:creationId xmlns:a16="http://schemas.microsoft.com/office/drawing/2014/main" id="{9DCF7AD9-85C4-13FE-0B17-7BF27014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429000"/>
            <a:ext cx="4552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51" name="Text Box 11">
            <a:extLst>
              <a:ext uri="{FF2B5EF4-FFF2-40B4-BE49-F238E27FC236}">
                <a16:creationId xmlns:a16="http://schemas.microsoft.com/office/drawing/2014/main" id="{A819F535-D20D-32D8-3552-F9F1E5DC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28797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pLWE</a:t>
            </a:r>
          </a:p>
        </p:txBody>
      </p:sp>
      <p:sp>
        <p:nvSpPr>
          <p:cNvPr id="240652" name="Text Box 12">
            <a:extLst>
              <a:ext uri="{FF2B5EF4-FFF2-40B4-BE49-F238E27FC236}">
                <a16:creationId xmlns:a16="http://schemas.microsoft.com/office/drawing/2014/main" id="{18321BEE-AE6C-7B52-3BE6-E6C6891B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600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LR</a:t>
            </a:r>
          </a:p>
        </p:txBody>
      </p:sp>
      <p:sp>
        <p:nvSpPr>
          <p:cNvPr id="240653" name="Text Box 13">
            <a:extLst>
              <a:ext uri="{FF2B5EF4-FFF2-40B4-BE49-F238E27FC236}">
                <a16:creationId xmlns:a16="http://schemas.microsoft.com/office/drawing/2014/main" id="{2AB7BAB1-39B8-C55F-3CBE-C1E4C812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905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240654" name="Text Box 14">
            <a:extLst>
              <a:ext uri="{FF2B5EF4-FFF2-40B4-BE49-F238E27FC236}">
                <a16:creationId xmlns:a16="http://schemas.microsoft.com/office/drawing/2014/main" id="{829E86AE-0BC6-8587-1C97-DE19328C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2209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SMA</a:t>
            </a:r>
          </a:p>
        </p:txBody>
      </p:sp>
      <p:sp>
        <p:nvSpPr>
          <p:cNvPr id="240655" name="Text Box 15">
            <a:extLst>
              <a:ext uri="{FF2B5EF4-FFF2-40B4-BE49-F238E27FC236}">
                <a16:creationId xmlns:a16="http://schemas.microsoft.com/office/drawing/2014/main" id="{6E77D05B-EB2F-7C7A-6DE3-590E8054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2514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TSVM</a:t>
            </a:r>
          </a:p>
        </p:txBody>
      </p:sp>
      <p:sp>
        <p:nvSpPr>
          <p:cNvPr id="240656" name="Text Box 16">
            <a:extLst>
              <a:ext uri="{FF2B5EF4-FFF2-40B4-BE49-F238E27FC236}">
                <a16:creationId xmlns:a16="http://schemas.microsoft.com/office/drawing/2014/main" id="{B89514D1-D1C1-5AF9-914D-0530CFC2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2954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WNN</a:t>
            </a:r>
          </a:p>
        </p:txBody>
      </p:sp>
      <p:sp>
        <p:nvSpPr>
          <p:cNvPr id="240657" name="Text Box 17">
            <a:extLst>
              <a:ext uri="{FF2B5EF4-FFF2-40B4-BE49-F238E27FC236}">
                <a16:creationId xmlns:a16="http://schemas.microsoft.com/office/drawing/2014/main" id="{832DE537-246B-DD0E-DD0A-0ED6A6601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31845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LWE</a:t>
            </a:r>
          </a:p>
        </p:txBody>
      </p:sp>
      <p:sp>
        <p:nvSpPr>
          <p:cNvPr id="240658" name="Text Box 18">
            <a:extLst>
              <a:ext uri="{FF2B5EF4-FFF2-40B4-BE49-F238E27FC236}">
                <a16:creationId xmlns:a16="http://schemas.microsoft.com/office/drawing/2014/main" id="{9AC151C3-50B1-18AA-CD9E-7524152D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753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pLWE</a:t>
            </a:r>
          </a:p>
        </p:txBody>
      </p:sp>
      <p:sp>
        <p:nvSpPr>
          <p:cNvPr id="240659" name="Text Box 19">
            <a:extLst>
              <a:ext uri="{FF2B5EF4-FFF2-40B4-BE49-F238E27FC236}">
                <a16:creationId xmlns:a16="http://schemas.microsoft.com/office/drawing/2014/main" id="{3E9C9402-BB10-CD93-C513-E900FFAE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LR</a:t>
            </a:r>
          </a:p>
        </p:txBody>
      </p:sp>
      <p:sp>
        <p:nvSpPr>
          <p:cNvPr id="240660" name="Text Box 20">
            <a:extLst>
              <a:ext uri="{FF2B5EF4-FFF2-40B4-BE49-F238E27FC236}">
                <a16:creationId xmlns:a16="http://schemas.microsoft.com/office/drawing/2014/main" id="{A19973E6-ACFB-5DE8-175B-E381420C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00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240661" name="Text Box 21">
            <a:extLst>
              <a:ext uri="{FF2B5EF4-FFF2-40B4-BE49-F238E27FC236}">
                <a16:creationId xmlns:a16="http://schemas.microsoft.com/office/drawing/2014/main" id="{5565C3C7-1098-5829-778F-7ACF17C8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SMA</a:t>
            </a:r>
          </a:p>
        </p:txBody>
      </p:sp>
      <p:sp>
        <p:nvSpPr>
          <p:cNvPr id="240662" name="Text Box 22">
            <a:extLst>
              <a:ext uri="{FF2B5EF4-FFF2-40B4-BE49-F238E27FC236}">
                <a16:creationId xmlns:a16="http://schemas.microsoft.com/office/drawing/2014/main" id="{8D951504-775C-DCEB-FA77-D86F8B73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10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TSVM</a:t>
            </a:r>
          </a:p>
        </p:txBody>
      </p:sp>
      <p:sp>
        <p:nvSpPr>
          <p:cNvPr id="240663" name="Text Box 23">
            <a:extLst>
              <a:ext uri="{FF2B5EF4-FFF2-40B4-BE49-F238E27FC236}">
                <a16:creationId xmlns:a16="http://schemas.microsoft.com/office/drawing/2014/main" id="{E62C70DA-230B-3521-52AF-1214A298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WNN</a:t>
            </a:r>
          </a:p>
        </p:txBody>
      </p:sp>
      <p:sp>
        <p:nvSpPr>
          <p:cNvPr id="240664" name="Text Box 24">
            <a:extLst>
              <a:ext uri="{FF2B5EF4-FFF2-40B4-BE49-F238E27FC236}">
                <a16:creationId xmlns:a16="http://schemas.microsoft.com/office/drawing/2014/main" id="{C01A6FA4-5FAB-9D7B-82DD-6BA4107A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801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</a:rPr>
              <a:t>LWE</a:t>
            </a:r>
          </a:p>
        </p:txBody>
      </p:sp>
      <p:sp>
        <p:nvSpPr>
          <p:cNvPr id="240665" name="Text Box 25">
            <a:extLst>
              <a:ext uri="{FF2B5EF4-FFF2-40B4-BE49-F238E27FC236}">
                <a16:creationId xmlns:a16="http://schemas.microsoft.com/office/drawing/2014/main" id="{20397C68-7D42-C0A0-E76A-479712FA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762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Accuracy</a:t>
            </a:r>
          </a:p>
        </p:txBody>
      </p:sp>
      <p:sp>
        <p:nvSpPr>
          <p:cNvPr id="240666" name="Text Box 26">
            <a:extLst>
              <a:ext uri="{FF2B5EF4-FFF2-40B4-BE49-F238E27FC236}">
                <a16:creationId xmlns:a16="http://schemas.microsoft.com/office/drawing/2014/main" id="{71237CCC-43F4-0B38-D7F4-3E8735D39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MSE</a:t>
            </a:r>
          </a:p>
        </p:txBody>
      </p:sp>
      <p:sp>
        <p:nvSpPr>
          <p:cNvPr id="90136" name="Rectangle 27">
            <a:extLst>
              <a:ext uri="{FF2B5EF4-FFF2-40B4-BE49-F238E27FC236}">
                <a16:creationId xmlns:a16="http://schemas.microsoft.com/office/drawing/2014/main" id="{00D79912-2E1D-D556-2B8E-2211BBD2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Problems</a:t>
            </a:r>
          </a:p>
          <a:p>
            <a:pPr lvl="1" eaLnBrk="1" hangingPunct="1"/>
            <a:r>
              <a:rPr lang="en-US" altLang="zh-CN" sz="2400"/>
              <a:t>Orgs vs People (O vs Pe)</a:t>
            </a:r>
          </a:p>
          <a:p>
            <a:pPr lvl="1" eaLnBrk="1" hangingPunct="1"/>
            <a:r>
              <a:rPr lang="en-US" altLang="zh-CN" sz="2400"/>
              <a:t>Orgs vs Places (O vs Pl)</a:t>
            </a:r>
          </a:p>
          <a:p>
            <a:pPr lvl="1" eaLnBrk="1" hangingPunct="1"/>
            <a:r>
              <a:rPr lang="en-US" altLang="zh-CN" sz="2400"/>
              <a:t>People vs Places (Pe vs Pl)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  <p:bldP spid="240652" grpId="0"/>
      <p:bldP spid="240653" grpId="0"/>
      <p:bldP spid="240654" grpId="0"/>
      <p:bldP spid="240655" grpId="0"/>
      <p:bldP spid="240656" grpId="0"/>
      <p:bldP spid="240657" grpId="0"/>
      <p:bldP spid="240658" grpId="0"/>
      <p:bldP spid="240659" grpId="0"/>
      <p:bldP spid="240660" grpId="0"/>
      <p:bldP spid="240661" grpId="0"/>
      <p:bldP spid="240662" grpId="0"/>
      <p:bldP spid="240663" grpId="0"/>
      <p:bldP spid="240664" grpId="0"/>
      <p:bldP spid="240665" grpId="0"/>
      <p:bldP spid="2406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4">
            <a:extLst>
              <a:ext uri="{FF2B5EF4-FFF2-40B4-BE49-F238E27FC236}">
                <a16:creationId xmlns:a16="http://schemas.microsoft.com/office/drawing/2014/main" id="{FD3D2FA6-1A95-FEBC-5CDF-AD4A3F8D5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6E440DC-7CAE-7D4E-B1EA-9F187861B70B}" type="slidenum">
              <a:rPr lang="en-US" altLang="zh-CN"/>
              <a:pPr/>
              <a:t>44</a:t>
            </a:fld>
            <a:r>
              <a:rPr lang="en-US" altLang="zh-CN"/>
              <a:t>/49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477700B0-94F0-4012-6CE7-4AB22B3A0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Intrusion Detection</a:t>
            </a:r>
          </a:p>
        </p:txBody>
      </p:sp>
      <p:pic>
        <p:nvPicPr>
          <p:cNvPr id="92163" name="Picture 5">
            <a:extLst>
              <a:ext uri="{FF2B5EF4-FFF2-40B4-BE49-F238E27FC236}">
                <a16:creationId xmlns:a16="http://schemas.microsoft.com/office/drawing/2014/main" id="{D06E566F-FB37-B6A8-AF2A-6A4E2AEE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6">
            <a:extLst>
              <a:ext uri="{FF2B5EF4-FFF2-40B4-BE49-F238E27FC236}">
                <a16:creationId xmlns:a16="http://schemas.microsoft.com/office/drawing/2014/main" id="{506C3FA5-1643-3F99-82E7-F8B0B648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7">
            <a:extLst>
              <a:ext uri="{FF2B5EF4-FFF2-40B4-BE49-F238E27FC236}">
                <a16:creationId xmlns:a16="http://schemas.microsoft.com/office/drawing/2014/main" id="{8D3C5D2B-EEEE-E22C-CC2F-64AE2D51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72200"/>
            <a:ext cx="2262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7" name="Picture 9">
            <a:extLst>
              <a:ext uri="{FF2B5EF4-FFF2-40B4-BE49-F238E27FC236}">
                <a16:creationId xmlns:a16="http://schemas.microsoft.com/office/drawing/2014/main" id="{F6F9387D-61A2-60B9-C8F3-F1F19EE8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06780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7" name="Rectangle 10">
            <a:extLst>
              <a:ext uri="{FF2B5EF4-FFF2-40B4-BE49-F238E27FC236}">
                <a16:creationId xmlns:a16="http://schemas.microsoft.com/office/drawing/2014/main" id="{ABDCE4DC-62E9-22E9-A262-82B27ECF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000">
                <a:solidFill>
                  <a:srgbClr val="CC0000"/>
                </a:solidFill>
              </a:rPr>
              <a:t>Problems (Normal vs Intrusions)</a:t>
            </a:r>
          </a:p>
          <a:p>
            <a:pPr lvl="1" eaLnBrk="1" hangingPunct="1"/>
            <a:r>
              <a:rPr lang="en-US" altLang="zh-CN" sz="2000"/>
              <a:t>Normal vs R2L (1)</a:t>
            </a:r>
          </a:p>
          <a:p>
            <a:pPr lvl="1" eaLnBrk="1" hangingPunct="1"/>
            <a:r>
              <a:rPr lang="en-US" altLang="zh-CN" sz="2000"/>
              <a:t>Normal vs Probing (2)</a:t>
            </a:r>
          </a:p>
          <a:p>
            <a:pPr lvl="1" eaLnBrk="1" hangingPunct="1"/>
            <a:r>
              <a:rPr lang="en-US" altLang="zh-CN" sz="2000"/>
              <a:t>Normal vs DOS (3)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>
                <a:solidFill>
                  <a:srgbClr val="CC0000"/>
                </a:solidFill>
              </a:rPr>
              <a:t>Tasks</a:t>
            </a:r>
          </a:p>
          <a:p>
            <a:pPr lvl="1" eaLnBrk="1" hangingPunct="1"/>
            <a:r>
              <a:rPr lang="en-US" altLang="zh-CN" sz="2000"/>
              <a:t>2 + 1 -&gt; 3 (DOS)</a:t>
            </a:r>
          </a:p>
          <a:p>
            <a:pPr lvl="1" eaLnBrk="1" hangingPunct="1"/>
            <a:r>
              <a:rPr lang="en-US" altLang="zh-CN" sz="2000"/>
              <a:t>3 + 1 -&gt; 2 (Probing)</a:t>
            </a:r>
          </a:p>
          <a:p>
            <a:pPr lvl="1" eaLnBrk="1" hangingPunct="1"/>
            <a:r>
              <a:rPr lang="en-US" altLang="zh-CN" sz="2000"/>
              <a:t>3 + 2 -&gt; 1 (R2L)</a:t>
            </a:r>
          </a:p>
          <a:p>
            <a:pPr lvl="1" eaLnBrk="1" hangingPunct="1"/>
            <a:endParaRPr lang="en-US" altLang="zh-CN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>
            <a:extLst>
              <a:ext uri="{FF2B5EF4-FFF2-40B4-BE49-F238E27FC236}">
                <a16:creationId xmlns:a16="http://schemas.microsoft.com/office/drawing/2014/main" id="{9C6AB63B-A9CA-8C9A-02A1-88E2851B4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18F2DA-F324-FB44-888D-8C92A41C11E4}" type="slidenum">
              <a:rPr lang="en-US" altLang="zh-CN"/>
              <a:pPr/>
              <a:t>45</a:t>
            </a:fld>
            <a:r>
              <a:rPr lang="en-US" altLang="zh-CN"/>
              <a:t>/49</a:t>
            </a: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6C85F0C-A160-0E79-1C00-71467E026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Parameter Sensitivity</a:t>
            </a:r>
          </a:p>
        </p:txBody>
      </p:sp>
      <p:pic>
        <p:nvPicPr>
          <p:cNvPr id="94211" name="Picture 5">
            <a:extLst>
              <a:ext uri="{FF2B5EF4-FFF2-40B4-BE49-F238E27FC236}">
                <a16:creationId xmlns:a16="http://schemas.microsoft.com/office/drawing/2014/main" id="{3EF300DB-E6A6-D667-2FAF-F36B7ADB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6">
            <a:extLst>
              <a:ext uri="{FF2B5EF4-FFF2-40B4-BE49-F238E27FC236}">
                <a16:creationId xmlns:a16="http://schemas.microsoft.com/office/drawing/2014/main" id="{665FC144-E381-70E6-1D32-815310E7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7">
            <a:extLst>
              <a:ext uri="{FF2B5EF4-FFF2-40B4-BE49-F238E27FC236}">
                <a16:creationId xmlns:a16="http://schemas.microsoft.com/office/drawing/2014/main" id="{A9BAB412-FB9C-9733-F100-27D0B8F6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72200"/>
            <a:ext cx="2262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5" name="Picture 11">
            <a:extLst>
              <a:ext uri="{FF2B5EF4-FFF2-40B4-BE49-F238E27FC236}">
                <a16:creationId xmlns:a16="http://schemas.microsoft.com/office/drawing/2014/main" id="{21F8B59C-562F-B565-0C9A-EFE50D7A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16242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36" name="Picture 12">
            <a:extLst>
              <a:ext uri="{FF2B5EF4-FFF2-40B4-BE49-F238E27FC236}">
                <a16:creationId xmlns:a16="http://schemas.microsoft.com/office/drawing/2014/main" id="{447BC0B5-EC02-62B9-04D0-F04B142B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9738"/>
            <a:ext cx="403860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37" name="Picture 13">
            <a:extLst>
              <a:ext uri="{FF2B5EF4-FFF2-40B4-BE49-F238E27FC236}">
                <a16:creationId xmlns:a16="http://schemas.microsoft.com/office/drawing/2014/main" id="{103D124C-3D93-382D-A387-3187858B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8863"/>
            <a:ext cx="39528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7" name="Rectangle 14">
            <a:extLst>
              <a:ext uri="{FF2B5EF4-FFF2-40B4-BE49-F238E27FC236}">
                <a16:creationId xmlns:a16="http://schemas.microsoft.com/office/drawing/2014/main" id="{732A49F9-1D0D-8A7E-BAB3-2C033D26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Parameters</a:t>
            </a:r>
          </a:p>
          <a:p>
            <a:pPr lvl="1" eaLnBrk="1" hangingPunct="1"/>
            <a:r>
              <a:rPr lang="en-US" altLang="zh-CN" sz="2400"/>
              <a:t>Selection threshold in local structure based adjustment</a:t>
            </a:r>
          </a:p>
          <a:p>
            <a:pPr lvl="1" eaLnBrk="1" hangingPunct="1"/>
            <a:r>
              <a:rPr lang="en-US" altLang="zh-CN" sz="2400"/>
              <a:t>Number of clusters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4">
            <a:extLst>
              <a:ext uri="{FF2B5EF4-FFF2-40B4-BE49-F238E27FC236}">
                <a16:creationId xmlns:a16="http://schemas.microsoft.com/office/drawing/2014/main" id="{873BD293-7B42-BE28-5203-3504C5765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B4CBEB-A00E-854A-BE75-1E4111C30986}" type="slidenum">
              <a:rPr lang="en-US" altLang="zh-CN"/>
              <a:pPr/>
              <a:t>46</a:t>
            </a:fld>
            <a:r>
              <a:rPr lang="en-US" altLang="zh-CN"/>
              <a:t>/49</a:t>
            </a: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44474F7-BEC2-C5EF-9C83-E15957EE4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Outline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D36143FA-3E8C-FB53-1688-36A5C8CD3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/>
              <a:t>Introduction to transfer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Related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Sample selection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Semi-supervised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Multi-task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Learning from one or multiple source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Locally weighted ensemble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Graph-based heuristic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Conclusions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400"/>
          </a:p>
          <a:p>
            <a:pPr lvl="1" eaLnBrk="1" hangingPunct="1">
              <a:lnSpc>
                <a:spcPct val="90000"/>
              </a:lnSpc>
            </a:pPr>
            <a:endParaRPr lang="en-US" altLang="zh-CN" sz="2400"/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3AFFCA61-514E-0D78-54D1-D317553C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>
            <a:extLst>
              <a:ext uri="{FF2B5EF4-FFF2-40B4-BE49-F238E27FC236}">
                <a16:creationId xmlns:a16="http://schemas.microsoft.com/office/drawing/2014/main" id="{37BCE940-51C0-4F40-5C7F-540B60A2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C573A37C-27DE-837F-767C-6608CFEE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7">
            <a:extLst>
              <a:ext uri="{FF2B5EF4-FFF2-40B4-BE49-F238E27FC236}">
                <a16:creationId xmlns:a16="http://schemas.microsoft.com/office/drawing/2014/main" id="{60CA00B6-1088-4473-1798-C6BF9F4E7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1CC2F6-B5C9-F748-A41F-F435534208DB}" type="slidenum">
              <a:rPr lang="en-US" altLang="zh-CN"/>
              <a:pPr/>
              <a:t>47</a:t>
            </a:fld>
            <a:r>
              <a:rPr lang="en-US" altLang="zh-CN"/>
              <a:t>/49</a:t>
            </a: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87E844D-69A5-443D-ABBF-AC284E26CF6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17159C7B-9AC8-596D-0154-E90F77F2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815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CC0000"/>
                </a:solidFill>
              </a:rPr>
              <a:t>Locally weighted ensemble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/>
              <a:t>transfer useful knowledge from multiple source domains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CC0000"/>
                </a:solidFill>
              </a:rPr>
              <a:t>Graph-based heuristics to compute weights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/>
              <a:t>Make the framework practical and effective</a:t>
            </a:r>
          </a:p>
        </p:txBody>
      </p:sp>
      <p:pic>
        <p:nvPicPr>
          <p:cNvPr id="98308" name="Picture 11">
            <a:extLst>
              <a:ext uri="{FF2B5EF4-FFF2-40B4-BE49-F238E27FC236}">
                <a16:creationId xmlns:a16="http://schemas.microsoft.com/office/drawing/2014/main" id="{92C23D87-4D6C-1C59-8A71-0E41D21A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12">
            <a:extLst>
              <a:ext uri="{FF2B5EF4-FFF2-40B4-BE49-F238E27FC236}">
                <a16:creationId xmlns:a16="http://schemas.microsoft.com/office/drawing/2014/main" id="{F31E3FC6-2EB7-D0AD-2FB5-8C2A24F7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13">
            <a:extLst>
              <a:ext uri="{FF2B5EF4-FFF2-40B4-BE49-F238E27FC236}">
                <a16:creationId xmlns:a16="http://schemas.microsoft.com/office/drawing/2014/main" id="{38A9C95E-BD28-A3AC-6341-F26B40BD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7">
            <a:extLst>
              <a:ext uri="{FF2B5EF4-FFF2-40B4-BE49-F238E27FC236}">
                <a16:creationId xmlns:a16="http://schemas.microsoft.com/office/drawing/2014/main" id="{D9DFD657-3AE4-495C-B549-DEE6D3741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87E4C0-3F04-2443-85B3-243E53914530}" type="slidenum">
              <a:rPr lang="en-US" altLang="zh-CN"/>
              <a:pPr/>
              <a:t>48</a:t>
            </a:fld>
            <a:r>
              <a:rPr lang="en-US" altLang="zh-CN"/>
              <a:t>/49</a:t>
            </a: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D89BFF5-2F3E-4985-7687-FAED9D1A874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Feedbacks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DEE92D92-5463-3DDB-E6AA-4DF47729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815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CC0000"/>
                </a:solidFill>
              </a:rPr>
              <a:t>Transfer learning is real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/>
              <a:t>Spam filtering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/>
              <a:t>Sentiment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CC0000"/>
                </a:solidFill>
              </a:rPr>
              <a:t>Learning from multiple source domains is useful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/>
              <a:t>Relax the assumption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/>
              <a:t>Determine parameters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D95597E4-5DA6-AEE2-C8F1-CED1109F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>
            <a:extLst>
              <a:ext uri="{FF2B5EF4-FFF2-40B4-BE49-F238E27FC236}">
                <a16:creationId xmlns:a16="http://schemas.microsoft.com/office/drawing/2014/main" id="{B612416B-0868-BF39-AB14-E4E0053B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>
            <a:extLst>
              <a:ext uri="{FF2B5EF4-FFF2-40B4-BE49-F238E27FC236}">
                <a16:creationId xmlns:a16="http://schemas.microsoft.com/office/drawing/2014/main" id="{F133557B-2E0A-6312-F0AB-618CC5AE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7">
            <a:extLst>
              <a:ext uri="{FF2B5EF4-FFF2-40B4-BE49-F238E27FC236}">
                <a16:creationId xmlns:a16="http://schemas.microsoft.com/office/drawing/2014/main" id="{51616491-DF7B-8D41-DB85-8B94104A4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620EC3-34AB-624A-8601-388C92F94C08}" type="slidenum">
              <a:rPr lang="en-US" altLang="zh-CN"/>
              <a:pPr/>
              <a:t>49</a:t>
            </a:fld>
            <a:r>
              <a:rPr lang="en-US" altLang="zh-CN"/>
              <a:t>/49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E355177-1A68-14FA-1189-D9F8CA490DD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Thanks!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37BCB25B-D5F0-5EFA-C10A-1C47870F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320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Any questions?</a:t>
            </a:r>
          </a:p>
          <a:p>
            <a:pPr lvl="1" eaLnBrk="1" hangingPunct="1"/>
            <a:endParaRPr lang="en-US" altLang="zh-CN" sz="2000" b="1"/>
          </a:p>
          <a:p>
            <a:pPr lvl="1" eaLnBrk="1" hangingPunct="1">
              <a:lnSpc>
                <a:spcPct val="90000"/>
              </a:lnSpc>
            </a:pPr>
            <a:endParaRPr lang="en-US" altLang="zh-CN" sz="2000" b="1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000"/>
          </a:p>
        </p:txBody>
      </p:sp>
      <p:sp>
        <p:nvSpPr>
          <p:cNvPr id="102404" name="Text Box 9">
            <a:extLst>
              <a:ext uri="{FF2B5EF4-FFF2-40B4-BE49-F238E27FC236}">
                <a16:creationId xmlns:a16="http://schemas.microsoft.com/office/drawing/2014/main" id="{A8E69AE3-FE68-E084-B02A-4FA10B1A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81400"/>
            <a:ext cx="57912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hlinkClick r:id="rId3"/>
              </a:rPr>
              <a:t>http://www.ews.uiuc.edu/~jinggao3/kdd08transfer.htm</a:t>
            </a:r>
            <a:endParaRPr lang="en-US" altLang="zh-CN"/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hlinkClick r:id="rId4"/>
              </a:rPr>
              <a:t>jinggao3@illinois.edu</a:t>
            </a:r>
            <a:endParaRPr lang="en-US" altLang="zh-CN"/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Office: 2119B</a:t>
            </a:r>
          </a:p>
        </p:txBody>
      </p:sp>
      <p:pic>
        <p:nvPicPr>
          <p:cNvPr id="102405" name="Picture 10">
            <a:extLst>
              <a:ext uri="{FF2B5EF4-FFF2-40B4-BE49-F238E27FC236}">
                <a16:creationId xmlns:a16="http://schemas.microsoft.com/office/drawing/2014/main" id="{603B7BF7-450D-7945-3F4D-5463A579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11">
            <a:extLst>
              <a:ext uri="{FF2B5EF4-FFF2-40B4-BE49-F238E27FC236}">
                <a16:creationId xmlns:a16="http://schemas.microsoft.com/office/drawing/2014/main" id="{32D36103-D79A-8E6A-1A4D-A8FFE0DAC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12">
            <a:extLst>
              <a:ext uri="{FF2B5EF4-FFF2-40B4-BE49-F238E27FC236}">
                <a16:creationId xmlns:a16="http://schemas.microsoft.com/office/drawing/2014/main" id="{383BB74D-B79D-B82A-733F-651264D6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4">
            <a:extLst>
              <a:ext uri="{FF2B5EF4-FFF2-40B4-BE49-F238E27FC236}">
                <a16:creationId xmlns:a16="http://schemas.microsoft.com/office/drawing/2014/main" id="{61E21A6D-5A92-57D0-1969-A9E21B1E3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EBC4BF-8856-7E4A-BC98-914EAAC8306A}" type="slidenum">
              <a:rPr lang="en-US" altLang="zh-CN"/>
              <a:pPr/>
              <a:t>5</a:t>
            </a:fld>
            <a:r>
              <a:rPr lang="en-US" altLang="zh-CN"/>
              <a:t>/49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7C4E64C-6B85-5417-4D69-48C5BD9CE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Domain Difference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sym typeface="Wingdings" pitchFamily="2" charset="2"/>
              </a:rPr>
              <a:t> Performance Drop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8">
            <a:extLst>
              <a:ext uri="{FF2B5EF4-FFF2-40B4-BE49-F238E27FC236}">
                <a16:creationId xmlns:a16="http://schemas.microsoft.com/office/drawing/2014/main" id="{C3FA57AD-C9CD-8D10-411F-8BD57C81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train</a:t>
            </a:r>
          </a:p>
        </p:txBody>
      </p:sp>
      <p:sp>
        <p:nvSpPr>
          <p:cNvPr id="12292" name="Text Box 19">
            <a:extLst>
              <a:ext uri="{FF2B5EF4-FFF2-40B4-BE49-F238E27FC236}">
                <a16:creationId xmlns:a16="http://schemas.microsoft.com/office/drawing/2014/main" id="{3AFF32A5-0752-28EA-26A8-D293C19F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1430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2293" name="AutoShape 20">
            <a:extLst>
              <a:ext uri="{FF2B5EF4-FFF2-40B4-BE49-F238E27FC236}">
                <a16:creationId xmlns:a16="http://schemas.microsoft.com/office/drawing/2014/main" id="{370DF766-FB94-B812-BA5F-3F3E553C9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9300" y="179070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AutoShape 21">
            <a:extLst>
              <a:ext uri="{FF2B5EF4-FFF2-40B4-BE49-F238E27FC236}">
                <a16:creationId xmlns:a16="http://schemas.microsoft.com/office/drawing/2014/main" id="{6D9C78AD-F050-B3D1-53E8-5FE3990B7C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7850" y="196215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AutoShape 22">
            <a:extLst>
              <a:ext uri="{FF2B5EF4-FFF2-40B4-BE49-F238E27FC236}">
                <a16:creationId xmlns:a16="http://schemas.microsoft.com/office/drawing/2014/main" id="{E5E6E031-11A9-52EF-14D2-6F575E017D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213360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cs typeface="Arial" panose="020B0604020202020204" pitchFamily="34" charset="0"/>
              </a:rPr>
              <a:t>NYT</a:t>
            </a:r>
          </a:p>
        </p:txBody>
      </p:sp>
      <p:sp>
        <p:nvSpPr>
          <p:cNvPr id="12296" name="AutoShape 23">
            <a:extLst>
              <a:ext uri="{FF2B5EF4-FFF2-40B4-BE49-F238E27FC236}">
                <a16:creationId xmlns:a16="http://schemas.microsoft.com/office/drawing/2014/main" id="{ED1DA2E9-135D-7F16-8CC0-E56F6A8E4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8213" y="190500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AutoShape 24">
            <a:extLst>
              <a:ext uri="{FF2B5EF4-FFF2-40B4-BE49-F238E27FC236}">
                <a16:creationId xmlns:a16="http://schemas.microsoft.com/office/drawing/2014/main" id="{FD279CF0-312E-77A9-31C7-2CE9FDFE0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205740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cs typeface="Arial" panose="020B0604020202020204" pitchFamily="34" charset="0"/>
              </a:rPr>
              <a:t>NYT</a:t>
            </a:r>
          </a:p>
        </p:txBody>
      </p:sp>
      <p:sp>
        <p:nvSpPr>
          <p:cNvPr id="12298" name="Text Box 25">
            <a:extLst>
              <a:ext uri="{FF2B5EF4-FFF2-40B4-BE49-F238E27FC236}">
                <a16:creationId xmlns:a16="http://schemas.microsoft.com/office/drawing/2014/main" id="{BE1A9D2B-5C96-0823-02B9-A0C7A16273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1550" y="3276600"/>
            <a:ext cx="219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12299" name="Text Box 26">
            <a:extLst>
              <a:ext uri="{FF2B5EF4-FFF2-40B4-BE49-F238E27FC236}">
                <a16:creationId xmlns:a16="http://schemas.microsoft.com/office/drawing/2014/main" id="{6B822B94-9ACA-38D9-B8B2-0D6F9DDC99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89563" y="3276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12300" name="AutoShape 27">
            <a:extLst>
              <a:ext uri="{FF2B5EF4-FFF2-40B4-BE49-F238E27FC236}">
                <a16:creationId xmlns:a16="http://schemas.microsoft.com/office/drawing/2014/main" id="{94C76867-2F7D-78F3-6691-000FE27271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0850" y="2190750"/>
            <a:ext cx="628650" cy="51435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Rectangle 28">
            <a:extLst>
              <a:ext uri="{FF2B5EF4-FFF2-40B4-BE49-F238E27FC236}">
                <a16:creationId xmlns:a16="http://schemas.microsoft.com/office/drawing/2014/main" id="{670B955F-E2C8-8F02-4BA0-FFFBB72B42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905000"/>
            <a:ext cx="1312863" cy="114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tx2"/>
                </a:solidFill>
                <a:cs typeface="Arial" panose="020B0604020202020204" pitchFamily="34" charset="0"/>
              </a:rPr>
              <a:t>Classifier</a:t>
            </a:r>
          </a:p>
        </p:txBody>
      </p:sp>
      <p:sp>
        <p:nvSpPr>
          <p:cNvPr id="12302" name="AutoShape 29">
            <a:extLst>
              <a:ext uri="{FF2B5EF4-FFF2-40B4-BE49-F238E27FC236}">
                <a16:creationId xmlns:a16="http://schemas.microsoft.com/office/drawing/2014/main" id="{82CEB32E-14F9-C4C9-8154-10625E05D1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0963" y="2190750"/>
            <a:ext cx="628650" cy="51435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Text Box 30">
            <a:extLst>
              <a:ext uri="{FF2B5EF4-FFF2-40B4-BE49-F238E27FC236}">
                <a16:creationId xmlns:a16="http://schemas.microsoft.com/office/drawing/2014/main" id="{EE7FDB0A-3FDE-4177-1184-6D8EA8F6B5D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81800" y="2208213"/>
            <a:ext cx="1524000" cy="57943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cs typeface="Arial" panose="020B0604020202020204" pitchFamily="34" charset="0"/>
              </a:rPr>
              <a:t>85.5%</a:t>
            </a:r>
          </a:p>
        </p:txBody>
      </p:sp>
      <p:sp>
        <p:nvSpPr>
          <p:cNvPr id="147487" name="AutoShape 31">
            <a:extLst>
              <a:ext uri="{FF2B5EF4-FFF2-40B4-BE49-F238E27FC236}">
                <a16:creationId xmlns:a16="http://schemas.microsoft.com/office/drawing/2014/main" id="{2DC0F191-330C-FD04-F7C6-954EE249A0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9300" y="400050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88" name="AutoShape 32">
            <a:extLst>
              <a:ext uri="{FF2B5EF4-FFF2-40B4-BE49-F238E27FC236}">
                <a16:creationId xmlns:a16="http://schemas.microsoft.com/office/drawing/2014/main" id="{69681E5D-8FD1-B348-A7B1-15C9F7F546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7850" y="417195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89" name="AutoShape 33">
            <a:extLst>
              <a:ext uri="{FF2B5EF4-FFF2-40B4-BE49-F238E27FC236}">
                <a16:creationId xmlns:a16="http://schemas.microsoft.com/office/drawing/2014/main" id="{346BF5C5-B958-6DCF-882C-BB4F44F7DC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4343400"/>
            <a:ext cx="914400" cy="1028700"/>
          </a:xfrm>
          <a:prstGeom prst="foldedCorner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cs typeface="Arial" panose="020B0604020202020204" pitchFamily="34" charset="0"/>
              </a:rPr>
              <a:t>Reuters</a:t>
            </a:r>
          </a:p>
        </p:txBody>
      </p:sp>
      <p:sp>
        <p:nvSpPr>
          <p:cNvPr id="147490" name="AutoShape 34">
            <a:extLst>
              <a:ext uri="{FF2B5EF4-FFF2-40B4-BE49-F238E27FC236}">
                <a16:creationId xmlns:a16="http://schemas.microsoft.com/office/drawing/2014/main" id="{02CD3E9A-1E6D-434A-34F0-E89C58120A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8213" y="411480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91" name="AutoShape 35">
            <a:extLst>
              <a:ext uri="{FF2B5EF4-FFF2-40B4-BE49-F238E27FC236}">
                <a16:creationId xmlns:a16="http://schemas.microsoft.com/office/drawing/2014/main" id="{E64F26AE-FBB8-B13D-2240-1E156546F4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4267200"/>
            <a:ext cx="914400" cy="10287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cs typeface="Arial" panose="020B0604020202020204" pitchFamily="34" charset="0"/>
              </a:rPr>
              <a:t>NYT</a:t>
            </a:r>
          </a:p>
        </p:txBody>
      </p:sp>
      <p:sp>
        <p:nvSpPr>
          <p:cNvPr id="147492" name="Text Box 36">
            <a:extLst>
              <a:ext uri="{FF2B5EF4-FFF2-40B4-BE49-F238E27FC236}">
                <a16:creationId xmlns:a16="http://schemas.microsoft.com/office/drawing/2014/main" id="{BC516648-1348-33BC-CCBD-35F208B688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90600" y="5486400"/>
            <a:ext cx="219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9900"/>
                </a:solidFill>
                <a:cs typeface="Arial" panose="020B0604020202020204" pitchFamily="34" charset="0"/>
              </a:rPr>
              <a:t>Reuters</a:t>
            </a:r>
          </a:p>
        </p:txBody>
      </p:sp>
      <p:sp>
        <p:nvSpPr>
          <p:cNvPr id="147493" name="Text Box 37">
            <a:extLst>
              <a:ext uri="{FF2B5EF4-FFF2-40B4-BE49-F238E27FC236}">
                <a16:creationId xmlns:a16="http://schemas.microsoft.com/office/drawing/2014/main" id="{67C4F149-9D0C-84A2-0859-396C247E54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89563" y="5486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C0000"/>
                </a:solidFill>
                <a:cs typeface="Arial" panose="020B0604020202020204" pitchFamily="34" charset="0"/>
              </a:rPr>
              <a:t>New York Times</a:t>
            </a:r>
          </a:p>
        </p:txBody>
      </p:sp>
      <p:sp>
        <p:nvSpPr>
          <p:cNvPr id="147494" name="AutoShape 38">
            <a:extLst>
              <a:ext uri="{FF2B5EF4-FFF2-40B4-BE49-F238E27FC236}">
                <a16:creationId xmlns:a16="http://schemas.microsoft.com/office/drawing/2014/main" id="{85A66120-9420-7F89-568D-E5D58C35D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0850" y="4400550"/>
            <a:ext cx="628650" cy="51435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95" name="Rectangle 39">
            <a:extLst>
              <a:ext uri="{FF2B5EF4-FFF2-40B4-BE49-F238E27FC236}">
                <a16:creationId xmlns:a16="http://schemas.microsoft.com/office/drawing/2014/main" id="{1830AB46-C59E-BBDC-B741-D9EF1100C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4114800"/>
            <a:ext cx="1312863" cy="114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tx2"/>
                </a:solidFill>
                <a:cs typeface="Arial" panose="020B0604020202020204" pitchFamily="34" charset="0"/>
              </a:rPr>
              <a:t>Classifier</a:t>
            </a:r>
          </a:p>
        </p:txBody>
      </p:sp>
      <p:sp>
        <p:nvSpPr>
          <p:cNvPr id="147496" name="AutoShape 40">
            <a:extLst>
              <a:ext uri="{FF2B5EF4-FFF2-40B4-BE49-F238E27FC236}">
                <a16:creationId xmlns:a16="http://schemas.microsoft.com/office/drawing/2014/main" id="{33F608CA-152F-70FF-995D-AB7DB8AC63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0963" y="4400550"/>
            <a:ext cx="628650" cy="51435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97" name="Text Box 41">
            <a:extLst>
              <a:ext uri="{FF2B5EF4-FFF2-40B4-BE49-F238E27FC236}">
                <a16:creationId xmlns:a16="http://schemas.microsoft.com/office/drawing/2014/main" id="{996AAF04-4127-E2AC-DD94-BD1859B2115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81800" y="4419600"/>
            <a:ext cx="1447800" cy="57943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cs typeface="Arial" panose="020B0604020202020204" pitchFamily="34" charset="0"/>
              </a:rPr>
              <a:t>64.1%</a:t>
            </a:r>
          </a:p>
        </p:txBody>
      </p:sp>
      <p:sp>
        <p:nvSpPr>
          <p:cNvPr id="147498" name="AutoShape 42">
            <a:extLst>
              <a:ext uri="{FF2B5EF4-FFF2-40B4-BE49-F238E27FC236}">
                <a16:creationId xmlns:a16="http://schemas.microsoft.com/office/drawing/2014/main" id="{83851AE0-9B89-4959-E1B7-4FBE3EF3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22575"/>
            <a:ext cx="609600" cy="1600200"/>
          </a:xfrm>
          <a:prstGeom prst="downArrow">
            <a:avLst>
              <a:gd name="adj1" fmla="val 50000"/>
              <a:gd name="adj2" fmla="val 6562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6" name="Text Box 43">
            <a:extLst>
              <a:ext uri="{FF2B5EF4-FFF2-40B4-BE49-F238E27FC236}">
                <a16:creationId xmlns:a16="http://schemas.microsoft.com/office/drawing/2014/main" id="{2EA83C64-2D10-79F6-1340-E20D90D9E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00200"/>
            <a:ext cx="228600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ideal setting</a:t>
            </a:r>
          </a:p>
        </p:txBody>
      </p:sp>
      <p:sp>
        <p:nvSpPr>
          <p:cNvPr id="147500" name="Text Box 44">
            <a:extLst>
              <a:ext uri="{FF2B5EF4-FFF2-40B4-BE49-F238E27FC236}">
                <a16:creationId xmlns:a16="http://schemas.microsoft.com/office/drawing/2014/main" id="{70E14EB6-8233-C899-D479-BC3E53EB6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266700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cs typeface="Arial" panose="020B0604020202020204" pitchFamily="34" charset="0"/>
              </a:rPr>
              <a:t>realistic setting</a:t>
            </a:r>
          </a:p>
        </p:txBody>
      </p:sp>
      <p:pic>
        <p:nvPicPr>
          <p:cNvPr id="12318" name="Picture 45">
            <a:extLst>
              <a:ext uri="{FF2B5EF4-FFF2-40B4-BE49-F238E27FC236}">
                <a16:creationId xmlns:a16="http://schemas.microsoft.com/office/drawing/2014/main" id="{EDFC4E76-6A02-791E-E936-B5E27432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46">
            <a:extLst>
              <a:ext uri="{FF2B5EF4-FFF2-40B4-BE49-F238E27FC236}">
                <a16:creationId xmlns:a16="http://schemas.microsoft.com/office/drawing/2014/main" id="{28EC016C-F207-2445-8C53-FCA8D04C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7">
            <a:extLst>
              <a:ext uri="{FF2B5EF4-FFF2-40B4-BE49-F238E27FC236}">
                <a16:creationId xmlns:a16="http://schemas.microsoft.com/office/drawing/2014/main" id="{AE07C96F-ED9C-85DF-EC26-8C2F6D47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Rectangle 48">
            <a:extLst>
              <a:ext uri="{FF2B5EF4-FFF2-40B4-BE49-F238E27FC236}">
                <a16:creationId xmlns:a16="http://schemas.microsoft.com/office/drawing/2014/main" id="{6D57D471-A63D-ECD0-7740-6F36EC39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Ack. From Jing Jiang’s slides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9" grpId="0" animBg="1"/>
      <p:bldP spid="147491" grpId="0" animBg="1"/>
      <p:bldP spid="147492" grpId="0"/>
      <p:bldP spid="147493" grpId="0"/>
      <p:bldP spid="147495" grpId="0" animBg="1"/>
      <p:bldP spid="147497" grpId="0" animBg="1"/>
      <p:bldP spid="1475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4">
            <a:extLst>
              <a:ext uri="{FF2B5EF4-FFF2-40B4-BE49-F238E27FC236}">
                <a16:creationId xmlns:a16="http://schemas.microsoft.com/office/drawing/2014/main" id="{F20244B8-21C4-828B-A8B5-FA70DC1CB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105F11F-4463-6848-BF25-76ED033EAD5A}" type="slidenum">
              <a:rPr lang="en-US" altLang="zh-CN"/>
              <a:pPr/>
              <a:t>6</a:t>
            </a:fld>
            <a:r>
              <a:rPr lang="en-US" altLang="zh-CN"/>
              <a:t>/49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9CF42BD-EEC4-2F50-CBD0-24D4D2BDE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Other Examples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2B02557-66F4-176C-83B7-756E48B06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Spam filtering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Public email collection </a:t>
            </a:r>
            <a:r>
              <a:rPr lang="en-US" altLang="zh-CN" sz="2000">
                <a:sym typeface="Wingdings" pitchFamily="2" charset="2"/>
              </a:rPr>
              <a:t> personal inboxes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Intrusion detection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Existing types of intrusions </a:t>
            </a:r>
            <a:r>
              <a:rPr lang="en-US" altLang="zh-CN" sz="2000">
                <a:sym typeface="Wingdings" pitchFamily="2" charset="2"/>
              </a:rPr>
              <a:t> unknown types of intrusions</a:t>
            </a:r>
            <a:r>
              <a:rPr lang="en-US" altLang="zh-CN" sz="200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Sentiment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/>
              <a:t>Expert review articles</a:t>
            </a:r>
            <a:r>
              <a:rPr lang="en-US" altLang="zh-CN" sz="2000">
                <a:sym typeface="Wingdings" pitchFamily="2" charset="2"/>
              </a:rPr>
              <a:t> blog review articles</a:t>
            </a:r>
            <a:endParaRPr lang="en-US" altLang="zh-CN" sz="2000"/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The aim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To design learning methods that are aware of the training and test domain difference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00"/>
                </a:solidFill>
              </a:rPr>
              <a:t>Transfer learning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Adapt the classifiers learnt from the source domain to the new domain</a:t>
            </a:r>
          </a:p>
          <a:p>
            <a:pPr lvl="1" eaLnBrk="1" hangingPunct="1">
              <a:lnSpc>
                <a:spcPct val="110000"/>
              </a:lnSpc>
            </a:pPr>
            <a:endParaRPr lang="en-US" altLang="zh-CN" sz="2000"/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0FB9A658-8FD5-6F01-CAB0-9CDAB02E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>
            <a:extLst>
              <a:ext uri="{FF2B5EF4-FFF2-40B4-BE49-F238E27FC236}">
                <a16:creationId xmlns:a16="http://schemas.microsoft.com/office/drawing/2014/main" id="{98707D81-D308-AD4B-4599-F2CB355D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>
            <a:extLst>
              <a:ext uri="{FF2B5EF4-FFF2-40B4-BE49-F238E27FC236}">
                <a16:creationId xmlns:a16="http://schemas.microsoft.com/office/drawing/2014/main" id="{A990622E-3A4C-ABE4-C393-5FD46FEA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4">
            <a:extLst>
              <a:ext uri="{FF2B5EF4-FFF2-40B4-BE49-F238E27FC236}">
                <a16:creationId xmlns:a16="http://schemas.microsoft.com/office/drawing/2014/main" id="{D7D472C1-98F0-440A-C6C3-B16250727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E1877F-D6E1-FB4D-94D7-CE56F85A37F7}" type="slidenum">
              <a:rPr lang="en-US" altLang="zh-CN"/>
              <a:pPr/>
              <a:t>7</a:t>
            </a:fld>
            <a:r>
              <a:rPr lang="en-US" altLang="zh-CN"/>
              <a:t>/49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8B2D7C5-5698-127C-1033-3CEFE05C2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Outline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8C1E685D-CE85-38A7-4214-4065CC1EF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/>
              <a:t>Introduction to transfer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Related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Sample selection bias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Semi-supervised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Multi-task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Ensemble methods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Learning from one or multiple source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Locally weighted ensemble framework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/>
              <a:t>Graph-based heuristic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/>
              <a:t>Conclusions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CN" sz="2400"/>
          </a:p>
          <a:p>
            <a:pPr lvl="1" eaLnBrk="1" hangingPunct="1">
              <a:lnSpc>
                <a:spcPct val="80000"/>
              </a:lnSpc>
            </a:pPr>
            <a:endParaRPr lang="en-US" altLang="zh-CN" sz="240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B2646F7-5923-097E-2E93-92A8F751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15889984-012C-4AC9-F2FF-9A726A88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1FB97EC2-BBC0-E236-44A9-2C014204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>
            <a:extLst>
              <a:ext uri="{FF2B5EF4-FFF2-40B4-BE49-F238E27FC236}">
                <a16:creationId xmlns:a16="http://schemas.microsoft.com/office/drawing/2014/main" id="{1539436E-B32A-B80D-C70B-6C179A083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CDA6BD-3E90-5147-944A-49410B3CCBFD}" type="slidenum">
              <a:rPr lang="en-US" altLang="zh-CN"/>
              <a:pPr/>
              <a:t>8</a:t>
            </a:fld>
            <a:r>
              <a:rPr lang="en-US" altLang="zh-CN"/>
              <a:t>/49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F3712A4-959D-4EDC-7044-FF625C7C0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Sample Selection Bias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(Covariance Shift)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3BAFEE19-E2A9-7696-1ECA-AC4E107B4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Motivating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/>
              <a:t>Load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>
                <a:sym typeface="Wingdings" pitchFamily="2" charset="2"/>
              </a:rPr>
              <a:t>Drug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>
                <a:sym typeface="Wingdings" pitchFamily="2" charset="2"/>
              </a:rPr>
              <a:t>Training set: customers participating in the trials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>
                <a:sym typeface="Wingdings" pitchFamily="2" charset="2"/>
              </a:rPr>
              <a:t>Test set: the whole population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CC0000"/>
                </a:solidFill>
              </a:rPr>
              <a:t>Problems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/>
              <a:t>Training and test distributions differ in P(x), but not in P(y|x)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/>
              <a:t>But the difference in P(x) still affects the learning performance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29387A5-F9E9-EF20-37CA-D3C72EC3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55AD15C-912A-7679-35F2-6CA923CA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3A2D4A4F-CED9-FCFA-E18C-0CF1F434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>
            <a:extLst>
              <a:ext uri="{FF2B5EF4-FFF2-40B4-BE49-F238E27FC236}">
                <a16:creationId xmlns:a16="http://schemas.microsoft.com/office/drawing/2014/main" id="{D7B22FCD-1AC6-B8F8-2F47-1C6ED50EA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FDBCDB-3929-D545-8F83-F450E97E78AD}" type="slidenum">
              <a:rPr lang="en-US" altLang="zh-CN"/>
              <a:pPr/>
              <a:t>9</a:t>
            </a:fld>
            <a:r>
              <a:rPr lang="en-US" altLang="zh-CN"/>
              <a:t>/49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4792A15-C00B-87BB-B51C-181870379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8382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Sample Selection Bias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(Covariance Shift)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CDEEF63C-32AE-ED19-A254-A7B70838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4888"/>
            <a:ext cx="37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3BE99B47-86CF-795E-54D4-0D4EE5D2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4688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89CBED88-4288-14FE-A607-B943E50C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15050"/>
            <a:ext cx="23685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>
            <a:extLst>
              <a:ext uri="{FF2B5EF4-FFF2-40B4-BE49-F238E27FC236}">
                <a16:creationId xmlns:a16="http://schemas.microsoft.com/office/drawing/2014/main" id="{C30DBC53-1478-5244-FC28-BF302C9C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29718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3" name="Picture 9">
            <a:extLst>
              <a:ext uri="{FF2B5EF4-FFF2-40B4-BE49-F238E27FC236}">
                <a16:creationId xmlns:a16="http://schemas.microsoft.com/office/drawing/2014/main" id="{D78CA1C0-FE1D-37BB-2B01-997731C6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62175"/>
            <a:ext cx="3352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4" name="Picture 10">
            <a:extLst>
              <a:ext uri="{FF2B5EF4-FFF2-40B4-BE49-F238E27FC236}">
                <a16:creationId xmlns:a16="http://schemas.microsoft.com/office/drawing/2014/main" id="{75F925FD-2D7F-4C66-7650-B0F1C424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276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7277" name="Group 13">
            <a:extLst>
              <a:ext uri="{FF2B5EF4-FFF2-40B4-BE49-F238E27FC236}">
                <a16:creationId xmlns:a16="http://schemas.microsoft.com/office/drawing/2014/main" id="{9EE3BCE9-FC92-4636-35FA-9D8411ACEF8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114800"/>
            <a:ext cx="6858000" cy="2205038"/>
            <a:chOff x="288" y="1175"/>
            <a:chExt cx="5184" cy="2182"/>
          </a:xfrm>
        </p:grpSpPr>
        <p:pic>
          <p:nvPicPr>
            <p:cNvPr id="20491" name="Picture 14">
              <a:extLst>
                <a:ext uri="{FF2B5EF4-FFF2-40B4-BE49-F238E27FC236}">
                  <a16:creationId xmlns:a16="http://schemas.microsoft.com/office/drawing/2014/main" id="{5DF28D9C-008F-96D5-CD34-BB5A591E2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30"/>
              <a:ext cx="2544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92" name="Picture 15">
              <a:extLst>
                <a:ext uri="{FF2B5EF4-FFF2-40B4-BE49-F238E27FC236}">
                  <a16:creationId xmlns:a16="http://schemas.microsoft.com/office/drawing/2014/main" id="{9142058C-BDD0-DB16-62CA-FEC8CE743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10"/>
              <a:ext cx="2544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3" name="Text Box 16">
              <a:extLst>
                <a:ext uri="{FF2B5EF4-FFF2-40B4-BE49-F238E27FC236}">
                  <a16:creationId xmlns:a16="http://schemas.microsoft.com/office/drawing/2014/main" id="{3359FFD4-EEE0-0F12-AD34-56DA0C621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1175"/>
              <a:ext cx="15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Unbiased 96.405%</a:t>
              </a:r>
            </a:p>
          </p:txBody>
        </p:sp>
        <p:sp>
          <p:nvSpPr>
            <p:cNvPr id="20494" name="Text Box 17">
              <a:extLst>
                <a:ext uri="{FF2B5EF4-FFF2-40B4-BE49-F238E27FC236}">
                  <a16:creationId xmlns:a16="http://schemas.microsoft.com/office/drawing/2014/main" id="{0AB24040-1CC9-0D74-8EE6-33237C3C1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1175"/>
              <a:ext cx="120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Biased 92.7%</a:t>
              </a:r>
            </a:p>
          </p:txBody>
        </p:sp>
      </p:grpSp>
      <p:sp>
        <p:nvSpPr>
          <p:cNvPr id="20490" name="Rectangle 18">
            <a:extLst>
              <a:ext uri="{FF2B5EF4-FFF2-40B4-BE49-F238E27FC236}">
                <a16:creationId xmlns:a16="http://schemas.microsoft.com/office/drawing/2014/main" id="{F3FF925B-3458-EFE0-2FC8-F1DE6495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Ack. From Wei Fan’s slides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8.5|1.3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8.5|1.3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|7.4|22.4|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8.5|1.3|1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22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7|14.7|15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1896</Words>
  <Application>Microsoft Macintosh PowerPoint</Application>
  <PresentationFormat>On-screen Show (4:3)</PresentationFormat>
  <Paragraphs>612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宋体</vt:lpstr>
      <vt:lpstr>Times New Roman</vt:lpstr>
      <vt:lpstr>Wingdings</vt:lpstr>
      <vt:lpstr>Default Design</vt:lpstr>
      <vt:lpstr>Microsoft 公式 3.0</vt:lpstr>
      <vt:lpstr>Microsoft Equation 3.0</vt:lpstr>
      <vt:lpstr>Knowledge Transfer via Multiple Model Local Structure Mapping</vt:lpstr>
      <vt:lpstr>Outline</vt:lpstr>
      <vt:lpstr>Standard Supervised Learning</vt:lpstr>
      <vt:lpstr>In Reality……</vt:lpstr>
      <vt:lpstr>Domain Difference  Performance Drop</vt:lpstr>
      <vt:lpstr>Other Examples</vt:lpstr>
      <vt:lpstr>Outline</vt:lpstr>
      <vt:lpstr>Sample Selection Bias  (Covariance Shift)</vt:lpstr>
      <vt:lpstr>Sample Selection Bias  (Covariance Shift)</vt:lpstr>
      <vt:lpstr>Sample Selection Bias  (Covariance Shift)</vt:lpstr>
      <vt:lpstr>Semi-supervised Learning  (Transductive Learning)</vt:lpstr>
      <vt:lpstr>Semi-supervised Learning  (Transductive Learning)</vt:lpstr>
      <vt:lpstr>Learning from Multiple Domains</vt:lpstr>
      <vt:lpstr>Ensemble Methods</vt:lpstr>
      <vt:lpstr>Ensemble Methods</vt:lpstr>
      <vt:lpstr>Outline</vt:lpstr>
      <vt:lpstr>All Sources of Labeled Information</vt:lpstr>
      <vt:lpstr>A Synthetic Example</vt:lpstr>
      <vt:lpstr>Goal</vt:lpstr>
      <vt:lpstr>Summary of Contributions</vt:lpstr>
      <vt:lpstr>Locally Weighted Ensemble</vt:lpstr>
      <vt:lpstr>Modified Bayesian Model Averaging</vt:lpstr>
      <vt:lpstr>Global versus Local Weights </vt:lpstr>
      <vt:lpstr>Synthetic Example Revisited</vt:lpstr>
      <vt:lpstr>Optimal Local Weights</vt:lpstr>
      <vt:lpstr>Approximate Optimal Weights</vt:lpstr>
      <vt:lpstr>Clustering-Manifold Assumption</vt:lpstr>
      <vt:lpstr>Graph-based Heuristics</vt:lpstr>
      <vt:lpstr>Graph-based Heuristics</vt:lpstr>
      <vt:lpstr>Local Structure Based Adjustment</vt:lpstr>
      <vt:lpstr>Local Structure Based Adjustment</vt:lpstr>
      <vt:lpstr>Verify the Assumption</vt:lpstr>
      <vt:lpstr>Algorithm</vt:lpstr>
      <vt:lpstr>Outline</vt:lpstr>
      <vt:lpstr>Data Sets</vt:lpstr>
      <vt:lpstr>Baseline Methods</vt:lpstr>
      <vt:lpstr>Performance Measure</vt:lpstr>
      <vt:lpstr>A Synthetic Example</vt:lpstr>
      <vt:lpstr>Experiments on Synthetic Data</vt:lpstr>
      <vt:lpstr>Spam Filtering</vt:lpstr>
      <vt:lpstr>20 Newsgroup</vt:lpstr>
      <vt:lpstr>PowerPoint Presentation</vt:lpstr>
      <vt:lpstr>Reuters</vt:lpstr>
      <vt:lpstr>Intrusion Detection</vt:lpstr>
      <vt:lpstr>Parameter Sensitivity</vt:lpstr>
      <vt:lpstr>Outline</vt:lpstr>
      <vt:lpstr>Conclusions</vt:lpstr>
      <vt:lpstr>Feedbacks</vt:lpstr>
      <vt:lpstr>Thanks!</vt:lpstr>
    </vt:vector>
  </TitlesOfParts>
  <Company>Them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jinggao</dc:creator>
  <cp:lastModifiedBy>Joseph Picone</cp:lastModifiedBy>
  <cp:revision>269</cp:revision>
  <dcterms:created xsi:type="dcterms:W3CDTF">2007-04-19T01:48:25Z</dcterms:created>
  <dcterms:modified xsi:type="dcterms:W3CDTF">2023-04-17T12:22:02Z</dcterms:modified>
</cp:coreProperties>
</file>