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2" r:id="rId1"/>
    <p:sldMasterId id="2147483694" r:id="rId2"/>
    <p:sldMasterId id="2147483696" r:id="rId3"/>
  </p:sldMasterIdLst>
  <p:notesMasterIdLst>
    <p:notesMasterId r:id="rId65"/>
  </p:notesMasterIdLst>
  <p:handoutMasterIdLst>
    <p:handoutMasterId r:id="rId66"/>
  </p:handoutMasterIdLst>
  <p:sldIdLst>
    <p:sldId id="356" r:id="rId4"/>
    <p:sldId id="423" r:id="rId5"/>
    <p:sldId id="425" r:id="rId6"/>
    <p:sldId id="428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429" r:id="rId20"/>
    <p:sldId id="507" r:id="rId21"/>
    <p:sldId id="510" r:id="rId22"/>
    <p:sldId id="511" r:id="rId23"/>
    <p:sldId id="512" r:id="rId24"/>
    <p:sldId id="513" r:id="rId25"/>
    <p:sldId id="514" r:id="rId26"/>
    <p:sldId id="527" r:id="rId27"/>
    <p:sldId id="528" r:id="rId28"/>
    <p:sldId id="529" r:id="rId29"/>
    <p:sldId id="530" r:id="rId30"/>
    <p:sldId id="531" r:id="rId31"/>
    <p:sldId id="532" r:id="rId32"/>
    <p:sldId id="533" r:id="rId33"/>
    <p:sldId id="534" r:id="rId34"/>
    <p:sldId id="535" r:id="rId35"/>
    <p:sldId id="536" r:id="rId36"/>
    <p:sldId id="537" r:id="rId37"/>
    <p:sldId id="538" r:id="rId38"/>
    <p:sldId id="539" r:id="rId39"/>
    <p:sldId id="540" r:id="rId40"/>
    <p:sldId id="541" r:id="rId41"/>
    <p:sldId id="542" r:id="rId42"/>
    <p:sldId id="543" r:id="rId43"/>
    <p:sldId id="544" r:id="rId44"/>
    <p:sldId id="545" r:id="rId45"/>
    <p:sldId id="546" r:id="rId46"/>
    <p:sldId id="547" r:id="rId47"/>
    <p:sldId id="548" r:id="rId48"/>
    <p:sldId id="549" r:id="rId49"/>
    <p:sldId id="550" r:id="rId50"/>
    <p:sldId id="551" r:id="rId51"/>
    <p:sldId id="552" r:id="rId52"/>
    <p:sldId id="553" r:id="rId53"/>
    <p:sldId id="554" r:id="rId54"/>
    <p:sldId id="555" r:id="rId55"/>
    <p:sldId id="556" r:id="rId56"/>
    <p:sldId id="557" r:id="rId57"/>
    <p:sldId id="558" r:id="rId58"/>
    <p:sldId id="559" r:id="rId59"/>
    <p:sldId id="560" r:id="rId60"/>
    <p:sldId id="561" r:id="rId61"/>
    <p:sldId id="562" r:id="rId62"/>
    <p:sldId id="563" r:id="rId63"/>
    <p:sldId id="564" r:id="rId6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192" y="176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68" y="22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914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if they’re magnitude</a:t>
            </a:r>
            <a:r>
              <a:rPr lang="en-US" baseline="0" dirty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25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22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6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1 norm penalizes non-zero weights,</a:t>
            </a:r>
            <a:r>
              <a:rPr lang="en-US" baseline="0" dirty="0"/>
              <a:t> </a:t>
            </a:r>
            <a:r>
              <a:rPr lang="en-US" baseline="0" dirty="0" err="1"/>
              <a:t>e.g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14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8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</a:t>
            </a:r>
            <a:r>
              <a:rPr lang="en-US" baseline="0" dirty="0"/>
              <a:t> another way, </a:t>
            </a:r>
            <a:r>
              <a:rPr lang="en-US" dirty="0"/>
              <a:t>the right hand side says,</a:t>
            </a:r>
            <a:r>
              <a:rPr lang="en-US" baseline="0" dirty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653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810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39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3/18/25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3/18/25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763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3/18/25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2299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3/18/25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81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3/18/25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3/18/25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3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3/18/25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615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3/18/25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6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3/18/25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0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3/18/25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4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3/18/25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2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3/18/25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038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cs.toronto.edu/~hinton/nntut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dsia.ch/NNcourse/" TargetMode="External"/><Relationship Id="rId5" Type="http://schemas.openxmlformats.org/officeDocument/2006/relationships/hyperlink" Target="http://www.autonlab.org/tutorials/neural.html" TargetMode="External"/><Relationship Id="rId4" Type="http://schemas.openxmlformats.org/officeDocument/2006/relationships/hyperlink" Target="http://www.rii.ricoh.com/~stork/DHSch6.pp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21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5.emf"/><Relationship Id="rId9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4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6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5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6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7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6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6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61.emf"/><Relationship Id="rId7" Type="http://schemas.openxmlformats.org/officeDocument/2006/relationships/image" Target="../media/image56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63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66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image" Target="../media/image69.emf"/><Relationship Id="rId7" Type="http://schemas.openxmlformats.org/officeDocument/2006/relationships/image" Target="../media/image71.e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70.e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7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scikit-learn.org/stable/modules/sgd.html" TargetMode="Externa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25: Vanishing Gradients and Regularization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790" y="1543988"/>
            <a:ext cx="1933732" cy="235037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6578" y="3954332"/>
            <a:ext cx="2762421" cy="210356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Backpropagation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Stopping Criteria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Overfitting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Regularization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>
                <a:solidFill>
                  <a:schemeClr val="accent2"/>
                </a:solidFill>
              </a:rPr>
              <a:t>Textbook (Sections 3.3, 5.3)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DHS: Chapter 6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5"/>
              </a:rPr>
              <a:t>AM: Neural Network Tutorial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6"/>
              </a:rPr>
              <a:t>NSFC: Introduction to NNs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chemeClr val="accent2"/>
                </a:solidFill>
                <a:latin typeface="+mn-lt"/>
                <a:hlinkClick r:id="rId7"/>
              </a:rPr>
              <a:t>GH: Short Courses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Note: for gradient descent, we always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We’re calculating this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training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still need to be careful about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overfitting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min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w,b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Should we allow all possible weights?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Any preferences?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Generally, we don’t want huge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weights are large, a small change in a feature can result in a large change in the prediction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Also gives too much weight to any one feature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Reviewed backpropagation and gradient descent.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Discussed the vanishing gradient problem.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Discussed overfitting.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Introduced the concept of regularization.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Introduced common approaches to regularization.</a:t>
            </a:r>
          </a:p>
        </p:txBody>
      </p:sp>
    </p:spTree>
    <p:extLst>
      <p:ext uri="{BB962C8B-B14F-4D97-AF65-F5344CB8AC3E}">
        <p14:creationId xmlns:p14="http://schemas.microsoft.com/office/powerpoint/2010/main" val="215843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451 – Fall 2013</a:t>
            </a:r>
          </a:p>
        </p:txBody>
      </p:sp>
    </p:spTree>
    <p:extLst>
      <p:ext uri="{BB962C8B-B14F-4D97-AF65-F5344CB8AC3E}">
        <p14:creationId xmlns:p14="http://schemas.microsoft.com/office/powerpoint/2010/main" val="549477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700" imgH="457200" progId="Equation.3">
                  <p:embed/>
                </p:oleObj>
              </mc:Choice>
              <mc:Fallback>
                <p:oleObj name="Equation" r:id="rId5" imgW="19177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Find w and b that minimize the 0/1 loss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18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Backpropagation</a:t>
            </a:r>
            <a:r>
              <a:rPr lang="en-US" b="1" dirty="0">
                <a:solidFill>
                  <a:schemeClr val="accent2"/>
                </a:solidFill>
              </a:rPr>
              <a:t> (Cont.)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35689"/>
          <a:stretch>
            <a:fillRect/>
          </a:stretch>
        </p:blipFill>
        <p:spPr>
          <a:xfrm>
            <a:off x="179811" y="757471"/>
            <a:ext cx="8768397" cy="51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30400" imgH="457200" progId="Equation.3">
                  <p:embed/>
                </p:oleObj>
              </mc:Choice>
              <mc:Fallback>
                <p:oleObj name="Equation" r:id="rId5" imgW="19304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Find w and b that minimize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surrogate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use a convex surrogate loss function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940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</a:p>
        </p:txBody>
      </p:sp>
    </p:spTree>
    <p:extLst>
      <p:ext uri="{BB962C8B-B14F-4D97-AF65-F5344CB8AC3E}">
        <p14:creationId xmlns:p14="http://schemas.microsoft.com/office/powerpoint/2010/main" val="1626476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444500" progId="Equation.3">
                  <p:embed/>
                </p:oleObj>
              </mc:Choice>
              <mc:Fallback>
                <p:oleObj name="Equation" r:id="rId2" imgW="1447800" imgH="4445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07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500" imgH="469900" progId="Equation.3">
                  <p:embed/>
                </p:oleObj>
              </mc:Choice>
              <mc:Fallback>
                <p:oleObj name="Equation" r:id="rId2" imgW="1714500" imgH="469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800" imgH="444500" progId="Equation.3">
                  <p:embed/>
                </p:oleObj>
              </mc:Choice>
              <mc:Fallback>
                <p:oleObj name="Equation" r:id="rId4" imgW="558800" imgH="444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400" imgH="469900" progId="Equation.3">
                  <p:embed/>
                </p:oleObj>
              </mc:Choice>
              <mc:Fallback>
                <p:oleObj name="Equation" r:id="rId6" imgW="2565400" imgH="469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700" imgH="457200" progId="Equation.3">
                  <p:embed/>
                </p:oleObj>
              </mc:Choice>
              <mc:Fallback>
                <p:oleObj name="Equation" r:id="rId8" imgW="17907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626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457200" progId="Equation.3">
                  <p:embed/>
                </p:oleObj>
              </mc:Choice>
              <mc:Fallback>
                <p:oleObj name="Equation" r:id="rId2" imgW="22733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548773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484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the same sign, as the predicted gets larger there update gets smaller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calculated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602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Note: for gradient descent, we always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29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Learning (Cont.)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180455" y="674558"/>
                <a:ext cx="8613775" cy="6133476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800" b="0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Therefore, the weight update (or learning rule) for the hidden-to-output weights is: 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𝑤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𝑘𝑗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𝜂𝛿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𝜂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– 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𝑧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’(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algn="ctr">
                  <a:buFont typeface="Arial" pitchFamily="34" charset="0"/>
                  <a:buChar char="•"/>
                </a:pPr>
                <a:endParaRPr lang="en-US" sz="1800" b="1" i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error on the input-to-hidden units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spcBef>
                    <a:spcPts val="36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The first term is given by:</a:t>
                </a:r>
              </a:p>
              <a:p>
                <a:pPr marL="165100" lvl="1" indent="-165100">
                  <a:spcBef>
                    <a:spcPts val="84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We define the sensitivity for a hidden unit:</a:t>
                </a:r>
              </a:p>
              <a:p>
                <a:pPr marL="165100" lvl="1" indent="-165100">
                  <a:spcBef>
                    <a:spcPts val="1800"/>
                  </a:spcBef>
                </a:pPr>
                <a:r>
                  <a:rPr lang="en-US" sz="1800" b="1" dirty="0"/>
                  <a:t>	which demonstrates that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“the sensitivity at a hidden unit is simply the sum of the individual sensitivities at the output units weighted by the hidden-to-output weights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all </a:t>
                </a:r>
                <a:r>
                  <a:rPr lang="en-US" sz="1800" b="1" dirty="0" err="1">
                    <a:solidFill>
                      <a:schemeClr val="bg1"/>
                    </a:solidFill>
                  </a:rPr>
                  <a:t>multipled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’(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”</a:t>
                </a:r>
              </a:p>
              <a:p>
                <a:pPr marL="165100" lvl="1" indent="-165100">
                  <a:spcBef>
                    <a:spcPts val="18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The learning rule for the</a:t>
                </a:r>
                <a:br>
                  <a:rPr lang="en-US" sz="1800" b="1" dirty="0"/>
                </a:br>
                <a:r>
                  <a:rPr lang="en-US" sz="1800" b="1" dirty="0"/>
                  <a:t>input-to-hidden weights is:</a:t>
                </a:r>
              </a:p>
              <a:p>
                <a:pPr marL="165100" lvl="1" indent="-165100">
                  <a:spcBef>
                    <a:spcPts val="3600"/>
                  </a:spcBef>
                  <a:buFont typeface="Arial" pitchFamily="34" charset="0"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5" y="674558"/>
                <a:ext cx="8613775" cy="6133476"/>
              </a:xfrm>
              <a:prstGeom prst="rect">
                <a:avLst/>
              </a:prstGeom>
              <a:blipFill>
                <a:blip r:embed="rId3"/>
                <a:stretch>
                  <a:fillRect l="-1620" t="-207" r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8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969600"/>
              </p:ext>
            </p:extLst>
          </p:nvPr>
        </p:nvGraphicFramePr>
        <p:xfrm>
          <a:off x="3269996" y="2749890"/>
          <a:ext cx="525621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57800" imgH="1358640" progId="Equation.3">
                  <p:embed/>
                </p:oleObj>
              </mc:Choice>
              <mc:Fallback>
                <p:oleObj name="Equation" r:id="rId4" imgW="525780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996" y="2749890"/>
                        <a:ext cx="5256213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94689"/>
              </p:ext>
            </p:extLst>
          </p:nvPr>
        </p:nvGraphicFramePr>
        <p:xfrm>
          <a:off x="5055447" y="4110378"/>
          <a:ext cx="19716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080" imgH="571320" progId="Equation.3">
                  <p:embed/>
                </p:oleObj>
              </mc:Choice>
              <mc:Fallback>
                <p:oleObj name="Equation" r:id="rId6" imgW="19810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447" y="4110378"/>
                        <a:ext cx="1971675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711943"/>
              </p:ext>
            </p:extLst>
          </p:nvPr>
        </p:nvGraphicFramePr>
        <p:xfrm>
          <a:off x="3510342" y="5936497"/>
          <a:ext cx="36195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25600" imgH="634680" progId="Equation.DSMT4">
                  <p:embed/>
                </p:oleObj>
              </mc:Choice>
              <mc:Fallback>
                <p:oleObj name="Equation" r:id="rId8" imgW="32256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342" y="5936497"/>
                        <a:ext cx="36195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985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We’re calculating this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training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still need to be careful about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overfitting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min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w,b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284131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708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Should we allow all possible weights?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Any preferences?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3007463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Generally, we don’t want huge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weights are large, a small change in a feature can result in a large change in the prediction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Also gives too much weight to any one feature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6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479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508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Squared weights penalizes large values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weights will penalize small values more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846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 (1-norm)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(2-norm)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p-norm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469900" progId="Equation.3">
                  <p:embed/>
                </p:oleObj>
              </mc:Choice>
              <mc:Fallback>
                <p:oleObj name="Equation" r:id="rId2" imgW="1549400" imgH="4699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Smaller values of p (p &lt; 2) encourage sparser vectors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Larger values of p discourage large weights more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200" imgH="406400" progId="Equation.3">
                  <p:embed/>
                </p:oleObj>
              </mc:Choice>
              <mc:Fallback>
                <p:oleObj name="Equation" r:id="rId4" imgW="965200" imgH="4064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469900" progId="Equation.3">
                  <p:embed/>
                </p:oleObj>
              </mc:Choice>
              <mc:Fallback>
                <p:oleObj name="Equation" r:id="rId6" imgW="1143000" imgH="469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993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lines indicate penalty =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For example, if w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= 0.5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27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all p-norms penalize larger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 &lt; 2 tends to create sparse (i.e. lots of 0 weights)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 &gt; 2 tends to like similar weights</a:t>
            </a:r>
          </a:p>
        </p:txBody>
      </p:sp>
    </p:spTree>
    <p:extLst>
      <p:ext uri="{BB962C8B-B14F-4D97-AF65-F5344CB8AC3E}">
        <p14:creationId xmlns:p14="http://schemas.microsoft.com/office/powerpoint/2010/main" val="144488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Learning Curves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3822491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Before training starts, the error on the training set is high; through the learning process, the error becomes smaller.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error per pattern depends on the amount of training data and the expressive power (such as the number of weights) in the network.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average error on an independent test set is always higher than on the training set, and it can decrease as well as increase.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A validation set is used in order to decide</a:t>
            </a:r>
            <a:br>
              <a:rPr lang="en-US" sz="1800" b="1" dirty="0"/>
            </a:br>
            <a:r>
              <a:rPr lang="en-US" sz="1800" b="1" dirty="0"/>
              <a:t>when to stop training; we do not want to</a:t>
            </a:r>
            <a:br>
              <a:rPr lang="en-US" sz="1800" b="1" dirty="0"/>
            </a:br>
            <a:r>
              <a:rPr lang="en-US" sz="1800" b="1" dirty="0" err="1"/>
              <a:t>overfit</a:t>
            </a:r>
            <a:r>
              <a:rPr lang="en-US" sz="1800" b="1" dirty="0"/>
              <a:t> the network and decrease the </a:t>
            </a:r>
            <a:br>
              <a:rPr lang="en-US" sz="1800" b="1" dirty="0"/>
            </a:br>
            <a:r>
              <a:rPr lang="en-US" sz="1800" b="1" dirty="0"/>
              <a:t>power of the classifier generalization.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6180" r="17054" b="35203"/>
          <a:stretch>
            <a:fillRect/>
          </a:stretch>
        </p:blipFill>
        <p:spPr>
          <a:xfrm>
            <a:off x="5575769" y="2872668"/>
            <a:ext cx="3342806" cy="24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54200" imgH="457200" progId="Equation.3">
                  <p:embed/>
                </p:oleObj>
              </mc:Choice>
              <mc:Fallback>
                <p:oleObj name="Equation" r:id="rId5" imgW="18542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51100" imgH="457200" progId="Equation.3">
                  <p:embed/>
                </p:oleObj>
              </mc:Choice>
              <mc:Fallback>
                <p:oleObj name="Equation" r:id="rId7" imgW="24511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Find w and b that minimize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457200" progId="Equation.3">
                  <p:embed/>
                </p:oleObj>
              </mc:Choice>
              <mc:Fallback>
                <p:oleObj name="Equation" r:id="rId2" imgW="2451100" imgH="457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 can ensure that the loss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make convex</a:t>
            </a:r>
          </a:p>
        </p:txBody>
      </p:sp>
    </p:spTree>
    <p:extLst>
      <p:ext uri="{BB962C8B-B14F-4D97-AF65-F5344CB8AC3E}">
        <p14:creationId xmlns:p14="http://schemas.microsoft.com/office/powerpoint/2010/main" val="2138474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revisited</a:t>
            </a:r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One definition: The line segment between any two points on the function is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above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function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Mathematically,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convex if for all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, 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value of the function at some point between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value at some point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line segment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between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69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Claim: If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are convex functions then so is the function z=</a:t>
            </a:r>
            <a:r>
              <a:rPr lang="en-US" i="1" dirty="0" err="1"/>
              <a:t>f+g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900" imgH="203200" progId="Equation.3">
                  <p:embed/>
                </p:oleObj>
              </mc:Choice>
              <mc:Fallback>
                <p:oleObj name="Equation" r:id="rId2" imgW="30099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Mathematically,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convex if for all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, 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Prove: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46400" imgH="203200" progId="Equation.3">
                  <p:embed/>
                </p:oleObj>
              </mc:Choice>
              <mc:Fallback>
                <p:oleObj name="Equation" r:id="rId4" imgW="29464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15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500" imgH="203200" progId="Equation.3">
                  <p:embed/>
                </p:oleObj>
              </mc:Choice>
              <mc:Fallback>
                <p:oleObj name="Equation" r:id="rId3" imgW="3111500" imgH="203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57600" imgH="203200" progId="Equation.3">
                  <p:embed/>
                </p:oleObj>
              </mc:Choice>
              <mc:Fallback>
                <p:oleObj name="Equation" r:id="rId5" imgW="36576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40000" imgH="203200" progId="Equation.3">
                  <p:embed/>
                </p:oleObj>
              </mc:Choice>
              <mc:Fallback>
                <p:oleObj name="Equation" r:id="rId7" imgW="2540000" imgH="203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260600" imgH="203200" progId="Equation.3">
                    <p:embed/>
                  </p:oleObj>
                </mc:Choice>
                <mc:Fallback>
                  <p:oleObj name="Equation" r:id="rId9" imgW="2260600" imgH="203200" progId="Equation.3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247900" imgH="203200" progId="Equation.3">
                    <p:embed/>
                  </p:oleObj>
                </mc:Choice>
                <mc:Fallback>
                  <p:oleObj name="Equation" r:id="rId11" imgW="2247900" imgH="203200" progId="Equation.3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Then, given that: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By definition of the sum of two functions: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We know: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572000" imgH="203200" progId="Equation.3">
                    <p:embed/>
                  </p:oleObj>
                </mc:Choice>
                <mc:Fallback>
                  <p:oleObj name="Equation" r:id="rId13" imgW="4572000" imgH="203200" progId="Equation.3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197100" imgH="203200" progId="Equation.3">
                    <p:embed/>
                  </p:oleObj>
                </mc:Choice>
                <mc:Fallback>
                  <p:oleObj name="Equation" r:id="rId15" imgW="2197100" imgH="203200" progId="Equation.3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So: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2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457200" progId="Equation.3">
                  <p:embed/>
                </p:oleObj>
              </mc:Choice>
              <mc:Fallback>
                <p:oleObj name="Equation" r:id="rId2" imgW="2451100" imgH="457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 can ensure that the loss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convex as long as both loss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are convex</a:t>
            </a:r>
          </a:p>
        </p:txBody>
      </p:sp>
    </p:spTree>
    <p:extLst>
      <p:ext uri="{BB962C8B-B14F-4D97-AF65-F5344CB8AC3E}">
        <p14:creationId xmlns:p14="http://schemas.microsoft.com/office/powerpoint/2010/main" val="1883214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are convex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469900" progId="Equation.3">
                  <p:embed/>
                </p:oleObj>
              </mc:Choice>
              <mc:Fallback>
                <p:oleObj name="Equation" r:id="rId2" imgW="1549400" imgH="4699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p-norms are convex for p &gt;= 1</a:t>
            </a:r>
          </a:p>
        </p:txBody>
      </p:sp>
    </p:spTree>
    <p:extLst>
      <p:ext uri="{BB962C8B-B14F-4D97-AF65-F5344CB8AC3E}">
        <p14:creationId xmlns:p14="http://schemas.microsoft.com/office/powerpoint/2010/main" val="1571238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500" imgH="457200" progId="Equation.3">
                  <p:embed/>
                </p:oleObj>
              </mc:Choice>
              <mc:Fallback>
                <p:oleObj name="Equation" r:id="rId5" imgW="18415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38400" imgH="457200" progId="Equation.3">
                  <p:embed/>
                </p:oleObj>
              </mc:Choice>
              <mc:Fallback>
                <p:oleObj name="Equation" r:id="rId7" imgW="24384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Find w and b that minimize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99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optimization criterion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457200" progId="Equation.3">
                  <p:embed/>
                </p:oleObj>
              </mc:Choice>
              <mc:Fallback>
                <p:oleObj name="Equation" r:id="rId2" imgW="24384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 function: penalizes examples where the prediction is different than the label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 penalizes large weights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Key: this function is convex allowing us to use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29546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300" imgH="431800" progId="Equation.3">
                  <p:embed/>
                </p:oleObj>
              </mc:Choice>
              <mc:Fallback>
                <p:oleObj name="Equation" r:id="rId2" imgW="2654300" imgH="4318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8400" imgH="457200" progId="Equation.3">
                  <p:embed/>
                </p:oleObj>
              </mc:Choice>
              <mc:Fallback>
                <p:oleObj name="Equation" r:id="rId4" imgW="24384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2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457200" progId="Equation.3">
                  <p:embed/>
                </p:oleObj>
              </mc:Choice>
              <mc:Fallback>
                <p:oleObj name="Equation" r:id="rId2" imgW="22733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900" imgH="469900" progId="Equation.3">
                  <p:embed/>
                </p:oleObj>
              </mc:Choice>
              <mc:Fallback>
                <p:oleObj name="Equation" r:id="rId2" imgW="2120900" imgH="469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444500" progId="Equation.3">
                  <p:embed/>
                </p:oleObj>
              </mc:Choice>
              <mc:Fallback>
                <p:oleObj name="Equation" r:id="rId4" imgW="977900" imgH="444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9000" imgH="457200" progId="Equation.3">
                  <p:embed/>
                </p:oleObj>
              </mc:Choice>
              <mc:Fallback>
                <p:oleObj name="Equation" r:id="rId6" imgW="21590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(some math happens)</a:t>
            </a:r>
          </a:p>
        </p:txBody>
      </p:sp>
    </p:spTree>
    <p:extLst>
      <p:ext uri="{BB962C8B-B14F-4D97-AF65-F5344CB8AC3E}">
        <p14:creationId xmlns:p14="http://schemas.microsoft.com/office/powerpoint/2010/main" val="462533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800" imgH="457200" progId="Equation.3">
                  <p:embed/>
                </p:oleObj>
              </mc:Choice>
              <mc:Fallback>
                <p:oleObj name="Equation" r:id="rId2" imgW="27178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300" imgH="431800" progId="Equation.3">
                  <p:embed/>
                </p:oleObj>
              </mc:Choice>
              <mc:Fallback>
                <p:oleObj name="Equation" r:id="rId4" imgW="2654300" imgH="431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4260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0" imgH="228600" progId="Equation.3">
                  <p:embed/>
                </p:oleObj>
              </mc:Choice>
              <mc:Fallback>
                <p:oleObj name="Equation" r:id="rId2" imgW="2540000" imgH="2286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direction to 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constant: how far from wrong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effect does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have?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61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positive, reduces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negative, increases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moves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towards 0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0" imgH="228600" progId="Equation.3">
                  <p:embed/>
                </p:oleObj>
              </mc:Choice>
              <mc:Fallback>
                <p:oleObj name="Equation" r:id="rId2" imgW="2540000" imgH="2286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direction to update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constant: how far from wrong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4756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600" imgH="457200" progId="Equation.3">
                  <p:embed/>
                </p:oleObj>
              </mc:Choice>
              <mc:Fallback>
                <p:oleObj name="Equation" r:id="rId2" imgW="22606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700" imgH="469900" progId="Equation.3">
                  <p:embed/>
                </p:oleObj>
              </mc:Choice>
              <mc:Fallback>
                <p:oleObj name="Equation" r:id="rId4" imgW="2044700" imgH="469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900" imgH="444500" progId="Equation.3">
                  <p:embed/>
                </p:oleObj>
              </mc:Choice>
              <mc:Fallback>
                <p:oleObj name="Equation" r:id="rId6" imgW="977900" imgH="4445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27300" imgH="457200" progId="Equation.3">
                  <p:embed/>
                </p:oleObj>
              </mc:Choice>
              <mc:Fallback>
                <p:oleObj name="Equation" r:id="rId8" imgW="25273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2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228600" progId="Equation.3">
                  <p:embed/>
                </p:oleObj>
              </mc:Choice>
              <mc:Fallback>
                <p:oleObj name="Equation" r:id="rId2" imgW="2921000" imgH="228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effect does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have?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556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228600" progId="Equation.3">
                  <p:embed/>
                </p:oleObj>
              </mc:Choice>
              <mc:Fallback>
                <p:oleObj name="Equation" r:id="rId2" imgW="2921000" imgH="228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positive, reduces by a constant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negative, increases by a constant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moves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towards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regardless of magnitude</a:t>
            </a:r>
          </a:p>
        </p:txBody>
      </p:sp>
    </p:spTree>
    <p:extLst>
      <p:ext uri="{BB962C8B-B14F-4D97-AF65-F5344CB8AC3E}">
        <p14:creationId xmlns:p14="http://schemas.microsoft.com/office/powerpoint/2010/main" val="8721267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with p-norms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L1: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/>
              <a:t>L2: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/>
              <a:t>Lp</a:t>
            </a:r>
            <a:r>
              <a:rPr lang="en-US" sz="3200" b="1" dirty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400" imgH="228600" progId="Equation.3">
                  <p:embed/>
                </p:oleObj>
              </mc:Choice>
              <mc:Fallback>
                <p:oleObj name="Equation" r:id="rId5" imgW="2184400" imgH="228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49500" imgH="254000" progId="Equation.3">
                  <p:embed/>
                </p:oleObj>
              </mc:Choice>
              <mc:Fallback>
                <p:oleObj name="Equation" r:id="rId7" imgW="2349500" imgH="2540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higher order norms affect the weights?</a:t>
            </a:r>
          </a:p>
        </p:txBody>
      </p:sp>
    </p:spTree>
    <p:extLst>
      <p:ext uri="{BB962C8B-B14F-4D97-AF65-F5344CB8AC3E}">
        <p14:creationId xmlns:p14="http://schemas.microsoft.com/office/powerpoint/2010/main" val="12586990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r>
              <a:rPr lang="en-US" dirty="0"/>
              <a:t>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Lp</a:t>
            </a:r>
            <a:r>
              <a:rPr lang="en-US" dirty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11372063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loss functions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700" imgH="228600" progId="Equation.3">
                  <p:embed/>
                </p:oleObj>
              </mc:Choice>
              <mc:Fallback>
                <p:oleObj name="Equation" r:id="rId2" imgW="1028700" imgH="228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Without regularization, the generic update is: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215900" progId="Equation.3">
                  <p:embed/>
                </p:oleObj>
              </mc:Choice>
              <mc:Fallback>
                <p:oleObj name="Equation" r:id="rId4" imgW="1384300" imgH="2159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400" imgH="203200" progId="Equation.3">
                  <p:embed/>
                </p:oleObj>
              </mc:Choice>
              <mc:Fallback>
                <p:oleObj name="Equation" r:id="rId6" imgW="787400" imgH="203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exponential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hinge loss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squared error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6100" imgH="228600" progId="Equation.3">
                  <p:embed/>
                </p:oleObj>
              </mc:Choice>
              <mc:Fallback>
                <p:oleObj name="Equation" r:id="rId8" imgW="1816100" imgH="2286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2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Many tools support these different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</a:t>
            </a:r>
            <a:r>
              <a:rPr lang="en-US" dirty="0" err="1"/>
              <a:t>scikit</a:t>
            </a:r>
            <a:r>
              <a:rPr lang="en-US" dirty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http://scikit-learn.org/stable/modules/sgd.html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67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3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the same sign, as the predicted gets larger there update gets smaller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calculated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7319</TotalTime>
  <Words>2354</Words>
  <Application>Microsoft Macintosh PowerPoint</Application>
  <PresentationFormat>Letter Paper (8.5x11 in)</PresentationFormat>
  <Paragraphs>386</Paragraphs>
  <Slides>61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Cambria Math</vt:lpstr>
      <vt:lpstr>Symbol</vt:lpstr>
      <vt:lpstr>Times New Roman</vt:lpstr>
      <vt:lpstr>Tw Cen MT</vt:lpstr>
      <vt:lpstr>Wingdings</vt:lpstr>
      <vt:lpstr>Wingdings 2</vt:lpstr>
      <vt:lpstr>1_isip_default</vt:lpstr>
      <vt:lpstr>1_lecture_title</vt:lpstr>
      <vt:lpstr>Median</vt:lpstr>
      <vt:lpstr>Equation</vt:lpstr>
      <vt:lpstr>PowerPoint Presentation</vt:lpstr>
      <vt:lpstr>PowerPoint Presentation</vt:lpstr>
      <vt:lpstr>PowerPoint Presentation</vt:lpstr>
      <vt:lpstr>PowerPoint Presentation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PowerPoint Presentation</vt:lpstr>
      <vt:lpstr>Regularization</vt:lpstr>
      <vt:lpstr>Model-based machine learning</vt:lpstr>
      <vt:lpstr>Model-based machine learning</vt:lpstr>
      <vt:lpstr>Finding the minimum</vt:lpstr>
      <vt:lpstr>Gradient descent</vt:lpstr>
      <vt:lpstr>Some maths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Regularization with p-norms</vt:lpstr>
      <vt:lpstr>Regularizers summarized</vt:lpstr>
      <vt:lpstr>The other loss functions</vt:lpstr>
      <vt:lpstr>Many tools support these different combinations</vt:lpstr>
      <vt:lpstr>Common names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433</cp:revision>
  <dcterms:created xsi:type="dcterms:W3CDTF">2002-09-12T17:13:32Z</dcterms:created>
  <dcterms:modified xsi:type="dcterms:W3CDTF">2025-03-19T02:39:14Z</dcterms:modified>
</cp:coreProperties>
</file>