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2" r:id="rId1"/>
    <p:sldMasterId id="2147483694" r:id="rId2"/>
    <p:sldMasterId id="2147483696" r:id="rId3"/>
  </p:sldMasterIdLst>
  <p:notesMasterIdLst>
    <p:notesMasterId r:id="rId18"/>
  </p:notesMasterIdLst>
  <p:handoutMasterIdLst>
    <p:handoutMasterId r:id="rId19"/>
  </p:handoutMasterIdLst>
  <p:sldIdLst>
    <p:sldId id="356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9" r:id="rId17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54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3" autoAdjust="0"/>
    <p:restoredTop sz="95080" autoAdjust="0"/>
  </p:normalViewPr>
  <p:slideViewPr>
    <p:cSldViewPr snapToGrid="0">
      <p:cViewPr varScale="1">
        <p:scale>
          <a:sx n="131" d="100"/>
          <a:sy n="131" d="100"/>
        </p:scale>
        <p:origin x="1800" y="176"/>
      </p:cViewPr>
      <p:guideLst>
        <p:guide orient="horz" pos="3816"/>
        <p:guide pos="549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568" y="22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5" Type="http://schemas.openxmlformats.org/officeDocument/2006/relationships/slide" Target="slides/slide9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5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596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6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968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7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93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8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91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67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4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24,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24,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0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cs.toronto.edu/~hinton/nntut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dsia.ch/NNcourse/" TargetMode="External"/><Relationship Id="rId5" Type="http://schemas.openxmlformats.org/officeDocument/2006/relationships/hyperlink" Target="http://www.autonlab.org/tutorials/neural.html" TargetMode="External"/><Relationship Id="rId4" Type="http://schemas.openxmlformats.org/officeDocument/2006/relationships/hyperlink" Target="http://www.rii.ricoh.com/~stork/DHSch6.ppt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>
                <a:solidFill>
                  <a:schemeClr val="accent1"/>
                </a:solidFill>
              </a:rPr>
              <a:t>24: Introduction </a:t>
            </a:r>
            <a:r>
              <a:rPr lang="en-US" b="1" dirty="0">
                <a:solidFill>
                  <a:schemeClr val="accent1"/>
                </a:solidFill>
              </a:rPr>
              <a:t>to a Neural Network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3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5790" y="1543988"/>
            <a:ext cx="1933732" cy="2350379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4579" y="3954332"/>
            <a:ext cx="2762421" cy="210356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4950" marR="0" lvl="0" indent="-23495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Feedforward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Networks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Multilayer Networks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Backpropagation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Posteriors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Kernels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>
                <a:solidFill>
                  <a:schemeClr val="accent2"/>
                </a:solidFill>
              </a:rPr>
              <a:t>Textbook (Sections 6.1, 6.2, 6.A)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4"/>
              </a:rPr>
              <a:t>DHS: Chapter 6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5"/>
              </a:rPr>
              <a:t>AM: Neural Network Tutorial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rgbClr val="004000"/>
                </a:solidFill>
                <a:hlinkClick r:id="rId6"/>
              </a:rPr>
              <a:t>NSFC: Introduction to NNs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GH: Short Courses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Network Learning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Let </a:t>
            </a:r>
            <a:r>
              <a:rPr lang="en-US" sz="1800" dirty="0" err="1"/>
              <a:t>t</a:t>
            </a:r>
            <a:r>
              <a:rPr lang="en-US" sz="1800" baseline="-25000" dirty="0" err="1"/>
              <a:t>k</a:t>
            </a:r>
            <a:r>
              <a:rPr lang="en-US" sz="1800" b="1" dirty="0"/>
              <a:t> be the </a:t>
            </a:r>
            <a:r>
              <a:rPr lang="en-US" sz="1800" dirty="0"/>
              <a:t>k-</a:t>
            </a:r>
            <a:r>
              <a:rPr lang="en-US" sz="1800" dirty="0" err="1"/>
              <a:t>th</a:t>
            </a:r>
            <a:r>
              <a:rPr lang="en-US" sz="1800" b="1" dirty="0"/>
              <a:t> target (or desired) output and </a:t>
            </a:r>
            <a:r>
              <a:rPr lang="en-US" sz="1800" dirty="0" err="1"/>
              <a:t>z</a:t>
            </a:r>
            <a:r>
              <a:rPr lang="en-US" sz="1800" baseline="-25000" dirty="0" err="1"/>
              <a:t>k</a:t>
            </a:r>
            <a:r>
              <a:rPr lang="en-US" sz="1800" b="1" dirty="0"/>
              <a:t> be the </a:t>
            </a:r>
            <a:r>
              <a:rPr lang="en-US" sz="1800" dirty="0"/>
              <a:t>k-</a:t>
            </a:r>
            <a:r>
              <a:rPr lang="en-US" sz="1800" dirty="0" err="1"/>
              <a:t>th</a:t>
            </a:r>
            <a:r>
              <a:rPr lang="en-US" sz="1800" b="1" dirty="0"/>
              <a:t> computed output with </a:t>
            </a:r>
            <a:r>
              <a:rPr lang="en-US" sz="1800" dirty="0"/>
              <a:t>k = 1, …, c </a:t>
            </a:r>
            <a:r>
              <a:rPr lang="en-US" sz="1800" b="1" dirty="0"/>
              <a:t>and w represents all the weights of the network.</a:t>
            </a:r>
          </a:p>
          <a:p>
            <a:pPr marL="165100" lvl="1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Training error: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/>
              <a:t>The </a:t>
            </a:r>
            <a:r>
              <a:rPr lang="en-US" sz="1800" b="1" dirty="0" err="1"/>
              <a:t>backpropagation</a:t>
            </a:r>
            <a:r>
              <a:rPr lang="en-US" sz="1800" b="1" dirty="0"/>
              <a:t> learning rule is based on gradient descent:</a:t>
            </a:r>
          </a:p>
          <a:p>
            <a:pPr marL="344488" lvl="1" indent="-179388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/>
              <a:t>The weights are initialized with pseudo-random values and are changed in a direction that will reduce the error:</a:t>
            </a:r>
          </a:p>
          <a:p>
            <a:pPr marL="344488" lvl="1" indent="-179388">
              <a:spcAft>
                <a:spcPts val="1200"/>
              </a:spcAft>
            </a:pPr>
            <a:r>
              <a:rPr lang="en-US" sz="1800" b="1" dirty="0"/>
              <a:t>	</a:t>
            </a:r>
            <a:r>
              <a:rPr lang="en-US" sz="1800" b="1" dirty="0">
                <a:solidFill>
                  <a:schemeClr val="bg1"/>
                </a:solidFill>
              </a:rPr>
              <a:t>where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</a:t>
            </a:r>
            <a:r>
              <a:rPr lang="en-US" sz="1800" b="1" i="1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is the learning rate which indicates the relative size of the change in weights.</a:t>
            </a:r>
          </a:p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The weight are updated using: </a:t>
            </a:r>
            <a:r>
              <a:rPr lang="en-US" sz="1800" b="1" dirty="0">
                <a:solidFill>
                  <a:schemeClr val="bg1"/>
                </a:solidFill>
              </a:rPr>
              <a:t>w</a:t>
            </a:r>
            <a:r>
              <a:rPr lang="en-US" sz="1800" dirty="0">
                <a:solidFill>
                  <a:schemeClr val="bg1"/>
                </a:solidFill>
              </a:rPr>
              <a:t>(m +1) = </a:t>
            </a:r>
            <a:r>
              <a:rPr lang="en-US" sz="1800" b="1" dirty="0">
                <a:solidFill>
                  <a:schemeClr val="bg1"/>
                </a:solidFill>
              </a:rPr>
              <a:t>w </a:t>
            </a:r>
            <a:r>
              <a:rPr lang="en-US" sz="1800" dirty="0">
                <a:solidFill>
                  <a:schemeClr val="bg1"/>
                </a:solidFill>
              </a:rPr>
              <a:t>(m) + </a:t>
            </a:r>
            <a:r>
              <a:rPr lang="en-US" sz="1800" dirty="0" err="1">
                <a:solidFill>
                  <a:schemeClr val="bg1"/>
                </a:solidFill>
                <a:sym typeface="Symbol" pitchFamily="18" charset="2"/>
              </a:rPr>
              <a:t>Δ</a:t>
            </a:r>
            <a:r>
              <a:rPr lang="en-US" sz="1800" b="1" dirty="0" err="1">
                <a:solidFill>
                  <a:schemeClr val="bg1"/>
                </a:solidFill>
              </a:rPr>
              <a:t>w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  <a:sym typeface="Symbol" pitchFamily="18" charset="2"/>
              </a:rPr>
              <a:t>(m).</a:t>
            </a: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Error on the hidden–to-output weights:</a:t>
            </a:r>
          </a:p>
          <a:p>
            <a:pPr marL="165100" lvl="1" indent="-165100">
              <a:spcBef>
                <a:spcPts val="120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	where the sensitivity of unit </a:t>
            </a:r>
            <a:r>
              <a:rPr lang="en-US" sz="1800" dirty="0">
                <a:solidFill>
                  <a:schemeClr val="bg1"/>
                </a:solidFill>
              </a:rPr>
              <a:t>k </a:t>
            </a:r>
            <a:r>
              <a:rPr lang="en-US" sz="1800" b="1" dirty="0">
                <a:solidFill>
                  <a:schemeClr val="bg1"/>
                </a:solidFill>
              </a:rPr>
              <a:t>is defined as:</a:t>
            </a:r>
          </a:p>
          <a:p>
            <a:pPr marL="165100" lvl="1" indent="-165100"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	and describes how the overall error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changes with the activation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of the unit’s net:</a:t>
            </a:r>
          </a:p>
          <a:p>
            <a:pPr lvl="2">
              <a:spcAft>
                <a:spcPts val="1200"/>
              </a:spcAft>
              <a:buFontTx/>
              <a:buNone/>
            </a:pPr>
            <a:r>
              <a:rPr lang="en-US" sz="1800" b="1" dirty="0">
                <a:solidFill>
                  <a:schemeClr val="bg1"/>
                </a:solidFill>
              </a:rPr>
              <a:t>                          </a:t>
            </a:r>
          </a:p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122853" y="1352082"/>
          <a:ext cx="30432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22560" imgH="571320" progId="Equation.3">
                  <p:embed/>
                </p:oleObj>
              </mc:Choice>
              <mc:Fallback>
                <p:oleObj name="Equation" r:id="rId2" imgW="3022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853" y="1352082"/>
                        <a:ext cx="30432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4633548" y="2771723"/>
          <a:ext cx="11795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80800" imgH="558720" progId="Equation.3">
                  <p:embed/>
                </p:oleObj>
              </mc:Choice>
              <mc:Fallback>
                <p:oleObj name="Equation" r:id="rId4" imgW="1180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548" y="2771723"/>
                        <a:ext cx="1179513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738478" y="4517740"/>
          <a:ext cx="29527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33640" imgH="634680" progId="Equation.3">
                  <p:embed/>
                </p:oleObj>
              </mc:Choice>
              <mc:Fallback>
                <p:oleObj name="Equation" r:id="rId6" imgW="29336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478" y="4517740"/>
                        <a:ext cx="2952750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5223527" y="5118674"/>
          <a:ext cx="11588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8200" imgH="609480" progId="Equation.3">
                  <p:embed/>
                </p:oleObj>
              </mc:Choice>
              <mc:Fallback>
                <p:oleObj name="Equation" r:id="rId8" imgW="1168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527" y="5118674"/>
                        <a:ext cx="1158875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944001" y="6006996"/>
          <a:ext cx="42116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228920" imgH="609480" progId="Equation.DSMT4">
                  <p:embed/>
                </p:oleObj>
              </mc:Choice>
              <mc:Fallback>
                <p:oleObj name="Equation" r:id="rId10" imgW="4228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001" y="6006996"/>
                        <a:ext cx="4211637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63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Network Learning (Cont.)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6133476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Since </a:t>
            </a:r>
            <a:r>
              <a:rPr lang="en-US" sz="1800" dirty="0" err="1">
                <a:solidFill>
                  <a:schemeClr val="bg1"/>
                </a:solidFill>
              </a:rPr>
              <a:t>net</a:t>
            </a:r>
            <a:r>
              <a:rPr lang="en-US" sz="1800" baseline="-25000" dirty="0" err="1">
                <a:solidFill>
                  <a:schemeClr val="bg1"/>
                </a:solidFill>
              </a:rPr>
              <a:t>k</a:t>
            </a:r>
            <a:r>
              <a:rPr lang="en-US" sz="1800" b="1" baseline="-25000" dirty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= </a:t>
            </a:r>
            <a:r>
              <a:rPr lang="en-US" sz="1800" b="1" dirty="0" err="1">
                <a:solidFill>
                  <a:schemeClr val="bg1"/>
                </a:solidFill>
              </a:rPr>
              <a:t>w</a:t>
            </a:r>
            <a:r>
              <a:rPr lang="en-US" sz="1800" b="1" baseline="-25000" dirty="0" err="1">
                <a:solidFill>
                  <a:schemeClr val="bg1"/>
                </a:solidFill>
              </a:rPr>
              <a:t>k</a:t>
            </a:r>
            <a:r>
              <a:rPr lang="en-US" sz="1800" b="1" baseline="30000" dirty="0" err="1">
                <a:solidFill>
                  <a:schemeClr val="bg1"/>
                </a:solidFill>
              </a:rPr>
              <a:t>t</a:t>
            </a:r>
            <a:r>
              <a:rPr lang="en-US" sz="1800" b="1" dirty="0" err="1">
                <a:solidFill>
                  <a:schemeClr val="bg1"/>
                </a:solidFill>
              </a:rPr>
              <a:t>.y</a:t>
            </a:r>
            <a:r>
              <a:rPr lang="en-US" sz="1800" b="1" dirty="0">
                <a:solidFill>
                  <a:schemeClr val="bg1"/>
                </a:solidFill>
              </a:rPr>
              <a:t>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Therefore, the weight update (or learning rule) for the hidden-to-output weights is: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Δw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kj</a:t>
            </a:r>
            <a:r>
              <a:rPr lang="en-US" sz="1800" i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=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ηδ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y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r>
              <a:rPr lang="en-US" sz="1800" i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=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η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(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t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 –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z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) f’ (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net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)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y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endParaRPr lang="en-US" sz="1800" i="1" dirty="0">
              <a:solidFill>
                <a:schemeClr val="bg1"/>
              </a:solidFill>
              <a:sym typeface="Symbol" pitchFamily="18" charset="2"/>
            </a:endParaRPr>
          </a:p>
          <a:p>
            <a:pPr marL="165100" lvl="1" indent="-165100" algn="ctr">
              <a:buFont typeface="Arial" pitchFamily="34" charset="0"/>
              <a:buChar char="•"/>
            </a:pPr>
            <a:endParaRPr lang="en-US" sz="1800" b="1" i="1" dirty="0">
              <a:solidFill>
                <a:schemeClr val="bg1"/>
              </a:solidFill>
              <a:sym typeface="Symbol" pitchFamily="18" charset="2"/>
            </a:endParaRPr>
          </a:p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 error on the input-to-hidden units is: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r>
              <a:rPr lang="en-US" sz="1800" b="1" dirty="0"/>
              <a:t>The first term is given by:</a:t>
            </a:r>
          </a:p>
          <a:p>
            <a:pPr marL="165100" lvl="1" indent="-165100">
              <a:spcBef>
                <a:spcPts val="8400"/>
              </a:spcBef>
              <a:buFont typeface="Arial" pitchFamily="34" charset="0"/>
              <a:buChar char="•"/>
            </a:pPr>
            <a:r>
              <a:rPr lang="en-US" sz="1800" b="1" dirty="0"/>
              <a:t>We define the sensitivity for a hidden unit:</a:t>
            </a:r>
          </a:p>
          <a:p>
            <a:pPr marL="165100" lvl="1" indent="-165100">
              <a:spcBef>
                <a:spcPts val="1800"/>
              </a:spcBef>
            </a:pPr>
            <a:r>
              <a:rPr lang="en-US" sz="1800" b="1" dirty="0"/>
              <a:t>	which demonstrates that </a:t>
            </a:r>
            <a:r>
              <a:rPr lang="en-US" sz="1800" b="1" dirty="0">
                <a:solidFill>
                  <a:schemeClr val="bg1"/>
                </a:solidFill>
              </a:rPr>
              <a:t>“the sensitivity at a hidden unit is simply the sum of the individual sensitivities at the output units weighted by the hidden-to-output weights </a:t>
            </a:r>
            <a:r>
              <a:rPr lang="en-US" sz="1800" dirty="0" err="1">
                <a:solidFill>
                  <a:schemeClr val="bg1"/>
                </a:solidFill>
              </a:rPr>
              <a:t>w</a:t>
            </a:r>
            <a:r>
              <a:rPr lang="en-US" sz="1800" baseline="-25000" dirty="0" err="1">
                <a:solidFill>
                  <a:schemeClr val="bg1"/>
                </a:solidFill>
              </a:rPr>
              <a:t>kj</a:t>
            </a:r>
            <a:r>
              <a:rPr lang="en-US" sz="1800" b="1" dirty="0">
                <a:solidFill>
                  <a:schemeClr val="bg1"/>
                </a:solidFill>
              </a:rPr>
              <a:t>; all </a:t>
            </a:r>
            <a:r>
              <a:rPr lang="en-US" sz="1800" b="1" dirty="0" err="1">
                <a:solidFill>
                  <a:schemeClr val="bg1"/>
                </a:solidFill>
              </a:rPr>
              <a:t>multipled</a:t>
            </a:r>
            <a:r>
              <a:rPr lang="en-US" sz="1800" b="1" dirty="0">
                <a:solidFill>
                  <a:schemeClr val="bg1"/>
                </a:solidFill>
              </a:rPr>
              <a:t> by </a:t>
            </a:r>
            <a:r>
              <a:rPr lang="en-US" sz="1800" dirty="0">
                <a:solidFill>
                  <a:schemeClr val="bg1"/>
                </a:solidFill>
              </a:rPr>
              <a:t>f’(</a:t>
            </a:r>
            <a:r>
              <a:rPr lang="en-US" sz="1800" dirty="0" err="1">
                <a:solidFill>
                  <a:schemeClr val="bg1"/>
                </a:solidFill>
              </a:rPr>
              <a:t>net</a:t>
            </a:r>
            <a:r>
              <a:rPr lang="en-US" sz="1800" baseline="-25000" dirty="0" err="1">
                <a:solidFill>
                  <a:schemeClr val="bg1"/>
                </a:solidFill>
              </a:rPr>
              <a:t>j</a:t>
            </a:r>
            <a:r>
              <a:rPr lang="en-US" sz="1800" dirty="0">
                <a:solidFill>
                  <a:schemeClr val="bg1"/>
                </a:solidFill>
              </a:rPr>
              <a:t>).</a:t>
            </a:r>
            <a:r>
              <a:rPr lang="en-US" sz="1800" b="1" i="1" dirty="0">
                <a:solidFill>
                  <a:schemeClr val="bg1"/>
                </a:solidFill>
              </a:rPr>
              <a:t>”</a:t>
            </a:r>
          </a:p>
          <a:p>
            <a:pPr marL="165100" lvl="1" indent="-1651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b="1" dirty="0"/>
              <a:t>The learning rule for the</a:t>
            </a:r>
            <a:br>
              <a:rPr lang="en-US" sz="1800" b="1" dirty="0"/>
            </a:br>
            <a:r>
              <a:rPr lang="en-US" sz="1800" b="1" dirty="0"/>
              <a:t>input-to-hidden weights is: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390854" y="601481"/>
          <a:ext cx="9969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634680" progId="Equation.3">
                  <p:embed/>
                </p:oleObj>
              </mc:Choice>
              <mc:Fallback>
                <p:oleObj name="Equation" r:id="rId2" imgW="10029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854" y="601481"/>
                        <a:ext cx="99695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4863346" y="2039703"/>
          <a:ext cx="224631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22280" imgH="672840" progId="Equation.3">
                  <p:embed/>
                </p:oleObj>
              </mc:Choice>
              <mc:Fallback>
                <p:oleObj name="Equation" r:id="rId4" imgW="222228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346" y="2039703"/>
                        <a:ext cx="224631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182910" y="2794000"/>
          <a:ext cx="5256213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57800" imgH="1358640" progId="Equation.3">
                  <p:embed/>
                </p:oleObj>
              </mc:Choice>
              <mc:Fallback>
                <p:oleObj name="Equation" r:id="rId6" imgW="52578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10" y="2794000"/>
                        <a:ext cx="5256213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5033676" y="4154333"/>
          <a:ext cx="197167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81080" imgH="571320" progId="Equation.3">
                  <p:embed/>
                </p:oleObj>
              </mc:Choice>
              <mc:Fallback>
                <p:oleObj name="Equation" r:id="rId8" imgW="1981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676" y="4154333"/>
                        <a:ext cx="1971675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488571" y="5979853"/>
          <a:ext cx="3619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225600" imgH="634680" progId="Equation.DSMT4">
                  <p:embed/>
                </p:oleObj>
              </mc:Choice>
              <mc:Fallback>
                <p:oleObj name="Equation" r:id="rId10" imgW="32256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571" y="5979853"/>
                        <a:ext cx="36195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98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Stochastic Back Propagation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6133476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kern="0" dirty="0"/>
              <a:t>Starting with a pseudo-random weight configuration, the stochastic </a:t>
            </a:r>
            <a:r>
              <a:rPr lang="en-US" sz="1800" b="1" kern="0" dirty="0" err="1"/>
              <a:t>backpropagation</a:t>
            </a:r>
            <a:r>
              <a:rPr lang="en-US" sz="1800" b="1" kern="0" dirty="0"/>
              <a:t> algorithm can be written as:</a:t>
            </a: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79685" y="1680954"/>
            <a:ext cx="8349522" cy="2578309"/>
          </a:xfrm>
          <a:prstGeom prst="rect">
            <a:avLst/>
          </a:prstGeom>
        </p:spPr>
        <p:txBody>
          <a:bodyPr lIns="0" tIns="0" rIns="0" bIns="0"/>
          <a:lstStyle/>
          <a:p>
            <a:pPr marL="165100" marR="0" lvl="1" indent="-1651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Begin</a:t>
            </a:r>
          </a:p>
          <a:p>
            <a:pPr marL="344488" marR="0" lvl="1" indent="-179388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initialize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n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H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; </a:t>
            </a: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w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 criterion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θ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,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η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, m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0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do m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m + 1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 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x</a:t>
            </a:r>
            <a:r>
              <a:rPr kumimoji="0" lang="en-US" sz="1800" i="0" strike="noStrike" kern="0" cap="none" spc="0" normalizeH="0" baseline="30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m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randomly chosen pattern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 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+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ηδ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x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;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kj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kj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+ 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y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</a:t>
            </a:r>
            <a:endParaRPr kumimoji="0" lang="en-US" sz="1800" i="0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sym typeface="Symbol" pitchFamily="18" charset="2"/>
            </a:endParaRP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until ||J(w)|| &lt; </a:t>
            </a:r>
          </a:p>
          <a:p>
            <a:pPr marL="344488" marR="0" lvl="1" indent="-179388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return w</a:t>
            </a:r>
          </a:p>
          <a:p>
            <a:pPr marL="0"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4916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Stopping Criterion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2788170"/>
          </a:xfrm>
          <a:prstGeom prst="rect">
            <a:avLst/>
          </a:prstGeom>
        </p:spPr>
        <p:txBody>
          <a:bodyPr lIns="0" tIns="0" rIns="0" bIns="0"/>
          <a:lstStyle/>
          <a:p>
            <a:pPr marL="165100" lvl="2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One example of a stopping algorithm is to terminate the algorithm when the change in the criterion function </a:t>
            </a:r>
            <a:r>
              <a:rPr lang="en-US" sz="1800" dirty="0"/>
              <a:t>J(w)</a:t>
            </a:r>
            <a:r>
              <a:rPr lang="en-US" sz="1800" b="1" dirty="0"/>
              <a:t> is smaller than some preset value </a:t>
            </a:r>
            <a:r>
              <a:rPr lang="en-US" sz="1800" b="1" dirty="0" err="1">
                <a:sym typeface="Symbol" pitchFamily="18" charset="2"/>
              </a:rPr>
              <a:t>θ</a:t>
            </a:r>
            <a:r>
              <a:rPr lang="en-US" sz="1800" b="1" dirty="0">
                <a:sym typeface="Symbol" pitchFamily="18" charset="2"/>
              </a:rPr>
              <a:t>.</a:t>
            </a:r>
          </a:p>
          <a:p>
            <a:pPr marL="165100" lvl="2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There are other stopping criteria that lead to better performance than this one. Most gradient descent approaches can be applied.</a:t>
            </a:r>
          </a:p>
          <a:p>
            <a:pPr marL="165100" lvl="2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So far, we have considered the error on a single pattern, but we want to consider an error defined over the entirety of patterns in the training set.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The total training error is the sum over the errors of</a:t>
            </a:r>
            <a:br>
              <a:rPr lang="en-US" sz="1800" b="1" dirty="0"/>
            </a:br>
            <a:r>
              <a:rPr lang="en-US" sz="1800" b="1" dirty="0"/>
              <a:t>n individual patterns: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A weight update may reduce the error on the single pattern being presented but can increase the error on the full training set.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However, given a large number of such individual updates, the total error decreases.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endParaRPr lang="en-US" sz="1800" b="1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761080" y="3228403"/>
          <a:ext cx="10604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596880" progId="Equation.DSMT4">
                  <p:embed/>
                </p:oleObj>
              </mc:Choice>
              <mc:Fallback>
                <p:oleObj name="Equation" r:id="rId2" imgW="10666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080" y="3228403"/>
                        <a:ext cx="10604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35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88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Introduced the concept of a </a:t>
            </a:r>
            <a:r>
              <a:rPr lang="en-US" sz="1800" b="1" dirty="0" err="1">
                <a:solidFill>
                  <a:schemeClr val="bg1"/>
                </a:solidFill>
              </a:rPr>
              <a:t>feedforward</a:t>
            </a:r>
            <a:r>
              <a:rPr lang="en-US" sz="1800" b="1" dirty="0">
                <a:solidFill>
                  <a:schemeClr val="bg1"/>
                </a:solidFill>
              </a:rPr>
              <a:t> neural network.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the basic computational structure.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how to train this network using </a:t>
            </a:r>
            <a:r>
              <a:rPr lang="en-US" sz="1800" b="1" dirty="0" err="1">
                <a:solidFill>
                  <a:schemeClr val="bg1"/>
                </a:solidFill>
              </a:rPr>
              <a:t>backpropagation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Discussed stopping criterion.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the problems associated with learning, notably </a:t>
            </a:r>
            <a:r>
              <a:rPr lang="en-US" sz="1800" b="1" dirty="0" err="1">
                <a:solidFill>
                  <a:schemeClr val="bg1"/>
                </a:solidFill>
              </a:rPr>
              <a:t>overfitting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What we didn’t discuss:</a:t>
            </a:r>
          </a:p>
          <a:p>
            <a:pPr marL="344488" indent="-179388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Many, many forms of neural networks. Three historically important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types of networks to consider: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Basis functions: 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Boltzmann machines: a type of simulated annealing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stochastic recurrent neural network.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Recurrent networks: used extensively in time series analysis.</a:t>
            </a:r>
          </a:p>
          <a:p>
            <a:pPr marL="344488" indent="-179388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Posterior estimation: in the limit of infinite data the outputs approximate a true a posteriori probability in the least squares sense.</a:t>
            </a:r>
          </a:p>
          <a:p>
            <a:pPr marL="344488" indent="-179388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Alternative training strategies and learning rules.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65817"/>
              </p:ext>
            </p:extLst>
          </p:nvPr>
        </p:nvGraphicFramePr>
        <p:xfrm>
          <a:off x="2756584" y="3505818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880" imgH="609480" progId="Equation.DSMT4">
                  <p:embed/>
                </p:oleObj>
              </mc:Choice>
              <mc:Fallback>
                <p:oleObj name="Equation" r:id="rId2" imgW="15238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6584" y="3505818"/>
                        <a:ext cx="1524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843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Overview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There are many problems for which linear discriminant functions are insufficient for minimum error.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Previous methods, such as Support Vector Machines require judicious choice of a kernel function (though data-driven methods to estimate kernels exist).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“brute” approach might be to select a complete basis set such as all polynomials; such a classifier would require too many parameters to be determined from a limited number of training samples.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There is no automatic method for determining the nonlinearities when no information is provided to the classifier.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Multilayer Neural Networks attempt to learn the form of the nonlinearity from the training data.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These were loosely motivated by attempts to emulate behavior of the human brain, though the individual computation units (e.g., a node) and training procedures (e.g., </a:t>
            </a:r>
            <a:r>
              <a:rPr lang="en-US" sz="1800" b="1" dirty="0" err="1"/>
              <a:t>backpropagation</a:t>
            </a:r>
            <a:r>
              <a:rPr lang="en-US" sz="1800" b="1" dirty="0"/>
              <a:t>) are not intended to replicate properties of a human brain.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Learning algorithms are generally gradient-descent approaches to minimizing error.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494049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Networks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2618562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three-layer neural network consists of an input layer, a hidden layer and an output layer interconnected by modifiable weights represented by links between layers.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bias term that is connected to all units.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35022" y="674558"/>
            <a:ext cx="6183553" cy="5092414"/>
          </a:xfrm>
          <a:prstGeom prst="rect">
            <a:avLst/>
          </a:prstGeom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80454" y="3948315"/>
            <a:ext cx="4436515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This simple network can solve the exclusive-OR problem.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 hidden and output units from the linear weighted sum of their inputs and perform a simple </a:t>
            </a:r>
            <a:r>
              <a:rPr lang="en-US" sz="1800" b="1" dirty="0" err="1"/>
              <a:t>thresholding</a:t>
            </a:r>
            <a:r>
              <a:rPr lang="en-US" sz="1800" b="1" dirty="0"/>
              <a:t> (+1 if the inputs are greater than zero, -1 otherwise).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383467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Definitions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A single “bias unit” is connected to each unit other than the input units.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Net activation: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</a:pPr>
            <a:r>
              <a:rPr lang="en-US" sz="1800" b="1" dirty="0"/>
              <a:t>	where the subscript </a:t>
            </a:r>
            <a:r>
              <a:rPr lang="en-US" sz="1800" dirty="0" err="1"/>
              <a:t>i</a:t>
            </a:r>
            <a:r>
              <a:rPr lang="en-US" sz="1800" b="1" dirty="0"/>
              <a:t> indexes units in the input layer,</a:t>
            </a:r>
            <a:r>
              <a:rPr lang="en-US" sz="1800" dirty="0"/>
              <a:t> </a:t>
            </a:r>
            <a:r>
              <a:rPr lang="en-US" sz="1800" i="1" dirty="0"/>
              <a:t>j</a:t>
            </a:r>
            <a:r>
              <a:rPr lang="en-US" sz="1800" dirty="0"/>
              <a:t> </a:t>
            </a:r>
            <a:r>
              <a:rPr lang="en-US" sz="1800" b="1" dirty="0"/>
              <a:t>in the hidden;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ji</a:t>
            </a:r>
            <a:r>
              <a:rPr lang="en-US" sz="1800" b="1" baseline="-25000" dirty="0"/>
              <a:t> </a:t>
            </a:r>
            <a:r>
              <a:rPr lang="en-US" sz="1800" b="1" dirty="0"/>
              <a:t>denotes the input-to-hidden layer weights at the hidden unit </a:t>
            </a:r>
            <a:r>
              <a:rPr lang="en-US" sz="1800" i="1" dirty="0"/>
              <a:t>j</a:t>
            </a:r>
            <a:r>
              <a:rPr lang="en-US" sz="1800" b="1" dirty="0"/>
              <a:t>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hidden unit emits an output that is a nonlinear function of </a:t>
            </a:r>
            <a:br>
              <a:rPr lang="en-US" sz="1800" b="1" dirty="0"/>
            </a:br>
            <a:r>
              <a:rPr lang="en-US" sz="1800" b="1" dirty="0"/>
              <a:t>its activation: </a:t>
            </a:r>
            <a:r>
              <a:rPr lang="en-US" sz="1800" i="1" dirty="0" err="1"/>
              <a:t>y</a:t>
            </a:r>
            <a:r>
              <a:rPr lang="en-US" sz="1800" i="1" baseline="-25000" dirty="0" err="1"/>
              <a:t>j</a:t>
            </a:r>
            <a:r>
              <a:rPr lang="en-US" sz="1800" i="1" baseline="-25000" dirty="0"/>
              <a:t> </a:t>
            </a:r>
            <a:r>
              <a:rPr lang="en-US" sz="1800" i="1" dirty="0"/>
              <a:t>= f(</a:t>
            </a:r>
            <a:r>
              <a:rPr lang="en-US" sz="1800" i="1" dirty="0" err="1"/>
              <a:t>net</a:t>
            </a:r>
            <a:r>
              <a:rPr lang="en-US" sz="1800" i="1" baseline="-25000" dirty="0" err="1"/>
              <a:t>j</a:t>
            </a:r>
            <a:r>
              <a:rPr lang="en-US" sz="1800" i="1" dirty="0"/>
              <a:t>)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Even though the individual computational units are simple (e.g., a simple threshold), a collection of large numbers of simple nonlinear units can result in a powerful learning machine (similar to the human brain).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output unit similarly computes its net activation based on the hidden unit signals as:</a:t>
            </a:r>
          </a:p>
          <a:p>
            <a:pPr marL="165100" indent="-165100">
              <a:lnSpc>
                <a:spcPct val="90000"/>
              </a:lnSpc>
              <a:spcBef>
                <a:spcPts val="4200"/>
              </a:spcBef>
              <a:spcAft>
                <a:spcPts val="1800"/>
              </a:spcAft>
            </a:pPr>
            <a:r>
              <a:rPr lang="en-US" sz="1800" b="1" dirty="0"/>
              <a:t>	where the subscript </a:t>
            </a:r>
            <a:r>
              <a:rPr lang="en-US" sz="1800" dirty="0"/>
              <a:t>k</a:t>
            </a:r>
            <a:r>
              <a:rPr lang="en-US" sz="1800" b="1" dirty="0"/>
              <a:t> indexes units in the output layer and</a:t>
            </a:r>
            <a:r>
              <a:rPr lang="en-US" sz="1800" b="1" i="1" dirty="0"/>
              <a:t> </a:t>
            </a:r>
            <a:r>
              <a:rPr lang="en-US" sz="1800" i="1" dirty="0" err="1"/>
              <a:t>n</a:t>
            </a:r>
            <a:r>
              <a:rPr lang="en-US" sz="1800" i="1" baseline="-25000" dirty="0" err="1"/>
              <a:t>H</a:t>
            </a:r>
            <a:r>
              <a:rPr lang="en-US" sz="1800" b="1" i="1" dirty="0"/>
              <a:t> </a:t>
            </a:r>
            <a:r>
              <a:rPr lang="en-US" sz="1800" b="1" dirty="0"/>
              <a:t>denotes the number of hidden units.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i="1" dirty="0" err="1"/>
              <a:t>z</a:t>
            </a:r>
            <a:r>
              <a:rPr lang="en-US" sz="1800" i="1" baseline="-25000" dirty="0" err="1"/>
              <a:t>k</a:t>
            </a:r>
            <a:r>
              <a:rPr lang="en-US" sz="1800" b="1" i="1" baseline="-25000" dirty="0"/>
              <a:t> </a:t>
            </a:r>
            <a:r>
              <a:rPr lang="en-US" sz="1800" b="1" dirty="0"/>
              <a:t> will represent the output for systems with more than one output node. An output unit computes </a:t>
            </a:r>
            <a:r>
              <a:rPr lang="en-US" sz="1800" i="1" dirty="0" err="1"/>
              <a:t>z</a:t>
            </a:r>
            <a:r>
              <a:rPr lang="en-US" sz="1800" i="1" baseline="-25000" dirty="0" err="1"/>
              <a:t>k</a:t>
            </a:r>
            <a:r>
              <a:rPr lang="en-US" sz="1800" i="1" dirty="0"/>
              <a:t> = f(</a:t>
            </a:r>
            <a:r>
              <a:rPr lang="en-US" sz="1800" i="1" dirty="0" err="1"/>
              <a:t>net</a:t>
            </a:r>
            <a:r>
              <a:rPr lang="en-US" sz="1800" i="1" baseline="-25000" dirty="0" err="1"/>
              <a:t>k</a:t>
            </a:r>
            <a:r>
              <a:rPr lang="en-US" sz="1800" i="1" dirty="0"/>
              <a:t>).</a:t>
            </a:r>
            <a:endParaRPr lang="en-US" sz="1800" b="1" i="1" dirty="0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2013237" y="905656"/>
          <a:ext cx="3352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52680" imgH="571320" progId="Equation.3">
                  <p:embed/>
                </p:oleObj>
              </mc:Choice>
              <mc:Fallback>
                <p:oleObj name="Equation" r:id="rId2" imgW="33526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3237" y="905656"/>
                        <a:ext cx="3352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50850" y="4483153"/>
          <a:ext cx="3556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5720" imgH="609480" progId="Equation.DSMT4">
                  <p:embed/>
                </p:oleObj>
              </mc:Choice>
              <mc:Fallback>
                <p:oleObj name="Equation" r:id="rId4" imgW="35557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4483153"/>
                        <a:ext cx="3556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14468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Computations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158584" y="989351"/>
            <a:ext cx="1573967" cy="26982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43593" y="1259174"/>
            <a:ext cx="1648918" cy="28481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161084" y="2176061"/>
            <a:ext cx="1573967" cy="26982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146093" y="2445884"/>
            <a:ext cx="1648918" cy="28481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6205928" y="963562"/>
            <a:ext cx="2698230" cy="3923182"/>
            <a:chOff x="6205928" y="2297672"/>
            <a:chExt cx="2698230" cy="3923182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2"/>
            <a:srcRect l="28495" t="22960" r="30051"/>
            <a:stretch>
              <a:fillRect/>
            </a:stretch>
          </p:blipFill>
          <p:spPr>
            <a:xfrm>
              <a:off x="6340840" y="2297672"/>
              <a:ext cx="2563318" cy="3923182"/>
            </a:xfrm>
            <a:prstGeom prst="rect">
              <a:avLst/>
            </a:prstGeom>
          </p:spPr>
        </p:pic>
        <p:sp>
          <p:nvSpPr>
            <p:cNvPr id="47" name="Rectangle 46"/>
            <p:cNvSpPr/>
            <p:nvPr/>
          </p:nvSpPr>
          <p:spPr>
            <a:xfrm>
              <a:off x="6205928" y="2698230"/>
              <a:ext cx="389744" cy="55463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The hidden unit </a:t>
            </a:r>
            <a:r>
              <a:rPr lang="en-US" sz="1800" dirty="0"/>
              <a:t>y</a:t>
            </a:r>
            <a:r>
              <a:rPr lang="en-US" sz="1800" baseline="-25000" dirty="0"/>
              <a:t>1</a:t>
            </a:r>
            <a:r>
              <a:rPr lang="en-US" sz="1800" b="1" i="1" baseline="-25000" dirty="0"/>
              <a:t> </a:t>
            </a:r>
            <a:r>
              <a:rPr lang="en-US" sz="1800" b="1" dirty="0"/>
              <a:t>computes the boundary: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dirty="0"/>
              <a:t>   </a:t>
            </a:r>
            <a:r>
              <a:rPr lang="en-US" sz="1800" i="1" dirty="0">
                <a:sym typeface="Symbol" pitchFamily="18" charset="2"/>
              </a:rPr>
              <a:t>≥</a:t>
            </a:r>
            <a:r>
              <a:rPr lang="en-US" sz="1800" i="1" dirty="0"/>
              <a:t>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</a:t>
            </a:r>
            <a:endParaRPr lang="en-US" sz="1800" i="1" dirty="0"/>
          </a:p>
          <a:p>
            <a:pPr marL="165100" lvl="2" indent="-165100"/>
            <a:r>
              <a:rPr lang="en-US" sz="1800" b="1" i="1" dirty="0"/>
              <a:t>	</a:t>
            </a:r>
            <a:r>
              <a:rPr lang="en-US" sz="1800" i="1" dirty="0"/>
              <a:t>x</a:t>
            </a:r>
            <a:r>
              <a:rPr lang="en-US" sz="1800" i="1" baseline="-25000" dirty="0"/>
              <a:t>1</a:t>
            </a:r>
            <a:r>
              <a:rPr lang="en-US" sz="1800" i="1" dirty="0"/>
              <a:t> + x</a:t>
            </a:r>
            <a:r>
              <a:rPr lang="en-US" sz="1800" i="1" baseline="-25000" dirty="0"/>
              <a:t>2 </a:t>
            </a:r>
            <a:r>
              <a:rPr lang="en-US" sz="1800" i="1" dirty="0"/>
              <a:t>+ 0.5 = 0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i="1" dirty="0"/>
              <a:t>  &lt;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-1</a:t>
            </a:r>
          </a:p>
          <a:p>
            <a:pPr marL="165100" lvl="1" indent="-1651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/>
              <a:t>The hidden unit y</a:t>
            </a:r>
            <a:r>
              <a:rPr lang="en-US" sz="1800" b="1" baseline="-25000" dirty="0"/>
              <a:t>2 </a:t>
            </a:r>
            <a:r>
              <a:rPr lang="en-US" sz="1800" b="1" dirty="0"/>
              <a:t>computes the boundary: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dirty="0"/>
              <a:t>   </a:t>
            </a:r>
            <a:r>
              <a:rPr lang="en-US" sz="1800" i="1" dirty="0">
                <a:sym typeface="Symbol" pitchFamily="18" charset="2"/>
              </a:rPr>
              <a:t>≥</a:t>
            </a:r>
            <a:r>
              <a:rPr lang="en-US" sz="1800" i="1" dirty="0"/>
              <a:t>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+1</a:t>
            </a:r>
            <a:endParaRPr lang="en-US" sz="1800" i="1" dirty="0"/>
          </a:p>
          <a:p>
            <a:pPr marL="165100" lvl="2" indent="-165100">
              <a:buFont typeface="Arial" pitchFamily="34" charset="0"/>
              <a:buChar char="•"/>
            </a:pPr>
            <a:r>
              <a:rPr lang="en-US" sz="1800" i="1" dirty="0"/>
              <a:t>x</a:t>
            </a:r>
            <a:r>
              <a:rPr lang="en-US" sz="1800" i="1" baseline="-25000" dirty="0"/>
              <a:t>1</a:t>
            </a:r>
            <a:r>
              <a:rPr lang="en-US" sz="1800" i="1" dirty="0"/>
              <a:t> + x</a:t>
            </a:r>
            <a:r>
              <a:rPr lang="en-US" sz="1800" i="1" baseline="-25000" dirty="0"/>
              <a:t>2 </a:t>
            </a:r>
            <a:r>
              <a:rPr lang="en-US" sz="1800" i="1" dirty="0"/>
              <a:t>-1.5 = 0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i="1" dirty="0"/>
              <a:t>  &lt;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-1</a:t>
            </a:r>
          </a:p>
          <a:p>
            <a:pPr marL="165100" lvl="1" indent="-1651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The final output unit emits </a:t>
            </a:r>
            <a:r>
              <a:rPr lang="en-US" sz="1800" i="1" dirty="0">
                <a:sym typeface="Symbol" pitchFamily="18" charset="2"/>
              </a:rPr>
              <a:t>z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 </a:t>
            </a:r>
            <a:r>
              <a:rPr lang="en-US" sz="1800" i="1" dirty="0" err="1">
                <a:sym typeface="Symbol" pitchFamily="18" charset="2"/>
              </a:rPr>
              <a:t>iff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 </a:t>
            </a:r>
            <a:r>
              <a:rPr lang="en-US" sz="1800" b="1" i="1" dirty="0">
                <a:sym typeface="Symbol" pitchFamily="18" charset="2"/>
              </a:rPr>
              <a:t>and </a:t>
            </a:r>
            <a:r>
              <a:rPr lang="en-US" sz="1800" i="1" dirty="0">
                <a:sym typeface="Symbol" pitchFamily="18" charset="2"/>
              </a:rPr>
              <a:t>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+1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b="1" i="1" dirty="0">
                <a:sym typeface="Symbol" pitchFamily="18" charset="2"/>
              </a:rPr>
              <a:t>		</a:t>
            </a:r>
            <a:r>
              <a:rPr lang="en-US" sz="1800" i="1" dirty="0" err="1">
                <a:sym typeface="Symbol" pitchFamily="18" charset="2"/>
              </a:rPr>
              <a:t>z</a:t>
            </a:r>
            <a:r>
              <a:rPr lang="en-US" sz="1800" i="1" baseline="-25000" dirty="0" err="1">
                <a:sym typeface="Symbol" pitchFamily="18" charset="2"/>
              </a:rPr>
              <a:t>k</a:t>
            </a:r>
            <a:r>
              <a:rPr lang="en-US" sz="1800" i="1" dirty="0">
                <a:sym typeface="Symbol" pitchFamily="18" charset="2"/>
              </a:rPr>
              <a:t> =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and not </a:t>
            </a:r>
            <a:r>
              <a:rPr lang="en-US" sz="1800" i="1" dirty="0">
                <a:sym typeface="Symbol" pitchFamily="18" charset="2"/>
              </a:rPr>
              <a:t>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i="1" dirty="0">
                <a:sym typeface="Symbol" pitchFamily="18" charset="2"/>
              </a:rPr>
              <a:t>			= (x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or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)</a:t>
            </a:r>
            <a:r>
              <a:rPr lang="en-US" sz="1800" b="1" dirty="0">
                <a:sym typeface="Symbol" pitchFamily="18" charset="2"/>
              </a:rPr>
              <a:t> and not </a:t>
            </a:r>
            <a:r>
              <a:rPr lang="en-US" sz="1800" i="1" dirty="0">
                <a:sym typeface="Symbol" pitchFamily="18" charset="2"/>
              </a:rPr>
              <a:t>(x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and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) 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i="1" dirty="0">
                <a:sym typeface="Symbol" pitchFamily="18" charset="2"/>
              </a:rPr>
              <a:t>			= x</a:t>
            </a:r>
            <a:r>
              <a:rPr lang="en-US" sz="1800" i="1" baseline="-25000" dirty="0">
                <a:sym typeface="Symbol" pitchFamily="18" charset="2"/>
              </a:rPr>
              <a:t>1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XOR</a:t>
            </a:r>
            <a:r>
              <a:rPr lang="en-US" sz="1800" i="1" dirty="0">
                <a:sym typeface="Symbol" pitchFamily="18" charset="2"/>
              </a:rPr>
              <a:t>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endParaRPr lang="en-US" sz="18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25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General </a:t>
            </a: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Operation</a:t>
            </a: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227013" y="589937"/>
            <a:ext cx="848836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sz="1800" b="1" dirty="0"/>
              <a:t>For </a:t>
            </a:r>
            <a:r>
              <a:rPr lang="en-US" sz="1800" dirty="0"/>
              <a:t>c</a:t>
            </a:r>
            <a:r>
              <a:rPr lang="en-US" sz="1800" b="1" dirty="0"/>
              <a:t> output units:</a:t>
            </a:r>
          </a:p>
          <a:p>
            <a:pPr marL="165100" indent="-165100">
              <a:spcBef>
                <a:spcPts val="7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Hidden units enable us to express more complicated nonlinear functions and thus extend the classification.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The activation function does not have to be a sign function, it is often required to be continuous and differentiable.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We can allow the activation in the output layer to be different from the activation function in the hidden layer or have different activation for each individual unit.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We assume for now that all activation functions to be identical.</a:t>
            </a:r>
          </a:p>
          <a:p>
            <a:pPr marL="165100" indent="-165100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Can every decision be implemented by a three-layer network?</a:t>
            </a:r>
          </a:p>
          <a:p>
            <a:pPr marL="165100" indent="-165100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Yes (due to A. </a:t>
            </a:r>
            <a:r>
              <a:rPr lang="en-US" sz="1800" b="1" dirty="0" err="1">
                <a:solidFill>
                  <a:schemeClr val="bg1"/>
                </a:solidFill>
              </a:rPr>
              <a:t>Kolmogorov</a:t>
            </a:r>
            <a:r>
              <a:rPr lang="en-US" sz="1800" b="1" dirty="0">
                <a:solidFill>
                  <a:schemeClr val="bg1"/>
                </a:solidFill>
              </a:rPr>
              <a:t>): “Any continuous function from input to output can be implemented in a three-layer net, given sufficient number of hidden units </a:t>
            </a:r>
            <a:r>
              <a:rPr lang="en-US" sz="1800" i="1" dirty="0" err="1">
                <a:solidFill>
                  <a:schemeClr val="bg1"/>
                </a:solidFill>
              </a:rPr>
              <a:t>n</a:t>
            </a:r>
            <a:r>
              <a:rPr lang="en-US" sz="1800" i="1" baseline="-25000" dirty="0" err="1">
                <a:solidFill>
                  <a:schemeClr val="bg1"/>
                </a:solidFill>
              </a:rPr>
              <a:t>H</a:t>
            </a:r>
            <a:r>
              <a:rPr lang="en-US" sz="1800" b="1" i="1" dirty="0">
                <a:solidFill>
                  <a:schemeClr val="bg1"/>
                </a:solidFill>
              </a:rPr>
              <a:t>,</a:t>
            </a:r>
            <a:r>
              <a:rPr lang="en-US" sz="1800" b="1" dirty="0">
                <a:solidFill>
                  <a:schemeClr val="bg1"/>
                </a:solidFill>
              </a:rPr>
              <a:t> proper nonlinearities, and weights.”</a:t>
            </a:r>
          </a:p>
          <a:p>
            <a:pPr marL="165100" indent="-165100">
              <a:lnSpc>
                <a:spcPct val="90000"/>
              </a:lnSpc>
              <a:spcBef>
                <a:spcPts val="72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bg1"/>
                </a:solidFill>
              </a:rPr>
              <a:t>	for properly chosen functions </a:t>
            </a:r>
            <a:r>
              <a:rPr lang="en-US" sz="1800" b="1" i="1" dirty="0" err="1">
                <a:solidFill>
                  <a:schemeClr val="bg1"/>
                </a:solidFill>
                <a:sym typeface="Symbol" pitchFamily="18" charset="2"/>
              </a:rPr>
              <a:t>δ</a:t>
            </a:r>
            <a:r>
              <a:rPr lang="en-US" sz="1800" b="1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r>
              <a:rPr lang="en-US" sz="1800" b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and </a:t>
            </a:r>
            <a:r>
              <a:rPr lang="en-US" sz="1800" b="1" i="1" dirty="0">
                <a:solidFill>
                  <a:schemeClr val="bg1"/>
                </a:solidFill>
                <a:sym typeface="Symbol" pitchFamily="18" charset="2"/>
              </a:rPr>
              <a:t>β</a:t>
            </a:r>
            <a:r>
              <a:rPr lang="en-US" sz="1800" b="1" i="1" baseline="-25000" dirty="0" err="1">
                <a:solidFill>
                  <a:schemeClr val="bg1"/>
                </a:solidFill>
                <a:sym typeface="Symbol" pitchFamily="18" charset="2"/>
              </a:rPr>
              <a:t>ij</a:t>
            </a:r>
            <a:endParaRPr lang="en-US" sz="1800" b="1" i="1" baseline="-25000" dirty="0">
              <a:solidFill>
                <a:schemeClr val="bg1"/>
              </a:solidFill>
            </a:endParaRP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en-US" sz="1800" b="1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50850" y="971631"/>
          <a:ext cx="586898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54680" imgH="647640" progId="Equation.3">
                  <p:embed/>
                </p:oleObj>
              </mc:Choice>
              <mc:Fallback>
                <p:oleObj name="Equation" r:id="rId3" imgW="585468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971631"/>
                        <a:ext cx="5868988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450850" y="5566790"/>
          <a:ext cx="44545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419360" imgH="596880" progId="Equation.DSMT4">
                  <p:embed/>
                </p:oleObj>
              </mc:Choice>
              <mc:Fallback>
                <p:oleObj name="Equation" r:id="rId5" imgW="441936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566790"/>
                        <a:ext cx="44545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49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General </a:t>
            </a: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Operation (Cont.)</a:t>
            </a: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of the </a:t>
            </a:r>
            <a:r>
              <a:rPr lang="en-US" sz="1800" dirty="0"/>
              <a:t>2n+1</a:t>
            </a:r>
            <a:r>
              <a:rPr lang="en-US" sz="1800" b="1" dirty="0"/>
              <a:t> hidden units </a:t>
            </a:r>
            <a:r>
              <a:rPr lang="en-US" sz="1800" dirty="0" err="1">
                <a:sym typeface="Symbol" pitchFamily="18" charset="2"/>
              </a:rPr>
              <a:t>δ</a:t>
            </a:r>
            <a:r>
              <a:rPr lang="en-US" sz="1800" baseline="-25000" dirty="0" err="1">
                <a:sym typeface="Symbol" pitchFamily="18" charset="2"/>
              </a:rPr>
              <a:t>j</a:t>
            </a:r>
            <a:r>
              <a:rPr lang="en-US" sz="1800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takes as input a sum of </a:t>
            </a:r>
            <a:r>
              <a:rPr lang="en-US" sz="1800" dirty="0">
                <a:sym typeface="Symbol" pitchFamily="18" charset="2"/>
              </a:rPr>
              <a:t>d</a:t>
            </a:r>
            <a:r>
              <a:rPr lang="en-US" sz="1800" b="1" dirty="0">
                <a:sym typeface="Symbol" pitchFamily="18" charset="2"/>
              </a:rPr>
              <a:t> nonlinear functions, one for each input feature </a:t>
            </a:r>
            <a:r>
              <a:rPr lang="en-US" sz="1800" dirty="0">
                <a:sym typeface="Symbol" pitchFamily="18" charset="2"/>
              </a:rPr>
              <a:t>x</a:t>
            </a:r>
            <a:r>
              <a:rPr lang="en-US" sz="1800" baseline="-25000" dirty="0"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Each hidden unit emits a nonlinear function </a:t>
            </a:r>
            <a:r>
              <a:rPr lang="en-US" sz="1800" i="1" dirty="0" err="1">
                <a:sym typeface="Symbol" pitchFamily="18" charset="2"/>
              </a:rPr>
              <a:t>δ</a:t>
            </a:r>
            <a:r>
              <a:rPr lang="en-US" sz="1800" i="1" baseline="-25000" dirty="0" err="1">
                <a:sym typeface="Symbol" pitchFamily="18" charset="2"/>
              </a:rPr>
              <a:t>j</a:t>
            </a:r>
            <a:r>
              <a:rPr lang="en-US" sz="1800" b="1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of its total input.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The output unit emits the sum of the contributions of the hidden units.</a:t>
            </a:r>
          </a:p>
          <a:p>
            <a:pPr marL="165100" indent="-165100"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Unfortunately: </a:t>
            </a:r>
            <a:r>
              <a:rPr lang="en-US" sz="1800" b="1" dirty="0" err="1">
                <a:sym typeface="Symbol" pitchFamily="18" charset="2"/>
              </a:rPr>
              <a:t>Kolmogorov’s</a:t>
            </a:r>
            <a:r>
              <a:rPr lang="en-US" sz="1800" b="1" dirty="0">
                <a:sym typeface="Symbol" pitchFamily="18" charset="2"/>
              </a:rPr>
              <a:t> theorem tells us very little about how to find the nonlinear functions based on data; this is the central problem in network-based pattern recognition.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b="24049"/>
          <a:stretch>
            <a:fillRect/>
          </a:stretch>
        </p:blipFill>
        <p:spPr>
          <a:xfrm>
            <a:off x="1527638" y="3290980"/>
            <a:ext cx="6091900" cy="31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6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Backpropagation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209423" y="652985"/>
            <a:ext cx="8728329" cy="579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Any function from input to output can be implemented as a three-layer neural network.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These results are of greater theoretical interest than practical, since the construction of such a network requires the nonlinear functions and the weight values which are unknown!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Our goal now is to set the interconnection weights based on the training patterns and the desired outputs.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In a three-layer network, it is a straightforward matter to understand how the output, and thus the error, depend on the hidden-to-output layer weights.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The power of </a:t>
            </a:r>
            <a:r>
              <a:rPr lang="en-US" sz="1800" b="1" dirty="0" err="1"/>
              <a:t>backpropagation</a:t>
            </a:r>
            <a:r>
              <a:rPr lang="en-US" sz="1800" b="1" dirty="0"/>
              <a:t> is that it enables us to compute an effective error for each hidden unit, and thus derive a learning rule for the input-to-hidden weights, this is known as “t</a:t>
            </a:r>
            <a:r>
              <a:rPr lang="en-US" sz="1800" b="1" dirty="0">
                <a:solidFill>
                  <a:schemeClr val="bg1"/>
                </a:solidFill>
              </a:rPr>
              <a:t>he credit assignment problem.”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Networks have two modes of operation:</a:t>
            </a:r>
          </a:p>
          <a:p>
            <a:pPr marL="344488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 err="1">
                <a:solidFill>
                  <a:schemeClr val="bg1"/>
                </a:solidFill>
              </a:rPr>
              <a:t>Feedforward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b="1" dirty="0"/>
              <a:t>consists of presenting a pattern to the input units and passing (or feeding) the signals through the network in order to get outputs units.</a:t>
            </a:r>
          </a:p>
          <a:p>
            <a:pPr marL="344488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Learning: S</a:t>
            </a:r>
            <a:r>
              <a:rPr lang="en-US" sz="1800" b="1" dirty="0"/>
              <a:t>upervised learning consists of presenting an input pattern and modifying the network parameters (weights) to reduce distances between the computed output and the desired output.</a:t>
            </a:r>
          </a:p>
        </p:txBody>
      </p:sp>
    </p:spTree>
    <p:extLst>
      <p:ext uri="{BB962C8B-B14F-4D97-AF65-F5344CB8AC3E}">
        <p14:creationId xmlns:p14="http://schemas.microsoft.com/office/powerpoint/2010/main" val="324028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Backpropagation</a:t>
            </a:r>
            <a:r>
              <a:rPr lang="en-US" b="1" dirty="0">
                <a:solidFill>
                  <a:schemeClr val="accent2"/>
                </a:solidFill>
              </a:rPr>
              <a:t> (Cont.)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b="35689"/>
          <a:stretch>
            <a:fillRect/>
          </a:stretch>
        </p:blipFill>
        <p:spPr>
          <a:xfrm>
            <a:off x="179811" y="757471"/>
            <a:ext cx="8768397" cy="514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7265</TotalTime>
  <Words>1870</Words>
  <Application>Microsoft Macintosh PowerPoint</Application>
  <PresentationFormat>Letter Paper (8.5x11 in)</PresentationFormat>
  <Paragraphs>132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Symbol</vt:lpstr>
      <vt:lpstr>Times New Roman</vt:lpstr>
      <vt:lpstr>Wingdings</vt:lpstr>
      <vt:lpstr>1_isip_default</vt:lpstr>
      <vt:lpstr>1_lecture_title</vt:lpstr>
      <vt:lpstr>2_isip_default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425</cp:revision>
  <dcterms:created xsi:type="dcterms:W3CDTF">2002-09-12T17:13:32Z</dcterms:created>
  <dcterms:modified xsi:type="dcterms:W3CDTF">2025-03-19T02:40:16Z</dcterms:modified>
</cp:coreProperties>
</file>