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4"/>
  </p:notesMasterIdLst>
  <p:handoutMasterIdLst>
    <p:handoutMasterId r:id="rId15"/>
  </p:handoutMasterIdLst>
  <p:sldIdLst>
    <p:sldId id="356" r:id="rId3"/>
    <p:sldId id="433" r:id="rId4"/>
    <p:sldId id="431" r:id="rId5"/>
    <p:sldId id="434" r:id="rId6"/>
    <p:sldId id="429" r:id="rId7"/>
    <p:sldId id="427" r:id="rId8"/>
    <p:sldId id="428" r:id="rId9"/>
    <p:sldId id="412" r:id="rId10"/>
    <p:sldId id="413" r:id="rId11"/>
    <p:sldId id="414" r:id="rId12"/>
    <p:sldId id="425" r:id="rId1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20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autoAdjust="0"/>
    <p:restoredTop sz="95102" autoAdjust="0"/>
  </p:normalViewPr>
  <p:slideViewPr>
    <p:cSldViewPr snapToGrid="0">
      <p:cViewPr varScale="1">
        <p:scale>
          <a:sx n="117" d="100"/>
          <a:sy n="117" d="100"/>
        </p:scale>
        <p:origin x="2184" y="176"/>
      </p:cViewPr>
      <p:guideLst>
        <p:guide orient="horz" pos="3816"/>
        <p:guide pos="144"/>
        <p:guide pos="5616"/>
        <p:guide pos="2880"/>
        <p:guide pos="4248"/>
        <p:guide pos="20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mazon.com/Fundamentals-Speech-Recognition-Prentice-Processing/dp/0130151572" TargetMode="External"/><Relationship Id="rId3" Type="http://schemas.openxmlformats.org/officeDocument/2006/relationships/image" Target="../media/image3.png"/><Relationship Id="rId7"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eeexplore.ieee.org/book/5266102" TargetMode="External"/><Relationship Id="rId5" Type="http://schemas.openxmlformats.org/officeDocument/2006/relationships/hyperlink" Target="https://ieeexplore.ieee.org/document/18626" TargetMode="External"/><Relationship Id="rId4" Type="http://schemas.openxmlformats.org/officeDocument/2006/relationships/image" Target="../media/image4.png"/><Relationship Id="rId9" Type="http://schemas.openxmlformats.org/officeDocument/2006/relationships/hyperlink" Target="http://www.isip.piconepress.com/courses/msstate/ece_8463/lectures/current/lecture_2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09: Hidden Markov Models – Basic Elements</a:t>
            </a:r>
          </a:p>
        </p:txBody>
      </p:sp>
      <p:pic>
        <p:nvPicPr>
          <p:cNvPr id="12" name="Picture 2"/>
          <p:cNvPicPr>
            <a:picLocks noChangeAspect="1" noChangeArrowheads="1"/>
          </p:cNvPicPr>
          <p:nvPr/>
        </p:nvPicPr>
        <p:blipFill>
          <a:blip r:embed="rId2"/>
          <a:srcRect/>
          <a:stretch>
            <a:fillRect/>
          </a:stretch>
        </p:blipFill>
        <p:spPr bwMode="auto">
          <a:xfrm>
            <a:off x="4663876" y="4062397"/>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4663876" y="1547892"/>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6496829" y="2911143"/>
            <a:ext cx="2241757" cy="1681318"/>
          </a:xfrm>
          <a:prstGeom prst="rect">
            <a:avLst/>
          </a:prstGeom>
          <a:noFill/>
          <a:ln w="38100">
            <a:solidFill>
              <a:schemeClr val="accent1"/>
            </a:solidFill>
            <a:miter lim="800000"/>
            <a:headEnd/>
            <a:tailEnd/>
          </a:ln>
          <a:effectLst/>
        </p:spPr>
      </p:pic>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Markov Processes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Doubly Stochastic Systems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Elements of a Discrete Model</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Example Calculations</a:t>
            </a: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Rabiner: </a:t>
            </a:r>
            <a:r>
              <a:rPr lang="en-US" sz="1800" b="1" dirty="0">
                <a:solidFill>
                  <a:schemeClr val="bg1"/>
                </a:solidFill>
                <a:latin typeface="Arial" panose="020B0604020202020204" pitchFamily="34" charset="0"/>
                <a:cs typeface="Arial" panose="020B0604020202020204" pitchFamily="34" charset="0"/>
                <a:hlinkClick r:id="rId5"/>
              </a:rPr>
              <a:t>Tutorial</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Deller, et al.: </a:t>
            </a:r>
            <a:r>
              <a:rPr lang="en-US" sz="1800" b="1" dirty="0">
                <a:solidFill>
                  <a:schemeClr val="bg1"/>
                </a:solidFill>
                <a:latin typeface="Arial" panose="020B0604020202020204" pitchFamily="34" charset="0"/>
                <a:cs typeface="Arial" panose="020B0604020202020204" pitchFamily="34" charset="0"/>
                <a:hlinkClick r:id="rId6"/>
              </a:rPr>
              <a:t>Speech Processing</a:t>
            </a:r>
            <a:r>
              <a:rPr lang="en-US" sz="1800" b="1" dirty="0">
                <a:solidFill>
                  <a:schemeClr val="bg1"/>
                </a:solidFill>
                <a:latin typeface="Arial" panose="020B0604020202020204" pitchFamily="34" charset="0"/>
                <a:cs typeface="Arial" panose="020B0604020202020204" pitchFamily="34" charset="0"/>
              </a:rPr>
              <a:t> </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Jelinek: </a:t>
            </a:r>
            <a:r>
              <a:rPr lang="en-US" sz="18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Statistical Methods</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Rabiner and </a:t>
            </a:r>
            <a:r>
              <a:rPr lang="en-US" sz="1800" b="1" dirty="0" err="1">
                <a:solidFill>
                  <a:schemeClr val="bg1"/>
                </a:solidFill>
                <a:latin typeface="Arial" panose="020B0604020202020204" pitchFamily="34" charset="0"/>
                <a:cs typeface="Arial" panose="020B0604020202020204" pitchFamily="34" charset="0"/>
              </a:rPr>
              <a:t>Juang</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Fundamentals</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Picone: </a:t>
            </a:r>
            <a:r>
              <a:rPr lang="en-US" sz="1800" b="1"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HMM Overview</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a:spcBef>
                <a:spcPts val="0"/>
              </a:spcBef>
              <a:spcAft>
                <a:spcPts val="600"/>
              </a:spcAft>
            </a:pPr>
            <a:r>
              <a:rPr lang="en-US" sz="1800" b="1" dirty="0">
                <a:solidFill>
                  <a:schemeClr val="bg1"/>
                </a:solidFill>
              </a:rPr>
              <a:t>Progress thus far:</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1200"/>
              </a:spcAft>
              <a:buFontTx/>
              <a:buChar char="•"/>
            </a:pPr>
            <a:r>
              <a:rPr lang="en-US" sz="1800" b="1" dirty="0">
                <a:solidFill>
                  <a:schemeClr val="bg1"/>
                </a:solidFill>
              </a:rPr>
              <a:t>Derived general properties of the model.</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Tx/>
              <a:buChar char="•"/>
            </a:pPr>
            <a:r>
              <a:rPr lang="en-US" sz="1800" b="1" dirty="0">
                <a:solidFill>
                  <a:schemeClr val="bg1"/>
                </a:solidFill>
              </a:rPr>
              <a:t>Introduce the Forward Algorithm as a fast way to do evaluation.</a:t>
            </a:r>
          </a:p>
          <a:p>
            <a:pPr marL="171450" indent="-171450">
              <a:spcBef>
                <a:spcPts val="0"/>
              </a:spcBef>
              <a:spcAft>
                <a:spcPts val="600"/>
              </a:spcAft>
              <a:buFontTx/>
              <a:buChar char="•"/>
            </a:pPr>
            <a:r>
              <a:rPr lang="en-US" sz="1800" b="1" dirty="0">
                <a:solidFill>
                  <a:schemeClr val="bg1"/>
                </a:solidFill>
              </a:rPr>
              <a:t>Introduce the Viterbi Algorithm as a reasonable way to do decoding.</a:t>
            </a:r>
          </a:p>
          <a:p>
            <a:pPr marL="171450" indent="-171450">
              <a:spcBef>
                <a:spcPts val="0"/>
              </a:spcBef>
              <a:spcAft>
                <a:spcPts val="600"/>
              </a:spcAft>
              <a:buFontTx/>
              <a:buChar char="•"/>
            </a:pPr>
            <a:r>
              <a:rPr lang="en-US" sz="1800" b="1" dirty="0">
                <a:solidFill>
                  <a:schemeClr val="bg1"/>
                </a:solidFill>
              </a:rPr>
              <a:t>Introduce dynamic programming using a string matching example.</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6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probability that given today is sunny, the weather follows this series of events: sun-sun-rain-rain-sun-cloudy-sun?</a:t>
                </a:r>
              </a:p>
              <a:p>
                <a:pPr marL="342900" indent="-171450">
                  <a:spcAft>
                    <a:spcPts val="600"/>
                  </a:spcAft>
                  <a:buFont typeface="Wingdings" pitchFamily="2" charset="2"/>
                  <a:buChar char="§"/>
                </a:pPr>
                <a:r>
                  <a:rPr lang="en-US" sz="1800" b="1" dirty="0">
                    <a:solidFill>
                      <a:schemeClr val="bg1"/>
                    </a:solidFill>
                  </a:rPr>
                  <a:t>Observable symbols map directly to the state sequence:</a:t>
                </a:r>
              </a:p>
              <a:p>
                <a:pPr marL="457200">
                  <a:spcAft>
                    <a:spcPts val="1200"/>
                  </a:spcAft>
                </a:pPr>
                <a14:m>
                  <m:oMathPara xmlns:m="http://schemas.openxmlformats.org/officeDocument/2006/math">
                    <m:oMathParaPr>
                      <m:jc m:val="left"/>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𝒗</m:t>
                          </m:r>
                        </m:e>
                        <m:sup>
                          <m:r>
                            <a:rPr lang="en-US" sz="1800" b="0" i="1" smtClean="0">
                              <a:solidFill>
                                <a:schemeClr val="bg1"/>
                              </a:solidFill>
                              <a:latin typeface="Cambria Math" panose="02040503050406030204" pitchFamily="18" charset="0"/>
                            </a:rPr>
                            <m:t>𝑇</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𝑠𝑢𝑛</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𝑐𝑙𝑜𝑢𝑑𝑦</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e>
                      </m:d>
                    </m:oMath>
                  </m:oMathPara>
                </a14:m>
                <a:endParaRPr lang="en-US" sz="1800" dirty="0">
                  <a:solidFill>
                    <a:schemeClr val="bg1"/>
                  </a:solidFill>
                </a:endParaRPr>
              </a:p>
              <a:p>
                <a:pPr marL="342900" indent="-171450">
                  <a:spcAft>
                    <a:spcPts val="600"/>
                  </a:spcAft>
                  <a:buFont typeface="Wingdings" pitchFamily="2" charset="2"/>
                  <a:buChar char="§"/>
                </a:pPr>
                <a:r>
                  <a:rPr lang="en-US" sz="1800" b="1" dirty="0">
                    <a:solidFill>
                      <a:schemeClr val="bg1"/>
                    </a:solidFill>
                  </a:rPr>
                  <a:t>Probability computation (ignoring the probability of today being sunny):</a:t>
                </a:r>
              </a:p>
              <a:p>
                <a:pPr marL="457200">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𝒗</m:t>
                              </m:r>
                            </m:e>
                            <m:sup>
                              <m:r>
                                <a:rPr lang="en-US" sz="1800" i="1">
                                  <a:solidFill>
                                    <a:schemeClr val="bg1"/>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3</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e>
                        <m:e>
                          <m:r>
                            <a:rPr lang="en-US" sz="1800" b="0" i="1" smtClean="0">
                              <a:solidFill>
                                <a:schemeClr val="bg1"/>
                              </a:solidFill>
                              <a:latin typeface="Cambria Math" panose="02040503050406030204" pitchFamily="18" charset="0"/>
                            </a:rPr>
                            <m:t>1</m:t>
                          </m:r>
                        </m:e>
                      </m:d>
                      <m:r>
                        <a:rPr lang="en-US" sz="1800" i="1" smtClean="0">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1</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2</m:t>
                          </m:r>
                        </m:e>
                      </m:d>
                    </m:oMath>
                  </m:oMathPara>
                </a14:m>
                <a:endParaRPr lang="en-US" sz="1800" b="1" dirty="0">
                  <a:solidFill>
                    <a:schemeClr val="bg1"/>
                  </a:solidFill>
                </a:endParaRPr>
              </a:p>
              <a:p>
                <a:pPr marL="1028700">
                  <a:spcAft>
                    <a:spcPts val="600"/>
                  </a:spcAft>
                </a:pPr>
                <a14:m>
                  <m:oMath xmlns:m="http://schemas.openxmlformats.org/officeDocument/2006/math">
                    <m:r>
                      <a:rPr lang="en-US" sz="1800" i="1">
                        <a:solidFill>
                          <a:schemeClr val="bg1"/>
                        </a:solidFill>
                        <a:latin typeface="Cambria Math" panose="02040503050406030204" pitchFamily="18" charset="0"/>
                      </a:rPr>
                      <m:t>=</m:t>
                    </m:r>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33</m:t>
                        </m:r>
                      </m:sub>
                    </m:sSub>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2</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3</m:t>
                        </m:r>
                      </m:sub>
                    </m:sSub>
                  </m:oMath>
                </a14:m>
                <a:endParaRPr lang="en-US" sz="1800" dirty="0">
                  <a:solidFill>
                    <a:schemeClr val="bg1"/>
                  </a:solidFill>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0.4</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0.3</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0.2</m:t>
                          </m:r>
                        </m:e>
                      </m:d>
                      <m:r>
                        <a:rPr lang="en-US" sz="1800" i="1">
                          <a:solidFill>
                            <a:schemeClr val="bg1"/>
                          </a:solidFill>
                          <a:latin typeface="Cambria Math" panose="02040503050406030204" pitchFamily="18" charset="0"/>
                        </a:rPr>
                        <m:t>=1.536</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10</m:t>
                          </m:r>
                        </m:e>
                        <m:sup>
                          <m:r>
                            <a:rPr lang="en-US" sz="1800" i="1">
                              <a:solidFill>
                                <a:schemeClr val="bg1"/>
                              </a:solidFill>
                              <a:latin typeface="Cambria Math" panose="02040503050406030204" pitchFamily="18" charset="0"/>
                              <a:ea typeface="Cambria Math" panose="02040503050406030204" pitchFamily="18" charset="0"/>
                            </a:rPr>
                            <m:t>−4</m:t>
                          </m:r>
                        </m:sup>
                      </m:sSup>
                    </m:oMath>
                  </m:oMathPara>
                </a14:m>
                <a:endParaRPr lang="en-US" sz="1800" dirty="0">
                  <a:solidFill>
                    <a:schemeClr val="bg1"/>
                  </a:solidFill>
                </a:endParaRPr>
              </a:p>
              <a:p>
                <a:pPr marL="176213" indent="-176213">
                  <a:spcAft>
                    <a:spcPts val="1200"/>
                  </a:spcAft>
                  <a:buFont typeface="Arial" pitchFamily="34" charset="0"/>
                  <a:buChar char="•"/>
                </a:pPr>
                <a:r>
                  <a:rPr lang="en-US" sz="1800" b="1" dirty="0">
                    <a:solidFill>
                      <a:schemeClr val="bg1"/>
                    </a:solidFill>
                  </a:rPr>
                  <a:t>What is the probability that the system stays in same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for </a:t>
                </a:r>
                <a14:m>
                  <m:oMath xmlns:m="http://schemas.openxmlformats.org/officeDocument/2006/math">
                    <m:r>
                      <a:rPr lang="en-US" sz="1800" b="1" i="1" dirty="0" smtClean="0">
                        <a:solidFill>
                          <a:schemeClr val="bg1"/>
                        </a:solidFill>
                        <a:latin typeface="Cambria Math" panose="02040503050406030204" pitchFamily="18" charset="0"/>
                      </a:rPr>
                      <m:t>𝒅</m:t>
                    </m:r>
                  </m:oMath>
                </a14:m>
                <a:r>
                  <a:rPr lang="en-US" sz="1800" b="1" dirty="0">
                    <a:solidFill>
                      <a:schemeClr val="bg1"/>
                    </a:solidFill>
                  </a:rPr>
                  <a:t> consecutive days?</a:t>
                </a:r>
              </a:p>
              <a:p>
                <a:pPr marL="457200">
                  <a:spcAft>
                    <a:spcPts val="600"/>
                  </a:spcAft>
                </a:pPr>
                <a14:m>
                  <m:oMathPara xmlns:m="http://schemas.openxmlformats.org/officeDocument/2006/math">
                    <m:oMathParaPr>
                      <m:jc m:val="left"/>
                    </m:oMathParaPr>
                    <m:oMath xmlns:m="http://schemas.openxmlformats.org/officeDocument/2006/math">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r>
                        <a:rPr lang="en-US" sz="1800" i="1">
                          <a:solidFill>
                            <a:schemeClr val="bg1"/>
                          </a:solidFill>
                          <a:latin typeface="Cambria Math" panose="02040503050406030204" pitchFamily="18" charset="0"/>
                        </a:rPr>
                        <m:t>=</m:t>
                      </m:r>
                      <m:d>
                        <m:dPr>
                          <m:begChr m:val="{"/>
                          <m:endChr m:val="}"/>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=2</m:t>
                              </m:r>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𝑑</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𝑑</m:t>
                              </m:r>
                              <m:r>
                                <a:rPr lang="en-US" sz="1800" b="0" i="1" smtClean="0">
                                  <a:solidFill>
                                    <a:schemeClr val="bg1"/>
                                  </a:solidFill>
                                  <a:latin typeface="Cambria Math" panose="02040503050406030204" pitchFamily="18" charset="0"/>
                                  <a:ea typeface="Cambria Math" panose="02040503050406030204" pitchFamily="18" charset="0"/>
                                </a:rPr>
                                <m:t>+1</m:t>
                              </m:r>
                            </m:e>
                          </m:d>
                        </m:e>
                      </m:d>
                    </m:oMath>
                  </m:oMathPara>
                </a14:m>
                <a:endParaRPr lang="en-US" sz="1800" dirty="0">
                  <a:solidFill>
                    <a:schemeClr val="bg1"/>
                  </a:solidFill>
                  <a:ea typeface="Cambria Math" panose="02040503050406030204" pitchFamily="18" charset="0"/>
                </a:endParaRPr>
              </a:p>
              <a:p>
                <a:pPr marL="457200">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sSubSup>
                        <m:sSubSupPr>
                          <m:ctrlPr>
                            <a:rPr lang="en-US" sz="180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p>
                      </m:sSubSup>
                      <m:d>
                        <m:dPr>
                          <m:begChr m:val="["/>
                          <m:endChr m:val="]"/>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𝑝𝑟𝑜𝑏𝑎𝑏𝑖𝑙𝑖𝑡𝑦</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𝑙𝑒𝑎𝑣𝑒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𝑠𝑡𝑎𝑡𝑒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e>
                      </m:d>
                    </m:oMath>
                  </m:oMathPara>
                </a14:m>
                <a:endParaRPr lang="en-US" sz="1800" i="1" dirty="0">
                  <a:solidFill>
                    <a:schemeClr val="bg1"/>
                  </a:solidFill>
                  <a:latin typeface="Cambria Math" panose="02040503050406030204" pitchFamily="18" charset="0"/>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oMath>
                  </m:oMathPara>
                </a14:m>
                <a:endParaRPr lang="en-US" sz="1800" dirty="0">
                  <a:solidFill>
                    <a:schemeClr val="bg1"/>
                  </a:solidFill>
                </a:endParaRPr>
              </a:p>
              <a:p>
                <a:pPr marL="457200" indent="-274638">
                  <a:spcAft>
                    <a:spcPts val="1200"/>
                  </a:spcAft>
                  <a:buFont typeface="Wingdings" pitchFamily="2" charset="2"/>
                  <a:buChar char="§"/>
                </a:pPr>
                <a:r>
                  <a:rPr lang="en-US" sz="1800" b="1" dirty="0">
                    <a:solidFill>
                      <a:schemeClr val="bg1"/>
                    </a:solidFill>
                  </a:rPr>
                  <a:t>Note the exponentially decaying form of this equation. This will have implications for modeling sequential data such as written language.</a:t>
                </a:r>
              </a:p>
              <a:p>
                <a:pPr marL="457200" indent="-274638">
                  <a:spcAft>
                    <a:spcPts val="1200"/>
                  </a:spcAft>
                  <a:buFont typeface="Wingdings" pitchFamily="2" charset="2"/>
                  <a:buChar char="§"/>
                </a:pPr>
                <a:r>
                  <a:rPr lang="en-US" sz="1800" b="1" dirty="0">
                    <a:solidFill>
                      <a:schemeClr val="bg1"/>
                    </a:solidFill>
                  </a:rPr>
                  <a:t>We refer to this exponential distribution as a duration model.</a:t>
                </a:r>
              </a:p>
              <a:p>
                <a:pPr>
                  <a:spcAft>
                    <a:spcPts val="1200"/>
                  </a:spcAft>
                </a:pPr>
                <a:endParaRPr lang="en-US" sz="1800" b="1" dirty="0">
                  <a:solidFill>
                    <a:schemeClr val="bg1"/>
                  </a:solidFill>
                </a:endParaRP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One More Example Calculation</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expected number of observations for a state given that we started in that state? In other words, how long can we expect to stay in a state?</a:t>
                </a:r>
              </a:p>
              <a:p>
                <a:pPr marL="342900" indent="-171450">
                  <a:spcAft>
                    <a:spcPts val="600"/>
                  </a:spcAft>
                  <a:buFont typeface="Wingdings" pitchFamily="2" charset="2"/>
                  <a:buChar char="§"/>
                </a:pPr>
                <a:r>
                  <a:rPr lang="en-US" sz="1800" b="1" dirty="0">
                    <a:solidFill>
                      <a:schemeClr val="bg1"/>
                    </a:solidFill>
                  </a:rPr>
                  <a:t>We can average our previous expression over </a:t>
                </a:r>
                <a14:m>
                  <m:oMath xmlns:m="http://schemas.openxmlformats.org/officeDocument/2006/math">
                    <m:r>
                      <a:rPr lang="en-US" sz="1800" i="1" dirty="0" smtClean="0">
                        <a:solidFill>
                          <a:schemeClr val="bg1"/>
                        </a:solidFill>
                        <a:latin typeface="Cambria Math" panose="02040503050406030204" pitchFamily="18" charset="0"/>
                      </a:rPr>
                      <m:t>𝑑</m:t>
                    </m:r>
                  </m:oMath>
                </a14:m>
                <a:r>
                  <a:rPr lang="en-US" sz="1800" b="1" dirty="0">
                    <a:solidFill>
                      <a:schemeClr val="bg1"/>
                    </a:solidFill>
                  </a:rPr>
                  <a:t> observations:</a:t>
                </a:r>
              </a:p>
              <a:p>
                <a:pPr marL="457200">
                  <a:spcAft>
                    <a:spcPts val="1200"/>
                  </a:spcAft>
                </a:pPr>
                <a14:m>
                  <m:oMathPara xmlns:m="http://schemas.openxmlformats.org/officeDocument/2006/math">
                    <m:oMathParaPr>
                      <m:jc m:val="left"/>
                    </m:oMathParaPr>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𝐸</m:t>
                          </m:r>
                        </m:e>
                        <m:sub>
                          <m:r>
                            <a:rPr lang="en-US" sz="1800" b="0" i="1" smtClean="0">
                              <a:solidFill>
                                <a:schemeClr val="bg1"/>
                              </a:solidFill>
                              <a:latin typeface="Cambria Math" panose="02040503050406030204" pitchFamily="18" charset="0"/>
                            </a:rPr>
                            <m:t>𝑖</m:t>
                          </m:r>
                        </m:sub>
                      </m:sSub>
                      <m:d>
                        <m:dPr>
                          <m:begChr m:val="["/>
                          <m:endChr m:val="]"/>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𝑑</m:t>
                          </m:r>
                        </m:e>
                      </m:d>
                      <m:r>
                        <a:rPr lang="en-US" sz="1800" b="0" i="1" smtClean="0">
                          <a:solidFill>
                            <a:schemeClr val="bg1"/>
                          </a:solidFill>
                          <a:latin typeface="Cambria Math" panose="02040503050406030204" pitchFamily="18" charset="0"/>
                        </a:rPr>
                        <m:t>=</m:t>
                      </m:r>
                      <m:nary>
                        <m:naryPr>
                          <m:chr m:val="∑"/>
                          <m:ctrlPr>
                            <a:rPr lang="en-US" sz="1800" b="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m:t>
                          </m:r>
                        </m:sup>
                        <m:e>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m:t>
                          </m:r>
                        </m:sup>
                        <m:e>
                          <m:r>
                            <a:rPr lang="en-US" sz="1800" i="1">
                              <a:solidFill>
                                <a:schemeClr val="bg1"/>
                              </a:solidFill>
                              <a:latin typeface="Cambria Math" panose="02040503050406030204" pitchFamily="18" charset="0"/>
                            </a:rPr>
                            <m:t>𝑑</m:t>
                          </m:r>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sup>
                              </m:sSubSup>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0</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e>
                      </m:d>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e>
                      </m:d>
                      <m:r>
                        <a:rPr lang="en-US" sz="1800" b="0" i="1" smtClean="0">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3</m:t>
                              </m:r>
                            </m:sup>
                          </m:sSubSup>
                        </m:e>
                      </m:d>
                      <m:r>
                        <a:rPr lang="en-US" sz="1800" b="0" i="1" smtClean="0">
                          <a:solidFill>
                            <a:schemeClr val="bg1"/>
                          </a:solidFill>
                          <a:latin typeface="Cambria Math" panose="02040503050406030204" pitchFamily="18" charset="0"/>
                        </a:rPr>
                        <m:t>+…</m:t>
                      </m:r>
                    </m:oMath>
                  </m:oMathPara>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=1+(1)</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1</m:t>
                        </m:r>
                      </m:sup>
                    </m:sSubSup>
                  </m:oMath>
                </a14:m>
                <a:r>
                  <a:rPr lang="en-US" sz="1800" dirty="0">
                    <a:solidFill>
                      <a:schemeClr val="bg1"/>
                    </a:solidFill>
                  </a:rPr>
                  <a:t>+ </a:t>
                </a:r>
                <a14:m>
                  <m:oMath xmlns:m="http://schemas.openxmlformats.org/officeDocument/2006/math">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b="0" i="1" smtClean="0">
                        <a:solidFill>
                          <a:schemeClr val="bg1"/>
                        </a:solidFill>
                        <a:latin typeface="Cambria Math" panose="02040503050406030204" pitchFamily="18" charset="0"/>
                      </a:rPr>
                      <m:t>+…</m:t>
                    </m:r>
                  </m:oMath>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1−</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Sub>
                      </m:den>
                    </m:f>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𝑤h𝑒𝑟𝑒</m:t>
                    </m:r>
                    <m:r>
                      <a:rPr lang="en-US" sz="1800" b="0" i="1" smtClean="0">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b="0" i="1" smtClean="0">
                        <a:solidFill>
                          <a:schemeClr val="bg1"/>
                        </a:solidFill>
                        <a:latin typeface="Cambria Math" panose="02040503050406030204" pitchFamily="18" charset="0"/>
                      </a:rPr>
                      <m:t>&lt;1.   </m:t>
                    </m:r>
                  </m:oMath>
                </a14:m>
                <a:r>
                  <a:rPr lang="en-US" sz="1800" dirty="0">
                    <a:solidFill>
                      <a:schemeClr val="bg1"/>
                    </a:solidFill>
                  </a:rPr>
                  <a:t> </a:t>
                </a:r>
              </a:p>
              <a:p>
                <a:pPr marL="457200" indent="-274638">
                  <a:spcAft>
                    <a:spcPts val="1200"/>
                  </a:spcAft>
                  <a:buFont typeface="Wingdings" pitchFamily="2" charset="2"/>
                  <a:buChar char="§"/>
                </a:pPr>
                <a:r>
                  <a:rPr lang="en-US" sz="1800" b="1" dirty="0">
                    <a:solidFill>
                      <a:schemeClr val="bg1"/>
                    </a:solidFill>
                  </a:rPr>
                  <a:t>Again we note the inverse nature of this expression (as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i="1">
                        <a:solidFill>
                          <a:schemeClr val="bg1"/>
                        </a:solidFill>
                        <a:latin typeface="Cambria Math" panose="02040503050406030204" pitchFamily="18" charset="0"/>
                      </a:rPr>
                      <m:t> </m:t>
                    </m:r>
                  </m:oMath>
                </a14:m>
                <a:r>
                  <a:rPr lang="en-US" sz="1800" b="1" dirty="0">
                    <a:solidFill>
                      <a:schemeClr val="bg1"/>
                    </a:solidFill>
                  </a:rPr>
                  <a:t>goes to 1, the expected number of observations increases rapidly).</a:t>
                </a: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Consider the problem of predicting the outcome of a coin toss experiment. You observe the following sequence:</a:t>
                </a: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𝑇</m:t>
                          </m:r>
                        </m:sup>
                      </m:sSup>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smtClean="0">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179388" indent="-179388">
                  <a:spcAft>
                    <a:spcPts val="600"/>
                  </a:spcAft>
                  <a:buFont typeface="Arial" panose="020B0604020202020204" pitchFamily="34" charset="0"/>
                  <a:buChar char="•"/>
                </a:pPr>
                <a:r>
                  <a:rPr lang="en-US" sz="1800" b="1" dirty="0">
                    <a:solidFill>
                      <a:schemeClr val="bg1"/>
                    </a:solidFill>
                  </a:rPr>
                  <a:t>1-Coin Fully Observable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Note there is no ambiguity between </a:t>
                </a:r>
                <a:br>
                  <a:rPr lang="en-US" sz="1800" b="1" dirty="0">
                    <a:solidFill>
                      <a:schemeClr val="bg1"/>
                    </a:solidFill>
                  </a:rPr>
                </a:br>
                <a:r>
                  <a:rPr lang="en-US" sz="1800" b="1" dirty="0">
                    <a:solidFill>
                      <a:schemeClr val="bg1"/>
                    </a:solidFill>
                  </a:rPr>
                  <a:t>what state you are in and what observation</a:t>
                </a:r>
                <a:br>
                  <a:rPr lang="en-US" sz="1800" b="1" dirty="0">
                    <a:solidFill>
                      <a:schemeClr val="bg1"/>
                    </a:solidFill>
                  </a:rPr>
                </a:br>
                <a:r>
                  <a:rPr lang="en-US" sz="1800" b="1" dirty="0">
                    <a:solidFill>
                      <a:schemeClr val="bg1"/>
                    </a:solidFill>
                  </a:rPr>
                  <a:t>was produced.</a:t>
                </a:r>
              </a:p>
              <a:p>
                <a:pPr marL="179388" indent="-179388">
                  <a:spcAft>
                    <a:spcPts val="1200"/>
                  </a:spcAft>
                  <a:buFont typeface="Arial" panose="020B0604020202020204" pitchFamily="34" charset="0"/>
                  <a:buChar char="•"/>
                </a:pPr>
                <a:r>
                  <a:rPr lang="en-US" sz="1800" b="1" dirty="0">
                    <a:solidFill>
                      <a:schemeClr val="bg1"/>
                    </a:solidFill>
                  </a:rPr>
                  <a:t>If the coins were biased, how would this model change?</a:t>
                </a:r>
              </a:p>
              <a:p>
                <a:pPr marL="179388" indent="-179388">
                  <a:spcAft>
                    <a:spcPts val="1200"/>
                  </a:spcAft>
                  <a:buFont typeface="Arial" panose="020B0604020202020204" pitchFamily="34" charset="0"/>
                  <a:buChar char="•"/>
                </a:pPr>
                <a:r>
                  <a:rPr lang="en-US" sz="1800" b="1" dirty="0">
                    <a:solidFill>
                      <a:schemeClr val="bg1"/>
                    </a:solidFill>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Thus far we have dealt with parameter estimation for the static pattern classification problem: estimating the parameters of class-conditional densities needed to make a single decision.</a:t>
            </a:r>
          </a:p>
          <a:p>
            <a:pPr marL="176213" indent="-176213">
              <a:spcAft>
                <a:spcPts val="1200"/>
              </a:spcAft>
              <a:buFont typeface="Arial" pitchFamily="34" charset="0"/>
              <a:buChar char="•"/>
            </a:pPr>
            <a:r>
              <a:rPr lang="en-US" sz="1800" b="1" dirty="0">
                <a:solidFill>
                  <a:schemeClr val="bg1"/>
                </a:solidFill>
              </a:rPr>
              <a:t>Many problems have an inherent temporal dimension – the vectors of  interest come from a time series that unfolds as a function of time. Modeling temporal relationships between these vectors is an important part of the problem.</a:t>
            </a:r>
          </a:p>
          <a:p>
            <a:pPr marL="176213" indent="-176213">
              <a:spcAft>
                <a:spcPts val="600"/>
              </a:spcAft>
              <a:buFont typeface="Arial" pitchFamily="34" charset="0"/>
              <a:buChar char="•"/>
            </a:pPr>
            <a:r>
              <a:rPr lang="en-US" sz="1800" b="1" dirty="0">
                <a:solidFill>
                  <a:schemeClr val="bg1"/>
                </a:solidFill>
              </a:rPr>
              <a:t>Markov models are a popular way to model such signals. There are many generalizations of these approaches, including Markov Random Fields and Bayesian Networks.</a:t>
            </a:r>
          </a:p>
          <a:p>
            <a:pPr marL="339725" lvl="1" indent="-163513">
              <a:spcAft>
                <a:spcPts val="600"/>
              </a:spcAft>
              <a:buFont typeface="Wingdings" pitchFamily="2" charset="2"/>
              <a:buChar char="§"/>
            </a:pPr>
            <a:r>
              <a:rPr lang="en-US" sz="1800" b="1" dirty="0">
                <a:solidFill>
                  <a:schemeClr val="bg1"/>
                </a:solidFill>
              </a:rPr>
              <a:t>First-order Markov processes are very effective because they are sufficiently powerful and computationally efficient.</a:t>
            </a:r>
          </a:p>
          <a:p>
            <a:pPr marL="339725" lvl="1" indent="-163513">
              <a:spcAft>
                <a:spcPts val="1200"/>
              </a:spcAft>
              <a:buFont typeface="Wingdings" pitchFamily="2" charset="2"/>
              <a:buChar char="§"/>
            </a:pPr>
            <a:r>
              <a:rPr lang="en-US" sz="1800" b="1" dirty="0">
                <a:solidFill>
                  <a:schemeClr val="bg1"/>
                </a:solidFill>
              </a:rPr>
              <a:t>Higher-order Markov processes can be represented using first-order processes.</a:t>
            </a:r>
          </a:p>
          <a:p>
            <a:pPr marL="176213" lvl="1" indent="-176213">
              <a:spcAft>
                <a:spcPts val="1200"/>
              </a:spcAft>
              <a:buFont typeface="Arial" pitchFamily="34" charset="0"/>
              <a:buChar char="•"/>
            </a:pPr>
            <a:r>
              <a:rPr lang="en-US" sz="1800" b="1" dirty="0">
                <a:solidFill>
                  <a:schemeClr val="bg1"/>
                </a:solidFill>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lvl="1" indent="-163513">
              <a:spcAft>
                <a:spcPts val="1800"/>
              </a:spcAft>
              <a:buFont typeface="Wingdings" pitchFamily="2" charset="2"/>
              <a:buChar char="§"/>
            </a:pPr>
            <a:endParaRPr lang="en-US" sz="1800" b="1" dirty="0">
              <a:solidFill>
                <a:schemeClr val="bg1"/>
              </a:solidFill>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8016</TotalTime>
  <Words>1182</Words>
  <Application>Microsoft Macintosh PowerPoint</Application>
  <PresentationFormat>Letter Paper (8.5x11 in)</PresentationFormat>
  <Paragraphs>113</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472</cp:revision>
  <dcterms:created xsi:type="dcterms:W3CDTF">2002-09-12T17:13:32Z</dcterms:created>
  <dcterms:modified xsi:type="dcterms:W3CDTF">2025-02-03T13:21:55Z</dcterms:modified>
</cp:coreProperties>
</file>