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  <p:sldMasterId id="2147483698" r:id="rId3"/>
    <p:sldMasterId id="2147483701" r:id="rId4"/>
  </p:sldMasterIdLst>
  <p:notesMasterIdLst>
    <p:notesMasterId r:id="rId31"/>
  </p:notesMasterIdLst>
  <p:handoutMasterIdLst>
    <p:handoutMasterId r:id="rId32"/>
  </p:handoutMasterIdLst>
  <p:sldIdLst>
    <p:sldId id="356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402" r:id="rId15"/>
    <p:sldId id="386" r:id="rId16"/>
    <p:sldId id="403" r:id="rId17"/>
    <p:sldId id="404" r:id="rId18"/>
    <p:sldId id="385" r:id="rId19"/>
    <p:sldId id="405" r:id="rId20"/>
    <p:sldId id="388" r:id="rId21"/>
    <p:sldId id="389" r:id="rId22"/>
    <p:sldId id="390" r:id="rId23"/>
    <p:sldId id="391" r:id="rId24"/>
    <p:sldId id="392" r:id="rId25"/>
    <p:sldId id="394" r:id="rId26"/>
    <p:sldId id="395" r:id="rId27"/>
    <p:sldId id="396" r:id="rId28"/>
    <p:sldId id="397" r:id="rId29"/>
    <p:sldId id="406" r:id="rId3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5374" autoAdjust="0"/>
  </p:normalViewPr>
  <p:slideViewPr>
    <p:cSldViewPr snapToGrid="0">
      <p:cViewPr varScale="1">
        <p:scale>
          <a:sx n="117" d="100"/>
          <a:sy n="117" d="100"/>
        </p:scale>
        <p:origin x="2264" y="176"/>
      </p:cViewPr>
      <p:guideLst>
        <p:guide orient="horz" pos="3816"/>
        <p:guide pos="5616"/>
        <p:guide pos="144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5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DBD59-569B-4ADA-B87A-7FB513C2CF84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0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89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672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963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41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90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04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222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557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0829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3020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00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05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09,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8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1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mat.ulaval.ca/informatique/guide94/img14.png" TargetMode="External"/><Relationship Id="rId2" Type="http://schemas.openxmlformats.org/officeDocument/2006/relationships/hyperlink" Target="https://www.isip.piconepress.com/courses/temple/ece_8527/resources/dhs_book/dhs_chapter_03_03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ce.msstate.edu/research/isip/publications/seminars/msstate/2002/euro_coin/presentation_v0.pdf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s://isip.piconepress.com/publications/presentations_misc/2002/isip/euro_coin/presentation_v0.pd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ccrma.stanford.edu/~jos/bayes/Bayesian_Parameter_Estimation.html" TargetMode="External"/><Relationship Id="rId9" Type="http://schemas.openxmlformats.org/officeDocument/2006/relationships/hyperlink" Target="http://www.isip.msstate.edu/publications/seminars/msstate_misc/2002/euro_coin/presentation_v0.pd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ublications/presentations_misc/2002/isip/euro_coin/" TargetMode="External"/><Relationship Id="rId2" Type="http://schemas.openxmlformats.org/officeDocument/2006/relationships/hyperlink" Target="http://www.inference.phy.cam.ac.uk/mackay/abstracts/euro.html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e.msstate.edu/research/isip/publications/seminars/msstate/2002/euro_coin/presentation_v0.pdf" TargetMode="External"/><Relationship Id="rId3" Type="http://schemas.openxmlformats.org/officeDocument/2006/relationships/hyperlink" Target="http://www-ccrma.stanford.edu/~jos/bayes/Bayesian_Parameter_Estimation.html" TargetMode="External"/><Relationship Id="rId7" Type="http://schemas.openxmlformats.org/officeDocument/2006/relationships/hyperlink" Target="http://www.isip.piconepress.com/publications/presentations_misc/2002/isip/euro_coin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www.isip.piconepress.com/courses/temple/ece_8527/resources/dhs_book/dhs_chapter_03_05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isip.msstate.edu/publications/seminars/msstate_misc/2002/euro_coin/presentation_v0.pdf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homepages.inf.ed.ac.uk/rbf/CVonline/LOCAL_COPIES/AV0809/eshky.pdf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engineering.purdue.edu/kak/Trinity.pdf" TargetMode="External"/><Relationship Id="rId9" Type="http://schemas.openxmlformats.org/officeDocument/2006/relationships/hyperlink" Target="http://www.mat.ulaval.ca/informatique/guide94/img14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or_probabi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NULL"/><Relationship Id="rId5" Type="http://schemas.openxmlformats.org/officeDocument/2006/relationships/hyperlink" Target="https://en.wikipedia.org/wiki/Jeffreys_prior" TargetMode="External"/><Relationship Id="rId4" Type="http://schemas.openxmlformats.org/officeDocument/2006/relationships/hyperlink" Target="https://onlinelibrary.wiley.com/doi/10.1111/oik.0598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06: </a:t>
            </a:r>
            <a:r>
              <a:rPr lang="en-US" b="1" dirty="0">
                <a:solidFill>
                  <a:schemeClr val="accent1"/>
                </a:solidFill>
              </a:rPr>
              <a:t>Bayesian Parameter Estimation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6176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Aft>
                <a:spcPts val="600"/>
              </a:spcAft>
              <a:defRPr/>
            </a:pP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Objectives: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The Parameter Estimation Problem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Class-Conditional Densities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Bayesian Estimation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Reproducing Density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Conjugate Prior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Unknown Mean</a:t>
            </a:r>
          </a:p>
          <a:p>
            <a:pPr marL="466725" marR="0" lvl="0" indent="-293688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Application: Biased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marR="0" lvl="0" indent="-176213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Resources:</a:t>
            </a: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DHS: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Sections 3.3 - 3.5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J.O.S.: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Bayesian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Parameter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Estimation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466725" indent="-293688" eaLnBrk="0" hangingPunct="0">
              <a:spcAft>
                <a:spcPts val="0"/>
              </a:spcAft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J.H.: </a:t>
            </a: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lang="en-US" sz="1800" b="1" kern="0" dirty="0">
              <a:solidFill>
                <a:schemeClr val="bg1"/>
              </a:solidFill>
              <a:latin typeface="+mn-lt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34E0CB6-50FC-234E-A861-4221544CBB8E}"/>
              </a:ext>
            </a:extLst>
          </p:cNvPr>
          <p:cNvGrpSpPr/>
          <p:nvPr/>
        </p:nvGrpSpPr>
        <p:grpSpPr>
          <a:xfrm>
            <a:off x="5880588" y="1687904"/>
            <a:ext cx="2057400" cy="4189594"/>
            <a:chOff x="6533731" y="2096884"/>
            <a:chExt cx="2057400" cy="4189594"/>
          </a:xfrm>
        </p:grpSpPr>
        <p:pic>
          <p:nvPicPr>
            <p:cNvPr id="11" name="Picture 50" descr="http://www.mat.ulaval.ca/informatique/guide94/img14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33731" y="3244348"/>
              <a:ext cx="2057400" cy="1561057"/>
            </a:xfrm>
            <a:prstGeom prst="rect">
              <a:avLst/>
            </a:prstGeom>
            <a:solidFill>
              <a:srgbClr val="000080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pic>
          <p:nvPicPr>
            <p:cNvPr id="12" name="Picture 51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/>
            <a:srcRect l="25247" t="53416" r="24918" b="9682"/>
            <a:stretch>
              <a:fillRect/>
            </a:stretch>
          </p:blipFill>
          <p:spPr bwMode="auto">
            <a:xfrm>
              <a:off x="6533731" y="4818202"/>
              <a:ext cx="2057400" cy="1468276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ffectLst/>
          </p:spPr>
        </p:pic>
        <p:pic>
          <p:nvPicPr>
            <p:cNvPr id="18" name="Picture 17" descr="image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3731" y="2096884"/>
              <a:ext cx="2057400" cy="1106688"/>
            </a:xfrm>
            <a:prstGeom prst="rect">
              <a:avLst/>
            </a:prstGeom>
            <a:ln w="38100">
              <a:solidFill>
                <a:srgbClr val="00008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206375" y="589435"/>
            <a:ext cx="8740775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8543" name="Rectangle 63"/>
              <p:cNvSpPr>
                <a:spLocks noChangeArrowheads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First, solve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Next, solve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74612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Summarizing: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What happens as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⟶∞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? What happens when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small?</a:t>
                </a:r>
              </a:p>
              <a:p>
                <a:pPr marL="458788"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8543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77731"/>
                <a:ext cx="8686800" cy="5755341"/>
              </a:xfrm>
              <a:prstGeom prst="rect">
                <a:avLst/>
              </a:prstGeom>
              <a:blipFill>
                <a:blip r:embed="rId2"/>
                <a:stretch>
                  <a:fillRect l="-1606" t="-13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3211164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the Bayesian parameter estimation approach.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Described the role of the class-conditional distribution in a Bayesian estimate.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Linked the class conditional densities to the posteriors:</a:t>
                </a:r>
              </a:p>
              <a:p>
                <a:pPr marL="45878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  <m:r>
                        <a:rPr lang="el-GR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Demonstrated the approach by estimating the mean of a univariate Gaussian distribution when the variance is known:</a:t>
                </a:r>
              </a:p>
              <a:p>
                <a:pPr marL="458788">
                  <a:spcAft>
                    <a:spcPts val="600"/>
                  </a:spcAft>
                  <a:tabLst>
                    <a:tab pos="4567238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chemeClr val="bg1"/>
                            </a:solidFill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Explained how these equations described a principled way to mix prior knowledge,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with observed data,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baseline="-25000" dirty="0" err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82625"/>
                <a:ext cx="8486775" cy="5491888"/>
              </a:xfrm>
              <a:prstGeom prst="rect">
                <a:avLst/>
              </a:prstGeom>
              <a:blipFill>
                <a:blip r:embed="rId2"/>
                <a:stretch>
                  <a:fillRect l="-1493" t="-11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5" name="Rectangle 1059"/>
          <p:cNvSpPr>
            <a:spLocks noChangeArrowheads="1"/>
          </p:cNvSpPr>
          <p:nvPr/>
        </p:nvSpPr>
        <p:spPr bwMode="auto">
          <a:xfrm>
            <a:off x="230188" y="722671"/>
            <a:ext cx="8664575" cy="150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Getting ahead a bit, let’s see how we can put these ideas to work on a simple example due to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2"/>
              </a:rPr>
              <a:t>David MacKay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, and explained by 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  <a:hlinkClick r:id="rId3"/>
              </a:rPr>
              <a:t>Jon Hamaker</a:t>
            </a:r>
            <a:r>
              <a:rPr lang="en-US" sz="1800" b="1" dirty="0">
                <a:solidFill>
                  <a:schemeClr val="bg1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“The Euro Coin”</a:t>
            </a:r>
          </a:p>
        </p:txBody>
      </p:sp>
    </p:spTree>
    <p:extLst>
      <p:ext uri="{BB962C8B-B14F-4D97-AF65-F5344CB8AC3E}">
        <p14:creationId xmlns:p14="http://schemas.microsoft.com/office/powerpoint/2010/main" val="416972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Lecture 09: Bayesian Learning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41338" y="1687904"/>
            <a:ext cx="4721225" cy="4143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	Objectives: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Bayesian Estimation (Review)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Example: Multivariate Gaussians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General Bayesian Solutions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Recursive Learning</a:t>
            </a:r>
          </a:p>
          <a:p>
            <a:pPr marL="466725" marR="0" lvl="0" indent="-293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 to Maximum Likelihood</a:t>
            </a:r>
          </a:p>
          <a:p>
            <a:pPr marL="176213" marR="0" lvl="0" indent="-176213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Resources:</a:t>
            </a:r>
          </a:p>
          <a:p>
            <a:pPr marL="17145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3 (Part 5)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J.O.S.: Bayesian Parameter Estimation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A.K.: The Holy Trinity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A.E.: Bayesian Methods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J.H.: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 Coin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203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Picture 50" descr="http://www.mat.ulaval.ca/informatique/guide94/img14.pn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33731" y="3244348"/>
            <a:ext cx="2057400" cy="1561057"/>
          </a:xfrm>
          <a:prstGeom prst="rect">
            <a:avLst/>
          </a:prstGeom>
          <a:solidFill>
            <a:srgbClr val="000080"/>
          </a:solidFill>
          <a:ln w="381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2" name="Picture 51">
            <a:hlinkClick r:id="rId6"/>
          </p:cNvPr>
          <p:cNvPicPr>
            <a:picLocks noChangeAspect="1" noChangeArrowheads="1"/>
          </p:cNvPicPr>
          <p:nvPr/>
        </p:nvPicPr>
        <p:blipFill>
          <a:blip r:embed="rId11"/>
          <a:srcRect l="25247" t="53416" r="24918" b="9682"/>
          <a:stretch>
            <a:fillRect/>
          </a:stretch>
        </p:blipFill>
        <p:spPr bwMode="auto">
          <a:xfrm>
            <a:off x="6533731" y="4818202"/>
            <a:ext cx="2057400" cy="1468276"/>
          </a:xfrm>
          <a:prstGeom prst="rect">
            <a:avLst/>
          </a:prstGeom>
          <a:noFill/>
          <a:ln w="38100">
            <a:solidFill>
              <a:srgbClr val="000080"/>
            </a:solidFill>
            <a:miter lim="800000"/>
            <a:headEnd/>
            <a:tailEnd/>
          </a:ln>
          <a:effectLst/>
        </p:spPr>
      </p:pic>
      <p:pic>
        <p:nvPicPr>
          <p:cNvPr id="18" name="Picture 17" descr="imag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3731" y="2096884"/>
            <a:ext cx="2057400" cy="1106688"/>
          </a:xfrm>
          <a:prstGeom prst="rect">
            <a:avLst/>
          </a:prstGeom>
          <a:ln w="38100">
            <a:solidFill>
              <a:srgbClr val="000080"/>
            </a:solidFill>
          </a:ln>
        </p:spPr>
      </p:pic>
    </p:spTree>
    <p:extLst>
      <p:ext uri="{BB962C8B-B14F-4D97-AF65-F5344CB8AC3E}">
        <p14:creationId xmlns:p14="http://schemas.microsoft.com/office/powerpoint/2010/main" val="394469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The variables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scalars.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≈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are known values.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Using Bayes formula: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α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nary>
                        <m:naryPr>
                          <m:chr m:val="∏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resulted in the following estimation equations: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>
                    <a:tab pos="4567238" algn="l"/>
                  </a:tabLs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m:rPr>
                            <m:nor/>
                          </m:rP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</m:e>
                    </m:d>
                  </m:oMath>
                </a14:m>
                <a:r>
                  <a: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	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4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4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  <m:sSubSup>
                            <m:sSub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These equations describe how to mix prior knowledge,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with observations,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472028" cy="5846184"/>
              </a:xfrm>
              <a:prstGeom prst="rect">
                <a:avLst/>
              </a:prstGeom>
              <a:blipFill>
                <a:blip r:embed="rId2"/>
                <a:stretch>
                  <a:fillRect l="-1497" t="-1082" b="-43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5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8438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9994" name="Rectangle 10"/>
              <p:cNvSpPr>
                <a:spLocks noChangeArrowheads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best guess after n samples.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18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represents our uncertainty about this guess.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𝑛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approaches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𝜎</m:t>
                    </m:r>
                    <m:r>
                      <a:rPr kumimoji="0" lang="en-US" sz="1800" b="0" i="1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2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large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– each additional observation decreases our uncertainty.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ts val="24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becomes more sharply peaked as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grows large. This is known as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Bayesian learning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999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78426"/>
                <a:ext cx="8686800" cy="2278134"/>
              </a:xfrm>
              <a:prstGeom prst="rect">
                <a:avLst/>
              </a:prstGeom>
              <a:blipFill>
                <a:blip r:embed="rId2"/>
                <a:stretch>
                  <a:fillRect l="-1606" t="-5556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Bayesian Learning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525BA74-9857-D646-AAFD-7A8BEB341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74" y="3274301"/>
            <a:ext cx="3262610" cy="3065780"/>
          </a:xfrm>
          <a:prstGeom prst="rect">
            <a:avLst/>
          </a:prstGeom>
        </p:spPr>
      </p:pic>
      <p:pic>
        <p:nvPicPr>
          <p:cNvPr id="6" name="Picture 5" descr="Diagram, histogram&#10;&#10;Description automatically generated">
            <a:extLst>
              <a:ext uri="{FF2B5EF4-FFF2-40B4-BE49-F238E27FC236}">
                <a16:creationId xmlns:a16="http://schemas.microsoft.com/office/drawing/2014/main" id="{1B8F2CAD-50B4-AB40-A06E-DE404C9BA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6" y="3274301"/>
            <a:ext cx="4408364" cy="30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are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central to Bayesian classification.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from the priors,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 W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hat if the priors and class-conditionals are unknown?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1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using all of the information at our disposal (e.g., training data).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, Bayes formula becomes:</a:t>
                </a:r>
              </a:p>
              <a:p>
                <a:pPr marL="4587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 ×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kumimoji="0" lang="en-US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= 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have no influence 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𝑖𝑓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𝑖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Bayes formula reduces to:</a:t>
                </a:r>
              </a:p>
              <a:p>
                <a:pPr marL="46355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𝜔</m:t>
                          </m:r>
                          <m:r>
                            <a:rPr kumimoji="0" lang="en-US" sz="1800" b="0" i="1" u="none" strike="noStrike" kern="1200" cap="none" spc="0" normalizeH="0" baseline="-2500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𝑖</m:t>
                          </m:r>
                          <m:r>
                            <a:rPr kumimoji="0" lang="en-US" sz="1800" b="0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US" sz="1800" b="1" i="1" u="none" strike="noStrike" kern="1200" cap="none" spc="0" normalizeH="0" baseline="0" noProof="0" dirty="0" err="1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  <m:r>
                            <a:rPr kumimoji="0" lang="en-US" sz="18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Implications: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6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8751" name="Rectangle 5151"/>
              <p:cNvSpPr>
                <a:spLocks noChangeArrowheads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 do we obtain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(derivation is tedious):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𝑥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𝑥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𝜇</m:t>
                              </m:r>
                            </m:e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e>
                      </m:nary>
                      <m: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ⅆ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𝜇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𝜋</m:t>
                                </m:r>
                              </m:e>
                            </m:ra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den>
                        </m:f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𝑒𝑥𝑝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sz="1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𝑥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𝑒𝑥𝑝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𝜇</m:t>
                                            </m:r>
                                            <m:r>
                                              <a:rPr kumimoji="0" lang="en-US" sz="1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+mn-cs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0" lang="en-US" sz="1800" b="0" i="1" u="none" strike="noStrike" kern="1200" cap="none" spc="0" normalizeH="0" baseline="0" noProof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0" lang="en-US" sz="18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rgbClr val="000000"/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  <a:cs typeface="+mn-cs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2080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2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𝜋𝜎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𝑓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𝜇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kumimoji="0" lang="en-US" sz="1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Note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𝑥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conditional mean,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𝜇</m:t>
                    </m:r>
                    <m:r>
                      <a:rPr kumimoji="0" lang="en-US" sz="1800" b="1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treated as the true mean.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known variance,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, is increased to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sSubSup>
                          <m:sSubSup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  <m:sup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account for the additional uncertainty 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resulting from our lack of knowledge of the mean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228600" marR="0" lvl="0" indent="-2286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𝑃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sz="1800" b="0" i="1" u="none" strike="noStrike" kern="120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𝜔</m:t>
                    </m:r>
                    <m:r>
                      <a:rPr kumimoji="0" lang="en-US" sz="1800" b="0" i="1" u="none" strike="noStrike" kern="1200" cap="none" spc="0" normalizeH="0" baseline="-2500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𝑗</m:t>
                    </m:r>
                    <m:r>
                      <a:rPr kumimoji="0" lang="en-US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can be used to design the classifier.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8751" name="Rectangle 5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46173"/>
                <a:ext cx="8693150" cy="5195828"/>
              </a:xfrm>
              <a:prstGeom prst="rect">
                <a:avLst/>
              </a:prstGeom>
              <a:blipFill>
                <a:blip r:embed="rId2"/>
                <a:stretch>
                  <a:fillRect l="-1752" t="-15122" r="-175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759" name="Rectangle 5159"/>
          <p:cNvSpPr>
            <a:spLocks noChangeArrowheads="1"/>
          </p:cNvSpPr>
          <p:nvPr/>
        </p:nvSpPr>
        <p:spPr bwMode="auto">
          <a:xfrm>
            <a:off x="176419" y="4795704"/>
            <a:ext cx="869315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Class-Conditional Density</a:t>
            </a:r>
          </a:p>
        </p:txBody>
      </p:sp>
    </p:spTree>
    <p:extLst>
      <p:ext uri="{BB962C8B-B14F-4D97-AF65-F5344CB8AC3E}">
        <p14:creationId xmlns:p14="http://schemas.microsoft.com/office/powerpoint/2010/main" val="81463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96390" y="1687767"/>
            <a:ext cx="38735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202279" y="3554044"/>
            <a:ext cx="31686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1756" y="4562487"/>
            <a:ext cx="21399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197008" y="5024607"/>
            <a:ext cx="7902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31774" y="0"/>
            <a:ext cx="8683625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Multivariate Gaussian Case: Unknown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132" name="Rectangle 4"/>
              <p:cNvSpPr>
                <a:spLocks noChangeArrowheads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Assume: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𝑵</m:t>
                    </m:r>
                    <m:d>
                      <m:d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  <m:sub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where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,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are known, and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𝝁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unknown.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Applying Bayes formula: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l-G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𝛼</m:t>
                      </m:r>
                      <m:d>
                        <m:dPr>
                          <m:ctrl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258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nary>
                                    <m:naryPr>
                                      <m:chr m:val="∑"/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𝑘</m:t>
                                      </m:r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Symbol" pitchFamily="18" charset="2"/>
                                        </a:rPr>
                                        <m:t>𝚺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	which has the form: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e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kumimoji="0" lang="en-US" sz="1800" b="1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𝒕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𝚺</m:t>
                              </m:r>
                            </m:e>
                            <m:sup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sup>
                          </m:sSup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Once again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we have a reproducing density (we start with a Gaussian and end with a Gaussian.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                         </a:t>
                </a:r>
              </a:p>
            </p:txBody>
          </p:sp>
        </mc:Choice>
        <mc:Fallback xmlns="">
          <p:sp>
            <p:nvSpPr>
              <p:cNvPr id="176132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3" y="777062"/>
                <a:ext cx="8683625" cy="5280837"/>
              </a:xfrm>
              <a:prstGeom prst="rect">
                <a:avLst/>
              </a:prstGeom>
              <a:blipFill>
                <a:blip r:embed="rId2"/>
                <a:stretch>
                  <a:fillRect l="-1462" t="-1196" r="-248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8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9768" name="Rectangle 24"/>
              <p:cNvSpPr>
                <a:spLocks noChangeArrowheads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Equating coefficients between the two Gaussians:</a:t>
                </a:r>
              </a:p>
              <a:p>
                <a:pPr marL="750888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𝒏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sup>
                    </m:s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𝟎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86360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acc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𝒏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solution to these equations is: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𝟎</m:t>
                        </m:r>
                      </m:sub>
                    </m:sSub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18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  <a:sym typeface="Symbol" pitchFamily="18" charset="2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𝚺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p>
                        </m:sSup>
                        <m:acc>
                          <m:accPr>
                            <m:chr m:val="̂"/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b>
                    </m:sSub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den>
                    </m:f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𝚺</m:t>
                    </m:r>
                    <m:sSup>
                      <m:sSup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  <a:sym typeface="Symbol" pitchFamily="18" charset="2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</m:e>
                        </m:d>
                      </m:e>
                      <m:sup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−</m:t>
                        </m:r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𝒐</m:t>
                        </m:r>
                      </m:sub>
                    </m:sSub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  <m: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𝒏</m:t>
                              </m:r>
                            </m:sub>
                          </m:s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=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𝚺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𝚺</m:t>
                                  </m:r>
                                </m:e>
                                <m:sub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𝚺</m:t>
                              </m:r>
                            </m:e>
                          </m:d>
                        </m:e>
                        <m:sup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sup>
                      </m:sSup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𝚺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It also follows that: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~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𝑁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𝝁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l-G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𝚺</m:t>
                            </m:r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+</m:t>
                            </m:r>
                            <m:r>
                              <a:rPr kumimoji="0" lang="el-GR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𝜮</m:t>
                            </m:r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250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159768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9136"/>
                <a:ext cx="8686800" cy="5438763"/>
              </a:xfrm>
              <a:prstGeom prst="rect">
                <a:avLst/>
              </a:prstGeom>
              <a:blipFill>
                <a:blip r:embed="rId2"/>
                <a:stretch>
                  <a:fillRect l="-1606" t="-116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772" name="Rectangle 28"/>
          <p:cNvSpPr>
            <a:spLocks noChangeArrowheads="1"/>
          </p:cNvSpPr>
          <p:nvPr/>
        </p:nvSpPr>
        <p:spPr bwMode="auto">
          <a:xfrm>
            <a:off x="190706" y="2677470"/>
            <a:ext cx="866457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59774" name="Rectangle 30"/>
          <p:cNvSpPr>
            <a:spLocks noChangeArrowheads="1"/>
          </p:cNvSpPr>
          <p:nvPr/>
        </p:nvSpPr>
        <p:spPr bwMode="auto">
          <a:xfrm>
            <a:off x="190706" y="4394442"/>
            <a:ext cx="30924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Estimation Equations</a:t>
            </a:r>
          </a:p>
        </p:txBody>
      </p:sp>
    </p:spTree>
    <p:extLst>
      <p:ext uri="{BB962C8B-B14F-4D97-AF65-F5344CB8AC3E}">
        <p14:creationId xmlns:p14="http://schemas.microsoft.com/office/powerpoint/2010/main" val="3739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0979" name="Rectangle 83"/>
              <p:cNvSpPr>
                <a:spLocks noChangeArrowheads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In Chapter 2, we learned how to design an optimal classifier if we knew the prior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and class-conditional densities,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treat the parameters as random variables having some known prior distribution. Observations of samples converts this to a posterior.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Bayesian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sharpen the 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a posteriori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density causing it to peak near the true value.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Supervised vs. Unsupervised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do we know the class assignments of the training data.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Self-Supervised Learning: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generate some kind of supervisory signal to use to allow a system to learn representations of the data (to be discussed later).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Comparison: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Bayesian estimation and ML estimation produce very similar results in many cases.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latin typeface="+mj-lt"/>
                  </a:rPr>
                  <a:t>Statistical Inference: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key innovation of the Bayesian approach is that it shows how we can mix prior knowledge and knowledge gained from actual data in a principled way. We can view statistical inference as the process of converting prior knowledge to probabilities.</a:t>
                </a:r>
              </a:p>
            </p:txBody>
          </p:sp>
        </mc:Choice>
        <mc:Fallback xmlns="">
          <p:sp>
            <p:nvSpPr>
              <p:cNvPr id="80979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663677"/>
                <a:ext cx="8496300" cy="5653996"/>
              </a:xfrm>
              <a:prstGeom prst="rect">
                <a:avLst/>
              </a:prstGeom>
              <a:blipFill>
                <a:blip r:embed="rId3"/>
                <a:stretch>
                  <a:fillRect l="-1644" t="-1345" r="-897" b="-112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Introduction to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208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79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</p:spPr>
            <p:txBody>
              <a:bodyPr/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</a:rPr>
                  <a:t>The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computation can be applied to any situation in which the unknown density can be parameterized.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basic assumptions are: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</a:rPr>
                  <a:t>The form of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is assumed known, but the value of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not known exactly.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assumed to be contained in a known prior density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466725" lvl="1" indent="-230188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The rest of our knowledge about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is contained in a set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random variables 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 …, </m:t>
                    </m:r>
                    <m:r>
                      <a:rPr lang="en-US" altLang="en-US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drawn independently according to the unknown probability density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alt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altLang="en-US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altLang="en-US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en-US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37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609600"/>
                <a:ext cx="8686800" cy="4301613"/>
              </a:xfrm>
              <a:blipFill>
                <a:blip r:embed="rId2"/>
                <a:stretch>
                  <a:fillRect l="-584" t="-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9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 Theory</a:t>
            </a:r>
          </a:p>
        </p:txBody>
      </p:sp>
    </p:spTree>
    <p:extLst>
      <p:ext uri="{BB962C8B-B14F-4D97-AF65-F5344CB8AC3E}">
        <p14:creationId xmlns:p14="http://schemas.microsoft.com/office/powerpoint/2010/main" val="357269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599" y="-1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Formalization of Bayesian 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is given by: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</m:e>
                    </m:nary>
                    <m:r>
                      <a:rPr kumimoji="0" lang="el-G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ⅆ</m:t>
                    </m:r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Using Bayes formula, we can write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as: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kumimoji="0" lang="en-US" sz="1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𝜽</m:t>
                                </m:r>
                              </m:e>
                            </m:d>
                            <m:r>
                              <a:rPr kumimoji="0" lang="el-G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ⅆ</m:t>
                            </m:r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nary>
                      </m:den>
                    </m:f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By the independence assumption: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nary>
                      <m:naryPr>
                        <m:chr m:val="∏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𝒌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=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𝟏</m:t>
                        </m:r>
                      </m:sub>
                      <m:sup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𝑝</m:t>
                        </m:r>
                        <m:d>
                          <m:dPr>
                            <m:ctrlPr>
                              <a:rPr kumimoji="0" 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kumimoji="0" lang="en-US" sz="1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kumimoji="0" lang="en-US" sz="1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  <a:sym typeface="Symbol" pitchFamily="18" charset="2"/>
                              </a:rPr>
                              <m:t>𝜽</m:t>
                            </m:r>
                          </m:e>
                        </m:d>
                      </m:e>
                    </m:nary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 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constitutes the formal solution to the problem because we have an expression for the probability of the data given the parameters.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also illustrates the relationship between the maximum likelihood estimate and the Bayesian estimate: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Suppose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reaches a sharp peak at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also peak at the same place 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is well-behaved.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will be approximately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acc>
                      <m:accPr>
                        <m:chr m:val="̂"/>
                        <m:ctrlP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acc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, which is the ML result.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the peak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𝐷</m:t>
                        </m:r>
                      </m:e>
                      <m:e>
                        <m:r>
                          <a:rPr kumimoji="0" lang="en-US" sz="1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 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is very sharp, then the influence of prior information on the uncertainty of the true value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can be ignored.</a:t>
                </a:r>
              </a:p>
              <a:p>
                <a:pPr marL="344488" marR="0" lvl="0" indent="-173038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the Bayes solution tells us how to use all of the available information to compute the desired density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𝒙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406400" marR="0" lvl="0" indent="-23495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143000" marR="0" lvl="2" indent="-2286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32206"/>
              </a:xfrm>
              <a:prstGeom prst="rect">
                <a:avLst/>
              </a:prstGeom>
              <a:blipFill>
                <a:blip r:embed="rId2"/>
                <a:stretch>
                  <a:fillRect l="-1606" t="-9956"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4517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Recursive Bayes Incremental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indicate explicitly the dependence on the number of samples, we can formulate a recursive solution by letting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𝑫</m:t>
                        </m:r>
                      </m:e>
                      <m:sup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𝒏</m:t>
                        </m:r>
                      </m:sup>
                    </m:sSup>
                    <m:r>
                      <a:rPr kumimoji="0" lang="en-US" altLang="en-US" sz="1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kumimoji="0" lang="en-US" altLang="en-US" sz="1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then write our expression for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kumimoji="0" lang="en-US" altLang="en-US" sz="1800" b="1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altLang="en-US" sz="1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  <m:e>
                        <m:r>
                          <a:rPr kumimoji="0" lang="en-US" altLang="en-US" sz="1800" b="1" i="1" u="none" strike="noStrike" kern="0" cap="none" spc="0" normalizeH="0" baseline="0" noProof="0" dirty="0" err="1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can write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posterior density using a recursive relation:</a:t>
                </a:r>
              </a:p>
              <a:p>
                <a:pPr marL="4667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𝜽</m:t>
                          </m:r>
                        </m:e>
                        <m:e>
                          <m:sSup>
                            <m:sSup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sup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Cambria Math" panose="02040503050406030204" pitchFamily="18" charset="0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 err="1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381125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altLang="en-US" sz="18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kumimoji="0" lang="en-US" altLang="en-US" sz="1800" b="0" i="1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kumimoji="0" lang="en-US" altLang="en-US" sz="1800" b="1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US" altLang="en-US" sz="1800" b="0" i="1" u="none" strike="noStrike" kern="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altLang="en-US" sz="1800" b="0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en-US" sz="1800" b="1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kumimoji="0" lang="en-US" altLang="en-US" sz="1800" b="0" i="1" u="none" strike="noStrike" kern="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kumimoji="0" lang="en-US" altLang="en-US" sz="1800" b="1" i="1" u="none" strike="noStrike" kern="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  <a:sym typeface="Symbol" pitchFamily="18" charset="2"/>
                                    </a:rPr>
                                    <m:t>𝜽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𝑛</m:t>
                                      </m:r>
                                      <m:r>
                                        <a:rPr kumimoji="0" lang="en-US" altLang="en-US" sz="1800" b="0" i="1" u="none" strike="noStrike" kern="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  <a:sym typeface="Symbol" pitchFamily="18" charset="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l-G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ⅆ</m:t>
                              </m:r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nary>
                        </m:den>
                      </m:f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 pitchFamily="18" charset="2"/>
                        </a:rPr>
                        <m:t> </m:t>
                      </m:r>
                    </m:oMath>
                  </m:oMathPara>
                </a14:m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  <a:p>
                <a:pPr marL="17145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sSup>
                          <m:sSupPr>
                            <m:ctrlP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𝐷</m:t>
                            </m:r>
                          </m:e>
                          <m:sup>
                            <m:r>
                              <a:rPr kumimoji="0" lang="en-US" altLang="en-US" sz="1800" b="0" i="1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kumimoji="0" lang="en-US" alt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=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kumimoji="0" lang="en-US" altLang="en-US" sz="18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kumimoji="0" lang="en-US" altLang="en-US" sz="1800" b="1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 pitchFamily="18" charset="2"/>
                          </a:rPr>
                          <m:t>𝜽</m:t>
                        </m:r>
                      </m:e>
                    </m:d>
                  </m:oMath>
                </a14:m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This is called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Recursive Bayes Incremental Learning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because we have a method for incrementally updating our estimates.</a:t>
                </a: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9760"/>
                <a:ext cx="8686800" cy="6017014"/>
              </a:xfrm>
              <a:prstGeom prst="rect">
                <a:avLst/>
              </a:prstGeom>
              <a:blipFill>
                <a:blip r:embed="rId2"/>
                <a:stretch>
                  <a:fillRect l="-1606" t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172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do ML and Bayesian Estimation Differ?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</p:spPr>
            <p:txBody>
              <a:bodyPr lIns="0" tIns="0" rIns="0" bIns="0"/>
              <a:lstStyle/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For infinite amounts of data, the solutions converge.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However, limited data is always a problem.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prior information is reliable, a Bayesian estimate can be superior.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Bayesian estimates for uniform priors are similar to an ML solution.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𝑝</m:t>
                    </m:r>
                    <m:r>
                      <a:rPr kumimoji="0" lang="en-US" altLang="en-US" sz="18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(</m:t>
                    </m:r>
                    <m:r>
                      <a:rPr kumimoji="0" lang="en-US" altLang="en-US" sz="1800" b="1" i="1" u="none" strike="noStrike" kern="0" cap="none" spc="0" normalizeH="0" baseline="0" noProof="0" dirty="0" err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𝜽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|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𝐷</m:t>
                    </m:r>
                    <m:r>
                      <a:rPr kumimoji="0" lang="en-US" altLang="en-US" sz="18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)</m:t>
                    </m:r>
                  </m:oMath>
                </a14:m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is broad or asymmetric around the true value, the approaches are likely to produce different solutions.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When designing a classifier using these techniques, there are three sources of error: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Bayes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overlapping distributions.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Model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due to an incorrect model or incorrect assumption about the parametric form.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Parameter Estimation Error: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 the error arising from the fact that the parameters are estimated from a finite amount of data.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"/>
                <a:ext cx="8686800" cy="5791200"/>
              </a:xfrm>
              <a:prstGeom prst="rect">
                <a:avLst/>
              </a:prstGeom>
              <a:blipFill>
                <a:blip r:embed="rId2"/>
                <a:stretch>
                  <a:fillRect l="-1606" t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11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Noninformative Priors and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The information about the prior is based on the designer’s knowledge of the problem domain.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ts val="24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We expect the prior distributions to be “translation and scale invariant”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–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t</a:t>
                </a: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hey should not depend on the actual value of the parameter. We often scale data prior to processing, and that should not impact the results.</a:t>
                </a:r>
              </a:p>
              <a:p>
                <a:pPr marL="176213" marR="0" lvl="0" indent="-1762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Symbol" pitchFamily="18" charset="2"/>
                  </a:rPr>
                  <a:t>A prior that satisfies this property is referred to as a noninformative prior: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The Bayesian approach remains applicable even when little or no prior information is available.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Such situations can be handled by choosing a prior density giving equal weight to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(uniform distribution).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Priors that seemingly impart no prior preference, a so-called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99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noninformative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, also arise when the prior is required to be invariant under certain transformations. </a:t>
                </a:r>
              </a:p>
              <a:p>
                <a:pPr marL="339725" marR="0" lvl="1" indent="-163513" algn="l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Frequently, the desire to treat all possible values of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equitably leads to priors with infinite mass. Such noninformative priors are called improper priors (e.g., you can’t have a uniform distribution over an infinite range).</a:t>
                </a:r>
                <a:endParaRPr kumimoji="0" lang="en-US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448301"/>
              </a:xfrm>
              <a:prstGeom prst="rect">
                <a:avLst/>
              </a:prstGeom>
              <a:blipFill>
                <a:blip r:embed="rId2"/>
                <a:stretch>
                  <a:fillRect l="-584" t="-465" r="-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97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Example of Non-informative Priors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</p:spPr>
            <p:txBody>
              <a:bodyPr/>
              <a:lstStyle/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For example, if we assume the prior distribution of a mean of a continuous random variable is independent of the choice of the origin, the only prior that could satisfy this is a uniform distribution (which isn’t possible if the range of the variable is infinite).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Consider  a parameter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𝜃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/>
                  </a:rPr>
                  <a:t>, and a transformation of this variable:</a:t>
                </a:r>
              </a:p>
              <a:p>
                <a:pPr marL="466725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  <m:t>𝜃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Symbol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𝛼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  <a:sym typeface="Symbol"/>
                        </a:rPr>
                        <m:t>𝑝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𝜃</m:t>
                              </m:r>
                            </m:num>
                            <m:den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  <a:sym typeface="Symbol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We would expect the solution would be independent of the scale factor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Cambria Math" panose="02040503050406030204" pitchFamily="18" charset="0"/>
                    <a:cs typeface="+mn-cs"/>
                    <a:sym typeface="Symbol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To achieve this, we would expect the mean to be proportional to:</a:t>
                </a:r>
                <a14:m>
                  <m:oMath xmlns:m="http://schemas.openxmlformats.org/officeDocument/2006/math">
                    <m:r>
                      <a: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/>
                      </a:rPr>
                      <m:t>𝑝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  <a:sym typeface="Symbol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∝</m:t>
                    </m:r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𝜇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  <a:sym typeface="Symbol"/>
                          </a:rPr>
                          <m:t>𝑘</m:t>
                        </m:r>
                      </m:sup>
                    </m:sSup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.</m:t>
                    </m:r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This prior is improper because it does not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non-informative prior would be independent of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  <a:sym typeface="Symbol"/>
                      </a:rPr>
                      <m:t>𝛼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but also must integrate to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  <a:sym typeface="Symbol" pitchFamily="18" charset="2"/>
                      </a:rPr>
                      <m:t>𝟏</m:t>
                    </m:r>
                  </m:oMath>
                </a14:m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to be a valid pdf.  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A good discussion of the role of uninformative priors can be found in this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Wiki page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and in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Lemoine (2019)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.</a:t>
                </a:r>
              </a:p>
              <a:p>
                <a:pPr marL="176213" marR="0" lvl="0" indent="-176213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The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  <a:hlinkClick r:id="rId5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Jeffrey’s prior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is a non-informative prior distribution for a parameter space; its density function is proportional to the square root of the determinant of the Fisher information matrix.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599"/>
                <a:ext cx="8686800" cy="5730241"/>
              </a:xfrm>
              <a:prstGeom prst="rect">
                <a:avLst/>
              </a:prstGeom>
              <a:blipFill>
                <a:blip r:embed="rId6"/>
                <a:stretch>
                  <a:fillRect l="-584" t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2903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28600" y="682625"/>
            <a:ext cx="8686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Reviewed Bayesian parameter estimation for the case of an unknown mean in a Gaussian distribution.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Extended the result to the case of a multivariate Gaussian random variable.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Summarized the general theory for Bayesian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Compared Bayesian estimation to maximum likelihood estimation.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recursive Bayesian incremental learning which is a computationally efficient way to find solutions.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Introduced the concept of a noninformative prior and explained its relevance to a solution to the parameter estimation problem that is scale invariant.</a:t>
            </a:r>
          </a:p>
        </p:txBody>
      </p:sp>
    </p:spTree>
    <p:extLst>
      <p:ext uri="{BB962C8B-B14F-4D97-AF65-F5344CB8AC3E}">
        <p14:creationId xmlns:p14="http://schemas.microsoft.com/office/powerpoint/2010/main" val="31100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51" name="Rectangle 23"/>
              <p:cNvSpPr>
                <a:spLocks noChangeArrowheads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Posterior probabilities,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are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central to Bayesian classification.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Bayes formula allows us to compute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from the priors,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and the likelihood,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W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hat if the priors and class-conditionals are unknown?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The answer is that we can compute the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using all of the information at our disposal (e.g., training data).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For a training set,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Bayes formula becomes: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𝑙𝑖𝑘𝑒𝑙𝑖h𝑜𝑜𝑑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 × 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𝑝𝑟𝑖𝑜𝑟</m:t>
                          </m:r>
                        </m:num>
                        <m:den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𝑒𝑣𝑖𝑑𝑒𝑛𝑐𝑒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assume priors are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Also, assume the samples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have no influence 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,</m:t>
                        </m:r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 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𝑖𝑓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≠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formula reduces to:</a:t>
                </a:r>
              </a:p>
              <a:p>
                <a:pPr marL="463550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𝜔</m:t>
                          </m:r>
                          <m:r>
                            <a:rPr lang="en-US" sz="1800" i="1" baseline="-25000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ymbol" pitchFamily="18" charset="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𝑗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sym typeface="Symbol" pitchFamily="18" charset="2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Implications: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Use a set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𝑫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of samples drawn independently according to the fixed but unknown probability distribution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to determine </a:t>
                </a:r>
                <a14:m>
                  <m:oMath xmlns:m="http://schemas.openxmlformats.org/officeDocument/2006/math"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sz="1800" b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0551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911" y="619431"/>
                <a:ext cx="8671489" cy="5695307"/>
              </a:xfrm>
              <a:prstGeom prst="rect">
                <a:avLst/>
              </a:prstGeom>
              <a:blipFill>
                <a:blip r:embed="rId3"/>
                <a:stretch>
                  <a:fillRect l="-1462" t="-1111" b="-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49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Densities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487402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" imgH="291960" progId="Equation.3">
                  <p:embed/>
                </p:oleObj>
              </mc:Choice>
              <mc:Fallback>
                <p:oleObj name="Equation" r:id="rId4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402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6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402" name="Rectangle 18"/>
              <p:cNvSpPr>
                <a:spLocks noChangeArrowheads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Assume the parametric form of the evidence,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is known: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 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Any information we have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prior to collecting samples is contained in a known prior density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Observation of samples converts this to a posterior,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, which we hope is peaked around the true value of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𝜽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Our goal is to estimate a parameter vector: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</m:t>
                            </m:r>
                            <m:r>
                              <a:rPr lang="en-US" sz="1800" b="1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𝜽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𝐷</m:t>
                            </m:r>
                          </m:e>
                        </m:d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ⅆ</m:t>
                        </m:r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</a:rPr>
                  <a:t>We can write the joint distribution as a product:</a:t>
                </a:r>
              </a:p>
              <a:p>
                <a:pPr marL="458788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𝑝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𝒙</m:t>
                          </m:r>
                        </m:e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</m:t>
                          </m:r>
                        </m:e>
                      </m:nary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𝜽</m:t>
                              </m:r>
                            </m:e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𝐷</m:t>
                              </m:r>
                            </m:e>
                          </m:d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ⅆ</m:t>
                          </m:r>
                          <m:r>
                            <a:rPr lang="el-GR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𝜽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because the samples are drawn independently.</a:t>
                </a:r>
              </a:p>
              <a:p>
                <a:pPr marL="176213" indent="-176213">
                  <a:lnSpc>
                    <a:spcPct val="150000"/>
                  </a:lnSpc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This links the class-conditional density,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to the posterior,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𝜽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Unfortunately, numerical solutions are typically required since closed form solutions for real-world problems don’t usually exist.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4402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944" y="619433"/>
                <a:ext cx="8816975" cy="5759852"/>
              </a:xfrm>
              <a:prstGeom prst="rect">
                <a:avLst/>
              </a:prstGeom>
              <a:blipFill>
                <a:blip r:embed="rId2"/>
                <a:stretch>
                  <a:fillRect l="-1439" t="-109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Parameter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88544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7726" name="Rectangle 30"/>
              <p:cNvSpPr>
                <a:spLocks noChangeArrowheads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consider a simple case in which only the mean of a univariate Gaussian distribution is unknown: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The variables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scalars.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Let’s assume we also know the form of the density for the unknown variable,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have assumed it is Gaussian: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known values.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formula: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num>
                      <m:den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l-GR" sz="1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nary>
                      </m:den>
                    </m:f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17675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∏"/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Rationale: Once a value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known, the density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completely known.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𝛼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a normalization factor that depends on the data,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ct val="25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7726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347" y="656216"/>
                <a:ext cx="8666264" cy="5401684"/>
              </a:xfrm>
              <a:prstGeom prst="rect">
                <a:avLst/>
              </a:prstGeom>
              <a:blipFill>
                <a:blip r:embed="rId2"/>
                <a:stretch>
                  <a:fillRect l="-1464" t="-1171" r="-10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733" name="Rectangle 37"/>
          <p:cNvSpPr>
            <a:spLocks noChangeArrowheads="1"/>
          </p:cNvSpPr>
          <p:nvPr/>
        </p:nvSpPr>
        <p:spPr bwMode="auto">
          <a:xfrm>
            <a:off x="190961" y="1379188"/>
            <a:ext cx="3544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0" name="Rectangle 34"/>
          <p:cNvSpPr>
            <a:spLocks noChangeArrowheads="1"/>
          </p:cNvSpPr>
          <p:nvPr/>
        </p:nvSpPr>
        <p:spPr bwMode="auto">
          <a:xfrm>
            <a:off x="190961" y="1937065"/>
            <a:ext cx="3492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57739" name="Rectangle 43"/>
          <p:cNvSpPr>
            <a:spLocks noChangeArrowheads="1"/>
          </p:cNvSpPr>
          <p:nvPr/>
        </p:nvSpPr>
        <p:spPr bwMode="auto">
          <a:xfrm>
            <a:off x="197311" y="2479687"/>
            <a:ext cx="377031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lnSpc>
                <a:spcPct val="150000"/>
              </a:lnSpc>
              <a:spcAft>
                <a:spcPts val="18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3662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rgbClr val="004000"/>
                    </a:solidFill>
                  </a:rPr>
                  <a:t>Applying our Gaussian assumptions for the shapes of the distributions:</a:t>
                </a:r>
              </a:p>
              <a:p>
                <a:pPr marL="1809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𝑒𝑥𝑝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 smtClean="0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𝜎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917575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458788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21851"/>
                <a:ext cx="8686800" cy="5821980"/>
              </a:xfrm>
              <a:prstGeom prst="rect">
                <a:avLst/>
              </a:prstGeom>
              <a:blipFill>
                <a:blip r:embed="rId2"/>
                <a:stretch>
                  <a:fillRect l="-1606" t="-9348" b="-213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</a:t>
            </a:r>
          </a:p>
        </p:txBody>
      </p:sp>
    </p:spTree>
    <p:extLst>
      <p:ext uri="{BB962C8B-B14F-4D97-AF65-F5344CB8AC3E}">
        <p14:creationId xmlns:p14="http://schemas.microsoft.com/office/powerpoint/2010/main" val="132169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7487" name="Rectangle 31"/>
              <p:cNvSpPr>
                <a:spLocks noChangeArrowheads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Now we need to work this into a simpler form: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𝜇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en-US" sz="180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−2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800" b="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𝜇</m:t>
                                                  </m:r>
                                                </m:num>
                                                <m:den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𝜎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sz="1800" b="0" i="1">
                                                          <a:solidFill>
                                                            <a:schemeClr val="bg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  <a:ea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</m:nary>
                                    </m:e>
                                  </m:d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204913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b="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b="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b="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4000"/>
                  </a:solidFill>
                </a:endParaRPr>
              </a:p>
              <a:p>
                <a:pPr marL="180975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</a:t>
                </a:r>
                <a:r>
                  <a:rPr lang="en-US" sz="1800" b="1" dirty="0">
                    <a:solidFill>
                      <a:srgbClr val="004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4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4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b="1" dirty="0">
                    <a:solidFill>
                      <a:srgbClr val="004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b="1" dirty="0">
                  <a:solidFill>
                    <a:srgbClr val="004000"/>
                  </a:solidFill>
                </a:endParaRPr>
              </a:p>
              <a:p>
                <a:pPr>
                  <a:spcAft>
                    <a:spcPts val="600"/>
                  </a:spcAft>
                </a:pPr>
                <a:endParaRPr lang="en-US" sz="1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7487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3718"/>
                <a:ext cx="8686800" cy="5731778"/>
              </a:xfrm>
              <a:prstGeom prst="rect">
                <a:avLst/>
              </a:prstGeom>
              <a:blipFill>
                <a:blip r:embed="rId2"/>
                <a:stretch>
                  <a:fillRect l="-1606" t="-8389" b="-441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</p:spTree>
    <p:extLst>
      <p:ext uri="{BB962C8B-B14F-4D97-AF65-F5344CB8AC3E}">
        <p14:creationId xmlns:p14="http://schemas.microsoft.com/office/powerpoint/2010/main" val="4159665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is an exponential of a quadratic function, which makes it a normal distribution.</a:t>
                </a:r>
              </a:p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Because this is true for any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, it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reproducing density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is referred to as a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conjugate prior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write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|</m:t>
                    </m:r>
                    <m:r>
                      <a:rPr lang="en-US" sz="1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𝐷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 ~ 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𝑁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,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Expand the quadratic term: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𝜇</m:t>
                          </m:r>
                        </m:e>
                        <m:e>
                          <m:r>
                            <a:rPr lang="en-US" sz="1800" i="1" dirty="0" err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𝐷</m:t>
                          </m:r>
                        </m:e>
                      </m:d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1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Equate coefficients of our two functions:</a:t>
                </a:r>
              </a:p>
              <a:p>
                <a:pPr marL="458788"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d>
                              <m:d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d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	</a:t>
                </a:r>
                <a:endParaRPr lang="en-US" sz="1800" baseline="-25000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47231"/>
                <a:ext cx="8703334" cy="5510669"/>
              </a:xfrm>
              <a:prstGeom prst="rect">
                <a:avLst/>
              </a:prstGeom>
              <a:blipFill>
                <a:blip r:embed="rId2"/>
                <a:stretch>
                  <a:fillRect l="-1603" t="-1379" r="-204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54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Univariate Gaussian Case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2"/>
              <p:cNvSpPr>
                <a:spLocks noChangeArrowheads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Rearrange terms so that the dependencies on </a:t>
                </a:r>
                <a:r>
                  <a:rPr lang="en-US" sz="1800" dirty="0">
                    <a:solidFill>
                      <a:schemeClr val="bg1"/>
                    </a:solidFill>
                    <a:sym typeface="Symbol"/>
                  </a:rPr>
                  <a:t>μ</a:t>
                </a: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are clear: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251777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sym typeface="Symbol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Associate terms related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𝜎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2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and</a:t>
                </a:r>
                <a:r>
                  <a:rPr lang="en-US" sz="1800" dirty="0">
                    <a:solidFill>
                      <a:schemeClr val="bg1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There is actually a third equation involving terms not related to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:</a:t>
                </a:r>
              </a:p>
              <a:p>
                <a:pPr marL="458788"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d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e>
                                </m:rad>
                                <m:r>
                                  <a:rPr lang="en-US" sz="1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76213" indent="-176213"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	but we can ignore this since it is not a function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𝜇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/>
                  </a:rPr>
                  <a:t> and is a complicated equation to solve.</a:t>
                </a:r>
              </a:p>
              <a:p>
                <a:pPr marL="176213" indent="-176213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We have two equations and two unknowns: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362" y="587875"/>
                <a:ext cx="8682038" cy="5470025"/>
              </a:xfrm>
              <a:prstGeom prst="rect">
                <a:avLst/>
              </a:prstGeom>
              <a:blipFill>
                <a:blip r:embed="rId2"/>
                <a:stretch>
                  <a:fillRect l="-1460" t="-138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525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7612</TotalTime>
  <Words>2919</Words>
  <Application>Microsoft Macintosh PowerPoint</Application>
  <PresentationFormat>Letter Paper (8.5x11 in)</PresentationFormat>
  <Paragraphs>250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Cambria Math</vt:lpstr>
      <vt:lpstr>Symbol</vt:lpstr>
      <vt:lpstr>Times New Roman</vt:lpstr>
      <vt:lpstr>Wingdings</vt:lpstr>
      <vt:lpstr>isip_default</vt:lpstr>
      <vt:lpstr>1_lecture_title</vt:lpstr>
      <vt:lpstr>1_isip_default</vt:lpstr>
      <vt:lpstr>2_isip_default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442</cp:revision>
  <dcterms:created xsi:type="dcterms:W3CDTF">2002-09-12T17:13:32Z</dcterms:created>
  <dcterms:modified xsi:type="dcterms:W3CDTF">2024-02-14T15:49:07Z</dcterms:modified>
</cp:coreProperties>
</file>