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6" r:id="rId3"/>
  </p:sldMasterIdLst>
  <p:notesMasterIdLst>
    <p:notesMasterId r:id="rId15"/>
  </p:notesMasterIdLst>
  <p:handoutMasterIdLst>
    <p:handoutMasterId r:id="rId16"/>
  </p:handoutMasterIdLst>
  <p:sldIdLst>
    <p:sldId id="356" r:id="rId4"/>
    <p:sldId id="381" r:id="rId5"/>
    <p:sldId id="382" r:id="rId6"/>
    <p:sldId id="371" r:id="rId7"/>
    <p:sldId id="372" r:id="rId8"/>
    <p:sldId id="373" r:id="rId9"/>
    <p:sldId id="374" r:id="rId10"/>
    <p:sldId id="281" r:id="rId11"/>
    <p:sldId id="310" r:id="rId12"/>
    <p:sldId id="361" r:id="rId13"/>
    <p:sldId id="315" r:id="rId1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9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2328" y="184"/>
      </p:cViewPr>
      <p:guideLst>
        <p:guide orient="horz" pos="14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74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60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13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96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576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109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1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54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029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379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82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hyperlink" Target="http://www.openchannelfoundation.org/VascAlert/ROC.gi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www.engr.sjsu.edu/~knapp/HCIRODPR/PR_simp/bndrys.htm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isip.piconepress.com/courses/temple/ece_8527/resources/imld/" TargetMode="External"/><Relationship Id="rId9" Type="http://schemas.openxmlformats.org/officeDocument/2006/relationships/hyperlink" Target="http://www.isip.piconepress.com/projects/speech/software/demonstrations/applets/util/pattern_recognition/current/index.s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04: </a:t>
            </a:r>
            <a:r>
              <a:rPr lang="en-US" b="1" dirty="0">
                <a:solidFill>
                  <a:schemeClr val="accent1"/>
                </a:solidFill>
              </a:rPr>
              <a:t>Generalized 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3038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Generalized 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Geometric Interpretation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Examples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9.5 – 9.A)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ISIP: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IMLD Demonstration Tool</a:t>
            </a:r>
            <a:br>
              <a:rPr lang="en-US" sz="1800" b="1" dirty="0">
                <a:solidFill>
                  <a:schemeClr val="accent1"/>
                </a:solidFill>
                <a:latin typeface="+mn-lt"/>
              </a:rPr>
            </a:br>
            <a:endParaRPr lang="en-US" sz="1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35" descr="http://www.engr.sjsu.edu/~knapp/HCIRODPR/PR_Figs/regions1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sub>
                    </m:sSub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approach is known as a whitening transformation, or more formally as Principal Component Analysis (PCA). Examining the eigenvectors of the covariance matrix provides information about the relationships between features.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994585"/>
              </a:xfrm>
              <a:prstGeom prst="rect">
                <a:avLst/>
              </a:prstGeom>
              <a:blipFill>
                <a:blip r:embed="rId2"/>
                <a:stretch>
                  <a:fillRect l="-1468" t="-1268" r="-1322" b="-12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52154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788" y="715645"/>
            <a:ext cx="8734425" cy="571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3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can be visualized as a connected graph with arcs and weights: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are the advantages of this type of visualization?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9550" y="5003800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Network Representation of a Classifier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r="7676"/>
          <a:stretch/>
        </p:blipFill>
        <p:spPr bwMode="auto">
          <a:xfrm>
            <a:off x="1525587" y="1240544"/>
            <a:ext cx="60928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508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Define a decision rule: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Choice of discriminant function is not unique.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DSMT4">
                  <p:embed/>
                </p:oleObj>
              </mc:Choice>
              <mc:Fallback>
                <p:oleObj name="Equation" r:id="rId2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∑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Case: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1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𝑰</m:t>
                    </m:r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Times New Roman" pitchFamily="18" charset="0"/>
                </a:endParaRPr>
              </a:p>
              <a:p>
                <a:pPr marL="13716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1709738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𝑨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  <a:sym typeface="Symbol" pitchFamily="18" charset="2"/>
                  </a:rPr>
                  <a:t> ,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𝒃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  <a:sym typeface="Symbol" pitchFamily="18" charset="2"/>
                  </a:rPr>
                  <a:t> ,</a:t>
                </a:r>
              </a:p>
              <a:p>
                <a:pPr marL="13716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1709738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  <a:sym typeface="Symbol" pitchFamily="18" charset="2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173038" marR="0" lvl="0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1709738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itchFamily="18" charset="2"/>
                  </a:rPr>
                  <a:t>Simplifies to: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𝑨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𝒃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𝜎</m:t>
                        </m:r>
                        <m:r>
                          <a:rPr kumimoji="0" lang="en-US" sz="1800" b="1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𝒄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𝜎</m:t>
                        </m:r>
                        <m:r>
                          <a:rPr kumimoji="0" lang="en-US" sz="1800" b="1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+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173038" marR="0" lvl="0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can be rewritten as:</a:t>
                </a: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𝒘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037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𝜎</m:t>
                        </m:r>
                        <m:r>
                          <a:rPr kumimoji="0" lang="en-US" sz="1800" b="1" i="1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657350" marR="0" lvl="0" indent="-15970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1709738" algn="l"/>
                  </a:tabLst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blipFill>
                <a:blip r:embed="rId2"/>
                <a:stretch>
                  <a:fillRect l="-1606" t="-2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Special Case: Identity Covariance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C0D31170-402C-1C44-8FCE-865C48E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153" t="33607" r="7761" b="30316"/>
          <a:stretch>
            <a:fillRect/>
          </a:stretch>
        </p:blipFill>
        <p:spPr bwMode="auto">
          <a:xfrm>
            <a:off x="1087685" y="4376791"/>
            <a:ext cx="6968630" cy="2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5" name="Rectangle 5125"/>
              <p:cNvSpPr>
                <a:spLocks noChangeArrowheads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25" name="Rectangle 5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blipFill>
                <a:blip r:embed="rId2"/>
                <a:stretch>
                  <a:fillRect l="-1468" t="-259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878"/>
          <a:stretch/>
        </p:blipFill>
        <p:spPr bwMode="auto">
          <a:xfrm>
            <a:off x="2093729" y="1307022"/>
            <a:ext cx="4956541" cy="51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 (But Not Diagonal)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Classifiers: 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402726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23846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a partition of the feature space into regions associated with particular classes.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If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accent2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ct val="50000"/>
                  </a:spcBef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Class-Independent Principal Components Analysis: 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The Bayesian MAP decoder was also known as a variant of Principal Components Analysis – an approach that emerged in the statistics literature in the mid-1900’s. In those days it was common to pool the data and compute a single covariance matrix. This was often referred to as “class-independent PCA” or a “pooled covariance” approach to data analysis. We will study this later in the course.</a:t>
                </a: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82625"/>
                <a:ext cx="8688388" cy="5401479"/>
              </a:xfrm>
              <a:prstGeom prst="rect">
                <a:avLst/>
              </a:prstGeom>
              <a:blipFill>
                <a:blip r:embed="rId2"/>
                <a:stretch>
                  <a:fillRect l="-1460" t="-1171" r="-1898" b="-14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7471</TotalTime>
  <Words>959</Words>
  <Application>Microsoft Macintosh PowerPoint</Application>
  <PresentationFormat>Letter Paper (8.5x11 in)</PresentationFormat>
  <Paragraphs>81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1_isip_default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442</cp:revision>
  <dcterms:created xsi:type="dcterms:W3CDTF">2002-09-12T17:13:32Z</dcterms:created>
  <dcterms:modified xsi:type="dcterms:W3CDTF">2025-01-22T13:16:30Z</dcterms:modified>
</cp:coreProperties>
</file>