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6"/>
  </p:notesMasterIdLst>
  <p:handoutMasterIdLst>
    <p:handoutMasterId r:id="rId17"/>
  </p:handoutMasterIdLst>
  <p:sldIdLst>
    <p:sldId id="356" r:id="rId3"/>
    <p:sldId id="381" r:id="rId4"/>
    <p:sldId id="379" r:id="rId5"/>
    <p:sldId id="316" r:id="rId6"/>
    <p:sldId id="317" r:id="rId7"/>
    <p:sldId id="368" r:id="rId8"/>
    <p:sldId id="367" r:id="rId9"/>
    <p:sldId id="380" r:id="rId10"/>
    <p:sldId id="363" r:id="rId11"/>
    <p:sldId id="364" r:id="rId12"/>
    <p:sldId id="365" r:id="rId13"/>
    <p:sldId id="366" r:id="rId14"/>
    <p:sldId id="310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3552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2480" y="184"/>
      </p:cViewPr>
      <p:guideLst>
        <p:guide orient="horz" pos="146"/>
        <p:guide pos="144"/>
        <p:guide pos="3552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6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demonstrations/applets/util/pattern_recognition/current/index.shtml" TargetMode="External"/><Relationship Id="rId3" Type="http://schemas.openxmlformats.org/officeDocument/2006/relationships/hyperlink" Target="https://www.cs.ubc.ca/~murphyk/Teaching/CS340-Fall07/gaussClassif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penchannelfoundation.org/VascAlert/ROC.gi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engr.sjsu.edu/~knapp/HCIRODPR/PR_simp/bndrys.htm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~knapp/HCIRODPR/PR_simp/bndry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dirty="0">
                <a:solidFill>
                  <a:schemeClr val="accent1"/>
                </a:solidFill>
              </a:rPr>
              <a:t>03: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Decision Surfaces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Multivariate Gaussian Distributions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Linear Machines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Threshold Decoding</a:t>
            </a:r>
          </a:p>
          <a:p>
            <a:pPr marL="9525" indent="-952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9.3, 9.4)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MurphK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Gaussian Classifiers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5" descr="http://www.engr.sjsu.edu/~knapp/HCIRODPR/PR_Figs/regions1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4" name="Rectangle 26"/>
              <p:cNvSpPr>
                <a:spLocks noChangeArrowheads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multivariate normal distribution with equal covariances: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Since these terms are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 the maximization: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We can expand this: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-25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term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is a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w.r.t.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constant that can be precomputed.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When the priors are equal,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known as the Mahalanobis distance. It represents a statistically normalized distance calculation that results from normalizing the variances.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It can be thought of as a weighted Euclidean distance: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𝒙𝒋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∑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600"/>
                  </a:spcAft>
                </a:pP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blipFill>
                <a:blip r:embed="rId2"/>
                <a:stretch>
                  <a:fillRect l="-1606" t="-10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420507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</a:t>
            </a: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BEBBE1CD-6B57-BA4B-A0CD-8AAA011AF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0528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use an equivalent linear discriminant function: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threshold or bias for the 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i</a:t>
                </a:r>
                <a:r>
                  <a:rPr lang="en-US" sz="1800" b="1" baseline="300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category.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classifier that uses linear discriminant functions is called a linear machine.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surfaces are defined by the equations:</a:t>
                </a: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6725">
                  <a:spcAft>
                    <a:spcPts val="600"/>
                  </a:spcAft>
                  <a:tabLst>
                    <a:tab pos="66198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blipFill>
                <a:blip r:embed="rId3"/>
                <a:stretch>
                  <a:fillRect l="-1466" t="-1299" r="-1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6" y="682625"/>
                <a:ext cx="8683624" cy="3108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a partition of the feature space into regions associated with particular classes.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If the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bg1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bg1"/>
                    </a:solidFill>
                  </a:rPr>
                  <a:t> dimensions, perpendicular to the line joining the means.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Terminology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Principal Components Analysis (PCA):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 Often associated with a pooled covariance matrix; often refers to Analysis of Variance (ANOVA)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Class-Dependent PCA, Class-Independent PCA, Variance-Weighted PCA, Shrinkage: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It all depends on what assumptions you make about the covariance matrix and how you compute the covariance matrix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Quadratic Discriminant Analysis: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 Essentially class-dependent PCA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6" y="682625"/>
                <a:ext cx="8683624" cy="3108543"/>
              </a:xfrm>
              <a:prstGeom prst="rect">
                <a:avLst/>
              </a:prstGeom>
              <a:blipFill>
                <a:blip r:embed="rId2"/>
                <a:stretch>
                  <a:fillRect l="-1460" t="-2033" r="-1460" b="-829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lang="en-US" sz="1800" b="1" i="1" baseline="-25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decision rule:</a:t>
                </a:r>
              </a:p>
              <a:p>
                <a:pPr marL="457200" lvl="2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+mj-lt"/>
                  <a:sym typeface="Symbol" pitchFamily="18" charset="2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−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lvl="2" indent="-22860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multiply or add by same positive constant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468" t="-1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031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Some monotonically increasing functions can simplify calculations considerably: 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𝒄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(1)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(2)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(3)</a:t>
                </a:r>
              </a:p>
              <a:p>
                <a:pPr marL="173038" indent="-173038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are some of the reasons (3) is particularly useful?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Computational complexity (e.g., Gaussian)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Numerical accuracy (e.g., probabilities tend to zero)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Decomposition (e.g., likelihood and prior are separated and can be weighted differently)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Normalization (e.g., likelihoods are channel dependent).</a:t>
                </a: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blipFill>
                <a:blip r:embed="rId2"/>
                <a:stretch>
                  <a:fillRect l="-1606" t="-1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97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5412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visualize our decision rule several ways: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blipFill>
                <a:blip r:embed="rId2"/>
                <a:stretch>
                  <a:fillRect l="-1451" t="-64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3917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3038" indent="-173038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Univariate normal distribution: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𝝅𝝈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6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the mean and covariance are defined by:</a:t>
                </a:r>
              </a:p>
              <a:p>
                <a:pPr marL="346075">
                  <a:spcAft>
                    <a:spcPts val="600"/>
                  </a:spcAft>
                  <a:tabLst>
                    <a:tab pos="3363913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46075">
                  <a:spcAft>
                    <a:spcPts val="1200"/>
                  </a:spcAft>
                  <a:tabLst>
                    <a:tab pos="33639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entropy of a univariate normal distribution is given by: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ra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that for a uniform discrete distribution with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values,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𝑯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𝒍𝒐𝒈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𝑵</m:t>
                        </m:r>
                      </m:e>
                    </m:d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blipFill>
                <a:blip r:embed="rId3"/>
                <a:stretch>
                  <a:fillRect l="-1611" t="-1282" b="-64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458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470379" y="5373260"/>
            <a:ext cx="8645525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  <a:tabLst>
                <a:tab pos="2735263" algn="l"/>
              </a:tabLs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-1524935" y="3651247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Why is this distribution so important in engineering?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 	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Covariance: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Statistical independence?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Higher-order moments?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Occam’s Razor?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Entropy?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Linear combinations of normal random variables?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Central Limit Theorem?</a:t>
                </a:r>
              </a:p>
              <a:p>
                <a:pPr>
                  <a:spcAft>
                    <a:spcPct val="25000"/>
                  </a:spcAft>
                  <a:tabLst>
                    <a:tab pos="2735263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blipFill>
                <a:blip r:embed="rId2"/>
                <a:stretch>
                  <a:fillRect l="-1603" t="-11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663094" y="5535130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1" y="58388"/>
            <a:ext cx="86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Gaussian (Normal)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39828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30384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(statistical independence, equal variance, class-independent variance)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00050"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7604</TotalTime>
  <Words>1209</Words>
  <Application>Microsoft Macintosh PowerPoint</Application>
  <PresentationFormat>Letter Paper (8.5x11 in)</PresentationFormat>
  <Paragraphs>123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435</cp:revision>
  <dcterms:created xsi:type="dcterms:W3CDTF">2002-09-12T17:13:32Z</dcterms:created>
  <dcterms:modified xsi:type="dcterms:W3CDTF">2025-01-22T13:17:13Z</dcterms:modified>
</cp:coreProperties>
</file>