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  <p:sldMasterId id="2147483712" r:id="rId4"/>
    <p:sldMasterId id="2147483714" r:id="rId5"/>
  </p:sldMasterIdLst>
  <p:notesMasterIdLst>
    <p:notesMasterId r:id="rId33"/>
  </p:notesMasterIdLst>
  <p:handoutMasterIdLst>
    <p:handoutMasterId r:id="rId34"/>
  </p:handoutMasterIdLst>
  <p:sldIdLst>
    <p:sldId id="311" r:id="rId6"/>
    <p:sldId id="293" r:id="rId7"/>
    <p:sldId id="415" r:id="rId8"/>
    <p:sldId id="417" r:id="rId9"/>
    <p:sldId id="418" r:id="rId10"/>
    <p:sldId id="419" r:id="rId11"/>
    <p:sldId id="319" r:id="rId12"/>
    <p:sldId id="390" r:id="rId13"/>
    <p:sldId id="298" r:id="rId14"/>
    <p:sldId id="307" r:id="rId15"/>
    <p:sldId id="299" r:id="rId16"/>
    <p:sldId id="294" r:id="rId17"/>
    <p:sldId id="296" r:id="rId18"/>
    <p:sldId id="310" r:id="rId19"/>
    <p:sldId id="330" r:id="rId20"/>
    <p:sldId id="331" r:id="rId21"/>
    <p:sldId id="314" r:id="rId22"/>
    <p:sldId id="315" r:id="rId23"/>
    <p:sldId id="316" r:id="rId24"/>
    <p:sldId id="318" r:id="rId25"/>
    <p:sldId id="408" r:id="rId26"/>
    <p:sldId id="320" r:id="rId27"/>
    <p:sldId id="321" r:id="rId28"/>
    <p:sldId id="409" r:id="rId29"/>
    <p:sldId id="410" r:id="rId30"/>
    <p:sldId id="361" r:id="rId31"/>
    <p:sldId id="411" r:id="rId3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28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9" autoAdjust="0"/>
    <p:restoredTop sz="95374" autoAdjust="0"/>
  </p:normalViewPr>
  <p:slideViewPr>
    <p:cSldViewPr snapToGrid="0">
      <p:cViewPr varScale="1">
        <p:scale>
          <a:sx n="110" d="100"/>
          <a:sy n="110" d="100"/>
        </p:scale>
        <p:origin x="192" y="336"/>
      </p:cViewPr>
      <p:guideLst>
        <p:guide orient="horz" pos="2640"/>
        <p:guide pos="144"/>
        <p:guide pos="2928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6.xml"/><Relationship Id="rId10" Type="http://schemas.openxmlformats.org/officeDocument/2006/relationships/slide" Target="slides/slide16.xml"/><Relationship Id="rId4" Type="http://schemas.openxmlformats.org/officeDocument/2006/relationships/slide" Target="slides/slide5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54549-E4D7-4841-B153-513D2B629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4DD5B-5CB9-4278-8304-53E47D613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4DD5B-5CB9-4278-8304-53E47D613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4DD5B-5CB9-4278-8304-53E47D613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4DD5B-5CB9-4278-8304-53E47D613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6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11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72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Unencumbered EEG Corpora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13, 2022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J. Picone: Applications of Deep Learning to Automated Interpretation of Electroencephalograms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January 19, 2024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bernardmarr/2021/09/24/the-7-biggest-artificial-intelligence-ai-trends-in-2022/?sh=236720372015" TargetMode="External"/><Relationship Id="rId3" Type="http://schemas.openxmlformats.org/officeDocument/2006/relationships/hyperlink" Target="https://www.forbes.com/sites/nicolemartin1/2019/08/26/7-must-see-ted-talks-on-ai-and-machine-learning/?sh=5b82335616d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ip.piconepress.com/courses/temple/ece_8527/syllabus/curr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post.com/2022/02/20/could-artificial-intelligence-really-wipe-out-humanity/" TargetMode="External"/><Relationship Id="rId5" Type="http://schemas.openxmlformats.org/officeDocument/2006/relationships/image" Target="../media/image3.wmf"/><Relationship Id="rId4" Type="http://schemas.openxmlformats.org/officeDocument/2006/relationships/hyperlink" Target="https://isip.piconepress.com/courses/temple/ece_8527/resources/dhs_book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www.dip.ee.uct.ac.za/~nicolls/lectures/eee482f/05_prober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hoodp.nitrocdn.com/HhPZwyEPNMbxJwQocjPNMHNUjcddXQui/assets/images/optimized/rev-d8a6f3f/app/uploads/2023/02/chatgpt.jpe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mdb.com/title/tt0088247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ariely/status/287952257926971392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ainsights.com/ai-machine-le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+mn-lt"/>
              </a:rPr>
              <a:t>	Course Goals</a:t>
            </a:r>
            <a:br>
              <a:rPr lang="en-US" sz="1800" b="1" dirty="0">
                <a:solidFill>
                  <a:srgbClr val="892034"/>
                </a:solidFill>
                <a:latin typeface="+mn-lt"/>
              </a:rPr>
            </a:b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Cycle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and Risk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vs. Recognition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Confusability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Rules of Machine Learning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Course Syllabus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1.1 – 1.3)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TED Talks</a:t>
            </a:r>
            <a:b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Course Overview</a:t>
            </a:r>
          </a:p>
        </p:txBody>
      </p:sp>
      <p:pic>
        <p:nvPicPr>
          <p:cNvPr id="11" name="Picture 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4307" y="3964287"/>
            <a:ext cx="2374900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AD30C3BA-969C-B788-9875-8A1DF0F0D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47" y="1143382"/>
            <a:ext cx="3042091" cy="2715872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BA0DAB4E-04BB-B8FF-68F4-58A2B9EC4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4287"/>
            <a:ext cx="1579002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50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9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Half of the battle in building a machine learning system is understanding the requirements and developing data (e.g., annotated data) to support those requirements. We often iterate several times to get things ‘right’.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extraction, good decision theory and good user interface engineering (e.g., Alexa).</a:t>
            </a:r>
          </a:p>
        </p:txBody>
      </p:sp>
      <p:grpSp>
        <p:nvGrpSpPr>
          <p:cNvPr id="5123" name="Group 5"/>
          <p:cNvGrpSpPr>
            <a:grpSpLocks noChangeAspect="1"/>
          </p:cNvGrpSpPr>
          <p:nvPr/>
        </p:nvGrpSpPr>
        <p:grpSpPr bwMode="auto">
          <a:xfrm>
            <a:off x="698333" y="1176792"/>
            <a:ext cx="7899734" cy="2045380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52411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64113"/>
            <a:chOff x="267" y="466"/>
            <a:chExt cx="2541" cy="3127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probability of error in transmission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822825"/>
            <a:chOff x="3360" y="460"/>
            <a:chExt cx="2259" cy="303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8599" y="57150"/>
            <a:ext cx="869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Traditional Model-Based Features Are Confusable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Classical Pattern Recognition: Problem Decomposition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850363-45B3-C644-99E1-50EC65A1B27C}"/>
              </a:ext>
            </a:extLst>
          </p:cNvPr>
          <p:cNvSpPr/>
          <p:nvPr/>
        </p:nvSpPr>
        <p:spPr>
          <a:xfrm>
            <a:off x="228600" y="2166143"/>
            <a:ext cx="2677886" cy="185464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4A5B6-7D27-444D-A022-6C181957503D}"/>
              </a:ext>
            </a:extLst>
          </p:cNvPr>
          <p:cNvSpPr txBox="1"/>
          <p:nvPr/>
        </p:nvSpPr>
        <p:spPr>
          <a:xfrm>
            <a:off x="2788141" y="1413103"/>
            <a:ext cx="178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End-to-End Deep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 and quite a bit about experimental design.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 Made By Novices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Three fundamental rules of machine learning: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  <a:tabLst>
                <a:tab pos="1196975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There is no data like more data.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Are your results statistically significant?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When you compare two algorithms, you must compare them on equal footing (e.g., same data, number of parameters, compute time, latency).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 vs. statistics: significant overlap between these fields.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is this distribution so important in engineering?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(Hint: least constrained solution consistent with the data.)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Covariance: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to be statistically independent?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𝑰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is the entropy of a continuous Gaussian distribution? Is this a maximum value? minimum value? other?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are the statistics of a linear combination of Gaussian random variables?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does this relate to the Central Limit Theorem?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</m:ra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the mean and covariance are defined by:</a:t>
                </a: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entropy of a univariate normal distribution is given by: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34845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is completely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specified by its mean and variance: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peak is at: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the area is within one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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𝟗𝟓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𝟗𝟗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achieves the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entropy of all distributions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having a given mean and variance.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Central Limit Theorem: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sum of a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large number of small, independent random variables will lead to a Gaussian distribution.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lvl="0" indent="-176213">
                  <a:spcAft>
                    <a:spcPts val="1200"/>
                  </a:spcAf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mean (row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vector)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covariance matrix,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input </a:t>
                </a:r>
                <a:r>
                  <a:rPr kumimoji="0" lang="en-US" sz="1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dat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 as a (row) vector.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How does the shape vary as a function of the covariance?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10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" y="4034046"/>
            <a:ext cx="3934114" cy="25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0" y="4012416"/>
            <a:ext cx="3952875" cy="23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pdf of 2D random vector requires 3D to visualize (the third dimension is the value, or height, of the pdf).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horizontal plane, this generates an ellipse whose points are of equal probability density.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771150"/>
            <a:ext cx="441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Dispel The Hype: </a:t>
            </a:r>
            <a:r>
              <a:rPr lang="en-US" sz="1800" b="1" dirty="0">
                <a:solidFill>
                  <a:schemeClr val="bg1"/>
                </a:solidFill>
              </a:rPr>
              <a:t>Artificial Intelligence (AI) is not taking over the world anytime soon. Machine learning (ML) systems are simply good at memorizing patterns and emulating functional mappings.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Technology: </a:t>
            </a:r>
            <a:r>
              <a:rPr lang="en-US" sz="1800" b="1" dirty="0">
                <a:solidFill>
                  <a:schemeClr val="bg1"/>
                </a:solidFill>
              </a:rPr>
              <a:t>Introduce you to the tools and concepts being used in modern machine learning research and technology development.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Theoretical Underpinnings: </a:t>
            </a:r>
            <a:r>
              <a:rPr lang="en-US" sz="1800" b="1" dirty="0">
                <a:solidFill>
                  <a:schemeClr val="bg1"/>
                </a:solidFill>
              </a:rPr>
              <a:t>Develop a mathematically rigorous understanding of ML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Connections: </a:t>
            </a:r>
            <a:r>
              <a:rPr lang="en-US" sz="1800" b="1" dirty="0">
                <a:solidFill>
                  <a:schemeClr val="bg1"/>
                </a:solidFill>
              </a:rPr>
              <a:t>Connect a wide range of topics such as statistics, experimental design and signal processing via their foundations in mathematics, statistics and machine learning.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Multidisciplinary Approach</a:t>
            </a:r>
          </a:p>
        </p:txBody>
      </p:sp>
      <p:pic>
        <p:nvPicPr>
          <p:cNvPr id="1028" name="Picture 4" descr="chatgpt">
            <a:hlinkClick r:id="rId3"/>
            <a:extLst>
              <a:ext uri="{FF2B5EF4-FFF2-40B4-BE49-F238E27FC236}">
                <a16:creationId xmlns:a16="http://schemas.microsoft.com/office/drawing/2014/main" id="{948D0D58-B2C1-2EC6-88BE-C8190B38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7" y="4679752"/>
            <a:ext cx="3347507" cy="188297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4FCCE-3DA5-58F8-91FC-48457248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86" y="842010"/>
            <a:ext cx="3347507" cy="188297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Terminator (1984) - IMDb">
            <a:hlinkClick r:id="rId6"/>
            <a:extLst>
              <a:ext uri="{FF2B5EF4-FFF2-40B4-BE49-F238E27FC236}">
                <a16:creationId xmlns:a16="http://schemas.microsoft.com/office/drawing/2014/main" id="{52114240-6AE5-27EB-397C-AF73765C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7" y="1795410"/>
            <a:ext cx="2266082" cy="339912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is a scaled identity matrix has equal variance in all directions: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unequal variances but still a diagonal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non-zero off-diagonal elements: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a fully-populated covariance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174625"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take the log?</a:t>
                </a:r>
              </a:p>
              <a:p>
                <a:pPr marL="1746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1317625" lvl="0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When finding the “minimum distance”, we can ignore the first term since it is a constant, or can be precomputed for each covariance matrix (e.g., in quadratic discriminant analysis, each class has its own covariance 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term, which is a scalar, is simply a weighted Euclidean distance.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covariance matrix can be represented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𝜮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𝜱𝜦𝜱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6318766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the covariance matrix can be derived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𝜮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𝜱𝜦𝜱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3363" indent="95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Because we note that: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unitary matrix of real-valued numbers is its transpose; 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eigenvectors of a real symmetric matrix are real;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product is the product of the inverses; </a:t>
                </a:r>
              </a:p>
              <a:p>
                <a:pPr marL="576263" indent="-342900">
                  <a:spcAft>
                    <a:spcPts val="12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diagonal matrix is a diagonal matrix whose elements are the inverse of the original matrix.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use this decomposition to factor the quadratic term: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a Euclidean distance between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in the “transformed” space. Consider a linear transformation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will have a covariance matrix that is equal to an identity matrix.</a:t>
                </a: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blipFill>
                <a:blip r:embed="rId2"/>
                <a:stretch>
                  <a:fillRect l="-1460" t="-1078" b="-6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Covariance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116930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𝒚𝒚</m:t>
                        </m:r>
                        <m:r>
                          <a:rPr lang="en-US" sz="1800" b="1" i="1" baseline="30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𝑨</m:t>
                            </m:r>
                            <m:r>
                              <a:rPr lang="en-US" sz="1800" b="1" i="1" baseline="-25000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𝜦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/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𝚽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 We will discuss this later.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Whitening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(squared) Euclidean distance:</a:t>
                </a:r>
                <a:endParaRPr lang="en-US" sz="14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)+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588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∙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)+</m:t>
                      </m:r>
                      <m:sSup>
                        <m:sSupPr>
                          <m:ctrlP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The first term is the magnitude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second term is the magnitude of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middle term is the dot product between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Euclidean distance for a test vector,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against a large number of vectors,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to find the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that is closest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We can precompute the magnitudes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reduce computation.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Further,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 (e.g.,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), we need not compute their magnitudes, since they won’t influence the decision of which is the closest vector. This is one reason we often prefer normalized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But there is more: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same, we can ignore the computation of its magnitude also.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In this case, the Euclidean distance reduces to a dot product.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If we want to compute all distances at once for a given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essentially do a matrix vector ‘dot product’. Similarly, for a given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if we want to compute all the distances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this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do a matrix vector ’dot product’. Both of these can be easily parallelized (Jeopardy question of the day: what is a GPU?).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This is why we say a distance calculation is essentially a dot product, and why we also say posterior (log) probability computations are essentially dot products.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175" t="-862" r="-1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Euclidean Distance and Dot Products</a:t>
            </a:r>
          </a:p>
        </p:txBody>
      </p:sp>
    </p:spTree>
    <p:extLst>
      <p:ext uri="{BB962C8B-B14F-4D97-AF65-F5344CB8AC3E}">
        <p14:creationId xmlns:p14="http://schemas.microsoft.com/office/powerpoint/2010/main" val="207496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647700"/>
            <a:ext cx="86868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Pattern Recognition: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act of taking raw data and taking an action based on the category of the pattern.”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Applications: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speech and image recognition, machine translation, fingerprint identification (biometrics) and just about everything else including financial modeling, autonomous vehicles and even drug discovery.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Related Terminology:</a:t>
            </a:r>
          </a:p>
          <a:p>
            <a:pPr marL="45720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Machine Learning: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“It gives computers the ability to learn without being explicitly programmed.” (Arthur Samuel, 1959)</a:t>
            </a:r>
          </a:p>
          <a:p>
            <a:pPr marL="465138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ability of a machine to improve its performance based on previous results. </a:t>
            </a:r>
          </a:p>
          <a:p>
            <a:pPr marL="45720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Machine Understanding: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acting on the intentions of the user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generating the data.</a:t>
            </a:r>
          </a:p>
          <a:p>
            <a:pPr marL="45720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Big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“Big data is like teenage sex: everyone talks about it, nobody really knows how to do it, everyone thinks everyone else is doing it, so everyone claims they are doing it.”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Dan Ariely, 2013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45720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is a strong connection between modern engineering, statistics and machine learning. Many of the same tools are used but known by different names.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207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Classic Machine Learning Paradigm</a:t>
            </a: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1497F1C5-6F6F-F5CE-654F-48017ACC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2" y="672519"/>
            <a:ext cx="329242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10000"/>
                </a:solidFill>
                <a:effectLst/>
                <a:uLnTx/>
                <a:uFillTx/>
                <a:ea typeface="Arial" charset="0"/>
                <a:cs typeface="Arial" charset="0"/>
              </a:rPr>
              <a:t>Key issues:</a:t>
            </a:r>
          </a:p>
          <a:p>
            <a:pPr marL="400050" marR="0" lvl="1" indent="-1714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the data representative of the problem?</a:t>
            </a:r>
          </a:p>
          <a:p>
            <a:pPr marL="400050" marR="0" lvl="1" indent="-1714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 the features capture meaningful differences between patterns?</a:t>
            </a:r>
          </a:p>
          <a:p>
            <a:pPr marL="400050" marR="0" lvl="1" indent="-1714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 do we find the best model?</a:t>
            </a:r>
          </a:p>
          <a:p>
            <a:pPr marL="400050" marR="0" lvl="1" indent="-1714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 do we estimate the parameters of the model?</a:t>
            </a:r>
          </a:p>
          <a:p>
            <a:pPr marL="400050" marR="0" lvl="1" indent="-1714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 do we evaluate performance?</a:t>
            </a: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8ACF57A9-EFAE-A001-76A7-C7F8F3A90EDF}"/>
              </a:ext>
            </a:extLst>
          </p:cNvPr>
          <p:cNvSpPr/>
          <p:nvPr/>
        </p:nvSpPr>
        <p:spPr>
          <a:xfrm>
            <a:off x="764444" y="900339"/>
            <a:ext cx="3751184" cy="3751184"/>
          </a:xfrm>
          <a:prstGeom prst="circularArrow">
            <a:avLst>
              <a:gd name="adj1" fmla="val 5544"/>
              <a:gd name="adj2" fmla="val 330680"/>
              <a:gd name="adj3" fmla="val 13835616"/>
              <a:gd name="adj4" fmla="val 17349742"/>
              <a:gd name="adj5" fmla="val 5757"/>
            </a:avLst>
          </a:pr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33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45CF2C-F4C2-5B43-D072-6F025FCFDF17}"/>
              </a:ext>
            </a:extLst>
          </p:cNvPr>
          <p:cNvSpPr/>
          <p:nvPr/>
        </p:nvSpPr>
        <p:spPr>
          <a:xfrm>
            <a:off x="1784481" y="836967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</a:gsLst>
            <a:lin ang="3300000" scaled="0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Collect Data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4447D94-94B5-C710-D6DE-CE83E5417174}"/>
              </a:ext>
            </a:extLst>
          </p:cNvPr>
          <p:cNvSpPr/>
          <p:nvPr/>
        </p:nvSpPr>
        <p:spPr>
          <a:xfrm>
            <a:off x="3305841" y="1942299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3300000" scaled="0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Select Features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F1F4B55-AEFD-3FD0-8FF7-D48E1C47D546}"/>
              </a:ext>
            </a:extLst>
          </p:cNvPr>
          <p:cNvSpPr/>
          <p:nvPr/>
        </p:nvSpPr>
        <p:spPr>
          <a:xfrm>
            <a:off x="3011076" y="3306055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3300000" scaled="0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Choose Model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BDFD0E4-5618-B0CA-4001-AC24BA49F4DC}"/>
              </a:ext>
            </a:extLst>
          </p:cNvPr>
          <p:cNvSpPr/>
          <p:nvPr/>
        </p:nvSpPr>
        <p:spPr>
          <a:xfrm>
            <a:off x="531865" y="3306063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3300000" scaled="0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Train Classifier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1706216-A1E5-9C3A-D23C-876793AAAF0D}"/>
              </a:ext>
            </a:extLst>
          </p:cNvPr>
          <p:cNvSpPr/>
          <p:nvPr/>
        </p:nvSpPr>
        <p:spPr>
          <a:xfrm>
            <a:off x="263121" y="1942299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ysClr val="window" lastClr="FFFFFF"/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3300000" scaled="0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Evaluate Classifier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59DD27F3-0880-0ED1-A92D-2023741D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21" y="4901300"/>
            <a:ext cx="873903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10000"/>
                </a:solidFill>
                <a:effectLst/>
                <a:uLnTx/>
                <a:uFillTx/>
                <a:ea typeface="Arial" charset="0"/>
                <a:cs typeface="Arial" charset="0"/>
              </a:rPr>
              <a:t>Other considerations:</a:t>
            </a:r>
          </a:p>
          <a:p>
            <a:pPr marL="0" marR="0" lvl="0" indent="-2286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answers are often application specific and data dependent.</a:t>
            </a:r>
          </a:p>
          <a:p>
            <a:pPr marL="0" marR="0" lvl="0" indent="-2286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Customers/users don’t often completely understand their requirements.</a:t>
            </a:r>
          </a:p>
          <a:p>
            <a:pPr marL="0" marR="0" lvl="0" indent="-2286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collection is often an on-going process that drives the technology.</a:t>
            </a:r>
          </a:p>
        </p:txBody>
      </p:sp>
    </p:spTree>
    <p:extLst>
      <p:ext uri="{BB962C8B-B14F-4D97-AF65-F5344CB8AC3E}">
        <p14:creationId xmlns:p14="http://schemas.microsoft.com/office/powerpoint/2010/main" val="34609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Philosophical 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1B4698-5715-E7FD-E4EF-C4C0BBF4DC52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8670928" cy="517064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23838" fontAlgn="auto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has had more impact on artificial intelligence:</a:t>
            </a:r>
          </a:p>
          <a:p>
            <a:pPr marL="573088" lvl="1" indent="-3381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Data: Do we have access to more data than ever before? Have we learned how to better use data?</a:t>
            </a:r>
          </a:p>
          <a:p>
            <a:pPr marL="573088" lvl="1" indent="-3381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Computational Resources: Has cloud and cluster computing revolutionized our ability to run large experiments?</a:t>
            </a:r>
          </a:p>
          <a:p>
            <a:pPr marL="573088" lvl="1" indent="-3381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Algorithms: Have machine learning algorithms gotten better? Or are we simply using more parameters and memorizing more data?</a:t>
            </a:r>
          </a:p>
          <a:p>
            <a:pPr marL="234950" indent="-223838" fontAlgn="auto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similar technologies use trillions of parameters and often petabytes of data to train the system. </a:t>
            </a:r>
          </a:p>
          <a:p>
            <a:pPr marL="234950" indent="-223838" fontAlgn="auto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was not possible 50 years ago for many reasons.</a:t>
            </a:r>
          </a:p>
          <a:p>
            <a:pPr marL="234950" indent="-223838" fontAlgn="auto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 are many computational issues associated with developing these kinds of systems.</a:t>
            </a:r>
          </a:p>
        </p:txBody>
      </p:sp>
    </p:spTree>
    <p:extLst>
      <p:ext uri="{BB962C8B-B14F-4D97-AF65-F5344CB8AC3E}">
        <p14:creationId xmlns:p14="http://schemas.microsoft.com/office/powerpoint/2010/main" val="12508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Does Anyone Remember the Last AI Winter?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6">
            <a:hlinkClick r:id="rId3"/>
            <a:extLst>
              <a:ext uri="{FF2B5EF4-FFF2-40B4-BE49-F238E27FC236}">
                <a16:creationId xmlns:a16="http://schemas.microsoft.com/office/drawing/2014/main" id="{EBD0C39F-2B72-156D-8DBE-514620D2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" y="731485"/>
            <a:ext cx="9144000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ALLERY: Snow shovelers clear Highmark Stadium ahead of Bills-Steelers playoff  game | WHAM">
            <a:extLst>
              <a:ext uri="{FF2B5EF4-FFF2-40B4-BE49-F238E27FC236}">
                <a16:creationId xmlns:a16="http://schemas.microsoft.com/office/drawing/2014/main" id="{DD436098-781A-2FD9-FEA3-64169ADA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799"/>
            <a:ext cx="8686800" cy="48863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599" y="0"/>
            <a:ext cx="8686801" cy="4572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defTabSz="457200"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Importance of Driving Research Using Big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628EB-D652-93FD-FE9B-72146827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4152900"/>
            <a:ext cx="266903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37596-E6D4-D31D-1250-0E24A1BAC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14" y="4152900"/>
            <a:ext cx="25627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F71673-537C-DDE6-ABC2-501165BC3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8" y="4152900"/>
            <a:ext cx="241727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87A62D-8DD5-A07E-B76B-84EE165E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89816"/>
            <a:ext cx="86677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Bob Mercer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IBM Speech Research (1985):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“There is no data like more data.”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Ariely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Duke University (2013):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“Big Data is like teenage sex: everyone talks about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nobody really knows how to do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everyone thinks everyone else is doing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 everyone claims they are doing it.”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Douglas Merrill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Zestfinance.com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(2013):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“Given enough data, everything is statistically significant.”</a:t>
            </a:r>
          </a:p>
        </p:txBody>
      </p:sp>
    </p:spTree>
    <p:extLst>
      <p:ext uri="{BB962C8B-B14F-4D97-AF65-F5344CB8AC3E}">
        <p14:creationId xmlns:p14="http://schemas.microsoft.com/office/powerpoint/2010/main" val="37642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20"/>
            <a:ext cx="8686800" cy="393234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Speech Recognition Did Not Happen Overnight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5EC779-F9DC-841C-ABA3-43EF8BB4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472" y="3837195"/>
            <a:ext cx="4544338" cy="2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: Historic performance in terms of WER of speech recognition in... |  Download Scientific Diagram">
            <a:extLst>
              <a:ext uri="{FF2B5EF4-FFF2-40B4-BE49-F238E27FC236}">
                <a16:creationId xmlns:a16="http://schemas.microsoft.com/office/drawing/2014/main" id="{9E84FA47-A22D-0A4B-E853-1C4D004C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10" y="3520261"/>
            <a:ext cx="3970867" cy="29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93835-91FA-6B25-0CEC-DDE39267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89816"/>
            <a:ext cx="866775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Services like Siri and Alexa were overnight successes that were 50 years in the making…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common evaluation paradigm in speech recognition dates back to the 1980’s when the first industry-wide speech recognition evaluation results were published.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Linguistic Data Consortium was established by DoD in 1992 to provide human language technology data and resources to the community to drive research and standardize evaluation.</a:t>
            </a:r>
          </a:p>
        </p:txBody>
      </p:sp>
    </p:spTree>
    <p:extLst>
      <p:ext uri="{BB962C8B-B14F-4D97-AF65-F5344CB8AC3E}">
        <p14:creationId xmlns:p14="http://schemas.microsoft.com/office/powerpoint/2010/main" val="37684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232095" y="677121"/>
            <a:ext cx="8686800" cy="578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trust can we place in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isolated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What is the optimal decision surface?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Suppose you now receive two more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is still a line, so this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new data is consistent with our current beliefs.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Next, you receive two more data points. What is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optimal decision surface?</a:t>
            </a:r>
          </a:p>
          <a:p>
            <a:pPr marL="346075" indent="-173038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changes abruptly with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these two new data points. Is this a good thing?</a:t>
            </a:r>
          </a:p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In this course, we will study techniques that can easily drive the error rate to zero on the training data – referred to as overtraining. Is this the best classifier for previously unseen data?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We will see that the collection of data that accurately characterizes the problem, is critical: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Some applications, particularly bioengineering, only have limited data. Some events, such as natural disasters (e.g. tsunamis), do not have more than a few data points.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For such applications, we must use model-based approaches (e.g. differential equations).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Can we integrate prior knowledge about the likelihood of each class, application constraints (e.g., N-gram frequencies, the grammar of a language or the physics of the real world) to make better decisions when faced with limited amounts of data?</a:t>
            </a: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84" name="Oval 4"/>
          <p:cNvSpPr>
            <a:spLocks noChangeArrowheads="1"/>
          </p:cNvSpPr>
          <p:nvPr/>
        </p:nvSpPr>
        <p:spPr bwMode="auto">
          <a:xfrm>
            <a:off x="5914415" y="1568720"/>
            <a:ext cx="246063" cy="2381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5" name="Oval 5"/>
          <p:cNvSpPr>
            <a:spLocks noChangeArrowheads="1"/>
          </p:cNvSpPr>
          <p:nvPr/>
        </p:nvSpPr>
        <p:spPr bwMode="auto">
          <a:xfrm>
            <a:off x="6286089" y="1004706"/>
            <a:ext cx="246063" cy="2381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1" name="Oval 11"/>
          <p:cNvSpPr>
            <a:spLocks noChangeArrowheads="1"/>
          </p:cNvSpPr>
          <p:nvPr/>
        </p:nvSpPr>
        <p:spPr bwMode="auto">
          <a:xfrm>
            <a:off x="7232699" y="1312475"/>
            <a:ext cx="233362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2" name="Oval 12"/>
          <p:cNvSpPr>
            <a:spLocks noChangeArrowheads="1"/>
          </p:cNvSpPr>
          <p:nvPr/>
        </p:nvSpPr>
        <p:spPr bwMode="auto">
          <a:xfrm>
            <a:off x="6814381" y="2052537"/>
            <a:ext cx="233362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79" name="Line 14"/>
          <p:cNvSpPr>
            <a:spLocks noChangeShapeType="1"/>
          </p:cNvSpPr>
          <p:nvPr/>
        </p:nvSpPr>
        <p:spPr bwMode="auto">
          <a:xfrm>
            <a:off x="5442857" y="944956"/>
            <a:ext cx="3037114" cy="1542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84E5A-F1B5-1D4D-9188-2A89CA78CE2F}"/>
              </a:ext>
            </a:extLst>
          </p:cNvPr>
          <p:cNvGrpSpPr/>
          <p:nvPr/>
        </p:nvGrpSpPr>
        <p:grpSpPr>
          <a:xfrm>
            <a:off x="6880822" y="1021006"/>
            <a:ext cx="937952" cy="869844"/>
            <a:chOff x="6880822" y="1021006"/>
            <a:chExt cx="937952" cy="869844"/>
          </a:xfrm>
        </p:grpSpPr>
        <p:sp>
          <p:nvSpPr>
            <p:cNvPr id="19477" name="Arc 19"/>
            <p:cNvSpPr>
              <a:spLocks noChangeAspect="1"/>
            </p:cNvSpPr>
            <p:nvPr/>
          </p:nvSpPr>
          <p:spPr bwMode="auto">
            <a:xfrm rot="1893226" flipV="1">
              <a:off x="7312361" y="1286012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Arc 20"/>
            <p:cNvSpPr>
              <a:spLocks noChangeAspect="1"/>
            </p:cNvSpPr>
            <p:nvPr/>
          </p:nvSpPr>
          <p:spPr bwMode="auto">
            <a:xfrm rot="1893226" flipH="1" flipV="1">
              <a:off x="6880822" y="1021006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3C03F-6D50-DC40-92E6-925E0DB8BCFC}"/>
              </a:ext>
            </a:extLst>
          </p:cNvPr>
          <p:cNvGrpSpPr/>
          <p:nvPr/>
        </p:nvGrpSpPr>
        <p:grpSpPr>
          <a:xfrm>
            <a:off x="5638804" y="1257757"/>
            <a:ext cx="804754" cy="890996"/>
            <a:chOff x="5638804" y="1257757"/>
            <a:chExt cx="804754" cy="890996"/>
          </a:xfrm>
        </p:grpSpPr>
        <p:sp>
          <p:nvSpPr>
            <p:cNvPr id="19472" name="Arc 21"/>
            <p:cNvSpPr>
              <a:spLocks noChangeAspect="1"/>
            </p:cNvSpPr>
            <p:nvPr/>
          </p:nvSpPr>
          <p:spPr bwMode="auto">
            <a:xfrm rot="2624509">
              <a:off x="5967956" y="1564353"/>
              <a:ext cx="475602" cy="584400"/>
            </a:xfrm>
            <a:custGeom>
              <a:avLst/>
              <a:gdLst>
                <a:gd name="T0" fmla="*/ 0 w 21600"/>
                <a:gd name="T1" fmla="*/ 0 h 21600"/>
                <a:gd name="T2" fmla="*/ 296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Arc 22"/>
            <p:cNvSpPr>
              <a:spLocks noChangeAspect="1"/>
            </p:cNvSpPr>
            <p:nvPr/>
          </p:nvSpPr>
          <p:spPr bwMode="auto">
            <a:xfrm rot="2624509" flipH="1">
              <a:off x="5638804" y="1257757"/>
              <a:ext cx="454941" cy="679331"/>
            </a:xfrm>
            <a:custGeom>
              <a:avLst/>
              <a:gdLst>
                <a:gd name="T0" fmla="*/ 0 w 21600"/>
                <a:gd name="T1" fmla="*/ 0 h 21600"/>
                <a:gd name="T2" fmla="*/ 297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3C-7C35-B248-A753-7DDDAB41D855}"/>
              </a:ext>
            </a:extLst>
          </p:cNvPr>
          <p:cNvGrpSpPr/>
          <p:nvPr/>
        </p:nvGrpSpPr>
        <p:grpSpPr>
          <a:xfrm>
            <a:off x="7525711" y="2196170"/>
            <a:ext cx="627650" cy="488979"/>
            <a:chOff x="7525711" y="2196170"/>
            <a:chExt cx="627650" cy="488979"/>
          </a:xfrm>
        </p:grpSpPr>
        <p:sp>
          <p:nvSpPr>
            <p:cNvPr id="19475" name="Arc 24"/>
            <p:cNvSpPr>
              <a:spLocks/>
            </p:cNvSpPr>
            <p:nvPr/>
          </p:nvSpPr>
          <p:spPr bwMode="auto">
            <a:xfrm rot="2104209">
              <a:off x="7867866" y="2394490"/>
              <a:ext cx="285495" cy="290659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6" name="Arc 25"/>
            <p:cNvSpPr>
              <a:spLocks/>
            </p:cNvSpPr>
            <p:nvPr/>
          </p:nvSpPr>
          <p:spPr bwMode="auto">
            <a:xfrm rot="2104209" flipH="1">
              <a:off x="7525711" y="2196170"/>
              <a:ext cx="369207" cy="40336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237646" y="2313741"/>
            <a:ext cx="4762500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7685158" y="2390112"/>
            <a:ext cx="233363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8081158" y="1826740"/>
            <a:ext cx="233363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237646" y="3181853"/>
            <a:ext cx="8686800" cy="32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37645" y="57150"/>
            <a:ext cx="8666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  <p:sp>
        <p:nvSpPr>
          <p:cNvPr id="19483" name="Rectangle 3"/>
          <p:cNvSpPr>
            <a:spLocks noChangeArrowheads="1"/>
          </p:cNvSpPr>
          <p:nvPr/>
        </p:nvSpPr>
        <p:spPr bwMode="auto">
          <a:xfrm>
            <a:off x="5232629" y="752924"/>
            <a:ext cx="3671888" cy="20823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1" grpId="0" animBg="1"/>
      <p:bldP spid="19482" grpId="0" animBg="1"/>
      <p:bldP spid="19479" grpId="0" animBg="1"/>
      <p:bldP spid="19479" grpId="1" animBg="1"/>
      <p:bldP spid="19467" grpId="0" animBg="1"/>
      <p:bldP spid="19468" grpId="0" animBg="1"/>
      <p:bldP spid="19483" grpId="0" animBg="1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8573</TotalTime>
  <Words>2871</Words>
  <Application>Microsoft Macintosh PowerPoint</Application>
  <PresentationFormat>Letter Paper (8.5x11 in)</PresentationFormat>
  <Paragraphs>227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Wingdings</vt:lpstr>
      <vt:lpstr>lecture_title</vt:lpstr>
      <vt:lpstr>isip_default</vt:lpstr>
      <vt:lpstr>2_isip_default</vt:lpstr>
      <vt:lpstr>2_ISIP Content Slide</vt:lpstr>
      <vt:lpstr>3_ISIP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Speech Recognition Did Not Happen Overnight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388</cp:revision>
  <dcterms:created xsi:type="dcterms:W3CDTF">2002-09-12T17:13:32Z</dcterms:created>
  <dcterms:modified xsi:type="dcterms:W3CDTF">2024-01-17T13:04:40Z</dcterms:modified>
</cp:coreProperties>
</file>