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  <p:sldMasterId id="2147483703" r:id="rId2"/>
    <p:sldMasterId id="2147483686" r:id="rId3"/>
    <p:sldMasterId id="2147483700" r:id="rId4"/>
    <p:sldMasterId id="2147483706" r:id="rId5"/>
  </p:sldMasterIdLst>
  <p:notesMasterIdLst>
    <p:notesMasterId r:id="rId56"/>
  </p:notesMasterIdLst>
  <p:handoutMasterIdLst>
    <p:handoutMasterId r:id="rId57"/>
  </p:handoutMasterIdLst>
  <p:sldIdLst>
    <p:sldId id="333" r:id="rId6"/>
    <p:sldId id="286" r:id="rId7"/>
    <p:sldId id="287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8" r:id="rId16"/>
    <p:sldId id="301" r:id="rId17"/>
    <p:sldId id="302" r:id="rId18"/>
    <p:sldId id="303" r:id="rId19"/>
    <p:sldId id="304" r:id="rId20"/>
    <p:sldId id="1043" r:id="rId21"/>
    <p:sldId id="1055" r:id="rId22"/>
    <p:sldId id="1056" r:id="rId23"/>
    <p:sldId id="1082" r:id="rId24"/>
    <p:sldId id="1059" r:id="rId25"/>
    <p:sldId id="1061" r:id="rId26"/>
    <p:sldId id="1062" r:id="rId27"/>
    <p:sldId id="1063" r:id="rId28"/>
    <p:sldId id="1064" r:id="rId29"/>
    <p:sldId id="1065" r:id="rId30"/>
    <p:sldId id="1066" r:id="rId31"/>
    <p:sldId id="1036" r:id="rId32"/>
    <p:sldId id="1037" r:id="rId33"/>
    <p:sldId id="1038" r:id="rId34"/>
    <p:sldId id="1039" r:id="rId35"/>
    <p:sldId id="1068" r:id="rId36"/>
    <p:sldId id="1069" r:id="rId37"/>
    <p:sldId id="312" r:id="rId38"/>
    <p:sldId id="942" r:id="rId39"/>
    <p:sldId id="1070" r:id="rId40"/>
    <p:sldId id="1071" r:id="rId41"/>
    <p:sldId id="1072" r:id="rId42"/>
    <p:sldId id="1074" r:id="rId43"/>
    <p:sldId id="1075" r:id="rId44"/>
    <p:sldId id="1078" r:id="rId45"/>
    <p:sldId id="1080" r:id="rId46"/>
    <p:sldId id="306" r:id="rId47"/>
    <p:sldId id="307" r:id="rId48"/>
    <p:sldId id="308" r:id="rId49"/>
    <p:sldId id="1085" r:id="rId50"/>
    <p:sldId id="955" r:id="rId51"/>
    <p:sldId id="953" r:id="rId52"/>
    <p:sldId id="954" r:id="rId53"/>
    <p:sldId id="1030" r:id="rId54"/>
    <p:sldId id="917" r:id="rId55"/>
  </p:sldIdLst>
  <p:sldSz cx="9144000" cy="6858000" type="screen4x3"/>
  <p:notesSz cx="6858000" cy="9144000"/>
  <p:defaultTextStyle>
    <a:defPPr>
      <a:defRPr lang="en-US"/>
    </a:defPPr>
    <a:lvl1pPr marL="0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144" userDrawn="1">
          <p15:clr>
            <a:srgbClr val="A4A3A4"/>
          </p15:clr>
        </p15:guide>
        <p15:guide id="4" pos="56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iaoyi He" initials="X. He" lastIdx="1" clrIdx="0"/>
  <p:cmAuthor id="2" name="Alex Vakanski" initials="AV" lastIdx="1" clrIdx="1">
    <p:extLst>
      <p:ext uri="{19B8F6BF-5375-455C-9EA6-DF929625EA0E}">
        <p15:presenceInfo xmlns:p15="http://schemas.microsoft.com/office/powerpoint/2012/main" userId="220bd9087dddc24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5" autoAdjust="0"/>
    <p:restoredTop sz="86115" autoAdjust="0"/>
  </p:normalViewPr>
  <p:slideViewPr>
    <p:cSldViewPr>
      <p:cViewPr varScale="1">
        <p:scale>
          <a:sx n="116" d="100"/>
          <a:sy n="116" d="100"/>
        </p:scale>
        <p:origin x="2240" y="176"/>
      </p:cViewPr>
      <p:guideLst>
        <p:guide orient="horz"/>
        <p:guide pos="2880"/>
        <p:guide pos="144"/>
        <p:guide pos="561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325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61" Type="http://schemas.openxmlformats.org/officeDocument/2006/relationships/theme" Target="theme/theme1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7A162-7AE0-4734-8329-E6EF15A67CA1}" type="datetimeFigureOut">
              <a:rPr lang="en-US" smtClean="0"/>
              <a:t>4/30/23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D3E08-1F1D-453D-99F1-53E4B2E465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619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38D01-B6A8-4E40-A11C-85D5B25719CF}" type="datetimeFigureOut">
              <a:rPr lang="en-US" smtClean="0"/>
              <a:t>4/30/23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02277-9392-41C3-AA11-A5F619BDEE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422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3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7488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36E387-54B0-2FF1-6C34-5B20EE338E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227" y="6356537"/>
            <a:ext cx="2056535" cy="365592"/>
          </a:xfrm>
          <a:prstGeom prst="rect">
            <a:avLst/>
          </a:prstGeom>
        </p:spPr>
        <p:txBody>
          <a:bodyPr/>
          <a:lstStyle/>
          <a:p>
            <a:fld id="{1893802F-E63B-D443-9DC4-0DBF119D9251}" type="datetimeFigureOut">
              <a:rPr lang="en-US" smtClean="0"/>
              <a:t>4/30/23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C6407E-5DB3-2E87-AF41-D0A51B180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9239" y="6356537"/>
            <a:ext cx="3085523" cy="36559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2FE072-AA0F-F122-5573-6466D3349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8239" y="6356537"/>
            <a:ext cx="2056534" cy="365592"/>
          </a:xfrm>
          <a:prstGeom prst="rect">
            <a:avLst/>
          </a:prstGeom>
        </p:spPr>
        <p:txBody>
          <a:bodyPr/>
          <a:lstStyle/>
          <a:p>
            <a:fld id="{82AAA08A-C166-F44A-87DC-9C728AF62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917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F4811-7946-AE9F-86D5-392254B52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227" y="456640"/>
            <a:ext cx="2949864" cy="1601041"/>
          </a:xfrm>
          <a:prstGeom prst="rect">
            <a:avLst/>
          </a:prstGeom>
        </p:spPr>
        <p:txBody>
          <a:bodyPr anchor="b"/>
          <a:lstStyle>
            <a:lvl1pPr>
              <a:defRPr sz="282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3369E-775B-65F3-4FA8-D340D4CD7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932" y="987519"/>
            <a:ext cx="4628285" cy="4873158"/>
          </a:xfrm>
          <a:prstGeom prst="rect">
            <a:avLst/>
          </a:prstGeom>
        </p:spPr>
        <p:txBody>
          <a:bodyPr/>
          <a:lstStyle>
            <a:lvl1pPr>
              <a:defRPr sz="2824"/>
            </a:lvl1pPr>
            <a:lvl2pPr>
              <a:defRPr sz="2471"/>
            </a:lvl2pPr>
            <a:lvl3pPr>
              <a:defRPr sz="2118"/>
            </a:lvl3pPr>
            <a:lvl4pPr>
              <a:defRPr sz="1765"/>
            </a:lvl4pPr>
            <a:lvl5pPr>
              <a:defRPr sz="1765"/>
            </a:lvl5pPr>
            <a:lvl6pPr>
              <a:defRPr sz="1765"/>
            </a:lvl6pPr>
            <a:lvl7pPr>
              <a:defRPr sz="1765"/>
            </a:lvl7pPr>
            <a:lvl8pPr>
              <a:defRPr sz="1765"/>
            </a:lvl8pPr>
            <a:lvl9pPr>
              <a:defRPr sz="17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F06FD0-20D9-DF38-0284-018CC9841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227" y="2057681"/>
            <a:ext cx="2949864" cy="3811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12"/>
            </a:lvl1pPr>
            <a:lvl2pPr marL="403433" indent="0">
              <a:buNone/>
              <a:defRPr sz="1235"/>
            </a:lvl2pPr>
            <a:lvl3pPr marL="806867" indent="0">
              <a:buNone/>
              <a:defRPr sz="1059"/>
            </a:lvl3pPr>
            <a:lvl4pPr marL="1210300" indent="0">
              <a:buNone/>
              <a:defRPr sz="882"/>
            </a:lvl4pPr>
            <a:lvl5pPr marL="1613733" indent="0">
              <a:buNone/>
              <a:defRPr sz="882"/>
            </a:lvl5pPr>
            <a:lvl6pPr marL="2017166" indent="0">
              <a:buNone/>
              <a:defRPr sz="882"/>
            </a:lvl6pPr>
            <a:lvl7pPr marL="2420600" indent="0">
              <a:buNone/>
              <a:defRPr sz="882"/>
            </a:lvl7pPr>
            <a:lvl8pPr marL="2824033" indent="0">
              <a:buNone/>
              <a:defRPr sz="882"/>
            </a:lvl8pPr>
            <a:lvl9pPr marL="3227466" indent="0">
              <a:buNone/>
              <a:defRPr sz="88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47FD65-107A-8C90-4DF2-815150823F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227" y="6356537"/>
            <a:ext cx="2056535" cy="365592"/>
          </a:xfrm>
          <a:prstGeom prst="rect">
            <a:avLst/>
          </a:prstGeom>
        </p:spPr>
        <p:txBody>
          <a:bodyPr/>
          <a:lstStyle/>
          <a:p>
            <a:fld id="{1893802F-E63B-D443-9DC4-0DBF119D9251}" type="datetimeFigureOut">
              <a:rPr lang="en-US" smtClean="0"/>
              <a:t>4/30/23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2922F8-5253-1EFB-6810-5E10C259E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9239" y="6356537"/>
            <a:ext cx="3085523" cy="36559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A2427-D30F-2207-0FCC-0578DB1C1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8239" y="6356537"/>
            <a:ext cx="2056534" cy="365592"/>
          </a:xfrm>
          <a:prstGeom prst="rect">
            <a:avLst/>
          </a:prstGeom>
        </p:spPr>
        <p:txBody>
          <a:bodyPr/>
          <a:lstStyle/>
          <a:p>
            <a:fld id="{82AAA08A-C166-F44A-87DC-9C728AF62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54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BF3F6-49E3-0296-3385-D26995FF3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227" y="456640"/>
            <a:ext cx="2949864" cy="1601041"/>
          </a:xfrm>
          <a:prstGeom prst="rect">
            <a:avLst/>
          </a:prstGeom>
        </p:spPr>
        <p:txBody>
          <a:bodyPr anchor="b"/>
          <a:lstStyle>
            <a:lvl1pPr>
              <a:defRPr sz="282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04630F-2CD6-61B5-0C9E-441B8EF0F2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932" y="987519"/>
            <a:ext cx="4628285" cy="48731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24"/>
            </a:lvl1pPr>
            <a:lvl2pPr marL="403433" indent="0">
              <a:buNone/>
              <a:defRPr sz="2471"/>
            </a:lvl2pPr>
            <a:lvl3pPr marL="806867" indent="0">
              <a:buNone/>
              <a:defRPr sz="2118"/>
            </a:lvl3pPr>
            <a:lvl4pPr marL="1210300" indent="0">
              <a:buNone/>
              <a:defRPr sz="1765"/>
            </a:lvl4pPr>
            <a:lvl5pPr marL="1613733" indent="0">
              <a:buNone/>
              <a:defRPr sz="1765"/>
            </a:lvl5pPr>
            <a:lvl6pPr marL="2017166" indent="0">
              <a:buNone/>
              <a:defRPr sz="1765"/>
            </a:lvl6pPr>
            <a:lvl7pPr marL="2420600" indent="0">
              <a:buNone/>
              <a:defRPr sz="1765"/>
            </a:lvl7pPr>
            <a:lvl8pPr marL="2824033" indent="0">
              <a:buNone/>
              <a:defRPr sz="1765"/>
            </a:lvl8pPr>
            <a:lvl9pPr marL="3227466" indent="0">
              <a:buNone/>
              <a:defRPr sz="176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4D37AE-C398-CF39-53CD-266B389C55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227" y="2057681"/>
            <a:ext cx="2949864" cy="3811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12"/>
            </a:lvl1pPr>
            <a:lvl2pPr marL="403433" indent="0">
              <a:buNone/>
              <a:defRPr sz="1235"/>
            </a:lvl2pPr>
            <a:lvl3pPr marL="806867" indent="0">
              <a:buNone/>
              <a:defRPr sz="1059"/>
            </a:lvl3pPr>
            <a:lvl4pPr marL="1210300" indent="0">
              <a:buNone/>
              <a:defRPr sz="882"/>
            </a:lvl4pPr>
            <a:lvl5pPr marL="1613733" indent="0">
              <a:buNone/>
              <a:defRPr sz="882"/>
            </a:lvl5pPr>
            <a:lvl6pPr marL="2017166" indent="0">
              <a:buNone/>
              <a:defRPr sz="882"/>
            </a:lvl6pPr>
            <a:lvl7pPr marL="2420600" indent="0">
              <a:buNone/>
              <a:defRPr sz="882"/>
            </a:lvl7pPr>
            <a:lvl8pPr marL="2824033" indent="0">
              <a:buNone/>
              <a:defRPr sz="882"/>
            </a:lvl8pPr>
            <a:lvl9pPr marL="3227466" indent="0">
              <a:buNone/>
              <a:defRPr sz="88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910B49-976C-85BF-6F26-82AEEFE647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227" y="6356537"/>
            <a:ext cx="2056535" cy="365592"/>
          </a:xfrm>
          <a:prstGeom prst="rect">
            <a:avLst/>
          </a:prstGeom>
        </p:spPr>
        <p:txBody>
          <a:bodyPr/>
          <a:lstStyle/>
          <a:p>
            <a:fld id="{1893802F-E63B-D443-9DC4-0DBF119D9251}" type="datetimeFigureOut">
              <a:rPr lang="en-US" smtClean="0"/>
              <a:t>4/30/23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91EB88-9CDD-B254-3EBB-9B9C116B8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9239" y="6356537"/>
            <a:ext cx="3085523" cy="36559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FEA88B-7496-FC3C-82BF-DA220CEC9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8239" y="6356537"/>
            <a:ext cx="2056534" cy="365592"/>
          </a:xfrm>
          <a:prstGeom prst="rect">
            <a:avLst/>
          </a:prstGeom>
        </p:spPr>
        <p:txBody>
          <a:bodyPr/>
          <a:lstStyle/>
          <a:p>
            <a:fld id="{82AAA08A-C166-F44A-87DC-9C728AF62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906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000FB-30F0-4D58-1518-CC70743A0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228" y="365593"/>
            <a:ext cx="7885545" cy="132509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128363-88BB-DE96-6144-6F517CBDC4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9228" y="1825159"/>
            <a:ext cx="7885545" cy="435208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8C674-2D4F-B665-9B9D-9764D23604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227" y="6356537"/>
            <a:ext cx="2056535" cy="365592"/>
          </a:xfrm>
          <a:prstGeom prst="rect">
            <a:avLst/>
          </a:prstGeom>
        </p:spPr>
        <p:txBody>
          <a:bodyPr/>
          <a:lstStyle/>
          <a:p>
            <a:fld id="{1893802F-E63B-D443-9DC4-0DBF119D9251}" type="datetimeFigureOut">
              <a:rPr lang="en-US" smtClean="0"/>
              <a:t>4/30/23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349E9-DD41-8EE9-EB8A-6A102563C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9239" y="6356537"/>
            <a:ext cx="3085523" cy="36559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2C7BA-0A04-A084-F505-A4C562B74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8239" y="6356537"/>
            <a:ext cx="2056534" cy="365592"/>
          </a:xfrm>
          <a:prstGeom prst="rect">
            <a:avLst/>
          </a:prstGeom>
        </p:spPr>
        <p:txBody>
          <a:bodyPr/>
          <a:lstStyle/>
          <a:p>
            <a:fld id="{82AAA08A-C166-F44A-87DC-9C728AF62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402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A7C5AF-6BD1-2834-798C-3562C0A92E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387" y="365593"/>
            <a:ext cx="1971386" cy="58116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BE9778-6843-8D2C-52C7-69BDEB91A0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9228" y="365593"/>
            <a:ext cx="5775614" cy="58116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5F8841-85BC-02F0-B93B-CC2DE63903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227" y="6356537"/>
            <a:ext cx="2056535" cy="365592"/>
          </a:xfrm>
          <a:prstGeom prst="rect">
            <a:avLst/>
          </a:prstGeom>
        </p:spPr>
        <p:txBody>
          <a:bodyPr/>
          <a:lstStyle/>
          <a:p>
            <a:fld id="{1893802F-E63B-D443-9DC4-0DBF119D9251}" type="datetimeFigureOut">
              <a:rPr lang="en-US" smtClean="0"/>
              <a:t>4/30/23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487AF4-B53E-4D18-5D76-4337E99C6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9239" y="6356537"/>
            <a:ext cx="3085523" cy="36559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174F0-7C03-2308-0EE5-17DA45776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8239" y="6356537"/>
            <a:ext cx="2056534" cy="365592"/>
          </a:xfrm>
          <a:prstGeom prst="rect">
            <a:avLst/>
          </a:prstGeom>
        </p:spPr>
        <p:txBody>
          <a:bodyPr/>
          <a:lstStyle/>
          <a:p>
            <a:fld id="{82AAA08A-C166-F44A-87DC-9C728AF62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85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3541" y="251460"/>
            <a:ext cx="8376919" cy="5377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342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59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6981">
              <a:spcBef>
                <a:spcPts val="1009"/>
              </a:spcBef>
            </a:pPr>
            <a:fld id="{81D60167-4931-47E6-BA6A-407CBD079E47}" type="slidenum">
              <a:rPr lang="en-US" spc="-68" smtClean="0"/>
              <a:pPr marL="36981">
                <a:spcBef>
                  <a:spcPts val="1009"/>
                </a:spcBef>
              </a:pPr>
              <a:t>‹#›</a:t>
            </a:fld>
            <a:endParaRPr lang="en-US" spc="-68" dirty="0"/>
          </a:p>
        </p:txBody>
      </p:sp>
    </p:spTree>
    <p:extLst>
      <p:ext uri="{BB962C8B-B14F-4D97-AF65-F5344CB8AC3E}">
        <p14:creationId xmlns:p14="http://schemas.microsoft.com/office/powerpoint/2010/main" val="4152076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15" b="1" i="0">
                <a:solidFill>
                  <a:srgbClr val="3A87F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342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342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59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6981">
              <a:spcBef>
                <a:spcPts val="1009"/>
              </a:spcBef>
            </a:pPr>
            <a:fld id="{81D60167-4931-47E6-BA6A-407CBD079E47}" type="slidenum">
              <a:rPr lang="en-US" spc="-68" smtClean="0"/>
              <a:pPr marL="36981">
                <a:spcBef>
                  <a:spcPts val="1009"/>
                </a:spcBef>
              </a:pPr>
              <a:t>‹#›</a:t>
            </a:fld>
            <a:endParaRPr lang="en-US" spc="-68" dirty="0"/>
          </a:p>
        </p:txBody>
      </p:sp>
    </p:spTree>
    <p:extLst>
      <p:ext uri="{BB962C8B-B14F-4D97-AF65-F5344CB8AC3E}">
        <p14:creationId xmlns:p14="http://schemas.microsoft.com/office/powerpoint/2010/main" val="42374509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6" y="6547624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971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1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68218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3802F-E63B-D443-9DC4-0DBF119D9251}" type="datetimeFigureOut">
              <a:rPr lang="en-US" smtClean="0"/>
              <a:t>4/30/23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AA08A-C166-F44A-87DC-9C728AF62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7757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3802F-E63B-D443-9DC4-0DBF119D9251}" type="datetimeFigureOut">
              <a:rPr lang="en-US" smtClean="0"/>
              <a:t>4/30/23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AA08A-C166-F44A-87DC-9C728AF62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250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5832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06" userDrawn="1">
          <p15:clr>
            <a:srgbClr val="FBAE40"/>
          </p15:clr>
        </p15:guide>
        <p15:guide id="2" pos="261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3802F-E63B-D443-9DC4-0DBF119D9251}" type="datetimeFigureOut">
              <a:rPr lang="en-US" smtClean="0"/>
              <a:t>4/30/23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AA08A-C166-F44A-87DC-9C728AF62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1767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3802F-E63B-D443-9DC4-0DBF119D9251}" type="datetimeFigureOut">
              <a:rPr lang="en-US" smtClean="0"/>
              <a:t>4/30/23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AA08A-C166-F44A-87DC-9C728AF62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7065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3802F-E63B-D443-9DC4-0DBF119D9251}" type="datetimeFigureOut">
              <a:rPr lang="en-US" smtClean="0"/>
              <a:t>4/30/23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AA08A-C166-F44A-87DC-9C728AF62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2796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3802F-E63B-D443-9DC4-0DBF119D9251}" type="datetimeFigureOut">
              <a:rPr lang="en-US" smtClean="0"/>
              <a:t>4/30/23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AA08A-C166-F44A-87DC-9C728AF62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0333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3802F-E63B-D443-9DC4-0DBF119D9251}" type="datetimeFigureOut">
              <a:rPr lang="en-US" smtClean="0"/>
              <a:t>4/30/23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AA08A-C166-F44A-87DC-9C728AF62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218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3802F-E63B-D443-9DC4-0DBF119D9251}" type="datetimeFigureOut">
              <a:rPr lang="en-US" smtClean="0"/>
              <a:t>4/30/23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AA08A-C166-F44A-87DC-9C728AF62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458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3802F-E63B-D443-9DC4-0DBF119D9251}" type="datetimeFigureOut">
              <a:rPr lang="en-US" smtClean="0"/>
              <a:t>4/30/23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AA08A-C166-F44A-87DC-9C728AF62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6981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3802F-E63B-D443-9DC4-0DBF119D9251}" type="datetimeFigureOut">
              <a:rPr lang="en-US" smtClean="0"/>
              <a:t>4/30/23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AA08A-C166-F44A-87DC-9C728AF62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5606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3802F-E63B-D443-9DC4-0DBF119D9251}" type="datetimeFigureOut">
              <a:rPr lang="en-US" smtClean="0"/>
              <a:t>4/30/23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AA08A-C166-F44A-87DC-9C728AF62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546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15" b="1" i="0">
                <a:solidFill>
                  <a:srgbClr val="3A87F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342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342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59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6981">
              <a:spcBef>
                <a:spcPts val="1009"/>
              </a:spcBef>
            </a:pPr>
            <a:fld id="{81D60167-4931-47E6-BA6A-407CBD079E47}" type="slidenum">
              <a:rPr lang="en-US" spc="-68" smtClean="0"/>
              <a:pPr marL="36981">
                <a:spcBef>
                  <a:spcPts val="1009"/>
                </a:spcBef>
              </a:pPr>
              <a:t>‹#›</a:t>
            </a:fld>
            <a:endParaRPr lang="en-US" spc="-68" dirty="0"/>
          </a:p>
        </p:txBody>
      </p:sp>
    </p:spTree>
    <p:extLst>
      <p:ext uri="{BB962C8B-B14F-4D97-AF65-F5344CB8AC3E}">
        <p14:creationId xmlns:p14="http://schemas.microsoft.com/office/powerpoint/2010/main" val="3240195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8901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00621-181C-90B6-EAF4-74867772AF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1990"/>
            <a:ext cx="6858000" cy="2388253"/>
          </a:xfrm>
          <a:prstGeom prst="rect">
            <a:avLst/>
          </a:prstGeom>
        </p:spPr>
        <p:txBody>
          <a:bodyPr anchor="b"/>
          <a:lstStyle>
            <a:lvl1pPr algn="ctr">
              <a:defRPr sz="529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80C815-8F24-28C6-953C-68CFA57764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692"/>
            <a:ext cx="6858000" cy="16556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18"/>
            </a:lvl1pPr>
            <a:lvl2pPr marL="403433" indent="0" algn="ctr">
              <a:buNone/>
              <a:defRPr sz="1765"/>
            </a:lvl2pPr>
            <a:lvl3pPr marL="806867" indent="0" algn="ctr">
              <a:buNone/>
              <a:defRPr sz="1588"/>
            </a:lvl3pPr>
            <a:lvl4pPr marL="1210300" indent="0" algn="ctr">
              <a:buNone/>
              <a:defRPr sz="1412"/>
            </a:lvl4pPr>
            <a:lvl5pPr marL="1613733" indent="0" algn="ctr">
              <a:buNone/>
              <a:defRPr sz="1412"/>
            </a:lvl5pPr>
            <a:lvl6pPr marL="2017166" indent="0" algn="ctr">
              <a:buNone/>
              <a:defRPr sz="1412"/>
            </a:lvl6pPr>
            <a:lvl7pPr marL="2420600" indent="0" algn="ctr">
              <a:buNone/>
              <a:defRPr sz="1412"/>
            </a:lvl7pPr>
            <a:lvl8pPr marL="2824033" indent="0" algn="ctr">
              <a:buNone/>
              <a:defRPr sz="1412"/>
            </a:lvl8pPr>
            <a:lvl9pPr marL="3227466" indent="0" algn="ctr">
              <a:buNone/>
              <a:defRPr sz="1412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7A2A7-8744-41C2-EB35-D13A015D1F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227" y="6356537"/>
            <a:ext cx="2056535" cy="365592"/>
          </a:xfrm>
          <a:prstGeom prst="rect">
            <a:avLst/>
          </a:prstGeom>
        </p:spPr>
        <p:txBody>
          <a:bodyPr/>
          <a:lstStyle/>
          <a:p>
            <a:fld id="{1893802F-E63B-D443-9DC4-0DBF119D9251}" type="datetimeFigureOut">
              <a:rPr lang="en-US" smtClean="0"/>
              <a:t>4/30/23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8E861-9A89-6AB9-9730-AF96C0A1A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9239" y="6356537"/>
            <a:ext cx="3085523" cy="36559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E49E2E-2F83-8819-6A4D-A67425BBA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8239" y="6356537"/>
            <a:ext cx="2056534" cy="365592"/>
          </a:xfrm>
          <a:prstGeom prst="rect">
            <a:avLst/>
          </a:prstGeom>
        </p:spPr>
        <p:txBody>
          <a:bodyPr/>
          <a:lstStyle/>
          <a:p>
            <a:fld id="{82AAA08A-C166-F44A-87DC-9C728AF62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7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D937A-5ABD-7439-D8A8-13E27D3B5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228" y="365593"/>
            <a:ext cx="7885545" cy="132509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E404D-39BF-BF65-2AC9-A6F176A05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228" y="1825159"/>
            <a:ext cx="7885545" cy="43520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2D97F4-1797-7B95-3A1D-605EB1B28B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227" y="6356537"/>
            <a:ext cx="2056535" cy="365592"/>
          </a:xfrm>
          <a:prstGeom prst="rect">
            <a:avLst/>
          </a:prstGeom>
        </p:spPr>
        <p:txBody>
          <a:bodyPr/>
          <a:lstStyle/>
          <a:p>
            <a:fld id="{1893802F-E63B-D443-9DC4-0DBF119D9251}" type="datetimeFigureOut">
              <a:rPr lang="en-US" smtClean="0"/>
              <a:t>4/30/23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22EA6-1505-A659-C5C3-E8B84F7FC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9239" y="6356537"/>
            <a:ext cx="3085523" cy="36559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048D1-6B20-6642-D13A-86795F1E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8239" y="6356537"/>
            <a:ext cx="2056534" cy="365592"/>
          </a:xfrm>
          <a:prstGeom prst="rect">
            <a:avLst/>
          </a:prstGeom>
        </p:spPr>
        <p:txBody>
          <a:bodyPr/>
          <a:lstStyle/>
          <a:p>
            <a:fld id="{82AAA08A-C166-F44A-87DC-9C728AF62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874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395A8-6A7E-1FDA-9AED-82E013AB8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55" y="1710298"/>
            <a:ext cx="7886989" cy="2851897"/>
          </a:xfrm>
          <a:prstGeom prst="rect">
            <a:avLst/>
          </a:prstGeom>
        </p:spPr>
        <p:txBody>
          <a:bodyPr anchor="b"/>
          <a:lstStyle>
            <a:lvl1pPr>
              <a:defRPr sz="529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D80A79-9892-455C-64C7-7FDBCAC43D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455" y="4588809"/>
            <a:ext cx="7886989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18">
                <a:solidFill>
                  <a:schemeClr val="tx1">
                    <a:tint val="75000"/>
                  </a:schemeClr>
                </a:solidFill>
              </a:defRPr>
            </a:lvl1pPr>
            <a:lvl2pPr marL="403433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2pPr>
            <a:lvl3pPr marL="806867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3pPr>
            <a:lvl4pPr marL="1210300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4pPr>
            <a:lvl5pPr marL="1613733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5pPr>
            <a:lvl6pPr marL="2017166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6pPr>
            <a:lvl7pPr marL="2420600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7pPr>
            <a:lvl8pPr marL="2824033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8pPr>
            <a:lvl9pPr marL="3227466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74C8B-943C-5DB5-A6AA-029A294A77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227" y="6356537"/>
            <a:ext cx="2056535" cy="365592"/>
          </a:xfrm>
          <a:prstGeom prst="rect">
            <a:avLst/>
          </a:prstGeom>
        </p:spPr>
        <p:txBody>
          <a:bodyPr/>
          <a:lstStyle/>
          <a:p>
            <a:fld id="{1893802F-E63B-D443-9DC4-0DBF119D9251}" type="datetimeFigureOut">
              <a:rPr lang="en-US" smtClean="0"/>
              <a:t>4/30/23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5DA4F-240A-DA5D-6517-63005FACD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9239" y="6356537"/>
            <a:ext cx="3085523" cy="36559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A005A-1798-FE61-07DE-0D4C2D8C1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8239" y="6356537"/>
            <a:ext cx="2056534" cy="365592"/>
          </a:xfrm>
          <a:prstGeom prst="rect">
            <a:avLst/>
          </a:prstGeom>
        </p:spPr>
        <p:txBody>
          <a:bodyPr/>
          <a:lstStyle/>
          <a:p>
            <a:fld id="{82AAA08A-C166-F44A-87DC-9C728AF62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24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2C9B6-F909-2CFD-D605-AB0E1CD39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228" y="365593"/>
            <a:ext cx="7885545" cy="132509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9A903-1FF2-C1BF-B4E2-E3DF982EA8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9227" y="1825159"/>
            <a:ext cx="3873500" cy="43520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FA3DE4-E331-46AC-3AA6-18F1D8D3C7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1273" y="1825159"/>
            <a:ext cx="3873500" cy="43520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8067EE-7E52-427C-0639-330E5E5368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227" y="6356537"/>
            <a:ext cx="2056535" cy="365592"/>
          </a:xfrm>
          <a:prstGeom prst="rect">
            <a:avLst/>
          </a:prstGeom>
        </p:spPr>
        <p:txBody>
          <a:bodyPr/>
          <a:lstStyle/>
          <a:p>
            <a:fld id="{1893802F-E63B-D443-9DC4-0DBF119D9251}" type="datetimeFigureOut">
              <a:rPr lang="en-US" smtClean="0"/>
              <a:t>4/30/23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6616B1-EBAC-46E5-39BD-3D23815E9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9239" y="6356537"/>
            <a:ext cx="3085523" cy="36559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5FF814-33C8-15B5-12AE-1F2525C16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8239" y="6356537"/>
            <a:ext cx="2056534" cy="365592"/>
          </a:xfrm>
          <a:prstGeom prst="rect">
            <a:avLst/>
          </a:prstGeom>
        </p:spPr>
        <p:txBody>
          <a:bodyPr/>
          <a:lstStyle/>
          <a:p>
            <a:fld id="{82AAA08A-C166-F44A-87DC-9C728AF62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216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E9EF4-663A-15BD-43FF-0CFB7C2B4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227" y="365593"/>
            <a:ext cx="7886989" cy="132509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A2A7D3-1BD8-369C-F007-1A135C8601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227" y="1680883"/>
            <a:ext cx="3869171" cy="82363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18" b="1"/>
            </a:lvl1pPr>
            <a:lvl2pPr marL="403433" indent="0">
              <a:buNone/>
              <a:defRPr sz="1765" b="1"/>
            </a:lvl2pPr>
            <a:lvl3pPr marL="806867" indent="0">
              <a:buNone/>
              <a:defRPr sz="1588" b="1"/>
            </a:lvl3pPr>
            <a:lvl4pPr marL="1210300" indent="0">
              <a:buNone/>
              <a:defRPr sz="1412" b="1"/>
            </a:lvl4pPr>
            <a:lvl5pPr marL="1613733" indent="0">
              <a:buNone/>
              <a:defRPr sz="1412" b="1"/>
            </a:lvl5pPr>
            <a:lvl6pPr marL="2017166" indent="0">
              <a:buNone/>
              <a:defRPr sz="1412" b="1"/>
            </a:lvl6pPr>
            <a:lvl7pPr marL="2420600" indent="0">
              <a:buNone/>
              <a:defRPr sz="1412" b="1"/>
            </a:lvl7pPr>
            <a:lvl8pPr marL="2824033" indent="0">
              <a:buNone/>
              <a:defRPr sz="1412" b="1"/>
            </a:lvl8pPr>
            <a:lvl9pPr marL="3227466" indent="0">
              <a:buNone/>
              <a:defRPr sz="141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613299-DA94-A52E-42E2-2BEED58004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227" y="2504515"/>
            <a:ext cx="3869171" cy="368533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64A68F-B71F-9A19-3EEC-186100065F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727" y="1680883"/>
            <a:ext cx="3886489" cy="82363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18" b="1"/>
            </a:lvl1pPr>
            <a:lvl2pPr marL="403433" indent="0">
              <a:buNone/>
              <a:defRPr sz="1765" b="1"/>
            </a:lvl2pPr>
            <a:lvl3pPr marL="806867" indent="0">
              <a:buNone/>
              <a:defRPr sz="1588" b="1"/>
            </a:lvl3pPr>
            <a:lvl4pPr marL="1210300" indent="0">
              <a:buNone/>
              <a:defRPr sz="1412" b="1"/>
            </a:lvl4pPr>
            <a:lvl5pPr marL="1613733" indent="0">
              <a:buNone/>
              <a:defRPr sz="1412" b="1"/>
            </a:lvl5pPr>
            <a:lvl6pPr marL="2017166" indent="0">
              <a:buNone/>
              <a:defRPr sz="1412" b="1"/>
            </a:lvl6pPr>
            <a:lvl7pPr marL="2420600" indent="0">
              <a:buNone/>
              <a:defRPr sz="1412" b="1"/>
            </a:lvl7pPr>
            <a:lvl8pPr marL="2824033" indent="0">
              <a:buNone/>
              <a:defRPr sz="1412" b="1"/>
            </a:lvl8pPr>
            <a:lvl9pPr marL="3227466" indent="0">
              <a:buNone/>
              <a:defRPr sz="141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535749-B177-60CF-014D-F1ACF706FF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727" y="2504515"/>
            <a:ext cx="3886489" cy="368533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6E931D-49D6-574D-47F8-524B718E9E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227" y="6356537"/>
            <a:ext cx="2056535" cy="365592"/>
          </a:xfrm>
          <a:prstGeom prst="rect">
            <a:avLst/>
          </a:prstGeom>
        </p:spPr>
        <p:txBody>
          <a:bodyPr/>
          <a:lstStyle/>
          <a:p>
            <a:fld id="{1893802F-E63B-D443-9DC4-0DBF119D9251}" type="datetimeFigureOut">
              <a:rPr lang="en-US" smtClean="0"/>
              <a:t>4/30/23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4E1B6F-0916-B693-3C45-5C4A69430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9239" y="6356537"/>
            <a:ext cx="3085523" cy="36559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EE2145-F865-45DE-8118-51FF1D0A1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8239" y="6356537"/>
            <a:ext cx="2056534" cy="365592"/>
          </a:xfrm>
          <a:prstGeom prst="rect">
            <a:avLst/>
          </a:prstGeom>
        </p:spPr>
        <p:txBody>
          <a:bodyPr/>
          <a:lstStyle/>
          <a:p>
            <a:fld id="{82AAA08A-C166-F44A-87DC-9C728AF62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06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718F4-21F4-C0D7-92CF-A668DFA61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228" y="365593"/>
            <a:ext cx="7885545" cy="132509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CA85BB-3A00-9FD1-4DAC-09DBEAC238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227" y="6356537"/>
            <a:ext cx="2056535" cy="365592"/>
          </a:xfrm>
          <a:prstGeom prst="rect">
            <a:avLst/>
          </a:prstGeom>
        </p:spPr>
        <p:txBody>
          <a:bodyPr/>
          <a:lstStyle/>
          <a:p>
            <a:fld id="{1893802F-E63B-D443-9DC4-0DBF119D9251}" type="datetimeFigureOut">
              <a:rPr lang="en-US" smtClean="0"/>
              <a:t>4/30/23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D4E1F3-3A2C-ECB3-A557-C06614E36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9239" y="6356537"/>
            <a:ext cx="3085523" cy="36559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FE4DBE-C5D8-C822-2FC6-B11FE9C99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8239" y="6356537"/>
            <a:ext cx="2056534" cy="365592"/>
          </a:xfrm>
          <a:prstGeom prst="rect">
            <a:avLst/>
          </a:prstGeom>
        </p:spPr>
        <p:txBody>
          <a:bodyPr/>
          <a:lstStyle/>
          <a:p>
            <a:fld id="{82AAA08A-C166-F44A-87DC-9C728AF62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444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4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1947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2938"/>
            <a:ext cx="3821113" cy="36118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747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4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1947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4405"/>
            <a:ext cx="7935886" cy="36118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pPr lvl="0"/>
            <a:r>
              <a:rPr lang="en-US" sz="1747" dirty="0"/>
              <a:t>ECE 8527 –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817957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sldNum="0" hdr="0" dt="0"/>
  <p:txStyles>
    <p:titleStyle>
      <a:lvl1pPr algn="ctr" defTabSz="887553" rtl="0" eaLnBrk="1" latinLnBrk="0" hangingPunct="1">
        <a:spcBef>
          <a:spcPct val="0"/>
        </a:spcBef>
        <a:buNone/>
        <a:defRPr sz="42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2832" indent="-332832" algn="l" defTabSz="887553" rtl="0" eaLnBrk="1" latinLnBrk="0" hangingPunct="1">
        <a:spcBef>
          <a:spcPct val="20000"/>
        </a:spcBef>
        <a:buFont typeface="Arial" pitchFamily="34" charset="0"/>
        <a:buChar char="•"/>
        <a:defRPr sz="3106" kern="1200">
          <a:solidFill>
            <a:schemeClr val="tx1"/>
          </a:solidFill>
          <a:latin typeface="+mn-lt"/>
          <a:ea typeface="+mn-ea"/>
          <a:cs typeface="+mn-cs"/>
        </a:defRPr>
      </a:lvl1pPr>
      <a:lvl2pPr marL="721137" indent="-277360" algn="l" defTabSz="887553" rtl="0" eaLnBrk="1" latinLnBrk="0" hangingPunct="1">
        <a:spcBef>
          <a:spcPct val="20000"/>
        </a:spcBef>
        <a:buFont typeface="Arial" pitchFamily="34" charset="0"/>
        <a:buChar char="–"/>
        <a:defRPr sz="2718" kern="1200">
          <a:solidFill>
            <a:schemeClr val="tx1"/>
          </a:solidFill>
          <a:latin typeface="+mn-lt"/>
          <a:ea typeface="+mn-ea"/>
          <a:cs typeface="+mn-cs"/>
        </a:defRPr>
      </a:lvl2pPr>
      <a:lvl3pPr marL="1109442" indent="-221888" algn="l" defTabSz="887553" rtl="0" eaLnBrk="1" latinLnBrk="0" hangingPunct="1">
        <a:spcBef>
          <a:spcPct val="20000"/>
        </a:spcBef>
        <a:buFont typeface="Arial" pitchFamily="34" charset="0"/>
        <a:buChar char="•"/>
        <a:defRPr sz="2330" kern="1200">
          <a:solidFill>
            <a:schemeClr val="tx1"/>
          </a:solidFill>
          <a:latin typeface="+mn-lt"/>
          <a:ea typeface="+mn-ea"/>
          <a:cs typeface="+mn-cs"/>
        </a:defRPr>
      </a:lvl3pPr>
      <a:lvl4pPr marL="1553218" indent="-221888" algn="l" defTabSz="887553" rtl="0" eaLnBrk="1" latinLnBrk="0" hangingPunct="1">
        <a:spcBef>
          <a:spcPct val="20000"/>
        </a:spcBef>
        <a:buFont typeface="Arial" pitchFamily="34" charset="0"/>
        <a:buChar char="–"/>
        <a:defRPr sz="1941" kern="1200">
          <a:solidFill>
            <a:schemeClr val="tx1"/>
          </a:solidFill>
          <a:latin typeface="+mn-lt"/>
          <a:ea typeface="+mn-ea"/>
          <a:cs typeface="+mn-cs"/>
        </a:defRPr>
      </a:lvl4pPr>
      <a:lvl5pPr marL="1996995" indent="-221888" algn="l" defTabSz="887553" rtl="0" eaLnBrk="1" latinLnBrk="0" hangingPunct="1">
        <a:spcBef>
          <a:spcPct val="20000"/>
        </a:spcBef>
        <a:buFont typeface="Arial" pitchFamily="34" charset="0"/>
        <a:buChar char="»"/>
        <a:defRPr sz="1941" kern="1200">
          <a:solidFill>
            <a:schemeClr val="tx1"/>
          </a:solidFill>
          <a:latin typeface="+mn-lt"/>
          <a:ea typeface="+mn-ea"/>
          <a:cs typeface="+mn-cs"/>
        </a:defRPr>
      </a:lvl5pPr>
      <a:lvl6pPr marL="2440771" indent="-221888" algn="l" defTabSz="887553" rtl="0" eaLnBrk="1" latinLnBrk="0" hangingPunct="1">
        <a:spcBef>
          <a:spcPct val="20000"/>
        </a:spcBef>
        <a:buFont typeface="Arial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6pPr>
      <a:lvl7pPr marL="2884548" indent="-221888" algn="l" defTabSz="887553" rtl="0" eaLnBrk="1" latinLnBrk="0" hangingPunct="1">
        <a:spcBef>
          <a:spcPct val="20000"/>
        </a:spcBef>
        <a:buFont typeface="Arial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7pPr>
      <a:lvl8pPr marL="3328325" indent="-221888" algn="l" defTabSz="887553" rtl="0" eaLnBrk="1" latinLnBrk="0" hangingPunct="1">
        <a:spcBef>
          <a:spcPct val="20000"/>
        </a:spcBef>
        <a:buFont typeface="Arial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8pPr>
      <a:lvl9pPr marL="3772101" indent="-221888" algn="l" defTabSz="887553" rtl="0" eaLnBrk="1" latinLnBrk="0" hangingPunct="1">
        <a:spcBef>
          <a:spcPct val="20000"/>
        </a:spcBef>
        <a:buFont typeface="Arial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1pPr>
      <a:lvl2pPr marL="443777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2pPr>
      <a:lvl3pPr marL="88755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3pPr>
      <a:lvl4pPr marL="133133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77510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21888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66266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10643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55021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4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947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72526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1"/>
            <a:ext cx="8158162" cy="17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165" b="1" dirty="0">
                <a:solidFill>
                  <a:srgbClr val="892034"/>
                </a:solidFill>
              </a:rPr>
              <a:t>ECE 8527: Lecture 40, Slide </a:t>
            </a:r>
            <a:fld id="{56D32A91-0AE1-4806-AC33-D8959F4B7E0D}" type="slidenum">
              <a:rPr lang="en-US" sz="1165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165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411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33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33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33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33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330" b="1">
          <a:solidFill>
            <a:schemeClr val="tx1"/>
          </a:solidFill>
          <a:latin typeface="Arial" charset="0"/>
        </a:defRPr>
      </a:lvl5pPr>
      <a:lvl6pPr marL="443777" algn="ctr" rtl="0" eaLnBrk="1" fontAlgn="base" hangingPunct="1">
        <a:spcBef>
          <a:spcPct val="0"/>
        </a:spcBef>
        <a:spcAft>
          <a:spcPct val="0"/>
        </a:spcAft>
        <a:defRPr sz="2330" b="1">
          <a:solidFill>
            <a:schemeClr val="tx1"/>
          </a:solidFill>
          <a:latin typeface="Arial" charset="0"/>
        </a:defRPr>
      </a:lvl6pPr>
      <a:lvl7pPr marL="887553" algn="ctr" rtl="0" eaLnBrk="1" fontAlgn="base" hangingPunct="1">
        <a:spcBef>
          <a:spcPct val="0"/>
        </a:spcBef>
        <a:spcAft>
          <a:spcPct val="0"/>
        </a:spcAft>
        <a:defRPr sz="2330" b="1">
          <a:solidFill>
            <a:schemeClr val="tx1"/>
          </a:solidFill>
          <a:latin typeface="Arial" charset="0"/>
        </a:defRPr>
      </a:lvl7pPr>
      <a:lvl8pPr marL="1331330" algn="ctr" rtl="0" eaLnBrk="1" fontAlgn="base" hangingPunct="1">
        <a:spcBef>
          <a:spcPct val="0"/>
        </a:spcBef>
        <a:spcAft>
          <a:spcPct val="0"/>
        </a:spcAft>
        <a:defRPr sz="2330" b="1">
          <a:solidFill>
            <a:schemeClr val="tx1"/>
          </a:solidFill>
          <a:latin typeface="Arial" charset="0"/>
        </a:defRPr>
      </a:lvl8pPr>
      <a:lvl9pPr marL="1775106" algn="ctr" rtl="0" eaLnBrk="1" fontAlgn="base" hangingPunct="1">
        <a:spcBef>
          <a:spcPct val="0"/>
        </a:spcBef>
        <a:spcAft>
          <a:spcPct val="0"/>
        </a:spcAft>
        <a:defRPr sz="2330" b="1">
          <a:solidFill>
            <a:schemeClr val="tx1"/>
          </a:solidFill>
          <a:latin typeface="Arial" charset="0"/>
        </a:defRPr>
      </a:lvl9pPr>
    </p:titleStyle>
    <p:bodyStyle>
      <a:lvl1pPr marL="332832" indent="-332832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21137" indent="-27736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09442" indent="-221888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553218" indent="-221888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996995" indent="-221888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440771" indent="-221888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884548" indent="-221888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328325" indent="-221888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772101" indent="-221888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1pPr>
      <a:lvl2pPr marL="443777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2pPr>
      <a:lvl3pPr marL="88755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3pPr>
      <a:lvl4pPr marL="133133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77510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21888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66266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10643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55021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748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xStyles>
    <p:titleStyle>
      <a:lvl1pPr algn="l" defTabSz="806867" rtl="0" eaLnBrk="1" latinLnBrk="0" hangingPunct="1">
        <a:lnSpc>
          <a:spcPct val="90000"/>
        </a:lnSpc>
        <a:spcBef>
          <a:spcPct val="0"/>
        </a:spcBef>
        <a:buNone/>
        <a:defRPr sz="388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1717" indent="-201717" algn="l" defTabSz="806867" rtl="0" eaLnBrk="1" latinLnBrk="0" hangingPunct="1">
        <a:lnSpc>
          <a:spcPct val="90000"/>
        </a:lnSpc>
        <a:spcBef>
          <a:spcPts val="882"/>
        </a:spcBef>
        <a:buFont typeface="Arial" panose="020B0604020202020204" pitchFamily="34" charset="0"/>
        <a:buChar char="•"/>
        <a:defRPr sz="2471" kern="1200">
          <a:solidFill>
            <a:schemeClr val="tx1"/>
          </a:solidFill>
          <a:latin typeface="+mn-lt"/>
          <a:ea typeface="+mn-ea"/>
          <a:cs typeface="+mn-cs"/>
        </a:defRPr>
      </a:lvl1pPr>
      <a:lvl2pPr marL="605150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2118" kern="1200">
          <a:solidFill>
            <a:schemeClr val="tx1"/>
          </a:solidFill>
          <a:latin typeface="+mn-lt"/>
          <a:ea typeface="+mn-ea"/>
          <a:cs typeface="+mn-cs"/>
        </a:defRPr>
      </a:lvl2pPr>
      <a:lvl3pPr marL="1008583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412016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4pPr>
      <a:lvl5pPr marL="1815450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5pPr>
      <a:lvl6pPr marL="2218883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6pPr>
      <a:lvl7pPr marL="2622316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7pPr>
      <a:lvl8pPr marL="3025750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183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1pPr>
      <a:lvl2pPr marL="403433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2pPr>
      <a:lvl3pPr marL="806867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3pPr>
      <a:lvl4pPr marL="1210300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4pPr>
      <a:lvl5pPr marL="1613733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5pPr>
      <a:lvl6pPr marL="2017166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6pPr>
      <a:lvl7pPr marL="2420600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7pPr>
      <a:lvl8pPr marL="2824033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8pPr>
      <a:lvl9pPr marL="3227466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3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FFACA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FFACA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887531">
              <a:defRPr/>
            </a:pPr>
            <a:endParaRPr lang="en-US" sz="97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 userDrawn="1"/>
        </p:nvSpPr>
        <p:spPr bwMode="auto">
          <a:xfrm>
            <a:off x="39096" y="6612966"/>
            <a:ext cx="9115855" cy="23429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77354">
              <a:lnSpc>
                <a:spcPct val="95000"/>
              </a:lnSpc>
              <a:spcBef>
                <a:spcPts val="1165"/>
              </a:spcBef>
              <a:tabLst>
                <a:tab pos="8263592" algn="r"/>
              </a:tabLst>
            </a:pPr>
            <a:r>
              <a:rPr lang="en-US" sz="971" b="1" cap="none" baseline="0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Seifi: Applications of Deep Learning to Cancer Detection in Digital Pathology</a:t>
            </a:r>
            <a:r>
              <a:rPr lang="en-US" sz="971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	April 25, 2023</a:t>
            </a:r>
            <a:endParaRPr lang="en-US" sz="971" b="1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2408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FFACA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8741542" y="6659355"/>
            <a:ext cx="364736" cy="149400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971" b="1" smtClean="0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 sz="971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5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093" y="6594649"/>
            <a:ext cx="320040" cy="2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970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hf sldNum="0" hdr="0" ftr="0" dt="0"/>
  <p:txStyles>
    <p:titleStyle>
      <a:lvl1pPr algn="l" defTabSz="443766" rtl="0" eaLnBrk="1" latinLnBrk="0" hangingPunct="1">
        <a:spcBef>
          <a:spcPct val="0"/>
        </a:spcBef>
        <a:buNone/>
        <a:defRPr sz="233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32824" indent="-332824" algn="l" defTabSz="443766" rtl="0" eaLnBrk="1" latinLnBrk="0" hangingPunct="1">
        <a:spcBef>
          <a:spcPct val="20000"/>
        </a:spcBef>
        <a:buFont typeface="Arial"/>
        <a:buChar char="•"/>
        <a:defRPr sz="3106" kern="1200">
          <a:solidFill>
            <a:schemeClr val="tx1"/>
          </a:solidFill>
          <a:latin typeface="+mn-lt"/>
          <a:ea typeface="+mn-ea"/>
          <a:cs typeface="+mn-cs"/>
        </a:defRPr>
      </a:lvl1pPr>
      <a:lvl2pPr marL="721119" indent="-277354" algn="l" defTabSz="443766" rtl="0" eaLnBrk="1" latinLnBrk="0" hangingPunct="1">
        <a:spcBef>
          <a:spcPct val="20000"/>
        </a:spcBef>
        <a:buFont typeface="Arial"/>
        <a:buChar char="–"/>
        <a:defRPr sz="2718" kern="1200">
          <a:solidFill>
            <a:schemeClr val="tx1"/>
          </a:solidFill>
          <a:latin typeface="+mn-lt"/>
          <a:ea typeface="+mn-ea"/>
          <a:cs typeface="+mn-cs"/>
        </a:defRPr>
      </a:lvl2pPr>
      <a:lvl3pPr marL="1109413" indent="-221882" algn="l" defTabSz="443766" rtl="0" eaLnBrk="1" latinLnBrk="0" hangingPunct="1">
        <a:spcBef>
          <a:spcPct val="20000"/>
        </a:spcBef>
        <a:buFont typeface="Arial"/>
        <a:buChar char="•"/>
        <a:defRPr sz="2330" kern="1200">
          <a:solidFill>
            <a:schemeClr val="tx1"/>
          </a:solidFill>
          <a:latin typeface="+mn-lt"/>
          <a:ea typeface="+mn-ea"/>
          <a:cs typeface="+mn-cs"/>
        </a:defRPr>
      </a:lvl3pPr>
      <a:lvl4pPr marL="1553179" indent="-221882" algn="l" defTabSz="443766" rtl="0" eaLnBrk="1" latinLnBrk="0" hangingPunct="1">
        <a:spcBef>
          <a:spcPct val="20000"/>
        </a:spcBef>
        <a:buFont typeface="Arial"/>
        <a:buChar char="–"/>
        <a:defRPr sz="1941" kern="1200">
          <a:solidFill>
            <a:schemeClr val="tx1"/>
          </a:solidFill>
          <a:latin typeface="+mn-lt"/>
          <a:ea typeface="+mn-ea"/>
          <a:cs typeface="+mn-cs"/>
        </a:defRPr>
      </a:lvl4pPr>
      <a:lvl5pPr marL="1996945" indent="-221882" algn="l" defTabSz="443766" rtl="0" eaLnBrk="1" latinLnBrk="0" hangingPunct="1">
        <a:spcBef>
          <a:spcPct val="20000"/>
        </a:spcBef>
        <a:buFont typeface="Arial"/>
        <a:buChar char="»"/>
        <a:defRPr sz="1941" kern="1200">
          <a:solidFill>
            <a:schemeClr val="tx1"/>
          </a:solidFill>
          <a:latin typeface="+mn-lt"/>
          <a:ea typeface="+mn-ea"/>
          <a:cs typeface="+mn-cs"/>
        </a:defRPr>
      </a:lvl5pPr>
      <a:lvl6pPr marL="2440710" indent="-221882" algn="l" defTabSz="443766" rtl="0" eaLnBrk="1" latinLnBrk="0" hangingPunct="1">
        <a:spcBef>
          <a:spcPct val="20000"/>
        </a:spcBef>
        <a:buFont typeface="Arial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6pPr>
      <a:lvl7pPr marL="2884476" indent="-221882" algn="l" defTabSz="443766" rtl="0" eaLnBrk="1" latinLnBrk="0" hangingPunct="1">
        <a:spcBef>
          <a:spcPct val="20000"/>
        </a:spcBef>
        <a:buFont typeface="Arial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7pPr>
      <a:lvl8pPr marL="3328241" indent="-221882" algn="l" defTabSz="443766" rtl="0" eaLnBrk="1" latinLnBrk="0" hangingPunct="1">
        <a:spcBef>
          <a:spcPct val="20000"/>
        </a:spcBef>
        <a:buFont typeface="Arial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8pPr>
      <a:lvl9pPr marL="3772007" indent="-221882" algn="l" defTabSz="443766" rtl="0" eaLnBrk="1" latinLnBrk="0" hangingPunct="1">
        <a:spcBef>
          <a:spcPct val="20000"/>
        </a:spcBef>
        <a:buFont typeface="Arial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3766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1pPr>
      <a:lvl2pPr marL="443766" algn="l" defTabSz="443766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2pPr>
      <a:lvl3pPr marL="887531" algn="l" defTabSz="443766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3pPr>
      <a:lvl4pPr marL="1331297" algn="l" defTabSz="443766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775061" algn="l" defTabSz="443766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218827" algn="l" defTabSz="443766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662593" algn="l" defTabSz="443766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106359" algn="l" defTabSz="443766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550125" algn="l" defTabSz="443766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4/30/23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20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9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semblyai.com/blog/how-chatgpt-actually-works/" TargetMode="External"/><Relationship Id="rId7" Type="http://schemas.openxmlformats.org/officeDocument/2006/relationships/image" Target="../media/image3.jpeg"/><Relationship Id="rId2" Type="http://schemas.openxmlformats.org/officeDocument/2006/relationships/hyperlink" Target="https://towardsdatascience.com/how-chatgpt-works-the-models-behind-the-bot-1ce5fca96286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nvestingnews.com/media-library/image-of-hand-holding-an-ai-face-looking-at-the-words-chatgpt-openai.jpg?id=32871272&amp;width=1200&amp;height=800&amp;quality=85&amp;coordinates=0%2C0%2C0%2C0" TargetMode="External"/><Relationship Id="rId5" Type="http://schemas.openxmlformats.org/officeDocument/2006/relationships/hyperlink" Target="https://www.sciencefocus.com/future-technology/gpt-3/" TargetMode="External"/><Relationship Id="rId4" Type="http://schemas.openxmlformats.org/officeDocument/2006/relationships/hyperlink" Target="https://www.techtarget.com/searchenterpriseai/definition/GPT-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801.10198.pdf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909.00383.pdf" TargetMode="External"/><Relationship Id="rId2" Type="http://schemas.openxmlformats.org/officeDocument/2006/relationships/hyperlink" Target="https://arxiv.org/abs/1803.02155" TargetMode="Externa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https://arxiv.org/pdf/2006.04768.pdf" TargetMode="Externa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arxiv.org/pdf/2007.14062.pdf" TargetMode="Externa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arxiv.org/pdf/1511.01432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712.09913.pdf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arxiv.org/abs/1512.03385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ubc.ca/~amuham01/LING530/papers/radford2018improving.pdf" TargetMode="External"/><Relationship Id="rId2" Type="http://schemas.openxmlformats.org/officeDocument/2006/relationships/hyperlink" Target="https://arxiv.org/pdf/1810.04805.pdf" TargetMode="Externa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.ubc.ca/~amuham01/LING530/papers/radford2018improving.pdf" TargetMode="Externa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ubc.ca/~amuham01/LING530/papers/radford2018improving.pdf" TargetMode="External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ubc.ca/~amuham01/LING530/papers/radford2018improving.pdf" TargetMode="External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tionary.org/wiki/ambia" TargetMode="External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609.08144.pdf" TargetMode="External"/><Relationship Id="rId2" Type="http://schemas.openxmlformats.org/officeDocument/2006/relationships/hyperlink" Target="https://www.aclweb.org/anthology/P16-1162.pdf" TargetMode="Externa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apers.nips.cc/paper/2019/file/2f4fe03d77724a7217006e5d16728874-Paper.pdf" TargetMode="External"/><Relationship Id="rId2" Type="http://schemas.openxmlformats.org/officeDocument/2006/relationships/hyperlink" Target="https://arxiv.org/abs/1607.06450" TargetMode="Externa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pdf/1810.04805.pdf" TargetMode="External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pdf/1810.04805.pdf" TargetMode="External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907.11692" TargetMode="External"/><Relationship Id="rId2" Type="http://schemas.openxmlformats.org/officeDocument/2006/relationships/hyperlink" Target="https://arxiv.org/pdf/1810.04805.pdf" TargetMode="Externa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2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pdf/1810.04805.pdf" TargetMode="External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810.04805.pdf" TargetMode="External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Relationship Id="rId5" Type="http://schemas.openxmlformats.org/officeDocument/2006/relationships/hyperlink" Target="https://arxiv.org/abs/1907.10529" TargetMode="External"/><Relationship Id="rId4" Type="http://schemas.openxmlformats.org/officeDocument/2006/relationships/hyperlink" Target="https://arxiv.org/abs/1907.11692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907.11692" TargetMode="External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arxiv.org/abs/1907.10529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pdf/1706.03762.pdf" TargetMode="External"/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hyperlink" Target="https://arxiv.org/pdf/1910.10683.pdf" TargetMode="Externa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910.10683.pdf" TargetMode="External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1.png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rdevFK_am4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3.xml"/><Relationship Id="rId4" Type="http://schemas.openxmlformats.org/officeDocument/2006/relationships/hyperlink" Target="https://github.com/google-research/vision_transformer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visualcommonsense.com/leaderboard/" TargetMode="Externa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hyperlink" Target="https://arxiv.org/pdf/1706.03762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17" Type="http://schemas.openxmlformats.org/officeDocument/2006/relationships/hyperlink" Target="https://arxiv.org/pdf/1706.03762.pdf" TargetMode="External"/><Relationship Id="rId2" Type="http://schemas.openxmlformats.org/officeDocument/2006/relationships/image" Target="../media/image6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15.png"/><Relationship Id="rId15" Type="http://schemas.openxmlformats.org/officeDocument/2006/relationships/image" Target="../media/image18.pn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hyperlink" Target="https://arxiv.org/pdf/1706.03762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.png"/><Relationship Id="rId11" Type="http://schemas.openxmlformats.org/officeDocument/2006/relationships/image" Target="../media/image21.png"/><Relationship Id="rId5" Type="http://schemas.openxmlformats.org/officeDocument/2006/relationships/image" Target="../media/image8.pn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hyperlink" Target="https://arxiv.org/pdf/1706.03762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png"/><Relationship Id="rId11" Type="http://schemas.openxmlformats.org/officeDocument/2006/relationships/image" Target="../media/image22.png"/><Relationship Id="rId5" Type="http://schemas.openxmlformats.org/officeDocument/2006/relationships/image" Target="../media/image8.pn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9"/>
          <p:cNvSpPr txBox="1">
            <a:spLocks noChangeArrowheads="1"/>
          </p:cNvSpPr>
          <p:nvPr/>
        </p:nvSpPr>
        <p:spPr bwMode="auto">
          <a:xfrm>
            <a:off x="532000" y="637055"/>
            <a:ext cx="82186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87553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330" b="1" dirty="0">
                <a:solidFill>
                  <a:srgbClr val="333399"/>
                </a:solidFill>
                <a:latin typeface="Arial" charset="0"/>
              </a:rPr>
              <a:t>Lecture 42: Large Language Models and the</a:t>
            </a:r>
            <a:br>
              <a:rPr lang="en-US" sz="2330" b="1" dirty="0">
                <a:solidFill>
                  <a:srgbClr val="333399"/>
                </a:solidFill>
                <a:latin typeface="Arial" charset="0"/>
              </a:rPr>
            </a:br>
            <a:r>
              <a:rPr lang="en-US" sz="2330" b="1" dirty="0" err="1">
                <a:solidFill>
                  <a:srgbClr val="333399"/>
                </a:solidFill>
                <a:latin typeface="Arial" charset="0"/>
              </a:rPr>
              <a:t>ChatGPT</a:t>
            </a:r>
            <a:r>
              <a:rPr lang="en-US" sz="2330" b="1" dirty="0">
                <a:solidFill>
                  <a:srgbClr val="333399"/>
                </a:solidFill>
                <a:latin typeface="Arial" charset="0"/>
              </a:rPr>
              <a:t> Revolution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59888" y="1692124"/>
            <a:ext cx="3912112" cy="396912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1039" indent="-171039" defTabSz="887553" eaLnBrk="0" fontAlgn="base" hangingPunct="0">
              <a:spcBef>
                <a:spcPts val="1165"/>
              </a:spcBef>
              <a:spcAft>
                <a:spcPts val="582"/>
              </a:spcAft>
              <a:buFont typeface="Arial" pitchFamily="34" charset="0"/>
              <a:buChar char="•"/>
              <a:defRPr/>
            </a:pPr>
            <a:r>
              <a:rPr lang="en-US" sz="2330" b="1" kern="0" dirty="0">
                <a:solidFill>
                  <a:srgbClr val="000080"/>
                </a:solidFill>
                <a:latin typeface="Arial"/>
              </a:rPr>
              <a:t>Objectives:</a:t>
            </a:r>
          </a:p>
          <a:p>
            <a:pPr marL="174121" defTabSz="887553" eaLnBrk="0" fontAlgn="base" hangingPunct="0">
              <a:spcBef>
                <a:spcPct val="0"/>
              </a:spcBef>
              <a:defRPr/>
            </a:pPr>
            <a:r>
              <a:rPr lang="en-US" sz="1747" b="1" kern="0" dirty="0">
                <a:solidFill>
                  <a:srgbClr val="000000"/>
                </a:solidFill>
                <a:latin typeface="Arial"/>
              </a:rPr>
              <a:t>More About Attention</a:t>
            </a:r>
          </a:p>
          <a:p>
            <a:pPr marL="174121" defTabSz="887553" eaLnBrk="0" fontAlgn="base" hangingPunct="0">
              <a:spcBef>
                <a:spcPct val="0"/>
              </a:spcBef>
              <a:defRPr/>
            </a:pPr>
            <a:r>
              <a:rPr lang="en-US" sz="1747" b="1" kern="0" dirty="0">
                <a:solidFill>
                  <a:srgbClr val="000000"/>
                </a:solidFill>
                <a:latin typeface="Arial"/>
              </a:rPr>
              <a:t>More About Transformers</a:t>
            </a:r>
          </a:p>
          <a:p>
            <a:pPr marL="174121" defTabSz="887553" eaLnBrk="0" fontAlgn="base" hangingPunct="0">
              <a:spcBef>
                <a:spcPct val="0"/>
              </a:spcBef>
              <a:defRPr/>
            </a:pPr>
            <a:r>
              <a:rPr lang="en-US" sz="1747" b="1" kern="0" dirty="0">
                <a:solidFill>
                  <a:srgbClr val="000000"/>
                </a:solidFill>
                <a:latin typeface="Arial"/>
              </a:rPr>
              <a:t>More About Pretraining</a:t>
            </a:r>
          </a:p>
          <a:p>
            <a:pPr marL="174121" defTabSz="887553" eaLnBrk="0" fontAlgn="base" hangingPunct="0">
              <a:spcBef>
                <a:spcPct val="0"/>
              </a:spcBef>
              <a:defRPr/>
            </a:pPr>
            <a:r>
              <a:rPr lang="en-US" sz="1747" b="1" kern="0" dirty="0">
                <a:solidFill>
                  <a:srgbClr val="000000"/>
                </a:solidFill>
                <a:latin typeface="Arial"/>
              </a:rPr>
              <a:t>More About Language Models</a:t>
            </a:r>
          </a:p>
          <a:p>
            <a:pPr marL="174121" defTabSz="887553" eaLnBrk="0" fontAlgn="base" hangingPunct="0">
              <a:spcBef>
                <a:spcPct val="0"/>
              </a:spcBef>
              <a:defRPr/>
            </a:pPr>
            <a:r>
              <a:rPr lang="en-US" sz="1747" b="1" kern="0" dirty="0">
                <a:solidFill>
                  <a:srgbClr val="000000"/>
                </a:solidFill>
                <a:latin typeface="Arial"/>
              </a:rPr>
              <a:t>More… More… More…</a:t>
            </a:r>
          </a:p>
          <a:p>
            <a:pPr marL="171039" indent="-171039" defTabSz="887553" eaLnBrk="0" fontAlgn="base" hangingPunct="0">
              <a:spcBef>
                <a:spcPts val="1165"/>
              </a:spcBef>
              <a:spcAft>
                <a:spcPts val="582"/>
              </a:spcAft>
              <a:buFont typeface="Arial" pitchFamily="34" charset="0"/>
              <a:buChar char="•"/>
              <a:defRPr/>
            </a:pPr>
            <a:r>
              <a:rPr lang="en-US" sz="2330" b="1" kern="0" dirty="0">
                <a:solidFill>
                  <a:srgbClr val="000080"/>
                </a:solidFill>
                <a:latin typeface="Arial"/>
              </a:rPr>
              <a:t>Resources:</a:t>
            </a:r>
          </a:p>
          <a:p>
            <a:pPr marL="174121" defTabSz="887553" eaLnBrk="0" fontAlgn="base" hangingPunct="0">
              <a:spcBef>
                <a:spcPct val="0"/>
              </a:spcBef>
              <a:defRPr/>
            </a:pPr>
            <a:r>
              <a:rPr lang="en-US" sz="1747" b="1" kern="0" dirty="0">
                <a:solidFill>
                  <a:srgbClr val="000000"/>
                </a:solidFill>
              </a:rPr>
              <a:t>TowardsDataScience: </a:t>
            </a:r>
            <a:r>
              <a:rPr lang="en-US" sz="1747" b="1" kern="0" dirty="0">
                <a:solidFill>
                  <a:srgbClr val="000000"/>
                </a:solidFill>
                <a:hlinkClick r:id="rId2"/>
              </a:rPr>
              <a:t>How Does ChatGPT Work?</a:t>
            </a:r>
            <a:endParaRPr lang="en-US" sz="1747" b="1" kern="0" dirty="0">
              <a:solidFill>
                <a:srgbClr val="000000"/>
              </a:solidFill>
            </a:endParaRPr>
          </a:p>
          <a:p>
            <a:pPr marL="174121" defTabSz="887553" eaLnBrk="0" fontAlgn="base" hangingPunct="0">
              <a:spcBef>
                <a:spcPct val="0"/>
              </a:spcBef>
              <a:defRPr/>
            </a:pPr>
            <a:r>
              <a:rPr lang="en-US" sz="1747" b="1" kern="0" dirty="0" err="1">
                <a:solidFill>
                  <a:srgbClr val="000000"/>
                </a:solidFill>
              </a:rPr>
              <a:t>AssemblyAI</a:t>
            </a:r>
            <a:r>
              <a:rPr lang="en-US" sz="1747" b="1" kern="0" dirty="0">
                <a:solidFill>
                  <a:srgbClr val="000000"/>
                </a:solidFill>
              </a:rPr>
              <a:t>: </a:t>
            </a:r>
            <a:r>
              <a:rPr lang="en-US" sz="1747" b="1" kern="0" dirty="0">
                <a:solidFill>
                  <a:srgbClr val="000000"/>
                </a:solidFill>
                <a:hlinkClick r:id="rId3"/>
              </a:rPr>
              <a:t>How ChatGPT Actually Works</a:t>
            </a:r>
            <a:endParaRPr lang="en-US" sz="1747" b="1" kern="0" dirty="0">
              <a:solidFill>
                <a:srgbClr val="000000"/>
              </a:solidFill>
            </a:endParaRPr>
          </a:p>
          <a:p>
            <a:pPr marL="174121" defTabSz="887553" eaLnBrk="0" fontAlgn="base" hangingPunct="0">
              <a:spcBef>
                <a:spcPct val="0"/>
              </a:spcBef>
              <a:defRPr/>
            </a:pPr>
            <a:r>
              <a:rPr lang="en-US" sz="1747" b="1" kern="0" dirty="0">
                <a:solidFill>
                  <a:srgbClr val="000000"/>
                </a:solidFill>
              </a:rPr>
              <a:t>TechTarget: </a:t>
            </a:r>
            <a:r>
              <a:rPr lang="en-US" sz="1747" b="1" kern="0" dirty="0">
                <a:solidFill>
                  <a:srgbClr val="000000"/>
                </a:solidFill>
                <a:hlinkClick r:id="rId4"/>
              </a:rPr>
              <a:t>What is GPT-3?</a:t>
            </a:r>
            <a:endParaRPr lang="en-US" sz="1747" b="1" kern="0" dirty="0">
              <a:solidFill>
                <a:srgbClr val="000000"/>
              </a:solidFill>
            </a:endParaRPr>
          </a:p>
          <a:p>
            <a:pPr marL="174121" defTabSz="887553" eaLnBrk="0" fontAlgn="base" hangingPunct="0">
              <a:spcBef>
                <a:spcPct val="0"/>
              </a:spcBef>
              <a:defRPr/>
            </a:pPr>
            <a:r>
              <a:rPr lang="en-US" sz="1747" b="1" kern="0" dirty="0" err="1">
                <a:solidFill>
                  <a:srgbClr val="000000"/>
                </a:solidFill>
              </a:rPr>
              <a:t>ScienceFocus</a:t>
            </a:r>
            <a:r>
              <a:rPr lang="en-US" sz="1747" b="1" kern="0" dirty="0">
                <a:solidFill>
                  <a:srgbClr val="000000"/>
                </a:solidFill>
              </a:rPr>
              <a:t>: </a:t>
            </a:r>
            <a:r>
              <a:rPr lang="en-US" sz="1747" b="1" kern="0" dirty="0">
                <a:solidFill>
                  <a:srgbClr val="000000"/>
                </a:solidFill>
                <a:hlinkClick r:id="rId5"/>
              </a:rPr>
              <a:t>Everything </a:t>
            </a:r>
            <a:r>
              <a:rPr lang="en-US" sz="1747" b="1" kern="0" dirty="0">
                <a:solidFill>
                  <a:srgbClr val="000000"/>
                </a:solidFill>
                <a:hlinkClick r:id="rId5"/>
              </a:rPr>
              <a:t>you</a:t>
            </a:r>
            <a:r>
              <a:rPr lang="en-US" sz="1747" b="1" kern="0" dirty="0">
                <a:solidFill>
                  <a:srgbClr val="000000"/>
                </a:solidFill>
                <a:hlinkClick r:id="rId5"/>
              </a:rPr>
              <a:t> need to know about </a:t>
            </a:r>
            <a:r>
              <a:rPr lang="en-US" sz="1747" b="1" kern="0" dirty="0" err="1">
                <a:solidFill>
                  <a:srgbClr val="000000"/>
                </a:solidFill>
                <a:hlinkClick r:id="rId5"/>
              </a:rPr>
              <a:t>ChatGPT</a:t>
            </a:r>
            <a:endParaRPr lang="en-US" sz="1747" b="1" kern="0" dirty="0">
              <a:solidFill>
                <a:srgbClr val="000000"/>
              </a:solidFill>
            </a:endParaRPr>
          </a:p>
        </p:txBody>
      </p:sp>
      <p:pic>
        <p:nvPicPr>
          <p:cNvPr id="1026" name="Picture 2" descr="What is OpenAI's ChatGPT and Can You Invest? (Updated April 18)">
            <a:hlinkClick r:id="rId6"/>
            <a:extLst>
              <a:ext uri="{FF2B5EF4-FFF2-40B4-BE49-F238E27FC236}">
                <a16:creationId xmlns:a16="http://schemas.microsoft.com/office/drawing/2014/main" id="{CF93DD46-A39D-6952-84B6-4DD0A95AB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57123"/>
            <a:ext cx="3096536" cy="206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27754" y="1777223"/>
            <a:ext cx="5326422" cy="267565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258870" indent="-250086">
              <a:spcBef>
                <a:spcPts val="77"/>
              </a:spcBef>
              <a:buClr>
                <a:srgbClr val="8B1515"/>
              </a:buClr>
              <a:buFont typeface="Times New Roman"/>
              <a:buChar char="•"/>
              <a:tabLst>
                <a:tab pos="258407" algn="l"/>
                <a:tab pos="259332" algn="l"/>
              </a:tabLst>
            </a:pPr>
            <a:r>
              <a:rPr sz="1675" dirty="0">
                <a:latin typeface="Calibri"/>
                <a:cs typeface="Calibri"/>
              </a:rPr>
              <a:t>Let’s</a:t>
            </a:r>
            <a:r>
              <a:rPr sz="1675" spc="-11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look</a:t>
            </a:r>
            <a:r>
              <a:rPr sz="1675" spc="-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at</a:t>
            </a:r>
            <a:r>
              <a:rPr sz="1675" spc="-4" dirty="0">
                <a:latin typeface="Calibri"/>
                <a:cs typeface="Calibri"/>
              </a:rPr>
              <a:t> how</a:t>
            </a:r>
            <a:r>
              <a:rPr sz="1675" spc="11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cross-attention is</a:t>
            </a:r>
            <a:r>
              <a:rPr sz="1675" spc="-4" dirty="0">
                <a:latin typeface="Calibri"/>
                <a:cs typeface="Calibri"/>
              </a:rPr>
              <a:t> computed,</a:t>
            </a:r>
            <a:r>
              <a:rPr sz="1675" spc="11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in matrices.</a:t>
            </a:r>
            <a:endParaRPr sz="1675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14550" y="2154136"/>
            <a:ext cx="46686" cy="197840"/>
          </a:xfrm>
          <a:custGeom>
            <a:avLst/>
            <a:gdLst/>
            <a:ahLst/>
            <a:cxnLst/>
            <a:rect l="l" t="t" r="r" b="b"/>
            <a:pathLst>
              <a:path w="64135" h="271780">
                <a:moveTo>
                  <a:pt x="63754" y="0"/>
                </a:moveTo>
                <a:lnTo>
                  <a:pt x="0" y="0"/>
                </a:lnTo>
                <a:lnTo>
                  <a:pt x="0" y="10160"/>
                </a:lnTo>
                <a:lnTo>
                  <a:pt x="40005" y="10160"/>
                </a:lnTo>
                <a:lnTo>
                  <a:pt x="40005" y="260350"/>
                </a:lnTo>
                <a:lnTo>
                  <a:pt x="0" y="260350"/>
                </a:lnTo>
                <a:lnTo>
                  <a:pt x="0" y="271780"/>
                </a:lnTo>
                <a:lnTo>
                  <a:pt x="63754" y="271780"/>
                </a:lnTo>
                <a:lnTo>
                  <a:pt x="63754" y="260350"/>
                </a:lnTo>
                <a:lnTo>
                  <a:pt x="63754" y="10160"/>
                </a:lnTo>
                <a:lnTo>
                  <a:pt x="637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5" name="object 5"/>
          <p:cNvSpPr/>
          <p:nvPr/>
        </p:nvSpPr>
        <p:spPr>
          <a:xfrm>
            <a:off x="2197461" y="2154136"/>
            <a:ext cx="46686" cy="197840"/>
          </a:xfrm>
          <a:custGeom>
            <a:avLst/>
            <a:gdLst/>
            <a:ahLst/>
            <a:cxnLst/>
            <a:rect l="l" t="t" r="r" b="b"/>
            <a:pathLst>
              <a:path w="64135" h="271780">
                <a:moveTo>
                  <a:pt x="63754" y="0"/>
                </a:moveTo>
                <a:lnTo>
                  <a:pt x="0" y="0"/>
                </a:lnTo>
                <a:lnTo>
                  <a:pt x="0" y="10160"/>
                </a:lnTo>
                <a:lnTo>
                  <a:pt x="0" y="260350"/>
                </a:lnTo>
                <a:lnTo>
                  <a:pt x="0" y="271780"/>
                </a:lnTo>
                <a:lnTo>
                  <a:pt x="63754" y="271780"/>
                </a:lnTo>
                <a:lnTo>
                  <a:pt x="63754" y="260350"/>
                </a:lnTo>
                <a:lnTo>
                  <a:pt x="23749" y="260350"/>
                </a:lnTo>
                <a:lnTo>
                  <a:pt x="23749" y="10160"/>
                </a:lnTo>
                <a:lnTo>
                  <a:pt x="63754" y="10160"/>
                </a:lnTo>
                <a:lnTo>
                  <a:pt x="637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6" name="object 6"/>
          <p:cNvSpPr/>
          <p:nvPr/>
        </p:nvSpPr>
        <p:spPr>
          <a:xfrm>
            <a:off x="3042441" y="2465686"/>
            <a:ext cx="46686" cy="197840"/>
          </a:xfrm>
          <a:custGeom>
            <a:avLst/>
            <a:gdLst/>
            <a:ahLst/>
            <a:cxnLst/>
            <a:rect l="l" t="t" r="r" b="b"/>
            <a:pathLst>
              <a:path w="64135" h="271780">
                <a:moveTo>
                  <a:pt x="63754" y="0"/>
                </a:moveTo>
                <a:lnTo>
                  <a:pt x="0" y="0"/>
                </a:lnTo>
                <a:lnTo>
                  <a:pt x="0" y="10160"/>
                </a:lnTo>
                <a:lnTo>
                  <a:pt x="40005" y="10160"/>
                </a:lnTo>
                <a:lnTo>
                  <a:pt x="40005" y="261620"/>
                </a:lnTo>
                <a:lnTo>
                  <a:pt x="0" y="261620"/>
                </a:lnTo>
                <a:lnTo>
                  <a:pt x="0" y="271780"/>
                </a:lnTo>
                <a:lnTo>
                  <a:pt x="63754" y="271780"/>
                </a:lnTo>
                <a:lnTo>
                  <a:pt x="63754" y="261620"/>
                </a:lnTo>
                <a:lnTo>
                  <a:pt x="63754" y="10160"/>
                </a:lnTo>
                <a:lnTo>
                  <a:pt x="637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7" name="object 7"/>
          <p:cNvSpPr/>
          <p:nvPr/>
        </p:nvSpPr>
        <p:spPr>
          <a:xfrm>
            <a:off x="2166398" y="2465686"/>
            <a:ext cx="46686" cy="197840"/>
          </a:xfrm>
          <a:custGeom>
            <a:avLst/>
            <a:gdLst/>
            <a:ahLst/>
            <a:cxnLst/>
            <a:rect l="l" t="t" r="r" b="b"/>
            <a:pathLst>
              <a:path w="64135" h="271780">
                <a:moveTo>
                  <a:pt x="63754" y="0"/>
                </a:moveTo>
                <a:lnTo>
                  <a:pt x="0" y="0"/>
                </a:lnTo>
                <a:lnTo>
                  <a:pt x="0" y="10160"/>
                </a:lnTo>
                <a:lnTo>
                  <a:pt x="0" y="261620"/>
                </a:lnTo>
                <a:lnTo>
                  <a:pt x="0" y="271780"/>
                </a:lnTo>
                <a:lnTo>
                  <a:pt x="63754" y="271780"/>
                </a:lnTo>
                <a:lnTo>
                  <a:pt x="63754" y="261620"/>
                </a:lnTo>
                <a:lnTo>
                  <a:pt x="23749" y="261620"/>
                </a:lnTo>
                <a:lnTo>
                  <a:pt x="23749" y="10160"/>
                </a:lnTo>
                <a:lnTo>
                  <a:pt x="63754" y="10160"/>
                </a:lnTo>
                <a:lnTo>
                  <a:pt x="637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8" name="object 8"/>
          <p:cNvSpPr txBox="1"/>
          <p:nvPr/>
        </p:nvSpPr>
        <p:spPr>
          <a:xfrm>
            <a:off x="1242096" y="2035229"/>
            <a:ext cx="1856829" cy="633102"/>
          </a:xfrm>
          <a:prstGeom prst="rect">
            <a:avLst/>
          </a:prstGeom>
        </p:spPr>
        <p:txBody>
          <a:bodyPr vert="horz" wrap="square" lIns="0" tIns="65639" rIns="0" bIns="0" rtlCol="0">
            <a:spAutoFit/>
          </a:bodyPr>
          <a:lstStyle/>
          <a:p>
            <a:pPr marL="194153" indent="-166416">
              <a:spcBef>
                <a:spcPts val="517"/>
              </a:spcBef>
              <a:buClr>
                <a:srgbClr val="007B92"/>
              </a:buClr>
              <a:buFont typeface="Times New Roman"/>
              <a:buChar char="•"/>
              <a:tabLst>
                <a:tab pos="194153" algn="l"/>
                <a:tab pos="1005894" algn="l"/>
              </a:tabLst>
            </a:pPr>
            <a:r>
              <a:rPr sz="1675" spc="-4" dirty="0">
                <a:latin typeface="Calibri"/>
                <a:cs typeface="Calibri"/>
              </a:rPr>
              <a:t>L</a:t>
            </a:r>
            <a:r>
              <a:rPr sz="1675" spc="4" dirty="0">
                <a:latin typeface="Calibri"/>
                <a:cs typeface="Calibri"/>
              </a:rPr>
              <a:t>e</a:t>
            </a:r>
            <a:r>
              <a:rPr sz="1675" dirty="0">
                <a:latin typeface="Calibri"/>
                <a:cs typeface="Calibri"/>
              </a:rPr>
              <a:t>t</a:t>
            </a:r>
            <a:r>
              <a:rPr sz="1675" spc="-4" dirty="0">
                <a:latin typeface="Calibri"/>
                <a:cs typeface="Calibri"/>
              </a:rPr>
              <a:t> </a:t>
            </a:r>
            <a:r>
              <a:rPr sz="1675" dirty="0">
                <a:latin typeface="Cambria Math"/>
                <a:cs typeface="Cambria Math"/>
              </a:rPr>
              <a:t>H</a:t>
            </a:r>
            <a:r>
              <a:rPr sz="1675" spc="95" dirty="0">
                <a:latin typeface="Cambria Math"/>
                <a:cs typeface="Cambria Math"/>
              </a:rPr>
              <a:t> </a:t>
            </a:r>
            <a:r>
              <a:rPr sz="1675" dirty="0">
                <a:latin typeface="Cambria Math"/>
                <a:cs typeface="Cambria Math"/>
              </a:rPr>
              <a:t>=	</a:t>
            </a:r>
            <a:r>
              <a:rPr sz="1675" spc="-33" dirty="0">
                <a:latin typeface="Cambria Math"/>
                <a:cs typeface="Cambria Math"/>
              </a:rPr>
              <a:t>ℎ</a:t>
            </a:r>
            <a:r>
              <a:rPr sz="1802" spc="164" baseline="-15151" dirty="0">
                <a:latin typeface="Cambria Math"/>
                <a:cs typeface="Cambria Math"/>
              </a:rPr>
              <a:t>1</a:t>
            </a:r>
            <a:r>
              <a:rPr sz="1675" dirty="0">
                <a:latin typeface="Cambria Math"/>
                <a:cs typeface="Cambria Math"/>
              </a:rPr>
              <a:t>;</a:t>
            </a:r>
            <a:r>
              <a:rPr sz="1675" spc="-95" dirty="0">
                <a:latin typeface="Cambria Math"/>
                <a:cs typeface="Cambria Math"/>
              </a:rPr>
              <a:t> </a:t>
            </a:r>
            <a:r>
              <a:rPr sz="1675" dirty="0">
                <a:latin typeface="Cambria Math"/>
                <a:cs typeface="Cambria Math"/>
              </a:rPr>
              <a:t>…</a:t>
            </a:r>
            <a:r>
              <a:rPr sz="1675" spc="-91" dirty="0">
                <a:latin typeface="Cambria Math"/>
                <a:cs typeface="Cambria Math"/>
              </a:rPr>
              <a:t> </a:t>
            </a:r>
            <a:r>
              <a:rPr sz="1675" dirty="0">
                <a:latin typeface="Cambria Math"/>
                <a:cs typeface="Cambria Math"/>
              </a:rPr>
              <a:t>;</a:t>
            </a:r>
            <a:r>
              <a:rPr sz="1675" spc="-87" dirty="0">
                <a:latin typeface="Cambria Math"/>
                <a:cs typeface="Cambria Math"/>
              </a:rPr>
              <a:t> </a:t>
            </a:r>
            <a:r>
              <a:rPr sz="1675" spc="66" dirty="0">
                <a:latin typeface="Cambria Math"/>
                <a:cs typeface="Cambria Math"/>
              </a:rPr>
              <a:t>ℎ</a:t>
            </a:r>
            <a:r>
              <a:rPr sz="1802" spc="87" baseline="-15151" dirty="0">
                <a:latin typeface="Cambria Math"/>
                <a:cs typeface="Cambria Math"/>
              </a:rPr>
              <a:t>𝑇</a:t>
            </a:r>
            <a:endParaRPr sz="1802" baseline="-15151">
              <a:latin typeface="Cambria Math"/>
              <a:cs typeface="Cambria Math"/>
            </a:endParaRPr>
          </a:p>
          <a:p>
            <a:pPr marL="194153" indent="-166416">
              <a:spcBef>
                <a:spcPts val="445"/>
              </a:spcBef>
              <a:buClr>
                <a:srgbClr val="007B92"/>
              </a:buClr>
              <a:buFont typeface="Times New Roman"/>
              <a:buChar char="•"/>
              <a:tabLst>
                <a:tab pos="194153" algn="l"/>
                <a:tab pos="974921" algn="l"/>
              </a:tabLst>
            </a:pPr>
            <a:r>
              <a:rPr sz="1675" spc="-4" dirty="0">
                <a:latin typeface="Calibri"/>
                <a:cs typeface="Calibri"/>
              </a:rPr>
              <a:t>L</a:t>
            </a:r>
            <a:r>
              <a:rPr sz="1675" spc="4" dirty="0">
                <a:latin typeface="Calibri"/>
                <a:cs typeface="Calibri"/>
              </a:rPr>
              <a:t>e</a:t>
            </a:r>
            <a:r>
              <a:rPr sz="1675" dirty="0">
                <a:latin typeface="Calibri"/>
                <a:cs typeface="Calibri"/>
              </a:rPr>
              <a:t>t</a:t>
            </a:r>
            <a:r>
              <a:rPr sz="1675" spc="-4" dirty="0">
                <a:latin typeface="Calibri"/>
                <a:cs typeface="Calibri"/>
              </a:rPr>
              <a:t> </a:t>
            </a:r>
            <a:r>
              <a:rPr sz="1675" dirty="0">
                <a:latin typeface="Cambria Math"/>
                <a:cs typeface="Cambria Math"/>
              </a:rPr>
              <a:t>Z</a:t>
            </a:r>
            <a:r>
              <a:rPr sz="1675" spc="98" dirty="0">
                <a:latin typeface="Cambria Math"/>
                <a:cs typeface="Cambria Math"/>
              </a:rPr>
              <a:t> </a:t>
            </a:r>
            <a:r>
              <a:rPr sz="1675" dirty="0">
                <a:latin typeface="Cambria Math"/>
                <a:cs typeface="Cambria Math"/>
              </a:rPr>
              <a:t>=	</a:t>
            </a:r>
            <a:r>
              <a:rPr sz="1675" spc="-80" dirty="0">
                <a:latin typeface="Cambria Math"/>
                <a:cs typeface="Cambria Math"/>
              </a:rPr>
              <a:t>𝑧</a:t>
            </a:r>
            <a:r>
              <a:rPr sz="1802" spc="164" baseline="-15151" dirty="0">
                <a:latin typeface="Cambria Math"/>
                <a:cs typeface="Cambria Math"/>
              </a:rPr>
              <a:t>1</a:t>
            </a:r>
            <a:r>
              <a:rPr sz="1675" dirty="0">
                <a:latin typeface="Cambria Math"/>
                <a:cs typeface="Cambria Math"/>
              </a:rPr>
              <a:t>;</a:t>
            </a:r>
            <a:r>
              <a:rPr sz="1675" spc="-87" dirty="0">
                <a:latin typeface="Cambria Math"/>
                <a:cs typeface="Cambria Math"/>
              </a:rPr>
              <a:t> </a:t>
            </a:r>
            <a:r>
              <a:rPr sz="1675" dirty="0">
                <a:latin typeface="Cambria Math"/>
                <a:cs typeface="Cambria Math"/>
              </a:rPr>
              <a:t>…</a:t>
            </a:r>
            <a:r>
              <a:rPr sz="1675" spc="-102" dirty="0">
                <a:latin typeface="Cambria Math"/>
                <a:cs typeface="Cambria Math"/>
              </a:rPr>
              <a:t> </a:t>
            </a:r>
            <a:r>
              <a:rPr sz="1675" dirty="0">
                <a:latin typeface="Cambria Math"/>
                <a:cs typeface="Cambria Math"/>
              </a:rPr>
              <a:t>;</a:t>
            </a:r>
            <a:r>
              <a:rPr sz="1675" spc="-87" dirty="0">
                <a:latin typeface="Cambria Math"/>
                <a:cs typeface="Cambria Math"/>
              </a:rPr>
              <a:t> </a:t>
            </a:r>
            <a:r>
              <a:rPr sz="1675" spc="19" dirty="0">
                <a:latin typeface="Cambria Math"/>
                <a:cs typeface="Cambria Math"/>
              </a:rPr>
              <a:t>𝑧</a:t>
            </a:r>
            <a:r>
              <a:rPr sz="1802" spc="87" baseline="-15151" dirty="0">
                <a:latin typeface="Cambria Math"/>
                <a:cs typeface="Cambria Math"/>
              </a:rPr>
              <a:t>𝑇</a:t>
            </a:r>
            <a:endParaRPr sz="1802" baseline="-15151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43763" y="2035229"/>
            <a:ext cx="4421351" cy="633102"/>
          </a:xfrm>
          <a:prstGeom prst="rect">
            <a:avLst/>
          </a:prstGeom>
        </p:spPr>
        <p:txBody>
          <a:bodyPr vert="horz" wrap="square" lIns="0" tIns="65639" rIns="0" bIns="0" rtlCol="0">
            <a:spAutoFit/>
          </a:bodyPr>
          <a:lstStyle/>
          <a:p>
            <a:pPr marL="99850">
              <a:spcBef>
                <a:spcPts val="517"/>
              </a:spcBef>
            </a:pPr>
            <a:r>
              <a:rPr sz="1675" dirty="0">
                <a:latin typeface="Cambria Math"/>
                <a:cs typeface="Cambria Math"/>
              </a:rPr>
              <a:t>∈</a:t>
            </a:r>
            <a:r>
              <a:rPr sz="1675" spc="91" dirty="0">
                <a:latin typeface="Cambria Math"/>
                <a:cs typeface="Cambria Math"/>
              </a:rPr>
              <a:t> </a:t>
            </a:r>
            <a:r>
              <a:rPr sz="1675" spc="40" dirty="0">
                <a:latin typeface="Cambria Math"/>
                <a:cs typeface="Cambria Math"/>
              </a:rPr>
              <a:t>ℝ</a:t>
            </a:r>
            <a:r>
              <a:rPr sz="1802" spc="60" baseline="28619" dirty="0">
                <a:latin typeface="Cambria Math"/>
                <a:cs typeface="Cambria Math"/>
              </a:rPr>
              <a:t>𝑇×𝑑</a:t>
            </a:r>
            <a:r>
              <a:rPr sz="1802" spc="333" baseline="28619" dirty="0">
                <a:latin typeface="Cambria Math"/>
                <a:cs typeface="Cambria Math"/>
              </a:rPr>
              <a:t> </a:t>
            </a:r>
            <a:r>
              <a:rPr sz="1675" spc="-4" dirty="0">
                <a:latin typeface="Calibri"/>
                <a:cs typeface="Calibri"/>
              </a:rPr>
              <a:t>be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the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concatenation</a:t>
            </a:r>
            <a:r>
              <a:rPr sz="1675" spc="8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of </a:t>
            </a:r>
            <a:r>
              <a:rPr sz="1675" dirty="0">
                <a:latin typeface="Calibri"/>
                <a:cs typeface="Calibri"/>
              </a:rPr>
              <a:t>encoder</a:t>
            </a:r>
            <a:r>
              <a:rPr sz="1675" spc="-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vectors.</a:t>
            </a:r>
            <a:endParaRPr sz="1675">
              <a:latin typeface="Calibri"/>
              <a:cs typeface="Calibri"/>
            </a:endParaRPr>
          </a:p>
          <a:p>
            <a:pPr marL="27736">
              <a:spcBef>
                <a:spcPts val="445"/>
              </a:spcBef>
            </a:pPr>
            <a:r>
              <a:rPr sz="1675" dirty="0">
                <a:latin typeface="Cambria Math"/>
                <a:cs typeface="Cambria Math"/>
              </a:rPr>
              <a:t>∈</a:t>
            </a:r>
            <a:r>
              <a:rPr sz="1675" spc="91" dirty="0">
                <a:latin typeface="Cambria Math"/>
                <a:cs typeface="Cambria Math"/>
              </a:rPr>
              <a:t> </a:t>
            </a:r>
            <a:r>
              <a:rPr sz="1675" spc="44" dirty="0">
                <a:latin typeface="Cambria Math"/>
                <a:cs typeface="Cambria Math"/>
              </a:rPr>
              <a:t>ℝ</a:t>
            </a:r>
            <a:r>
              <a:rPr sz="1802" spc="65" baseline="28619" dirty="0">
                <a:latin typeface="Cambria Math"/>
                <a:cs typeface="Cambria Math"/>
              </a:rPr>
              <a:t>𝑇×𝑑</a:t>
            </a:r>
            <a:r>
              <a:rPr sz="1802" spc="317" baseline="28619" dirty="0">
                <a:latin typeface="Cambria Math"/>
                <a:cs typeface="Cambria Math"/>
              </a:rPr>
              <a:t> </a:t>
            </a:r>
            <a:r>
              <a:rPr sz="1675" spc="-4" dirty="0">
                <a:latin typeface="Calibri"/>
                <a:cs typeface="Calibri"/>
              </a:rPr>
              <a:t>be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the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concatenation</a:t>
            </a:r>
            <a:r>
              <a:rPr sz="1675" spc="8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of</a:t>
            </a:r>
            <a:r>
              <a:rPr sz="1675" spc="-8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decoder</a:t>
            </a:r>
            <a:r>
              <a:rPr sz="1675" dirty="0">
                <a:latin typeface="Calibri"/>
                <a:cs typeface="Calibri"/>
              </a:rPr>
              <a:t> vectors.</a:t>
            </a:r>
            <a:endParaRPr sz="1675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249925" y="2771969"/>
            <a:ext cx="1019708" cy="197378"/>
          </a:xfrm>
          <a:custGeom>
            <a:avLst/>
            <a:gdLst/>
            <a:ahLst/>
            <a:cxnLst/>
            <a:rect l="l" t="t" r="r" b="b"/>
            <a:pathLst>
              <a:path w="1400809" h="271144">
                <a:moveTo>
                  <a:pt x="90297" y="11049"/>
                </a:moveTo>
                <a:lnTo>
                  <a:pt x="86487" y="0"/>
                </a:lnTo>
                <a:lnTo>
                  <a:pt x="66827" y="7124"/>
                </a:lnTo>
                <a:lnTo>
                  <a:pt x="49606" y="17437"/>
                </a:lnTo>
                <a:lnTo>
                  <a:pt x="22352" y="47625"/>
                </a:lnTo>
                <a:lnTo>
                  <a:pt x="5600" y="87820"/>
                </a:lnTo>
                <a:lnTo>
                  <a:pt x="0" y="135636"/>
                </a:lnTo>
                <a:lnTo>
                  <a:pt x="1397" y="160578"/>
                </a:lnTo>
                <a:lnTo>
                  <a:pt x="12585" y="204635"/>
                </a:lnTo>
                <a:lnTo>
                  <a:pt x="34709" y="240385"/>
                </a:lnTo>
                <a:lnTo>
                  <a:pt x="66763" y="264058"/>
                </a:lnTo>
                <a:lnTo>
                  <a:pt x="86487" y="271145"/>
                </a:lnTo>
                <a:lnTo>
                  <a:pt x="89916" y="260096"/>
                </a:lnTo>
                <a:lnTo>
                  <a:pt x="74485" y="253238"/>
                </a:lnTo>
                <a:lnTo>
                  <a:pt x="61163" y="243713"/>
                </a:lnTo>
                <a:lnTo>
                  <a:pt x="33807" y="199364"/>
                </a:lnTo>
                <a:lnTo>
                  <a:pt x="25755" y="158127"/>
                </a:lnTo>
                <a:lnTo>
                  <a:pt x="24765" y="134239"/>
                </a:lnTo>
                <a:lnTo>
                  <a:pt x="25755" y="111099"/>
                </a:lnTo>
                <a:lnTo>
                  <a:pt x="33807" y="70993"/>
                </a:lnTo>
                <a:lnTo>
                  <a:pt x="61252" y="27330"/>
                </a:lnTo>
                <a:lnTo>
                  <a:pt x="74701" y="17881"/>
                </a:lnTo>
                <a:lnTo>
                  <a:pt x="90297" y="11049"/>
                </a:lnTo>
                <a:close/>
              </a:path>
              <a:path w="1400809" h="271144">
                <a:moveTo>
                  <a:pt x="588645" y="11049"/>
                </a:moveTo>
                <a:lnTo>
                  <a:pt x="584835" y="0"/>
                </a:lnTo>
                <a:lnTo>
                  <a:pt x="565175" y="7124"/>
                </a:lnTo>
                <a:lnTo>
                  <a:pt x="547954" y="17437"/>
                </a:lnTo>
                <a:lnTo>
                  <a:pt x="520700" y="47625"/>
                </a:lnTo>
                <a:lnTo>
                  <a:pt x="503948" y="87820"/>
                </a:lnTo>
                <a:lnTo>
                  <a:pt x="498348" y="135636"/>
                </a:lnTo>
                <a:lnTo>
                  <a:pt x="499745" y="160578"/>
                </a:lnTo>
                <a:lnTo>
                  <a:pt x="510933" y="204635"/>
                </a:lnTo>
                <a:lnTo>
                  <a:pt x="533057" y="240385"/>
                </a:lnTo>
                <a:lnTo>
                  <a:pt x="565111" y="264058"/>
                </a:lnTo>
                <a:lnTo>
                  <a:pt x="584835" y="271145"/>
                </a:lnTo>
                <a:lnTo>
                  <a:pt x="588264" y="260096"/>
                </a:lnTo>
                <a:lnTo>
                  <a:pt x="572833" y="253238"/>
                </a:lnTo>
                <a:lnTo>
                  <a:pt x="559511" y="243713"/>
                </a:lnTo>
                <a:lnTo>
                  <a:pt x="532155" y="199364"/>
                </a:lnTo>
                <a:lnTo>
                  <a:pt x="524103" y="158127"/>
                </a:lnTo>
                <a:lnTo>
                  <a:pt x="523113" y="134239"/>
                </a:lnTo>
                <a:lnTo>
                  <a:pt x="524103" y="111099"/>
                </a:lnTo>
                <a:lnTo>
                  <a:pt x="532155" y="70993"/>
                </a:lnTo>
                <a:lnTo>
                  <a:pt x="559600" y="27330"/>
                </a:lnTo>
                <a:lnTo>
                  <a:pt x="573049" y="17881"/>
                </a:lnTo>
                <a:lnTo>
                  <a:pt x="588645" y="11049"/>
                </a:lnTo>
                <a:close/>
              </a:path>
              <a:path w="1400809" h="271144">
                <a:moveTo>
                  <a:pt x="1115568" y="135636"/>
                </a:moveTo>
                <a:lnTo>
                  <a:pt x="1109954" y="87820"/>
                </a:lnTo>
                <a:lnTo>
                  <a:pt x="1093216" y="47625"/>
                </a:lnTo>
                <a:lnTo>
                  <a:pt x="1065949" y="17437"/>
                </a:lnTo>
                <a:lnTo>
                  <a:pt x="1029081" y="0"/>
                </a:lnTo>
                <a:lnTo>
                  <a:pt x="1025271" y="11049"/>
                </a:lnTo>
                <a:lnTo>
                  <a:pt x="1040930" y="17881"/>
                </a:lnTo>
                <a:lnTo>
                  <a:pt x="1054417" y="27330"/>
                </a:lnTo>
                <a:lnTo>
                  <a:pt x="1081798" y="70993"/>
                </a:lnTo>
                <a:lnTo>
                  <a:pt x="1089799" y="111099"/>
                </a:lnTo>
                <a:lnTo>
                  <a:pt x="1090803" y="134239"/>
                </a:lnTo>
                <a:lnTo>
                  <a:pt x="1089799" y="158127"/>
                </a:lnTo>
                <a:lnTo>
                  <a:pt x="1081747" y="199364"/>
                </a:lnTo>
                <a:lnTo>
                  <a:pt x="1054392" y="243713"/>
                </a:lnTo>
                <a:lnTo>
                  <a:pt x="1025652" y="260096"/>
                </a:lnTo>
                <a:lnTo>
                  <a:pt x="1029081" y="271145"/>
                </a:lnTo>
                <a:lnTo>
                  <a:pt x="1066050" y="253796"/>
                </a:lnTo>
                <a:lnTo>
                  <a:pt x="1093216" y="223774"/>
                </a:lnTo>
                <a:lnTo>
                  <a:pt x="1109954" y="183565"/>
                </a:lnTo>
                <a:lnTo>
                  <a:pt x="1114158" y="160578"/>
                </a:lnTo>
                <a:lnTo>
                  <a:pt x="1115568" y="135636"/>
                </a:lnTo>
                <a:close/>
              </a:path>
              <a:path w="1400809" h="271144">
                <a:moveTo>
                  <a:pt x="1400556" y="135636"/>
                </a:moveTo>
                <a:lnTo>
                  <a:pt x="1394942" y="87820"/>
                </a:lnTo>
                <a:lnTo>
                  <a:pt x="1378204" y="47625"/>
                </a:lnTo>
                <a:lnTo>
                  <a:pt x="1350937" y="17437"/>
                </a:lnTo>
                <a:lnTo>
                  <a:pt x="1314069" y="0"/>
                </a:lnTo>
                <a:lnTo>
                  <a:pt x="1310259" y="11049"/>
                </a:lnTo>
                <a:lnTo>
                  <a:pt x="1325918" y="17881"/>
                </a:lnTo>
                <a:lnTo>
                  <a:pt x="1339405" y="27330"/>
                </a:lnTo>
                <a:lnTo>
                  <a:pt x="1366786" y="70993"/>
                </a:lnTo>
                <a:lnTo>
                  <a:pt x="1374787" y="111099"/>
                </a:lnTo>
                <a:lnTo>
                  <a:pt x="1375791" y="134239"/>
                </a:lnTo>
                <a:lnTo>
                  <a:pt x="1374787" y="158127"/>
                </a:lnTo>
                <a:lnTo>
                  <a:pt x="1366735" y="199364"/>
                </a:lnTo>
                <a:lnTo>
                  <a:pt x="1339380" y="243713"/>
                </a:lnTo>
                <a:lnTo>
                  <a:pt x="1310640" y="260096"/>
                </a:lnTo>
                <a:lnTo>
                  <a:pt x="1314069" y="271145"/>
                </a:lnTo>
                <a:lnTo>
                  <a:pt x="1351038" y="253796"/>
                </a:lnTo>
                <a:lnTo>
                  <a:pt x="1378204" y="223774"/>
                </a:lnTo>
                <a:lnTo>
                  <a:pt x="1394942" y="183565"/>
                </a:lnTo>
                <a:lnTo>
                  <a:pt x="1399146" y="160578"/>
                </a:lnTo>
                <a:lnTo>
                  <a:pt x="1400556" y="1356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11" name="object 11"/>
          <p:cNvSpPr txBox="1"/>
          <p:nvPr/>
        </p:nvSpPr>
        <p:spPr>
          <a:xfrm>
            <a:off x="6072440" y="2689320"/>
            <a:ext cx="128041" cy="197123"/>
          </a:xfrm>
          <a:prstGeom prst="rect">
            <a:avLst/>
          </a:prstGeom>
        </p:spPr>
        <p:txBody>
          <a:bodyPr vert="horz" wrap="square" lIns="0" tIns="12019" rIns="0" bIns="0" rtlCol="0">
            <a:spAutoFit/>
          </a:bodyPr>
          <a:lstStyle/>
          <a:p>
            <a:pPr marL="9246">
              <a:spcBef>
                <a:spcPts val="95"/>
              </a:spcBef>
            </a:pPr>
            <a:r>
              <a:rPr sz="1202" spc="481" dirty="0">
                <a:latin typeface="Cambria Math"/>
                <a:cs typeface="Cambria Math"/>
              </a:rPr>
              <a:t>𝖳</a:t>
            </a:r>
            <a:endParaRPr sz="1202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60586" y="2709290"/>
            <a:ext cx="5630116" cy="267565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175662" indent="-166416">
              <a:spcBef>
                <a:spcPts val="77"/>
              </a:spcBef>
              <a:buClr>
                <a:srgbClr val="007B92"/>
              </a:buClr>
              <a:buFont typeface="Times New Roman"/>
              <a:buChar char="•"/>
              <a:tabLst>
                <a:tab pos="175662" algn="l"/>
                <a:tab pos="3245578" algn="l"/>
                <a:tab pos="4422974" algn="l"/>
                <a:tab pos="5073845" algn="l"/>
              </a:tabLst>
            </a:pPr>
            <a:r>
              <a:rPr sz="1675" dirty="0">
                <a:latin typeface="Calibri"/>
                <a:cs typeface="Calibri"/>
              </a:rPr>
              <a:t>The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output</a:t>
            </a:r>
            <a:r>
              <a:rPr sz="1675" spc="11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is</a:t>
            </a:r>
            <a:r>
              <a:rPr sz="1675" spc="8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defined</a:t>
            </a:r>
            <a:r>
              <a:rPr sz="1675" spc="8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as</a:t>
            </a:r>
            <a:r>
              <a:rPr sz="1675" spc="8" dirty="0">
                <a:latin typeface="Calibri"/>
                <a:cs typeface="Calibri"/>
              </a:rPr>
              <a:t> </a:t>
            </a:r>
            <a:r>
              <a:rPr sz="1675" dirty="0">
                <a:latin typeface="Cambria Math"/>
                <a:cs typeface="Cambria Math"/>
              </a:rPr>
              <a:t>output</a:t>
            </a:r>
            <a:r>
              <a:rPr sz="1675" spc="87" dirty="0">
                <a:latin typeface="Cambria Math"/>
                <a:cs typeface="Cambria Math"/>
              </a:rPr>
              <a:t> </a:t>
            </a:r>
            <a:r>
              <a:rPr sz="1675" dirty="0">
                <a:latin typeface="Cambria Math"/>
                <a:cs typeface="Cambria Math"/>
              </a:rPr>
              <a:t>=	softmax</a:t>
            </a:r>
            <a:r>
              <a:rPr sz="1675" spc="331" dirty="0">
                <a:latin typeface="Cambria Math"/>
                <a:cs typeface="Cambria Math"/>
              </a:rPr>
              <a:t> </a:t>
            </a:r>
            <a:r>
              <a:rPr sz="1675" spc="-4" dirty="0">
                <a:latin typeface="Cambria Math"/>
                <a:cs typeface="Cambria Math"/>
              </a:rPr>
              <a:t>𝑍𝑄	</a:t>
            </a:r>
            <a:r>
              <a:rPr sz="1675" dirty="0">
                <a:latin typeface="Cambria Math"/>
                <a:cs typeface="Cambria Math"/>
              </a:rPr>
              <a:t>𝐻𝐾	×</a:t>
            </a:r>
            <a:r>
              <a:rPr sz="1675" spc="-58" dirty="0">
                <a:latin typeface="Cambria Math"/>
                <a:cs typeface="Cambria Math"/>
              </a:rPr>
              <a:t> </a:t>
            </a:r>
            <a:r>
              <a:rPr sz="1675" spc="15" dirty="0">
                <a:latin typeface="Cambria Math"/>
                <a:cs typeface="Cambria Math"/>
              </a:rPr>
              <a:t>𝐻𝑉</a:t>
            </a:r>
            <a:r>
              <a:rPr sz="1675" spc="15" dirty="0">
                <a:latin typeface="Calibri"/>
                <a:cs typeface="Calibri"/>
              </a:rPr>
              <a:t>.</a:t>
            </a:r>
            <a:endParaRPr sz="1675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588194" y="3320281"/>
            <a:ext cx="961927" cy="883346"/>
          </a:xfrm>
          <a:custGeom>
            <a:avLst/>
            <a:gdLst/>
            <a:ahLst/>
            <a:cxnLst/>
            <a:rect l="l" t="t" r="r" b="b"/>
            <a:pathLst>
              <a:path w="1321434" h="1213485">
                <a:moveTo>
                  <a:pt x="1119124" y="0"/>
                </a:moveTo>
                <a:lnTo>
                  <a:pt x="202184" y="0"/>
                </a:lnTo>
                <a:lnTo>
                  <a:pt x="155834" y="5341"/>
                </a:lnTo>
                <a:lnTo>
                  <a:pt x="113281" y="20555"/>
                </a:lnTo>
                <a:lnTo>
                  <a:pt x="75740" y="44427"/>
                </a:lnTo>
                <a:lnTo>
                  <a:pt x="44427" y="75740"/>
                </a:lnTo>
                <a:lnTo>
                  <a:pt x="20555" y="113281"/>
                </a:lnTo>
                <a:lnTo>
                  <a:pt x="5341" y="155834"/>
                </a:lnTo>
                <a:lnTo>
                  <a:pt x="0" y="202184"/>
                </a:lnTo>
                <a:lnTo>
                  <a:pt x="0" y="1010919"/>
                </a:lnTo>
                <a:lnTo>
                  <a:pt x="5341" y="1057269"/>
                </a:lnTo>
                <a:lnTo>
                  <a:pt x="20555" y="1099822"/>
                </a:lnTo>
                <a:lnTo>
                  <a:pt x="44427" y="1137363"/>
                </a:lnTo>
                <a:lnTo>
                  <a:pt x="75740" y="1168676"/>
                </a:lnTo>
                <a:lnTo>
                  <a:pt x="113281" y="1192548"/>
                </a:lnTo>
                <a:lnTo>
                  <a:pt x="155834" y="1207762"/>
                </a:lnTo>
                <a:lnTo>
                  <a:pt x="202184" y="1213103"/>
                </a:lnTo>
                <a:lnTo>
                  <a:pt x="1119124" y="1213103"/>
                </a:lnTo>
                <a:lnTo>
                  <a:pt x="1165473" y="1207762"/>
                </a:lnTo>
                <a:lnTo>
                  <a:pt x="1208026" y="1192548"/>
                </a:lnTo>
                <a:lnTo>
                  <a:pt x="1245567" y="1168676"/>
                </a:lnTo>
                <a:lnTo>
                  <a:pt x="1276880" y="1137363"/>
                </a:lnTo>
                <a:lnTo>
                  <a:pt x="1300752" y="1099822"/>
                </a:lnTo>
                <a:lnTo>
                  <a:pt x="1315966" y="1057269"/>
                </a:lnTo>
                <a:lnTo>
                  <a:pt x="1321308" y="1010919"/>
                </a:lnTo>
                <a:lnTo>
                  <a:pt x="1321308" y="202184"/>
                </a:lnTo>
                <a:lnTo>
                  <a:pt x="1315966" y="155834"/>
                </a:lnTo>
                <a:lnTo>
                  <a:pt x="1300752" y="113281"/>
                </a:lnTo>
                <a:lnTo>
                  <a:pt x="1276880" y="75740"/>
                </a:lnTo>
                <a:lnTo>
                  <a:pt x="1245567" y="44427"/>
                </a:lnTo>
                <a:lnTo>
                  <a:pt x="1208026" y="20555"/>
                </a:lnTo>
                <a:lnTo>
                  <a:pt x="1165473" y="5341"/>
                </a:lnTo>
                <a:lnTo>
                  <a:pt x="1119124" y="0"/>
                </a:lnTo>
                <a:close/>
              </a:path>
            </a:pathLst>
          </a:custGeom>
          <a:solidFill>
            <a:srgbClr val="C6B6A8"/>
          </a:solid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14" name="object 14"/>
          <p:cNvSpPr txBox="1"/>
          <p:nvPr/>
        </p:nvSpPr>
        <p:spPr>
          <a:xfrm>
            <a:off x="5326843" y="3492512"/>
            <a:ext cx="1168549" cy="401897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27736">
              <a:spcBef>
                <a:spcPts val="77"/>
              </a:spcBef>
              <a:tabLst>
                <a:tab pos="373050" algn="l"/>
              </a:tabLst>
            </a:pPr>
            <a:r>
              <a:rPr sz="2548" b="1" dirty="0">
                <a:latin typeface="Calibri"/>
                <a:cs typeface="Calibri"/>
              </a:rPr>
              <a:t>=	</a:t>
            </a:r>
            <a:r>
              <a:rPr sz="1456" spc="84" dirty="0">
                <a:latin typeface="Cambria Math"/>
                <a:cs typeface="Cambria Math"/>
              </a:rPr>
              <a:t>𝑍𝑄𝐾</a:t>
            </a:r>
            <a:r>
              <a:rPr sz="1583" spc="125" baseline="28735" dirty="0">
                <a:latin typeface="Cambria Math"/>
                <a:cs typeface="Cambria Math"/>
              </a:rPr>
              <a:t>𝖳</a:t>
            </a:r>
            <a:r>
              <a:rPr sz="1583" spc="153" baseline="28735" dirty="0">
                <a:latin typeface="Cambria Math"/>
                <a:cs typeface="Cambria Math"/>
              </a:rPr>
              <a:t> </a:t>
            </a:r>
            <a:r>
              <a:rPr sz="1456" spc="120" dirty="0">
                <a:latin typeface="Cambria Math"/>
                <a:cs typeface="Cambria Math"/>
              </a:rPr>
              <a:t>𝐻</a:t>
            </a:r>
            <a:r>
              <a:rPr sz="1583" spc="180" baseline="28735" dirty="0">
                <a:latin typeface="Cambria Math"/>
                <a:cs typeface="Cambria Math"/>
              </a:rPr>
              <a:t>𝖳</a:t>
            </a:r>
            <a:endParaRPr sz="1583" baseline="28735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608272" y="3935618"/>
            <a:ext cx="384586" cy="608602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947" dirty="0">
                <a:latin typeface="Cambria Math"/>
                <a:cs typeface="Cambria Math"/>
              </a:rPr>
              <a:t>∈</a:t>
            </a:r>
            <a:r>
              <a:rPr sz="1947" spc="40" dirty="0">
                <a:latin typeface="Cambria Math"/>
                <a:cs typeface="Cambria Math"/>
              </a:rPr>
              <a:t> </a:t>
            </a:r>
            <a:r>
              <a:rPr sz="1947" dirty="0">
                <a:latin typeface="Cambria Math"/>
                <a:cs typeface="Cambria Math"/>
              </a:rPr>
              <a:t>ℝ</a:t>
            </a:r>
            <a:endParaRPr sz="1947"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974553" y="3914540"/>
            <a:ext cx="337899" cy="401494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274" spc="77" dirty="0">
                <a:latin typeface="Cambria Math"/>
                <a:cs typeface="Cambria Math"/>
              </a:rPr>
              <a:t>𝑇</a:t>
            </a:r>
            <a:r>
              <a:rPr sz="1274" spc="-4" dirty="0">
                <a:latin typeface="Cambria Math"/>
                <a:cs typeface="Cambria Math"/>
              </a:rPr>
              <a:t>×</a:t>
            </a:r>
            <a:r>
              <a:rPr sz="1274" spc="40" dirty="0">
                <a:latin typeface="Cambria Math"/>
                <a:cs typeface="Cambria Math"/>
              </a:rPr>
              <a:t>𝑇</a:t>
            </a:r>
            <a:endParaRPr sz="1274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238585" y="3361420"/>
            <a:ext cx="1160691" cy="412523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 marR="3698">
              <a:spcBef>
                <a:spcPts val="73"/>
              </a:spcBef>
            </a:pPr>
            <a:r>
              <a:rPr sz="1310" dirty="0">
                <a:solidFill>
                  <a:srgbClr val="007B92"/>
                </a:solidFill>
                <a:latin typeface="Calibri"/>
                <a:cs typeface="Calibri"/>
              </a:rPr>
              <a:t>All</a:t>
            </a:r>
            <a:r>
              <a:rPr sz="1310" spc="-8" dirty="0">
                <a:solidFill>
                  <a:srgbClr val="007B92"/>
                </a:solidFill>
                <a:latin typeface="Calibri"/>
                <a:cs typeface="Calibri"/>
              </a:rPr>
              <a:t> </a:t>
            </a:r>
            <a:r>
              <a:rPr sz="1310" spc="-11" dirty="0">
                <a:solidFill>
                  <a:srgbClr val="007B92"/>
                </a:solidFill>
                <a:latin typeface="Calibri"/>
                <a:cs typeface="Calibri"/>
              </a:rPr>
              <a:t>pairs</a:t>
            </a:r>
            <a:r>
              <a:rPr sz="1310" spc="-4" dirty="0">
                <a:solidFill>
                  <a:srgbClr val="007B92"/>
                </a:solidFill>
                <a:latin typeface="Calibri"/>
                <a:cs typeface="Calibri"/>
              </a:rPr>
              <a:t> of </a:t>
            </a:r>
            <a:r>
              <a:rPr sz="1310" dirty="0">
                <a:solidFill>
                  <a:srgbClr val="007B92"/>
                </a:solidFill>
                <a:latin typeface="Calibri"/>
                <a:cs typeface="Calibri"/>
              </a:rPr>
              <a:t> </a:t>
            </a:r>
            <a:r>
              <a:rPr sz="1310" spc="-11" dirty="0">
                <a:solidFill>
                  <a:srgbClr val="007B92"/>
                </a:solidFill>
                <a:latin typeface="Calibri"/>
                <a:cs typeface="Calibri"/>
              </a:rPr>
              <a:t>attention</a:t>
            </a:r>
            <a:r>
              <a:rPr sz="1310" spc="-22" dirty="0">
                <a:solidFill>
                  <a:srgbClr val="007B92"/>
                </a:solidFill>
                <a:latin typeface="Calibri"/>
                <a:cs typeface="Calibri"/>
              </a:rPr>
              <a:t> </a:t>
            </a:r>
            <a:r>
              <a:rPr sz="1310" spc="-8" dirty="0">
                <a:solidFill>
                  <a:srgbClr val="007B92"/>
                </a:solidFill>
                <a:latin typeface="Calibri"/>
                <a:cs typeface="Calibri"/>
              </a:rPr>
              <a:t>scores!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274903" y="4685931"/>
            <a:ext cx="388284" cy="883346"/>
          </a:xfrm>
          <a:custGeom>
            <a:avLst/>
            <a:gdLst/>
            <a:ahLst/>
            <a:cxnLst/>
            <a:rect l="l" t="t" r="r" b="b"/>
            <a:pathLst>
              <a:path w="533400" h="1213485">
                <a:moveTo>
                  <a:pt x="444500" y="0"/>
                </a:moveTo>
                <a:lnTo>
                  <a:pt x="88900" y="0"/>
                </a:lnTo>
                <a:lnTo>
                  <a:pt x="54274" y="6979"/>
                </a:lnTo>
                <a:lnTo>
                  <a:pt x="26019" y="26019"/>
                </a:lnTo>
                <a:lnTo>
                  <a:pt x="6979" y="54274"/>
                </a:lnTo>
                <a:lnTo>
                  <a:pt x="0" y="88899"/>
                </a:lnTo>
                <a:lnTo>
                  <a:pt x="0" y="1124203"/>
                </a:lnTo>
                <a:lnTo>
                  <a:pt x="6979" y="1158807"/>
                </a:lnTo>
                <a:lnTo>
                  <a:pt x="26019" y="1187065"/>
                </a:lnTo>
                <a:lnTo>
                  <a:pt x="54274" y="1206117"/>
                </a:lnTo>
                <a:lnTo>
                  <a:pt x="88900" y="1213103"/>
                </a:lnTo>
                <a:lnTo>
                  <a:pt x="444500" y="1213103"/>
                </a:lnTo>
                <a:lnTo>
                  <a:pt x="479125" y="1206117"/>
                </a:lnTo>
                <a:lnTo>
                  <a:pt x="507380" y="1187065"/>
                </a:lnTo>
                <a:lnTo>
                  <a:pt x="526420" y="1158807"/>
                </a:lnTo>
                <a:lnTo>
                  <a:pt x="533400" y="1124203"/>
                </a:lnTo>
                <a:lnTo>
                  <a:pt x="533400" y="88899"/>
                </a:lnTo>
                <a:lnTo>
                  <a:pt x="526420" y="54274"/>
                </a:lnTo>
                <a:lnTo>
                  <a:pt x="507380" y="26019"/>
                </a:lnTo>
                <a:lnTo>
                  <a:pt x="479125" y="6979"/>
                </a:lnTo>
                <a:lnTo>
                  <a:pt x="444500" y="0"/>
                </a:lnTo>
                <a:close/>
              </a:path>
            </a:pathLst>
          </a:custGeom>
          <a:solidFill>
            <a:srgbClr val="FFCE90"/>
          </a:solid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19" name="object 19"/>
          <p:cNvSpPr txBox="1"/>
          <p:nvPr/>
        </p:nvSpPr>
        <p:spPr>
          <a:xfrm>
            <a:off x="6729933" y="5299714"/>
            <a:ext cx="1210613" cy="233837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27736">
              <a:spcBef>
                <a:spcPts val="77"/>
              </a:spcBef>
            </a:pPr>
            <a:r>
              <a:rPr sz="1456" spc="-4" dirty="0">
                <a:latin typeface="Cambria Math"/>
                <a:cs typeface="Cambria Math"/>
              </a:rPr>
              <a:t>output</a:t>
            </a:r>
            <a:r>
              <a:rPr sz="1456" spc="48" dirty="0">
                <a:latin typeface="Cambria Math"/>
                <a:cs typeface="Cambria Math"/>
              </a:rPr>
              <a:t> </a:t>
            </a:r>
            <a:r>
              <a:rPr sz="1456" dirty="0">
                <a:latin typeface="Cambria Math"/>
                <a:cs typeface="Cambria Math"/>
              </a:rPr>
              <a:t>∈</a:t>
            </a:r>
            <a:r>
              <a:rPr sz="1456" spc="55" dirty="0">
                <a:latin typeface="Cambria Math"/>
                <a:cs typeface="Cambria Math"/>
              </a:rPr>
              <a:t> </a:t>
            </a:r>
            <a:r>
              <a:rPr sz="1456" spc="33" dirty="0">
                <a:latin typeface="Cambria Math"/>
                <a:cs typeface="Cambria Math"/>
              </a:rPr>
              <a:t>ℝ</a:t>
            </a:r>
            <a:r>
              <a:rPr sz="1583" spc="49" baseline="28735" dirty="0">
                <a:latin typeface="Cambria Math"/>
                <a:cs typeface="Cambria Math"/>
              </a:rPr>
              <a:t>𝑇×𝑑</a:t>
            </a:r>
            <a:endParaRPr sz="1583" baseline="28735">
              <a:latin typeface="Cambria Math"/>
              <a:cs typeface="Cambria Math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906402" y="4883920"/>
            <a:ext cx="180275" cy="401430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2548" b="1" dirty="0">
                <a:latin typeface="Calibri"/>
                <a:cs typeface="Calibri"/>
              </a:rPr>
              <a:t>=</a:t>
            </a:r>
            <a:endParaRPr sz="2548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341109" y="3811599"/>
            <a:ext cx="890280" cy="395217"/>
            <a:chOff x="5778817" y="3954589"/>
            <a:chExt cx="1223010" cy="542925"/>
          </a:xfrm>
        </p:grpSpPr>
        <p:sp>
          <p:nvSpPr>
            <p:cNvPr id="22" name="object 22"/>
            <p:cNvSpPr/>
            <p:nvPr/>
          </p:nvSpPr>
          <p:spPr>
            <a:xfrm>
              <a:off x="5783579" y="3959352"/>
              <a:ext cx="1213485" cy="533400"/>
            </a:xfrm>
            <a:custGeom>
              <a:avLst/>
              <a:gdLst/>
              <a:ahLst/>
              <a:cxnLst/>
              <a:rect l="l" t="t" r="r" b="b"/>
              <a:pathLst>
                <a:path w="1213484" h="533400">
                  <a:moveTo>
                    <a:pt x="1124203" y="0"/>
                  </a:moveTo>
                  <a:lnTo>
                    <a:pt x="88900" y="0"/>
                  </a:lnTo>
                  <a:lnTo>
                    <a:pt x="54274" y="6979"/>
                  </a:lnTo>
                  <a:lnTo>
                    <a:pt x="26019" y="26019"/>
                  </a:lnTo>
                  <a:lnTo>
                    <a:pt x="6979" y="54274"/>
                  </a:lnTo>
                  <a:lnTo>
                    <a:pt x="0" y="88900"/>
                  </a:lnTo>
                  <a:lnTo>
                    <a:pt x="0" y="444500"/>
                  </a:lnTo>
                  <a:lnTo>
                    <a:pt x="6979" y="479125"/>
                  </a:lnTo>
                  <a:lnTo>
                    <a:pt x="26019" y="507380"/>
                  </a:lnTo>
                  <a:lnTo>
                    <a:pt x="54274" y="526420"/>
                  </a:lnTo>
                  <a:lnTo>
                    <a:pt x="88900" y="533400"/>
                  </a:lnTo>
                  <a:lnTo>
                    <a:pt x="1124203" y="533400"/>
                  </a:lnTo>
                  <a:lnTo>
                    <a:pt x="1158829" y="526420"/>
                  </a:lnTo>
                  <a:lnTo>
                    <a:pt x="1187084" y="507380"/>
                  </a:lnTo>
                  <a:lnTo>
                    <a:pt x="1206124" y="479125"/>
                  </a:lnTo>
                  <a:lnTo>
                    <a:pt x="1213103" y="444500"/>
                  </a:lnTo>
                  <a:lnTo>
                    <a:pt x="1213103" y="88900"/>
                  </a:lnTo>
                  <a:lnTo>
                    <a:pt x="1206124" y="54274"/>
                  </a:lnTo>
                  <a:lnTo>
                    <a:pt x="1187084" y="26019"/>
                  </a:lnTo>
                  <a:lnTo>
                    <a:pt x="1158829" y="6979"/>
                  </a:lnTo>
                  <a:lnTo>
                    <a:pt x="1124203" y="0"/>
                  </a:lnTo>
                  <a:close/>
                </a:path>
              </a:pathLst>
            </a:custGeom>
            <a:solidFill>
              <a:srgbClr val="FFCE9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3" name="object 23"/>
            <p:cNvSpPr/>
            <p:nvPr/>
          </p:nvSpPr>
          <p:spPr>
            <a:xfrm>
              <a:off x="5783579" y="3959352"/>
              <a:ext cx="1213485" cy="533400"/>
            </a:xfrm>
            <a:custGeom>
              <a:avLst/>
              <a:gdLst/>
              <a:ahLst/>
              <a:cxnLst/>
              <a:rect l="l" t="t" r="r" b="b"/>
              <a:pathLst>
                <a:path w="1213484" h="533400">
                  <a:moveTo>
                    <a:pt x="0" y="88900"/>
                  </a:moveTo>
                  <a:lnTo>
                    <a:pt x="6979" y="54274"/>
                  </a:lnTo>
                  <a:lnTo>
                    <a:pt x="26019" y="26019"/>
                  </a:lnTo>
                  <a:lnTo>
                    <a:pt x="54274" y="6979"/>
                  </a:lnTo>
                  <a:lnTo>
                    <a:pt x="88900" y="0"/>
                  </a:lnTo>
                  <a:lnTo>
                    <a:pt x="1124203" y="0"/>
                  </a:lnTo>
                  <a:lnTo>
                    <a:pt x="1158829" y="6979"/>
                  </a:lnTo>
                  <a:lnTo>
                    <a:pt x="1187084" y="26019"/>
                  </a:lnTo>
                  <a:lnTo>
                    <a:pt x="1206124" y="54274"/>
                  </a:lnTo>
                  <a:lnTo>
                    <a:pt x="1213103" y="88900"/>
                  </a:lnTo>
                  <a:lnTo>
                    <a:pt x="1213103" y="444500"/>
                  </a:lnTo>
                  <a:lnTo>
                    <a:pt x="1206124" y="479125"/>
                  </a:lnTo>
                  <a:lnTo>
                    <a:pt x="1187084" y="507380"/>
                  </a:lnTo>
                  <a:lnTo>
                    <a:pt x="1158829" y="526420"/>
                  </a:lnTo>
                  <a:lnTo>
                    <a:pt x="1124203" y="533400"/>
                  </a:lnTo>
                  <a:lnTo>
                    <a:pt x="88900" y="533400"/>
                  </a:lnTo>
                  <a:lnTo>
                    <a:pt x="54274" y="526420"/>
                  </a:lnTo>
                  <a:lnTo>
                    <a:pt x="26019" y="507380"/>
                  </a:lnTo>
                  <a:lnTo>
                    <a:pt x="6979" y="479125"/>
                  </a:lnTo>
                  <a:lnTo>
                    <a:pt x="0" y="444500"/>
                  </a:lnTo>
                  <a:lnTo>
                    <a:pt x="0" y="88900"/>
                  </a:lnTo>
                  <a:close/>
                </a:path>
              </a:pathLst>
            </a:custGeom>
            <a:ln w="9525">
              <a:solidFill>
                <a:srgbClr val="FFCE90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478814" y="3812477"/>
            <a:ext cx="573643" cy="233371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27736">
              <a:spcBef>
                <a:spcPts val="73"/>
              </a:spcBef>
            </a:pPr>
            <a:r>
              <a:rPr sz="2184" spc="219" baseline="-20833" dirty="0">
                <a:latin typeface="Cambria Math"/>
                <a:cs typeface="Cambria Math"/>
              </a:rPr>
              <a:t>𝐾</a:t>
            </a:r>
            <a:r>
              <a:rPr sz="1056" spc="146" dirty="0">
                <a:latin typeface="Cambria Math"/>
                <a:cs typeface="Cambria Math"/>
              </a:rPr>
              <a:t>𝖳</a:t>
            </a:r>
            <a:r>
              <a:rPr sz="1056" spc="95" dirty="0">
                <a:latin typeface="Cambria Math"/>
                <a:cs typeface="Cambria Math"/>
              </a:rPr>
              <a:t> </a:t>
            </a:r>
            <a:r>
              <a:rPr sz="2184" spc="185" baseline="-20833" dirty="0">
                <a:latin typeface="Cambria Math"/>
                <a:cs typeface="Cambria Math"/>
              </a:rPr>
              <a:t>𝐻</a:t>
            </a:r>
            <a:r>
              <a:rPr sz="1056" spc="124" dirty="0">
                <a:latin typeface="Cambria Math"/>
                <a:cs typeface="Cambria Math"/>
              </a:rPr>
              <a:t>𝖳</a:t>
            </a:r>
            <a:endParaRPr sz="1056">
              <a:latin typeface="Cambria Math"/>
              <a:cs typeface="Cambria Math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848683" y="3320281"/>
            <a:ext cx="388284" cy="883346"/>
          </a:xfrm>
          <a:custGeom>
            <a:avLst/>
            <a:gdLst/>
            <a:ahLst/>
            <a:cxnLst/>
            <a:rect l="l" t="t" r="r" b="b"/>
            <a:pathLst>
              <a:path w="533400" h="1213485">
                <a:moveTo>
                  <a:pt x="444500" y="0"/>
                </a:moveTo>
                <a:lnTo>
                  <a:pt x="88900" y="0"/>
                </a:lnTo>
                <a:lnTo>
                  <a:pt x="54274" y="6979"/>
                </a:lnTo>
                <a:lnTo>
                  <a:pt x="26019" y="26019"/>
                </a:lnTo>
                <a:lnTo>
                  <a:pt x="6979" y="54274"/>
                </a:lnTo>
                <a:lnTo>
                  <a:pt x="0" y="88900"/>
                </a:lnTo>
                <a:lnTo>
                  <a:pt x="0" y="1124203"/>
                </a:lnTo>
                <a:lnTo>
                  <a:pt x="6979" y="1158829"/>
                </a:lnTo>
                <a:lnTo>
                  <a:pt x="26019" y="1187084"/>
                </a:lnTo>
                <a:lnTo>
                  <a:pt x="54274" y="1206124"/>
                </a:lnTo>
                <a:lnTo>
                  <a:pt x="88900" y="1213103"/>
                </a:lnTo>
                <a:lnTo>
                  <a:pt x="444500" y="1213103"/>
                </a:lnTo>
                <a:lnTo>
                  <a:pt x="479125" y="1206124"/>
                </a:lnTo>
                <a:lnTo>
                  <a:pt x="507380" y="1187084"/>
                </a:lnTo>
                <a:lnTo>
                  <a:pt x="526420" y="1158829"/>
                </a:lnTo>
                <a:lnTo>
                  <a:pt x="533400" y="1124203"/>
                </a:lnTo>
                <a:lnTo>
                  <a:pt x="533400" y="88900"/>
                </a:lnTo>
                <a:lnTo>
                  <a:pt x="526420" y="54274"/>
                </a:lnTo>
                <a:lnTo>
                  <a:pt x="507380" y="26019"/>
                </a:lnTo>
                <a:lnTo>
                  <a:pt x="479125" y="6979"/>
                </a:lnTo>
                <a:lnTo>
                  <a:pt x="444500" y="0"/>
                </a:lnTo>
                <a:close/>
              </a:path>
            </a:pathLst>
          </a:custGeom>
          <a:solidFill>
            <a:srgbClr val="FFACF8"/>
          </a:solid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26" name="object 26"/>
          <p:cNvSpPr txBox="1"/>
          <p:nvPr/>
        </p:nvSpPr>
        <p:spPr>
          <a:xfrm>
            <a:off x="3918667" y="3630076"/>
            <a:ext cx="253771" cy="233371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456" dirty="0">
                <a:latin typeface="Cambria Math"/>
                <a:cs typeface="Cambria Math"/>
              </a:rPr>
              <a:t>𝑍𝑄</a:t>
            </a:r>
            <a:endParaRPr sz="1456">
              <a:latin typeface="Cambria Math"/>
              <a:cs typeface="Cambria Math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56310" y="3273503"/>
            <a:ext cx="2468838" cy="525328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9246" marR="3698">
              <a:spcBef>
                <a:spcPts val="77"/>
              </a:spcBef>
            </a:pPr>
            <a:r>
              <a:rPr sz="1675" spc="-4" dirty="0">
                <a:latin typeface="Calibri"/>
                <a:cs typeface="Calibri"/>
              </a:rPr>
              <a:t>First, take </a:t>
            </a:r>
            <a:r>
              <a:rPr sz="1675" dirty="0">
                <a:latin typeface="Calibri"/>
                <a:cs typeface="Calibri"/>
              </a:rPr>
              <a:t>the query-key </a:t>
            </a:r>
            <a:r>
              <a:rPr sz="1675" spc="-4" dirty="0">
                <a:latin typeface="Calibri"/>
                <a:cs typeface="Calibri"/>
              </a:rPr>
              <a:t>dot </a:t>
            </a:r>
            <a:r>
              <a:rPr sz="1675" spc="-368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products</a:t>
            </a:r>
            <a:r>
              <a:rPr sz="1675" spc="-8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in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one</a:t>
            </a:r>
            <a:r>
              <a:rPr sz="1675" dirty="0">
                <a:latin typeface="Calibri"/>
                <a:cs typeface="Calibri"/>
              </a:rPr>
              <a:t> matrix</a:t>
            </a:r>
            <a:endParaRPr sz="1675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460660" y="3848625"/>
            <a:ext cx="450686" cy="197378"/>
          </a:xfrm>
          <a:custGeom>
            <a:avLst/>
            <a:gdLst/>
            <a:ahLst/>
            <a:cxnLst/>
            <a:rect l="l" t="t" r="r" b="b"/>
            <a:pathLst>
              <a:path w="619125" h="271145">
                <a:moveTo>
                  <a:pt x="532256" y="0"/>
                </a:moveTo>
                <a:lnTo>
                  <a:pt x="528320" y="11049"/>
                </a:lnTo>
                <a:lnTo>
                  <a:pt x="544008" y="17809"/>
                </a:lnTo>
                <a:lnTo>
                  <a:pt x="557530" y="27225"/>
                </a:lnTo>
                <a:lnTo>
                  <a:pt x="584977" y="70925"/>
                </a:lnTo>
                <a:lnTo>
                  <a:pt x="592978" y="111017"/>
                </a:lnTo>
                <a:lnTo>
                  <a:pt x="593978" y="134112"/>
                </a:lnTo>
                <a:lnTo>
                  <a:pt x="592959" y="158047"/>
                </a:lnTo>
                <a:lnTo>
                  <a:pt x="584870" y="199298"/>
                </a:lnTo>
                <a:lnTo>
                  <a:pt x="557577" y="243713"/>
                </a:lnTo>
                <a:lnTo>
                  <a:pt x="528827" y="260096"/>
                </a:lnTo>
                <a:lnTo>
                  <a:pt x="532256" y="271018"/>
                </a:lnTo>
                <a:lnTo>
                  <a:pt x="569182" y="253666"/>
                </a:lnTo>
                <a:lnTo>
                  <a:pt x="596391" y="223647"/>
                </a:lnTo>
                <a:lnTo>
                  <a:pt x="613076" y="183451"/>
                </a:lnTo>
                <a:lnTo>
                  <a:pt x="618616" y="135636"/>
                </a:lnTo>
                <a:lnTo>
                  <a:pt x="617231" y="110773"/>
                </a:lnTo>
                <a:lnTo>
                  <a:pt x="606079" y="66716"/>
                </a:lnTo>
                <a:lnTo>
                  <a:pt x="583906" y="30825"/>
                </a:lnTo>
                <a:lnTo>
                  <a:pt x="551902" y="7100"/>
                </a:lnTo>
                <a:lnTo>
                  <a:pt x="532256" y="0"/>
                </a:lnTo>
                <a:close/>
              </a:path>
              <a:path w="619125" h="271145">
                <a:moveTo>
                  <a:pt x="86487" y="0"/>
                </a:moveTo>
                <a:lnTo>
                  <a:pt x="49561" y="17367"/>
                </a:lnTo>
                <a:lnTo>
                  <a:pt x="22351" y="47498"/>
                </a:lnTo>
                <a:lnTo>
                  <a:pt x="5603" y="87804"/>
                </a:lnTo>
                <a:lnTo>
                  <a:pt x="0" y="135636"/>
                </a:lnTo>
                <a:lnTo>
                  <a:pt x="1383" y="160496"/>
                </a:lnTo>
                <a:lnTo>
                  <a:pt x="12483" y="204501"/>
                </a:lnTo>
                <a:lnTo>
                  <a:pt x="34605" y="240246"/>
                </a:lnTo>
                <a:lnTo>
                  <a:pt x="66748" y="263919"/>
                </a:lnTo>
                <a:lnTo>
                  <a:pt x="86487" y="271018"/>
                </a:lnTo>
                <a:lnTo>
                  <a:pt x="89915" y="260096"/>
                </a:lnTo>
                <a:lnTo>
                  <a:pt x="74431" y="253238"/>
                </a:lnTo>
                <a:lnTo>
                  <a:pt x="61102" y="243713"/>
                </a:lnTo>
                <a:lnTo>
                  <a:pt x="33766" y="199298"/>
                </a:lnTo>
                <a:lnTo>
                  <a:pt x="25765" y="158047"/>
                </a:lnTo>
                <a:lnTo>
                  <a:pt x="24764" y="134112"/>
                </a:lnTo>
                <a:lnTo>
                  <a:pt x="25765" y="111017"/>
                </a:lnTo>
                <a:lnTo>
                  <a:pt x="33766" y="70925"/>
                </a:lnTo>
                <a:lnTo>
                  <a:pt x="61198" y="27225"/>
                </a:lnTo>
                <a:lnTo>
                  <a:pt x="90297" y="11049"/>
                </a:lnTo>
                <a:lnTo>
                  <a:pt x="864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29" name="object 29"/>
          <p:cNvSpPr txBox="1"/>
          <p:nvPr/>
        </p:nvSpPr>
        <p:spPr>
          <a:xfrm>
            <a:off x="856309" y="3785815"/>
            <a:ext cx="1988569" cy="267565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9246">
              <a:spcBef>
                <a:spcPts val="77"/>
              </a:spcBef>
              <a:tabLst>
                <a:tab pos="1674333" algn="l"/>
              </a:tabLst>
            </a:pPr>
            <a:r>
              <a:rPr sz="1675" dirty="0">
                <a:latin typeface="Calibri"/>
                <a:cs typeface="Calibri"/>
              </a:rPr>
              <a:t>mu</a:t>
            </a:r>
            <a:r>
              <a:rPr sz="1675" spc="-8" dirty="0">
                <a:latin typeface="Calibri"/>
                <a:cs typeface="Calibri"/>
              </a:rPr>
              <a:t>l</a:t>
            </a:r>
            <a:r>
              <a:rPr sz="1675" dirty="0">
                <a:latin typeface="Calibri"/>
                <a:cs typeface="Calibri"/>
              </a:rPr>
              <a:t>t</a:t>
            </a:r>
            <a:r>
              <a:rPr sz="1675" spc="-8" dirty="0">
                <a:latin typeface="Calibri"/>
                <a:cs typeface="Calibri"/>
              </a:rPr>
              <a:t>i</a:t>
            </a:r>
            <a:r>
              <a:rPr sz="1675" spc="-4" dirty="0">
                <a:latin typeface="Calibri"/>
                <a:cs typeface="Calibri"/>
              </a:rPr>
              <a:t>pli</a:t>
            </a:r>
            <a:r>
              <a:rPr sz="1675" spc="-8" dirty="0">
                <a:latin typeface="Calibri"/>
                <a:cs typeface="Calibri"/>
              </a:rPr>
              <a:t>c</a:t>
            </a:r>
            <a:r>
              <a:rPr sz="1675" dirty="0">
                <a:latin typeface="Calibri"/>
                <a:cs typeface="Calibri"/>
              </a:rPr>
              <a:t>at</a:t>
            </a:r>
            <a:r>
              <a:rPr sz="1675" spc="-8" dirty="0">
                <a:latin typeface="Calibri"/>
                <a:cs typeface="Calibri"/>
              </a:rPr>
              <a:t>i</a:t>
            </a:r>
            <a:r>
              <a:rPr sz="1675" spc="-4" dirty="0">
                <a:latin typeface="Calibri"/>
                <a:cs typeface="Calibri"/>
              </a:rPr>
              <a:t>on</a:t>
            </a:r>
            <a:r>
              <a:rPr sz="1675" dirty="0">
                <a:latin typeface="Calibri"/>
                <a:cs typeface="Calibri"/>
              </a:rPr>
              <a:t>: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spc="4" dirty="0">
                <a:latin typeface="Cambria Math"/>
                <a:cs typeface="Cambria Math"/>
              </a:rPr>
              <a:t>𝑍𝑄</a:t>
            </a:r>
            <a:r>
              <a:rPr sz="1675" dirty="0">
                <a:latin typeface="Cambria Math"/>
                <a:cs typeface="Cambria Math"/>
              </a:rPr>
              <a:t>	</a:t>
            </a:r>
            <a:r>
              <a:rPr sz="1675" spc="4" dirty="0">
                <a:latin typeface="Cambria Math"/>
                <a:cs typeface="Cambria Math"/>
              </a:rPr>
              <a:t>𝐻𝐾</a:t>
            </a:r>
            <a:endParaRPr sz="1675">
              <a:latin typeface="Cambria Math"/>
              <a:cs typeface="Cambria Math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919945" y="3766068"/>
            <a:ext cx="128041" cy="197123"/>
          </a:xfrm>
          <a:prstGeom prst="rect">
            <a:avLst/>
          </a:prstGeom>
        </p:spPr>
        <p:txBody>
          <a:bodyPr vert="horz" wrap="square" lIns="0" tIns="12019" rIns="0" bIns="0" rtlCol="0">
            <a:spAutoFit/>
          </a:bodyPr>
          <a:lstStyle/>
          <a:p>
            <a:pPr marL="9246">
              <a:spcBef>
                <a:spcPts val="95"/>
              </a:spcBef>
            </a:pPr>
            <a:r>
              <a:rPr sz="1202" spc="481" dirty="0">
                <a:latin typeface="Cambria Math"/>
                <a:cs typeface="Cambria Math"/>
              </a:rPr>
              <a:t>𝖳</a:t>
            </a:r>
            <a:endParaRPr sz="1202">
              <a:latin typeface="Cambria Math"/>
              <a:cs typeface="Cambria Math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07118" y="4601062"/>
            <a:ext cx="1987644" cy="1040387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 marR="3698">
              <a:spcBef>
                <a:spcPts val="73"/>
              </a:spcBef>
            </a:pPr>
            <a:r>
              <a:rPr sz="1675" dirty="0">
                <a:latin typeface="Calibri"/>
                <a:cs typeface="Calibri"/>
              </a:rPr>
              <a:t>Next, </a:t>
            </a:r>
            <a:r>
              <a:rPr sz="1675" spc="-4" dirty="0">
                <a:latin typeface="Calibri"/>
                <a:cs typeface="Calibri"/>
              </a:rPr>
              <a:t>softmax, </a:t>
            </a:r>
            <a:r>
              <a:rPr sz="1675" dirty="0">
                <a:latin typeface="Calibri"/>
                <a:cs typeface="Calibri"/>
              </a:rPr>
              <a:t>and 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compute</a:t>
            </a:r>
            <a:r>
              <a:rPr sz="1675" spc="-11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the</a:t>
            </a:r>
            <a:r>
              <a:rPr sz="1675" spc="-15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weighted </a:t>
            </a:r>
            <a:r>
              <a:rPr sz="1675" spc="-368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average </a:t>
            </a:r>
            <a:r>
              <a:rPr sz="1675" spc="-4" dirty="0">
                <a:latin typeface="Calibri"/>
                <a:cs typeface="Calibri"/>
              </a:rPr>
              <a:t>with </a:t>
            </a:r>
            <a:r>
              <a:rPr sz="1675" dirty="0">
                <a:latin typeface="Calibri"/>
                <a:cs typeface="Calibri"/>
              </a:rPr>
              <a:t>another 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matrix multiplication.</a:t>
            </a:r>
            <a:endParaRPr sz="1675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190373" y="4668180"/>
            <a:ext cx="963314" cy="883346"/>
          </a:xfrm>
          <a:custGeom>
            <a:avLst/>
            <a:gdLst/>
            <a:ahLst/>
            <a:cxnLst/>
            <a:rect l="l" t="t" r="r" b="b"/>
            <a:pathLst>
              <a:path w="1323340" h="1213485">
                <a:moveTo>
                  <a:pt x="1120648" y="0"/>
                </a:moveTo>
                <a:lnTo>
                  <a:pt x="202183" y="0"/>
                </a:lnTo>
                <a:lnTo>
                  <a:pt x="155834" y="5341"/>
                </a:lnTo>
                <a:lnTo>
                  <a:pt x="113281" y="20555"/>
                </a:lnTo>
                <a:lnTo>
                  <a:pt x="75740" y="44427"/>
                </a:lnTo>
                <a:lnTo>
                  <a:pt x="44427" y="75740"/>
                </a:lnTo>
                <a:lnTo>
                  <a:pt x="20555" y="113281"/>
                </a:lnTo>
                <a:lnTo>
                  <a:pt x="5341" y="155834"/>
                </a:lnTo>
                <a:lnTo>
                  <a:pt x="0" y="202184"/>
                </a:lnTo>
                <a:lnTo>
                  <a:pt x="0" y="1010920"/>
                </a:lnTo>
                <a:lnTo>
                  <a:pt x="5341" y="1057277"/>
                </a:lnTo>
                <a:lnTo>
                  <a:pt x="20555" y="1099833"/>
                </a:lnTo>
                <a:lnTo>
                  <a:pt x="44427" y="1137373"/>
                </a:lnTo>
                <a:lnTo>
                  <a:pt x="75740" y="1168684"/>
                </a:lnTo>
                <a:lnTo>
                  <a:pt x="113281" y="1192552"/>
                </a:lnTo>
                <a:lnTo>
                  <a:pt x="155834" y="1207763"/>
                </a:lnTo>
                <a:lnTo>
                  <a:pt x="202183" y="1213104"/>
                </a:lnTo>
                <a:lnTo>
                  <a:pt x="1120648" y="1213104"/>
                </a:lnTo>
                <a:lnTo>
                  <a:pt x="1166997" y="1207763"/>
                </a:lnTo>
                <a:lnTo>
                  <a:pt x="1209550" y="1192552"/>
                </a:lnTo>
                <a:lnTo>
                  <a:pt x="1247091" y="1168684"/>
                </a:lnTo>
                <a:lnTo>
                  <a:pt x="1278404" y="1137373"/>
                </a:lnTo>
                <a:lnTo>
                  <a:pt x="1302276" y="1099833"/>
                </a:lnTo>
                <a:lnTo>
                  <a:pt x="1317490" y="1057277"/>
                </a:lnTo>
                <a:lnTo>
                  <a:pt x="1322831" y="1010920"/>
                </a:lnTo>
                <a:lnTo>
                  <a:pt x="1322831" y="202184"/>
                </a:lnTo>
                <a:lnTo>
                  <a:pt x="1317490" y="155834"/>
                </a:lnTo>
                <a:lnTo>
                  <a:pt x="1302276" y="113281"/>
                </a:lnTo>
                <a:lnTo>
                  <a:pt x="1278404" y="75740"/>
                </a:lnTo>
                <a:lnTo>
                  <a:pt x="1247091" y="44427"/>
                </a:lnTo>
                <a:lnTo>
                  <a:pt x="1209550" y="20555"/>
                </a:lnTo>
                <a:lnTo>
                  <a:pt x="1166997" y="5341"/>
                </a:lnTo>
                <a:lnTo>
                  <a:pt x="1120648" y="0"/>
                </a:lnTo>
                <a:close/>
              </a:path>
            </a:pathLst>
          </a:custGeom>
          <a:solidFill>
            <a:srgbClr val="C6B6A8"/>
          </a:solid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33" name="object 33"/>
          <p:cNvSpPr txBox="1"/>
          <p:nvPr/>
        </p:nvSpPr>
        <p:spPr>
          <a:xfrm>
            <a:off x="4274870" y="4979104"/>
            <a:ext cx="813547" cy="233371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27736">
              <a:spcBef>
                <a:spcPts val="73"/>
              </a:spcBef>
            </a:pPr>
            <a:r>
              <a:rPr sz="1456" spc="84" dirty="0">
                <a:latin typeface="Cambria Math"/>
                <a:cs typeface="Cambria Math"/>
              </a:rPr>
              <a:t>𝑍𝑄𝐾</a:t>
            </a:r>
            <a:r>
              <a:rPr sz="1583" spc="125" baseline="28735" dirty="0">
                <a:latin typeface="Cambria Math"/>
                <a:cs typeface="Cambria Math"/>
              </a:rPr>
              <a:t>𝖳</a:t>
            </a:r>
            <a:r>
              <a:rPr sz="1583" spc="147" baseline="28735" dirty="0">
                <a:latin typeface="Cambria Math"/>
                <a:cs typeface="Cambria Math"/>
              </a:rPr>
              <a:t> </a:t>
            </a:r>
            <a:r>
              <a:rPr sz="1456" spc="120" dirty="0">
                <a:latin typeface="Cambria Math"/>
                <a:cs typeface="Cambria Math"/>
              </a:rPr>
              <a:t>𝐻</a:t>
            </a:r>
            <a:r>
              <a:rPr sz="1583" spc="180" baseline="28735" dirty="0">
                <a:latin typeface="Cambria Math"/>
                <a:cs typeface="Cambria Math"/>
              </a:rPr>
              <a:t>𝖳</a:t>
            </a:r>
            <a:endParaRPr sz="1583" baseline="28735">
              <a:latin typeface="Cambria Math"/>
              <a:cs typeface="Cambria Math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400585" y="4928071"/>
            <a:ext cx="710467" cy="255411"/>
          </a:xfrm>
          <a:prstGeom prst="rect">
            <a:avLst/>
          </a:prstGeom>
        </p:spPr>
        <p:txBody>
          <a:bodyPr vert="horz" wrap="square" lIns="0" tIns="8783" rIns="0" bIns="0" rtlCol="0">
            <a:spAutoFit/>
          </a:bodyPr>
          <a:lstStyle/>
          <a:p>
            <a:pPr marL="9246">
              <a:spcBef>
                <a:spcPts val="69"/>
              </a:spcBef>
            </a:pPr>
            <a:r>
              <a:rPr sz="1602" spc="-4" dirty="0">
                <a:latin typeface="Cambria Math"/>
                <a:cs typeface="Cambria Math"/>
              </a:rPr>
              <a:t>softmax</a:t>
            </a:r>
            <a:endParaRPr sz="1602">
              <a:latin typeface="Cambria Math"/>
              <a:cs typeface="Cambria Math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4099403" y="4644883"/>
            <a:ext cx="1590115" cy="976256"/>
            <a:chOff x="5446776" y="5099303"/>
            <a:chExt cx="2184400" cy="1341120"/>
          </a:xfrm>
        </p:grpSpPr>
        <p:pic>
          <p:nvPicPr>
            <p:cNvPr id="36" name="object 3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46776" y="5099303"/>
              <a:ext cx="198081" cy="1319784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5502402" y="5135117"/>
              <a:ext cx="105410" cy="1213485"/>
            </a:xfrm>
            <a:custGeom>
              <a:avLst/>
              <a:gdLst/>
              <a:ahLst/>
              <a:cxnLst/>
              <a:rect l="l" t="t" r="r" b="b"/>
              <a:pathLst>
                <a:path w="105410" h="1213485">
                  <a:moveTo>
                    <a:pt x="105156" y="1213103"/>
                  </a:moveTo>
                  <a:lnTo>
                    <a:pt x="43068" y="1175766"/>
                  </a:lnTo>
                  <a:lnTo>
                    <a:pt x="20299" y="1133874"/>
                  </a:lnTo>
                  <a:lnTo>
                    <a:pt x="5364" y="1080750"/>
                  </a:lnTo>
                  <a:lnTo>
                    <a:pt x="0" y="1019581"/>
                  </a:lnTo>
                  <a:lnTo>
                    <a:pt x="0" y="193547"/>
                  </a:lnTo>
                  <a:lnTo>
                    <a:pt x="5364" y="132356"/>
                  </a:lnTo>
                  <a:lnTo>
                    <a:pt x="20299" y="79223"/>
                  </a:lnTo>
                  <a:lnTo>
                    <a:pt x="43068" y="37331"/>
                  </a:lnTo>
                  <a:lnTo>
                    <a:pt x="71932" y="9863"/>
                  </a:lnTo>
                  <a:lnTo>
                    <a:pt x="105156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pic>
          <p:nvPicPr>
            <p:cNvPr id="38" name="object 3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12280" y="5120639"/>
              <a:ext cx="198081" cy="1319784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6854190" y="5156453"/>
              <a:ext cx="105410" cy="1213485"/>
            </a:xfrm>
            <a:custGeom>
              <a:avLst/>
              <a:gdLst/>
              <a:ahLst/>
              <a:cxnLst/>
              <a:rect l="l" t="t" r="r" b="b"/>
              <a:pathLst>
                <a:path w="105409" h="1213485">
                  <a:moveTo>
                    <a:pt x="0" y="0"/>
                  </a:moveTo>
                  <a:lnTo>
                    <a:pt x="62087" y="37331"/>
                  </a:lnTo>
                  <a:lnTo>
                    <a:pt x="84856" y="79223"/>
                  </a:lnTo>
                  <a:lnTo>
                    <a:pt x="99791" y="132356"/>
                  </a:lnTo>
                  <a:lnTo>
                    <a:pt x="105155" y="193548"/>
                  </a:lnTo>
                  <a:lnTo>
                    <a:pt x="105155" y="1019581"/>
                  </a:lnTo>
                  <a:lnTo>
                    <a:pt x="99791" y="1080750"/>
                  </a:lnTo>
                  <a:lnTo>
                    <a:pt x="84856" y="1133874"/>
                  </a:lnTo>
                  <a:lnTo>
                    <a:pt x="62087" y="1175766"/>
                  </a:lnTo>
                  <a:lnTo>
                    <a:pt x="33223" y="1203238"/>
                  </a:lnTo>
                  <a:lnTo>
                    <a:pt x="0" y="1213104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40" name="object 40"/>
            <p:cNvSpPr/>
            <p:nvPr/>
          </p:nvSpPr>
          <p:spPr>
            <a:xfrm>
              <a:off x="7097268" y="5155691"/>
              <a:ext cx="533400" cy="1213485"/>
            </a:xfrm>
            <a:custGeom>
              <a:avLst/>
              <a:gdLst/>
              <a:ahLst/>
              <a:cxnLst/>
              <a:rect l="l" t="t" r="r" b="b"/>
              <a:pathLst>
                <a:path w="533400" h="1213485">
                  <a:moveTo>
                    <a:pt x="444500" y="0"/>
                  </a:moveTo>
                  <a:lnTo>
                    <a:pt x="88900" y="0"/>
                  </a:lnTo>
                  <a:lnTo>
                    <a:pt x="54274" y="6979"/>
                  </a:lnTo>
                  <a:lnTo>
                    <a:pt x="26019" y="26019"/>
                  </a:lnTo>
                  <a:lnTo>
                    <a:pt x="6979" y="54274"/>
                  </a:lnTo>
                  <a:lnTo>
                    <a:pt x="0" y="88899"/>
                  </a:lnTo>
                  <a:lnTo>
                    <a:pt x="0" y="1124203"/>
                  </a:lnTo>
                  <a:lnTo>
                    <a:pt x="6979" y="1158807"/>
                  </a:lnTo>
                  <a:lnTo>
                    <a:pt x="26019" y="1187065"/>
                  </a:lnTo>
                  <a:lnTo>
                    <a:pt x="54274" y="1206117"/>
                  </a:lnTo>
                  <a:lnTo>
                    <a:pt x="88900" y="1213103"/>
                  </a:lnTo>
                  <a:lnTo>
                    <a:pt x="444500" y="1213103"/>
                  </a:lnTo>
                  <a:lnTo>
                    <a:pt x="479125" y="1206117"/>
                  </a:lnTo>
                  <a:lnTo>
                    <a:pt x="507380" y="1187065"/>
                  </a:lnTo>
                  <a:lnTo>
                    <a:pt x="526420" y="1158807"/>
                  </a:lnTo>
                  <a:lnTo>
                    <a:pt x="533400" y="1124203"/>
                  </a:lnTo>
                  <a:lnTo>
                    <a:pt x="533400" y="88899"/>
                  </a:lnTo>
                  <a:lnTo>
                    <a:pt x="526420" y="54274"/>
                  </a:lnTo>
                  <a:lnTo>
                    <a:pt x="507380" y="26019"/>
                  </a:lnTo>
                  <a:lnTo>
                    <a:pt x="479125" y="6979"/>
                  </a:lnTo>
                  <a:lnTo>
                    <a:pt x="444500" y="0"/>
                  </a:lnTo>
                  <a:close/>
                </a:path>
              </a:pathLst>
            </a:custGeom>
            <a:solidFill>
              <a:srgbClr val="FFCE9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5363730" y="4995300"/>
            <a:ext cx="270412" cy="233371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456" dirty="0">
                <a:latin typeface="Cambria Math"/>
                <a:cs typeface="Cambria Math"/>
              </a:rPr>
              <a:t>𝐻𝑉</a:t>
            </a:r>
            <a:endParaRPr sz="1456">
              <a:latin typeface="Cambria Math"/>
              <a:cs typeface="Cambria Math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668146" y="4203073"/>
            <a:ext cx="1405680" cy="464554"/>
          </a:xfrm>
          <a:custGeom>
            <a:avLst/>
            <a:gdLst/>
            <a:ahLst/>
            <a:cxnLst/>
            <a:rect l="l" t="t" r="r" b="b"/>
            <a:pathLst>
              <a:path w="1931034" h="638175">
                <a:moveTo>
                  <a:pt x="0" y="553084"/>
                </a:moveTo>
                <a:lnTo>
                  <a:pt x="5080" y="638174"/>
                </a:lnTo>
                <a:lnTo>
                  <a:pt x="69977" y="583056"/>
                </a:lnTo>
                <a:lnTo>
                  <a:pt x="69383" y="582802"/>
                </a:lnTo>
                <a:lnTo>
                  <a:pt x="35560" y="582802"/>
                </a:lnTo>
                <a:lnTo>
                  <a:pt x="24384" y="576706"/>
                </a:lnTo>
                <a:lnTo>
                  <a:pt x="30118" y="565985"/>
                </a:lnTo>
                <a:lnTo>
                  <a:pt x="0" y="553084"/>
                </a:lnTo>
                <a:close/>
              </a:path>
              <a:path w="1931034" h="638175">
                <a:moveTo>
                  <a:pt x="30118" y="565985"/>
                </a:moveTo>
                <a:lnTo>
                  <a:pt x="24384" y="576706"/>
                </a:lnTo>
                <a:lnTo>
                  <a:pt x="35560" y="582802"/>
                </a:lnTo>
                <a:lnTo>
                  <a:pt x="41916" y="571038"/>
                </a:lnTo>
                <a:lnTo>
                  <a:pt x="30118" y="565985"/>
                </a:lnTo>
                <a:close/>
              </a:path>
              <a:path w="1931034" h="638175">
                <a:moveTo>
                  <a:pt x="41916" y="571038"/>
                </a:moveTo>
                <a:lnTo>
                  <a:pt x="35560" y="582802"/>
                </a:lnTo>
                <a:lnTo>
                  <a:pt x="69383" y="582802"/>
                </a:lnTo>
                <a:lnTo>
                  <a:pt x="41916" y="571038"/>
                </a:lnTo>
                <a:close/>
              </a:path>
              <a:path w="1931034" h="638175">
                <a:moveTo>
                  <a:pt x="1187323" y="301751"/>
                </a:moveTo>
                <a:lnTo>
                  <a:pt x="1143253" y="305688"/>
                </a:lnTo>
                <a:lnTo>
                  <a:pt x="1098803" y="308863"/>
                </a:lnTo>
                <a:lnTo>
                  <a:pt x="1099058" y="308863"/>
                </a:lnTo>
                <a:lnTo>
                  <a:pt x="1054353" y="311022"/>
                </a:lnTo>
                <a:lnTo>
                  <a:pt x="1009523" y="312419"/>
                </a:lnTo>
                <a:lnTo>
                  <a:pt x="919861" y="313435"/>
                </a:lnTo>
                <a:lnTo>
                  <a:pt x="874776" y="314705"/>
                </a:lnTo>
                <a:lnTo>
                  <a:pt x="829945" y="316991"/>
                </a:lnTo>
                <a:lnTo>
                  <a:pt x="785495" y="320039"/>
                </a:lnTo>
                <a:lnTo>
                  <a:pt x="741172" y="323976"/>
                </a:lnTo>
                <a:lnTo>
                  <a:pt x="697356" y="328802"/>
                </a:lnTo>
                <a:lnTo>
                  <a:pt x="654176" y="334263"/>
                </a:lnTo>
                <a:lnTo>
                  <a:pt x="611504" y="340486"/>
                </a:lnTo>
                <a:lnTo>
                  <a:pt x="569595" y="347344"/>
                </a:lnTo>
                <a:lnTo>
                  <a:pt x="528447" y="354837"/>
                </a:lnTo>
                <a:lnTo>
                  <a:pt x="488188" y="363092"/>
                </a:lnTo>
                <a:lnTo>
                  <a:pt x="448945" y="371982"/>
                </a:lnTo>
                <a:lnTo>
                  <a:pt x="410591" y="381380"/>
                </a:lnTo>
                <a:lnTo>
                  <a:pt x="373506" y="391413"/>
                </a:lnTo>
                <a:lnTo>
                  <a:pt x="303022" y="412876"/>
                </a:lnTo>
                <a:lnTo>
                  <a:pt x="238125" y="436371"/>
                </a:lnTo>
                <a:lnTo>
                  <a:pt x="179578" y="461390"/>
                </a:lnTo>
                <a:lnTo>
                  <a:pt x="127889" y="488060"/>
                </a:lnTo>
                <a:lnTo>
                  <a:pt x="83820" y="516000"/>
                </a:lnTo>
                <a:lnTo>
                  <a:pt x="48260" y="544829"/>
                </a:lnTo>
                <a:lnTo>
                  <a:pt x="30118" y="565985"/>
                </a:lnTo>
                <a:lnTo>
                  <a:pt x="41916" y="571038"/>
                </a:lnTo>
                <a:lnTo>
                  <a:pt x="43382" y="568324"/>
                </a:lnTo>
                <a:lnTo>
                  <a:pt x="43053" y="568324"/>
                </a:lnTo>
                <a:lnTo>
                  <a:pt x="44069" y="567054"/>
                </a:lnTo>
                <a:lnTo>
                  <a:pt x="44256" y="567054"/>
                </a:lnTo>
                <a:lnTo>
                  <a:pt x="49790" y="561212"/>
                </a:lnTo>
                <a:lnTo>
                  <a:pt x="49657" y="561212"/>
                </a:lnTo>
                <a:lnTo>
                  <a:pt x="57023" y="553973"/>
                </a:lnTo>
                <a:lnTo>
                  <a:pt x="72859" y="540257"/>
                </a:lnTo>
                <a:lnTo>
                  <a:pt x="91103" y="526414"/>
                </a:lnTo>
                <a:lnTo>
                  <a:pt x="111887" y="512444"/>
                </a:lnTo>
                <a:lnTo>
                  <a:pt x="112051" y="512444"/>
                </a:lnTo>
                <a:lnTo>
                  <a:pt x="134239" y="498982"/>
                </a:lnTo>
                <a:lnTo>
                  <a:pt x="134456" y="498982"/>
                </a:lnTo>
                <a:lnTo>
                  <a:pt x="158750" y="485901"/>
                </a:lnTo>
                <a:lnTo>
                  <a:pt x="185039" y="472947"/>
                </a:lnTo>
                <a:lnTo>
                  <a:pt x="184785" y="472947"/>
                </a:lnTo>
                <a:lnTo>
                  <a:pt x="213106" y="460374"/>
                </a:lnTo>
                <a:lnTo>
                  <a:pt x="242824" y="448055"/>
                </a:lnTo>
                <a:lnTo>
                  <a:pt x="243032" y="448055"/>
                </a:lnTo>
                <a:lnTo>
                  <a:pt x="274193" y="436244"/>
                </a:lnTo>
                <a:lnTo>
                  <a:pt x="274432" y="436244"/>
                </a:lnTo>
                <a:lnTo>
                  <a:pt x="307086" y="424941"/>
                </a:lnTo>
                <a:lnTo>
                  <a:pt x="341375" y="414019"/>
                </a:lnTo>
                <a:lnTo>
                  <a:pt x="377063" y="403605"/>
                </a:lnTo>
                <a:lnTo>
                  <a:pt x="376809" y="403605"/>
                </a:lnTo>
                <a:lnTo>
                  <a:pt x="413766" y="393699"/>
                </a:lnTo>
                <a:lnTo>
                  <a:pt x="451866" y="384301"/>
                </a:lnTo>
                <a:lnTo>
                  <a:pt x="490981" y="375538"/>
                </a:lnTo>
                <a:lnTo>
                  <a:pt x="530860" y="367283"/>
                </a:lnTo>
                <a:lnTo>
                  <a:pt x="571880" y="359790"/>
                </a:lnTo>
                <a:lnTo>
                  <a:pt x="613537" y="352932"/>
                </a:lnTo>
                <a:lnTo>
                  <a:pt x="655827" y="346836"/>
                </a:lnTo>
                <a:lnTo>
                  <a:pt x="698880" y="341375"/>
                </a:lnTo>
                <a:lnTo>
                  <a:pt x="742569" y="336676"/>
                </a:lnTo>
                <a:lnTo>
                  <a:pt x="786511" y="332739"/>
                </a:lnTo>
                <a:lnTo>
                  <a:pt x="830706" y="329691"/>
                </a:lnTo>
                <a:lnTo>
                  <a:pt x="875411" y="327405"/>
                </a:lnTo>
                <a:lnTo>
                  <a:pt x="920115" y="326135"/>
                </a:lnTo>
                <a:lnTo>
                  <a:pt x="1009776" y="325119"/>
                </a:lnTo>
                <a:lnTo>
                  <a:pt x="1054862" y="323722"/>
                </a:lnTo>
                <a:lnTo>
                  <a:pt x="1099693" y="321563"/>
                </a:lnTo>
                <a:lnTo>
                  <a:pt x="1144270" y="318388"/>
                </a:lnTo>
                <a:lnTo>
                  <a:pt x="1188466" y="314451"/>
                </a:lnTo>
                <a:lnTo>
                  <a:pt x="1232408" y="309752"/>
                </a:lnTo>
                <a:lnTo>
                  <a:pt x="1275588" y="304291"/>
                </a:lnTo>
                <a:lnTo>
                  <a:pt x="1292134" y="301878"/>
                </a:lnTo>
                <a:lnTo>
                  <a:pt x="1187196" y="301878"/>
                </a:lnTo>
                <a:close/>
              </a:path>
              <a:path w="1931034" h="638175">
                <a:moveTo>
                  <a:pt x="44069" y="567054"/>
                </a:moveTo>
                <a:lnTo>
                  <a:pt x="43053" y="568324"/>
                </a:lnTo>
                <a:lnTo>
                  <a:pt x="43820" y="567514"/>
                </a:lnTo>
                <a:lnTo>
                  <a:pt x="44069" y="567054"/>
                </a:lnTo>
                <a:close/>
              </a:path>
              <a:path w="1931034" h="638175">
                <a:moveTo>
                  <a:pt x="43820" y="567514"/>
                </a:moveTo>
                <a:lnTo>
                  <a:pt x="43053" y="568324"/>
                </a:lnTo>
                <a:lnTo>
                  <a:pt x="43382" y="568324"/>
                </a:lnTo>
                <a:lnTo>
                  <a:pt x="43820" y="567514"/>
                </a:lnTo>
                <a:close/>
              </a:path>
              <a:path w="1931034" h="638175">
                <a:moveTo>
                  <a:pt x="44256" y="567054"/>
                </a:moveTo>
                <a:lnTo>
                  <a:pt x="44069" y="567054"/>
                </a:lnTo>
                <a:lnTo>
                  <a:pt x="43820" y="567514"/>
                </a:lnTo>
                <a:lnTo>
                  <a:pt x="44256" y="567054"/>
                </a:lnTo>
                <a:close/>
              </a:path>
              <a:path w="1931034" h="638175">
                <a:moveTo>
                  <a:pt x="49911" y="561085"/>
                </a:moveTo>
                <a:lnTo>
                  <a:pt x="49657" y="561212"/>
                </a:lnTo>
                <a:lnTo>
                  <a:pt x="49790" y="561212"/>
                </a:lnTo>
                <a:close/>
              </a:path>
              <a:path w="1931034" h="638175">
                <a:moveTo>
                  <a:pt x="57080" y="553973"/>
                </a:moveTo>
                <a:lnTo>
                  <a:pt x="56642" y="554354"/>
                </a:lnTo>
                <a:lnTo>
                  <a:pt x="57080" y="553973"/>
                </a:lnTo>
                <a:close/>
              </a:path>
              <a:path w="1931034" h="638175">
                <a:moveTo>
                  <a:pt x="73152" y="540003"/>
                </a:moveTo>
                <a:lnTo>
                  <a:pt x="72771" y="540257"/>
                </a:lnTo>
                <a:lnTo>
                  <a:pt x="73152" y="540003"/>
                </a:lnTo>
                <a:close/>
              </a:path>
              <a:path w="1931034" h="638175">
                <a:moveTo>
                  <a:pt x="91440" y="526160"/>
                </a:moveTo>
                <a:lnTo>
                  <a:pt x="91059" y="526414"/>
                </a:lnTo>
                <a:lnTo>
                  <a:pt x="91440" y="526160"/>
                </a:lnTo>
                <a:close/>
              </a:path>
              <a:path w="1931034" h="638175">
                <a:moveTo>
                  <a:pt x="112051" y="512444"/>
                </a:moveTo>
                <a:lnTo>
                  <a:pt x="111887" y="512444"/>
                </a:lnTo>
                <a:lnTo>
                  <a:pt x="111633" y="512698"/>
                </a:lnTo>
                <a:lnTo>
                  <a:pt x="112051" y="512444"/>
                </a:lnTo>
                <a:close/>
              </a:path>
              <a:path w="1931034" h="638175">
                <a:moveTo>
                  <a:pt x="134456" y="498982"/>
                </a:moveTo>
                <a:lnTo>
                  <a:pt x="134239" y="498982"/>
                </a:lnTo>
                <a:lnTo>
                  <a:pt x="133985" y="499236"/>
                </a:lnTo>
                <a:lnTo>
                  <a:pt x="134456" y="498982"/>
                </a:lnTo>
                <a:close/>
              </a:path>
              <a:path w="1931034" h="638175">
                <a:moveTo>
                  <a:pt x="243032" y="448055"/>
                </a:moveTo>
                <a:lnTo>
                  <a:pt x="242824" y="448055"/>
                </a:lnTo>
                <a:lnTo>
                  <a:pt x="242697" y="448182"/>
                </a:lnTo>
                <a:lnTo>
                  <a:pt x="243032" y="448055"/>
                </a:lnTo>
                <a:close/>
              </a:path>
              <a:path w="1931034" h="638175">
                <a:moveTo>
                  <a:pt x="274432" y="436244"/>
                </a:moveTo>
                <a:lnTo>
                  <a:pt x="274193" y="436244"/>
                </a:lnTo>
                <a:lnTo>
                  <a:pt x="274432" y="436244"/>
                </a:lnTo>
                <a:close/>
              </a:path>
              <a:path w="1931034" h="638175">
                <a:moveTo>
                  <a:pt x="1798010" y="152653"/>
                </a:moveTo>
                <a:lnTo>
                  <a:pt x="1771396" y="152653"/>
                </a:lnTo>
                <a:lnTo>
                  <a:pt x="1744726" y="165607"/>
                </a:lnTo>
                <a:lnTo>
                  <a:pt x="1744979" y="165607"/>
                </a:lnTo>
                <a:lnTo>
                  <a:pt x="1716659" y="178180"/>
                </a:lnTo>
                <a:lnTo>
                  <a:pt x="1716913" y="178180"/>
                </a:lnTo>
                <a:lnTo>
                  <a:pt x="1686941" y="190499"/>
                </a:lnTo>
                <a:lnTo>
                  <a:pt x="1655572" y="202310"/>
                </a:lnTo>
                <a:lnTo>
                  <a:pt x="1622678" y="213613"/>
                </a:lnTo>
                <a:lnTo>
                  <a:pt x="1622933" y="213613"/>
                </a:lnTo>
                <a:lnTo>
                  <a:pt x="1588389" y="224535"/>
                </a:lnTo>
                <a:lnTo>
                  <a:pt x="1552828" y="234949"/>
                </a:lnTo>
                <a:lnTo>
                  <a:pt x="1515999" y="244855"/>
                </a:lnTo>
                <a:lnTo>
                  <a:pt x="1477899" y="254253"/>
                </a:lnTo>
                <a:lnTo>
                  <a:pt x="1438910" y="263016"/>
                </a:lnTo>
                <a:lnTo>
                  <a:pt x="1398904" y="271144"/>
                </a:lnTo>
                <a:lnTo>
                  <a:pt x="1357884" y="278764"/>
                </a:lnTo>
                <a:lnTo>
                  <a:pt x="1316227" y="285622"/>
                </a:lnTo>
                <a:lnTo>
                  <a:pt x="1273810" y="291718"/>
                </a:lnTo>
                <a:lnTo>
                  <a:pt x="1230884" y="297179"/>
                </a:lnTo>
                <a:lnTo>
                  <a:pt x="1187196" y="301878"/>
                </a:lnTo>
                <a:lnTo>
                  <a:pt x="1292134" y="301878"/>
                </a:lnTo>
                <a:lnTo>
                  <a:pt x="1360170" y="291210"/>
                </a:lnTo>
                <a:lnTo>
                  <a:pt x="1401318" y="283590"/>
                </a:lnTo>
                <a:lnTo>
                  <a:pt x="1441577" y="275335"/>
                </a:lnTo>
                <a:lnTo>
                  <a:pt x="1480947" y="266572"/>
                </a:lnTo>
                <a:lnTo>
                  <a:pt x="1519174" y="257174"/>
                </a:lnTo>
                <a:lnTo>
                  <a:pt x="1556385" y="247141"/>
                </a:lnTo>
                <a:lnTo>
                  <a:pt x="1626870" y="225678"/>
                </a:lnTo>
                <a:lnTo>
                  <a:pt x="1691767" y="202183"/>
                </a:lnTo>
                <a:lnTo>
                  <a:pt x="1750314" y="177164"/>
                </a:lnTo>
                <a:lnTo>
                  <a:pt x="1777111" y="163956"/>
                </a:lnTo>
                <a:lnTo>
                  <a:pt x="1798010" y="152653"/>
                </a:lnTo>
                <a:close/>
              </a:path>
              <a:path w="1931034" h="638175">
                <a:moveTo>
                  <a:pt x="1655826" y="202183"/>
                </a:moveTo>
                <a:lnTo>
                  <a:pt x="1655457" y="202310"/>
                </a:lnTo>
                <a:lnTo>
                  <a:pt x="1655826" y="202183"/>
                </a:lnTo>
                <a:close/>
              </a:path>
              <a:path w="1931034" h="638175">
                <a:moveTo>
                  <a:pt x="1687195" y="190372"/>
                </a:moveTo>
                <a:lnTo>
                  <a:pt x="1686858" y="190499"/>
                </a:lnTo>
                <a:lnTo>
                  <a:pt x="1687195" y="190372"/>
                </a:lnTo>
                <a:close/>
              </a:path>
              <a:path w="1931034" h="638175">
                <a:moveTo>
                  <a:pt x="1820249" y="139445"/>
                </a:moveTo>
                <a:lnTo>
                  <a:pt x="1795779" y="139445"/>
                </a:lnTo>
                <a:lnTo>
                  <a:pt x="1771207" y="152745"/>
                </a:lnTo>
                <a:lnTo>
                  <a:pt x="1771396" y="152653"/>
                </a:lnTo>
                <a:lnTo>
                  <a:pt x="1798010" y="152653"/>
                </a:lnTo>
                <a:lnTo>
                  <a:pt x="1802002" y="150494"/>
                </a:lnTo>
                <a:lnTo>
                  <a:pt x="1820249" y="139445"/>
                </a:lnTo>
                <a:close/>
              </a:path>
              <a:path w="1931034" h="638175">
                <a:moveTo>
                  <a:pt x="1818259" y="125856"/>
                </a:moveTo>
                <a:lnTo>
                  <a:pt x="1795526" y="139572"/>
                </a:lnTo>
                <a:lnTo>
                  <a:pt x="1795779" y="139445"/>
                </a:lnTo>
                <a:lnTo>
                  <a:pt x="1820249" y="139445"/>
                </a:lnTo>
                <a:lnTo>
                  <a:pt x="1824863" y="136651"/>
                </a:lnTo>
                <a:lnTo>
                  <a:pt x="1840627" y="126110"/>
                </a:lnTo>
                <a:lnTo>
                  <a:pt x="1818004" y="126110"/>
                </a:lnTo>
                <a:lnTo>
                  <a:pt x="1818259" y="125856"/>
                </a:lnTo>
                <a:close/>
              </a:path>
              <a:path w="1931034" h="638175">
                <a:moveTo>
                  <a:pt x="1873123" y="84200"/>
                </a:moveTo>
                <a:lnTo>
                  <a:pt x="1856740" y="98551"/>
                </a:lnTo>
                <a:lnTo>
                  <a:pt x="1838452" y="112394"/>
                </a:lnTo>
                <a:lnTo>
                  <a:pt x="1818004" y="126110"/>
                </a:lnTo>
                <a:lnTo>
                  <a:pt x="1840627" y="126110"/>
                </a:lnTo>
                <a:lnTo>
                  <a:pt x="1881631" y="93725"/>
                </a:lnTo>
                <a:lnTo>
                  <a:pt x="1890763" y="84581"/>
                </a:lnTo>
                <a:lnTo>
                  <a:pt x="1872869" y="84581"/>
                </a:lnTo>
                <a:lnTo>
                  <a:pt x="1873123" y="84200"/>
                </a:lnTo>
                <a:close/>
              </a:path>
              <a:path w="1931034" h="638175">
                <a:moveTo>
                  <a:pt x="1838705" y="112140"/>
                </a:moveTo>
                <a:lnTo>
                  <a:pt x="1838329" y="112394"/>
                </a:lnTo>
                <a:lnTo>
                  <a:pt x="1838705" y="112140"/>
                </a:lnTo>
                <a:close/>
              </a:path>
              <a:path w="1931034" h="638175">
                <a:moveTo>
                  <a:pt x="1856994" y="98297"/>
                </a:moveTo>
                <a:lnTo>
                  <a:pt x="1856659" y="98551"/>
                </a:lnTo>
                <a:lnTo>
                  <a:pt x="1856994" y="98297"/>
                </a:lnTo>
                <a:close/>
              </a:path>
              <a:path w="1931034" h="638175">
                <a:moveTo>
                  <a:pt x="1897317" y="77342"/>
                </a:moveTo>
                <a:lnTo>
                  <a:pt x="1880235" y="77342"/>
                </a:lnTo>
                <a:lnTo>
                  <a:pt x="1872869" y="84581"/>
                </a:lnTo>
                <a:lnTo>
                  <a:pt x="1890763" y="84581"/>
                </a:lnTo>
                <a:lnTo>
                  <a:pt x="1896110" y="78739"/>
                </a:lnTo>
                <a:lnTo>
                  <a:pt x="1897317" y="77342"/>
                </a:lnTo>
                <a:close/>
              </a:path>
              <a:path w="1931034" h="638175">
                <a:moveTo>
                  <a:pt x="1903353" y="70230"/>
                </a:moveTo>
                <a:lnTo>
                  <a:pt x="1886712" y="70230"/>
                </a:lnTo>
                <a:lnTo>
                  <a:pt x="1879980" y="77469"/>
                </a:lnTo>
                <a:lnTo>
                  <a:pt x="1880235" y="77342"/>
                </a:lnTo>
                <a:lnTo>
                  <a:pt x="1897317" y="77342"/>
                </a:lnTo>
                <a:lnTo>
                  <a:pt x="1902587" y="71246"/>
                </a:lnTo>
                <a:lnTo>
                  <a:pt x="1903353" y="70230"/>
                </a:lnTo>
                <a:close/>
              </a:path>
              <a:path w="1931034" h="638175">
                <a:moveTo>
                  <a:pt x="1908682" y="63118"/>
                </a:moveTo>
                <a:lnTo>
                  <a:pt x="1892808" y="63118"/>
                </a:lnTo>
                <a:lnTo>
                  <a:pt x="1886585" y="70357"/>
                </a:lnTo>
                <a:lnTo>
                  <a:pt x="1886712" y="70230"/>
                </a:lnTo>
                <a:lnTo>
                  <a:pt x="1903353" y="70230"/>
                </a:lnTo>
                <a:lnTo>
                  <a:pt x="1908513" y="63372"/>
                </a:lnTo>
                <a:lnTo>
                  <a:pt x="1908682" y="63118"/>
                </a:lnTo>
                <a:close/>
              </a:path>
              <a:path w="1931034" h="638175">
                <a:moveTo>
                  <a:pt x="1917631" y="48894"/>
                </a:moveTo>
                <a:lnTo>
                  <a:pt x="1902968" y="48894"/>
                </a:lnTo>
                <a:lnTo>
                  <a:pt x="1898015" y="56260"/>
                </a:lnTo>
                <a:lnTo>
                  <a:pt x="1892553" y="63372"/>
                </a:lnTo>
                <a:lnTo>
                  <a:pt x="1892808" y="63118"/>
                </a:lnTo>
                <a:lnTo>
                  <a:pt x="1908682" y="63118"/>
                </a:lnTo>
                <a:lnTo>
                  <a:pt x="1913509" y="55879"/>
                </a:lnTo>
                <a:lnTo>
                  <a:pt x="1917631" y="48894"/>
                </a:lnTo>
                <a:close/>
              </a:path>
              <a:path w="1931034" h="638175">
                <a:moveTo>
                  <a:pt x="1898142" y="56006"/>
                </a:moveTo>
                <a:lnTo>
                  <a:pt x="1897949" y="56260"/>
                </a:lnTo>
                <a:lnTo>
                  <a:pt x="1898142" y="56006"/>
                </a:lnTo>
                <a:close/>
              </a:path>
              <a:path w="1931034" h="638175">
                <a:moveTo>
                  <a:pt x="1926667" y="27812"/>
                </a:moveTo>
                <a:lnTo>
                  <a:pt x="1913381" y="27812"/>
                </a:lnTo>
                <a:lnTo>
                  <a:pt x="1910334" y="35305"/>
                </a:lnTo>
                <a:lnTo>
                  <a:pt x="1906777" y="42163"/>
                </a:lnTo>
                <a:lnTo>
                  <a:pt x="1902726" y="49254"/>
                </a:lnTo>
                <a:lnTo>
                  <a:pt x="1902968" y="48894"/>
                </a:lnTo>
                <a:lnTo>
                  <a:pt x="1917631" y="48894"/>
                </a:lnTo>
                <a:lnTo>
                  <a:pt x="1918080" y="48132"/>
                </a:lnTo>
                <a:lnTo>
                  <a:pt x="1922018" y="40385"/>
                </a:lnTo>
                <a:lnTo>
                  <a:pt x="1925193" y="32384"/>
                </a:lnTo>
                <a:lnTo>
                  <a:pt x="1926667" y="27812"/>
                </a:lnTo>
                <a:close/>
              </a:path>
              <a:path w="1931034" h="638175">
                <a:moveTo>
                  <a:pt x="1906904" y="41909"/>
                </a:moveTo>
                <a:lnTo>
                  <a:pt x="1906760" y="42163"/>
                </a:lnTo>
                <a:lnTo>
                  <a:pt x="1906904" y="41909"/>
                </a:lnTo>
                <a:close/>
              </a:path>
              <a:path w="1931034" h="638175">
                <a:moveTo>
                  <a:pt x="1910461" y="34797"/>
                </a:moveTo>
                <a:lnTo>
                  <a:pt x="1910207" y="35305"/>
                </a:lnTo>
                <a:lnTo>
                  <a:pt x="1910461" y="34797"/>
                </a:lnTo>
                <a:close/>
              </a:path>
              <a:path w="1931034" h="638175">
                <a:moveTo>
                  <a:pt x="1928551" y="20827"/>
                </a:moveTo>
                <a:lnTo>
                  <a:pt x="1915541" y="20827"/>
                </a:lnTo>
                <a:lnTo>
                  <a:pt x="1915414" y="21335"/>
                </a:lnTo>
                <a:lnTo>
                  <a:pt x="1913127" y="28193"/>
                </a:lnTo>
                <a:lnTo>
                  <a:pt x="1913381" y="27812"/>
                </a:lnTo>
                <a:lnTo>
                  <a:pt x="1926667" y="27812"/>
                </a:lnTo>
                <a:lnTo>
                  <a:pt x="1927733" y="24510"/>
                </a:lnTo>
                <a:lnTo>
                  <a:pt x="1928551" y="20827"/>
                </a:lnTo>
                <a:close/>
              </a:path>
              <a:path w="1931034" h="638175">
                <a:moveTo>
                  <a:pt x="1915524" y="20878"/>
                </a:moveTo>
                <a:lnTo>
                  <a:pt x="1915374" y="21335"/>
                </a:lnTo>
                <a:lnTo>
                  <a:pt x="1915524" y="20878"/>
                </a:lnTo>
                <a:close/>
              </a:path>
              <a:path w="1931034" h="638175">
                <a:moveTo>
                  <a:pt x="1929868" y="13969"/>
                </a:moveTo>
                <a:lnTo>
                  <a:pt x="1917192" y="13969"/>
                </a:lnTo>
                <a:lnTo>
                  <a:pt x="1915524" y="20878"/>
                </a:lnTo>
                <a:lnTo>
                  <a:pt x="1928551" y="20827"/>
                </a:lnTo>
                <a:lnTo>
                  <a:pt x="1929511" y="16509"/>
                </a:lnTo>
                <a:lnTo>
                  <a:pt x="1929868" y="13969"/>
                </a:lnTo>
                <a:close/>
              </a:path>
              <a:path w="1931034" h="638175">
                <a:moveTo>
                  <a:pt x="1918462" y="0"/>
                </a:moveTo>
                <a:lnTo>
                  <a:pt x="1918080" y="7492"/>
                </a:lnTo>
                <a:lnTo>
                  <a:pt x="1917065" y="14477"/>
                </a:lnTo>
                <a:lnTo>
                  <a:pt x="1917192" y="13969"/>
                </a:lnTo>
                <a:lnTo>
                  <a:pt x="1929868" y="13969"/>
                </a:lnTo>
                <a:lnTo>
                  <a:pt x="1930653" y="8381"/>
                </a:lnTo>
                <a:lnTo>
                  <a:pt x="1931035" y="761"/>
                </a:lnTo>
                <a:lnTo>
                  <a:pt x="1918462" y="0"/>
                </a:lnTo>
                <a:close/>
              </a:path>
              <a:path w="1931034" h="638175">
                <a:moveTo>
                  <a:pt x="1918080" y="6984"/>
                </a:moveTo>
                <a:lnTo>
                  <a:pt x="1918012" y="7492"/>
                </a:lnTo>
                <a:lnTo>
                  <a:pt x="1918080" y="69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45" name="Title 44">
            <a:extLst>
              <a:ext uri="{FF2B5EF4-FFF2-40B4-BE49-F238E27FC236}">
                <a16:creationId xmlns:a16="http://schemas.microsoft.com/office/drawing/2014/main" id="{69BB18FE-698B-4D38-9BCC-3FE181563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222146"/>
            <a:ext cx="8109585" cy="955918"/>
          </a:xfrm>
        </p:spPr>
        <p:txBody>
          <a:bodyPr/>
          <a:lstStyle/>
          <a:p>
            <a:r>
              <a:rPr lang="en-US" sz="3106" spc="4" dirty="0">
                <a:latin typeface="Calibri"/>
                <a:cs typeface="Calibri"/>
              </a:rPr>
              <a:t>The</a:t>
            </a:r>
            <a:r>
              <a:rPr lang="en-US" sz="3106" spc="8" dirty="0">
                <a:latin typeface="Calibri"/>
                <a:cs typeface="Calibri"/>
              </a:rPr>
              <a:t> </a:t>
            </a:r>
            <a:r>
              <a:rPr lang="en-US" sz="3106" spc="4" dirty="0">
                <a:latin typeface="Calibri"/>
                <a:cs typeface="Calibri"/>
              </a:rPr>
              <a:t>Transformer</a:t>
            </a:r>
            <a:r>
              <a:rPr lang="en-US" sz="3106" spc="-4" dirty="0">
                <a:latin typeface="Calibri"/>
                <a:cs typeface="Calibri"/>
              </a:rPr>
              <a:t> </a:t>
            </a:r>
            <a:r>
              <a:rPr lang="en-US" sz="3106" spc="4" dirty="0">
                <a:latin typeface="Calibri"/>
                <a:cs typeface="Calibri"/>
              </a:rPr>
              <a:t>Encoder:</a:t>
            </a:r>
            <a:r>
              <a:rPr lang="en-US" sz="3106" spc="19" dirty="0">
                <a:latin typeface="Calibri"/>
                <a:cs typeface="Calibri"/>
              </a:rPr>
              <a:t> </a:t>
            </a:r>
            <a:br>
              <a:rPr lang="en-US" sz="3106" spc="19" dirty="0">
                <a:latin typeface="Calibri"/>
                <a:cs typeface="Calibri"/>
              </a:rPr>
            </a:br>
            <a:r>
              <a:rPr lang="en-US" sz="3106" spc="4" dirty="0"/>
              <a:t>Cross-attention</a:t>
            </a:r>
            <a:r>
              <a:rPr lang="en-US" sz="3106" spc="37" dirty="0"/>
              <a:t> </a:t>
            </a:r>
            <a:r>
              <a:rPr lang="en-US" sz="3106" spc="4" dirty="0"/>
              <a:t>(details)</a:t>
            </a:r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F88D47A-E2CE-407C-BEAE-1957A382CF0A}"/>
              </a:ext>
            </a:extLst>
          </p:cNvPr>
          <p:cNvSpPr txBox="1"/>
          <p:nvPr/>
        </p:nvSpPr>
        <p:spPr>
          <a:xfrm>
            <a:off x="134471" y="6488295"/>
            <a:ext cx="909223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7553">
              <a:defRPr/>
            </a:pPr>
            <a:r>
              <a:rPr lang="en-US" sz="1165" dirty="0">
                <a:solidFill>
                  <a:prstClr val="black"/>
                </a:solidFill>
                <a:latin typeface="Calibri"/>
              </a:rPr>
              <a:t>John Hewitt</a:t>
            </a:r>
          </a:p>
        </p:txBody>
      </p:sp>
    </p:spTree>
    <p:extLst>
      <p:ext uri="{BB962C8B-B14F-4D97-AF65-F5344CB8AC3E}">
        <p14:creationId xmlns:p14="http://schemas.microsoft.com/office/powerpoint/2010/main" val="428945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242606" y="4430218"/>
            <a:ext cx="2716600" cy="267098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675" spc="-19" dirty="0">
                <a:solidFill>
                  <a:srgbClr val="007B92"/>
                </a:solidFill>
                <a:latin typeface="Calibri"/>
                <a:cs typeface="Calibri"/>
              </a:rPr>
              <a:t>Transformers</a:t>
            </a:r>
            <a:r>
              <a:rPr sz="1675" spc="-29" dirty="0">
                <a:solidFill>
                  <a:srgbClr val="007B92"/>
                </a:solidFill>
                <a:latin typeface="Calibri"/>
                <a:cs typeface="Calibri"/>
              </a:rPr>
              <a:t> </a:t>
            </a:r>
            <a:r>
              <a:rPr sz="1675" dirty="0">
                <a:solidFill>
                  <a:srgbClr val="007B92"/>
                </a:solidFill>
                <a:latin typeface="Calibri"/>
                <a:cs typeface="Calibri"/>
              </a:rPr>
              <a:t>all</a:t>
            </a:r>
            <a:r>
              <a:rPr sz="1675" spc="-19" dirty="0">
                <a:solidFill>
                  <a:srgbClr val="007B92"/>
                </a:solidFill>
                <a:latin typeface="Calibri"/>
                <a:cs typeface="Calibri"/>
              </a:rPr>
              <a:t> </a:t>
            </a:r>
            <a:r>
              <a:rPr sz="1675" dirty="0">
                <a:solidFill>
                  <a:srgbClr val="007B92"/>
                </a:solidFill>
                <a:latin typeface="Calibri"/>
                <a:cs typeface="Calibri"/>
              </a:rPr>
              <a:t>the</a:t>
            </a:r>
            <a:r>
              <a:rPr sz="1675" spc="-8" dirty="0">
                <a:solidFill>
                  <a:srgbClr val="007B92"/>
                </a:solidFill>
                <a:latin typeface="Calibri"/>
                <a:cs typeface="Calibri"/>
              </a:rPr>
              <a:t> </a:t>
            </a:r>
            <a:r>
              <a:rPr sz="1675" spc="-19" dirty="0">
                <a:solidFill>
                  <a:srgbClr val="007B92"/>
                </a:solidFill>
                <a:latin typeface="Calibri"/>
                <a:cs typeface="Calibri"/>
              </a:rPr>
              <a:t>way</a:t>
            </a:r>
            <a:r>
              <a:rPr sz="1675" spc="-11" dirty="0">
                <a:solidFill>
                  <a:srgbClr val="007B92"/>
                </a:solidFill>
                <a:latin typeface="Calibri"/>
                <a:cs typeface="Calibri"/>
              </a:rPr>
              <a:t> </a:t>
            </a:r>
            <a:r>
              <a:rPr sz="1675" spc="-4" dirty="0">
                <a:solidFill>
                  <a:srgbClr val="007B92"/>
                </a:solidFill>
                <a:latin typeface="Calibri"/>
                <a:cs typeface="Calibri"/>
              </a:rPr>
              <a:t>down.</a:t>
            </a:r>
            <a:endParaRPr sz="1675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7551" y="1641879"/>
            <a:ext cx="2479007" cy="267565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9246">
              <a:spcBef>
                <a:spcPts val="77"/>
              </a:spcBef>
            </a:pPr>
            <a:r>
              <a:rPr sz="1675" dirty="0">
                <a:solidFill>
                  <a:srgbClr val="8B1515"/>
                </a:solidFill>
                <a:latin typeface="Calibri"/>
                <a:cs typeface="Calibri"/>
              </a:rPr>
              <a:t>Next,</a:t>
            </a:r>
            <a:r>
              <a:rPr sz="1675" spc="-26" dirty="0">
                <a:solidFill>
                  <a:srgbClr val="8B1515"/>
                </a:solidFill>
                <a:latin typeface="Calibri"/>
                <a:cs typeface="Calibri"/>
              </a:rPr>
              <a:t> </a:t>
            </a:r>
            <a:r>
              <a:rPr sz="1675" dirty="0">
                <a:solidFill>
                  <a:srgbClr val="8B1515"/>
                </a:solidFill>
                <a:latin typeface="Calibri"/>
                <a:cs typeface="Calibri"/>
              </a:rPr>
              <a:t>document</a:t>
            </a:r>
            <a:r>
              <a:rPr sz="1675" spc="-15" dirty="0">
                <a:solidFill>
                  <a:srgbClr val="8B1515"/>
                </a:solidFill>
                <a:latin typeface="Calibri"/>
                <a:cs typeface="Calibri"/>
              </a:rPr>
              <a:t> </a:t>
            </a:r>
            <a:r>
              <a:rPr sz="1675" dirty="0">
                <a:solidFill>
                  <a:srgbClr val="8B1515"/>
                </a:solidFill>
                <a:latin typeface="Calibri"/>
                <a:cs typeface="Calibri"/>
              </a:rPr>
              <a:t>generation!</a:t>
            </a:r>
            <a:endParaRPr sz="1675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50244" y="2227538"/>
            <a:ext cx="7022390" cy="2151278"/>
            <a:chOff x="983284" y="1778507"/>
            <a:chExt cx="9646920" cy="295529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85188" y="1778507"/>
              <a:ext cx="8744712" cy="239355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83284" y="2634995"/>
              <a:ext cx="6407150" cy="2098675"/>
            </a:xfrm>
            <a:custGeom>
              <a:avLst/>
              <a:gdLst/>
              <a:ahLst/>
              <a:cxnLst/>
              <a:rect l="l" t="t" r="r" b="b"/>
              <a:pathLst>
                <a:path w="6407150" h="2098675">
                  <a:moveTo>
                    <a:pt x="897839" y="85090"/>
                  </a:moveTo>
                  <a:lnTo>
                    <a:pt x="896632" y="55245"/>
                  </a:lnTo>
                  <a:lnTo>
                    <a:pt x="894410" y="0"/>
                  </a:lnTo>
                  <a:lnTo>
                    <a:pt x="828370" y="53848"/>
                  </a:lnTo>
                  <a:lnTo>
                    <a:pt x="857300" y="66865"/>
                  </a:lnTo>
                  <a:lnTo>
                    <a:pt x="0" y="1973199"/>
                  </a:lnTo>
                  <a:lnTo>
                    <a:pt x="11582" y="1978406"/>
                  </a:lnTo>
                  <a:lnTo>
                    <a:pt x="868908" y="72085"/>
                  </a:lnTo>
                  <a:lnTo>
                    <a:pt x="897839" y="85090"/>
                  </a:lnTo>
                  <a:close/>
                </a:path>
                <a:path w="6407150" h="2098675">
                  <a:moveTo>
                    <a:pt x="6406591" y="1556004"/>
                  </a:moveTo>
                  <a:lnTo>
                    <a:pt x="6324295" y="1577848"/>
                  </a:lnTo>
                  <a:lnTo>
                    <a:pt x="6345250" y="1601622"/>
                  </a:lnTo>
                  <a:lnTo>
                    <a:pt x="5792800" y="2089150"/>
                  </a:lnTo>
                  <a:lnTo>
                    <a:pt x="5801182" y="2098675"/>
                  </a:lnTo>
                  <a:lnTo>
                    <a:pt x="6353645" y="1611134"/>
                  </a:lnTo>
                  <a:lnTo>
                    <a:pt x="6374714" y="1634998"/>
                  </a:lnTo>
                  <a:lnTo>
                    <a:pt x="6391567" y="1593215"/>
                  </a:lnTo>
                  <a:lnTo>
                    <a:pt x="6406591" y="15560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79718" y="4362547"/>
            <a:ext cx="1471780" cy="267098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675" dirty="0">
                <a:solidFill>
                  <a:srgbClr val="007B92"/>
                </a:solidFill>
                <a:latin typeface="Calibri"/>
                <a:cs typeface="Calibri"/>
              </a:rPr>
              <a:t>The</a:t>
            </a:r>
            <a:r>
              <a:rPr sz="1675" spc="-26" dirty="0">
                <a:solidFill>
                  <a:srgbClr val="007B92"/>
                </a:solidFill>
                <a:latin typeface="Calibri"/>
                <a:cs typeface="Calibri"/>
              </a:rPr>
              <a:t> </a:t>
            </a:r>
            <a:r>
              <a:rPr sz="1675" spc="-4" dirty="0">
                <a:solidFill>
                  <a:srgbClr val="007B92"/>
                </a:solidFill>
                <a:latin typeface="Calibri"/>
                <a:cs typeface="Calibri"/>
              </a:rPr>
              <a:t>old</a:t>
            </a:r>
            <a:r>
              <a:rPr sz="1675" spc="-26" dirty="0">
                <a:solidFill>
                  <a:srgbClr val="007B92"/>
                </a:solidFill>
                <a:latin typeface="Calibri"/>
                <a:cs typeface="Calibri"/>
              </a:rPr>
              <a:t> </a:t>
            </a:r>
            <a:r>
              <a:rPr sz="1675" spc="-8" dirty="0">
                <a:solidFill>
                  <a:srgbClr val="007B92"/>
                </a:solidFill>
                <a:latin typeface="Calibri"/>
                <a:cs typeface="Calibri"/>
              </a:rPr>
              <a:t>standard</a:t>
            </a:r>
            <a:endParaRPr sz="1675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49177" y="5607290"/>
            <a:ext cx="2967136" cy="2201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46">
              <a:lnSpc>
                <a:spcPts val="1668"/>
              </a:lnSpc>
            </a:pPr>
            <a:r>
              <a:rPr sz="1675" spc="-4" dirty="0">
                <a:latin typeface="Calibri"/>
                <a:cs typeface="Calibri"/>
              </a:rPr>
              <a:t>[</a:t>
            </a:r>
            <a:r>
              <a:rPr sz="1675" u="heavy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Liu</a:t>
            </a:r>
            <a:r>
              <a:rPr sz="1675" u="heavy" spc="-19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675" u="heavy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et </a:t>
            </a:r>
            <a:r>
              <a:rPr sz="1675" u="heavy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al.,</a:t>
            </a:r>
            <a:r>
              <a:rPr sz="1675" u="heavy" spc="-11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675" u="heavy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2018</a:t>
            </a:r>
            <a:r>
              <a:rPr sz="1675" spc="-4" dirty="0">
                <a:latin typeface="Calibri"/>
                <a:cs typeface="Calibri"/>
              </a:rPr>
              <a:t>];</a:t>
            </a:r>
            <a:r>
              <a:rPr sz="1675" spc="-11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WikiSum</a:t>
            </a:r>
            <a:r>
              <a:rPr sz="1675" spc="-11" dirty="0">
                <a:latin typeface="Calibri"/>
                <a:cs typeface="Calibri"/>
              </a:rPr>
              <a:t> </a:t>
            </a:r>
            <a:r>
              <a:rPr sz="1675" spc="-8" dirty="0">
                <a:latin typeface="Calibri"/>
                <a:cs typeface="Calibri"/>
              </a:rPr>
              <a:t>dataset</a:t>
            </a:r>
            <a:endParaRPr sz="1675">
              <a:latin typeface="Calibri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086E2D-7C9E-4C00-8BFE-0582D2997749}"/>
              </a:ext>
            </a:extLst>
          </p:cNvPr>
          <p:cNvSpPr txBox="1"/>
          <p:nvPr/>
        </p:nvSpPr>
        <p:spPr>
          <a:xfrm>
            <a:off x="134471" y="6488295"/>
            <a:ext cx="909223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7553">
              <a:defRPr/>
            </a:pPr>
            <a:r>
              <a:rPr lang="en-US" sz="1165" dirty="0">
                <a:solidFill>
                  <a:prstClr val="black"/>
                </a:solidFill>
                <a:latin typeface="Calibri"/>
              </a:rPr>
              <a:t>John Hewitt</a:t>
            </a:r>
          </a:p>
        </p:txBody>
      </p:sp>
      <p:sp>
        <p:nvSpPr>
          <p:cNvPr id="12" name="Title 12">
            <a:extLst>
              <a:ext uri="{FF2B5EF4-FFF2-40B4-BE49-F238E27FC236}">
                <a16:creationId xmlns:a16="http://schemas.microsoft.com/office/drawing/2014/main" id="{8DE84A3A-6E86-4FB1-B84C-DB88D6E86B7B}"/>
              </a:ext>
            </a:extLst>
          </p:cNvPr>
          <p:cNvSpPr txBox="1">
            <a:spLocks/>
          </p:cNvSpPr>
          <p:nvPr/>
        </p:nvSpPr>
        <p:spPr>
          <a:xfrm>
            <a:off x="506730" y="222146"/>
            <a:ext cx="8109585" cy="4779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1" i="0">
                <a:solidFill>
                  <a:srgbClr val="3A87FF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r>
              <a:rPr lang="en-US" sz="3106" spc="4" dirty="0"/>
              <a:t>Great</a:t>
            </a:r>
            <a:r>
              <a:rPr lang="en-US" sz="3106" spc="-4" dirty="0"/>
              <a:t> </a:t>
            </a:r>
            <a:r>
              <a:rPr lang="en-US" sz="3106" spc="4" dirty="0"/>
              <a:t>Results </a:t>
            </a:r>
            <a:r>
              <a:rPr lang="en-US" sz="3106" dirty="0"/>
              <a:t>with</a:t>
            </a:r>
            <a:r>
              <a:rPr lang="en-US" sz="3106" spc="4" dirty="0"/>
              <a:t> Transformers</a:t>
            </a:r>
            <a:endParaRPr lang="en-US" sz="3106" kern="0" dirty="0"/>
          </a:p>
        </p:txBody>
      </p:sp>
    </p:spTree>
    <p:extLst>
      <p:ext uri="{BB962C8B-B14F-4D97-AF65-F5344CB8AC3E}">
        <p14:creationId xmlns:p14="http://schemas.microsoft.com/office/powerpoint/2010/main" val="4158926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7753" y="1726450"/>
            <a:ext cx="6548591" cy="2430558"/>
          </a:xfrm>
          <a:prstGeom prst="rect">
            <a:avLst/>
          </a:prstGeom>
        </p:spPr>
        <p:txBody>
          <a:bodyPr vert="horz" wrap="square" lIns="0" tIns="60092" rIns="0" bIns="0" rtlCol="0">
            <a:spAutoFit/>
          </a:bodyPr>
          <a:lstStyle/>
          <a:p>
            <a:pPr marL="258870" indent="-250086">
              <a:spcBef>
                <a:spcPts val="474"/>
              </a:spcBef>
              <a:buClr>
                <a:srgbClr val="8B1515"/>
              </a:buClr>
              <a:buFont typeface="Times New Roman"/>
              <a:buChar char="•"/>
              <a:tabLst>
                <a:tab pos="258407" algn="l"/>
                <a:tab pos="259332" algn="l"/>
              </a:tabLst>
            </a:pPr>
            <a:r>
              <a:rPr sz="1675" b="1" spc="-4" dirty="0">
                <a:latin typeface="Calibri"/>
                <a:cs typeface="Calibri"/>
              </a:rPr>
              <a:t>Quadratic</a:t>
            </a:r>
            <a:r>
              <a:rPr sz="1675" b="1" spc="-19" dirty="0">
                <a:latin typeface="Calibri"/>
                <a:cs typeface="Calibri"/>
              </a:rPr>
              <a:t> </a:t>
            </a:r>
            <a:r>
              <a:rPr sz="1675" b="1" spc="-4" dirty="0">
                <a:latin typeface="Calibri"/>
                <a:cs typeface="Calibri"/>
              </a:rPr>
              <a:t>compute</a:t>
            </a:r>
            <a:r>
              <a:rPr sz="1675" b="1" spc="8" dirty="0">
                <a:latin typeface="Calibri"/>
                <a:cs typeface="Calibri"/>
              </a:rPr>
              <a:t> </a:t>
            </a:r>
            <a:r>
              <a:rPr sz="1675" b="1" dirty="0">
                <a:latin typeface="Calibri"/>
                <a:cs typeface="Calibri"/>
              </a:rPr>
              <a:t>in self-attention</a:t>
            </a:r>
            <a:r>
              <a:rPr sz="1675" dirty="0">
                <a:latin typeface="Calibri"/>
                <a:cs typeface="Calibri"/>
              </a:rPr>
              <a:t>:</a:t>
            </a:r>
          </a:p>
          <a:p>
            <a:pPr marL="508494" lvl="1" indent="-166879">
              <a:spcBef>
                <a:spcPts val="404"/>
              </a:spcBef>
              <a:buClr>
                <a:srgbClr val="007B92"/>
              </a:buClr>
              <a:buFont typeface="Times New Roman"/>
              <a:buChar char="•"/>
              <a:tabLst>
                <a:tab pos="508956" algn="l"/>
              </a:tabLst>
            </a:pPr>
            <a:r>
              <a:rPr sz="1675" spc="-4" dirty="0">
                <a:latin typeface="Calibri"/>
                <a:cs typeface="Calibri"/>
              </a:rPr>
              <a:t>Computing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all</a:t>
            </a:r>
            <a:r>
              <a:rPr sz="1675" spc="-11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pairs of</a:t>
            </a:r>
            <a:r>
              <a:rPr sz="1675" spc="-8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interactions means </a:t>
            </a:r>
            <a:r>
              <a:rPr sz="1675" spc="-4" dirty="0">
                <a:latin typeface="Calibri"/>
                <a:cs typeface="Calibri"/>
              </a:rPr>
              <a:t>our</a:t>
            </a:r>
            <a:r>
              <a:rPr sz="1675" spc="-8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computation</a:t>
            </a:r>
            <a:r>
              <a:rPr sz="1675" spc="8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grows</a:t>
            </a:r>
          </a:p>
          <a:p>
            <a:pPr marL="508494"/>
            <a:r>
              <a:rPr sz="1675" b="1" dirty="0">
                <a:latin typeface="Calibri"/>
                <a:cs typeface="Calibri"/>
              </a:rPr>
              <a:t>quadratically</a:t>
            </a:r>
            <a:r>
              <a:rPr sz="1675" b="1" spc="-22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with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the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sequence</a:t>
            </a:r>
            <a:r>
              <a:rPr sz="1675" spc="-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length!</a:t>
            </a:r>
          </a:p>
          <a:p>
            <a:pPr marL="508494" lvl="1" indent="-166879">
              <a:spcBef>
                <a:spcPts val="404"/>
              </a:spcBef>
              <a:buClr>
                <a:srgbClr val="007B92"/>
              </a:buClr>
              <a:buFont typeface="Times New Roman"/>
              <a:buChar char="•"/>
              <a:tabLst>
                <a:tab pos="508956" algn="l"/>
              </a:tabLst>
            </a:pPr>
            <a:r>
              <a:rPr sz="1675" spc="-4" dirty="0">
                <a:latin typeface="Calibri"/>
                <a:cs typeface="Calibri"/>
              </a:rPr>
              <a:t>For</a:t>
            </a:r>
            <a:r>
              <a:rPr sz="1675" spc="-8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recurrent </a:t>
            </a:r>
            <a:r>
              <a:rPr sz="1675" spc="-4" dirty="0">
                <a:latin typeface="Calibri"/>
                <a:cs typeface="Calibri"/>
              </a:rPr>
              <a:t>models,</a:t>
            </a:r>
            <a:r>
              <a:rPr sz="1675" dirty="0">
                <a:latin typeface="Calibri"/>
                <a:cs typeface="Calibri"/>
              </a:rPr>
              <a:t> it </a:t>
            </a:r>
            <a:r>
              <a:rPr sz="1675" spc="-4" dirty="0">
                <a:latin typeface="Calibri"/>
                <a:cs typeface="Calibri"/>
              </a:rPr>
              <a:t>only </a:t>
            </a:r>
            <a:r>
              <a:rPr sz="1675" dirty="0">
                <a:latin typeface="Calibri"/>
                <a:cs typeface="Calibri"/>
              </a:rPr>
              <a:t>grew linearly!</a:t>
            </a:r>
          </a:p>
          <a:p>
            <a:pPr marL="258870" indent="-250086">
              <a:spcBef>
                <a:spcPts val="401"/>
              </a:spcBef>
              <a:buClr>
                <a:srgbClr val="8B1515"/>
              </a:buClr>
              <a:buFont typeface="Times New Roman"/>
              <a:buChar char="•"/>
              <a:tabLst>
                <a:tab pos="258407" algn="l"/>
                <a:tab pos="259332" algn="l"/>
              </a:tabLst>
            </a:pPr>
            <a:r>
              <a:rPr sz="1675" b="1" spc="-4" dirty="0">
                <a:latin typeface="Calibri"/>
                <a:cs typeface="Calibri"/>
              </a:rPr>
              <a:t>Position</a:t>
            </a:r>
            <a:r>
              <a:rPr sz="1675" b="1" spc="-33" dirty="0">
                <a:latin typeface="Calibri"/>
                <a:cs typeface="Calibri"/>
              </a:rPr>
              <a:t> </a:t>
            </a:r>
            <a:r>
              <a:rPr sz="1675" b="1" dirty="0">
                <a:latin typeface="Calibri"/>
                <a:cs typeface="Calibri"/>
              </a:rPr>
              <a:t>representations</a:t>
            </a:r>
            <a:r>
              <a:rPr sz="1675" dirty="0">
                <a:latin typeface="Calibri"/>
                <a:cs typeface="Calibri"/>
              </a:rPr>
              <a:t>:</a:t>
            </a:r>
          </a:p>
          <a:p>
            <a:pPr marL="508494" lvl="1" indent="-166879">
              <a:spcBef>
                <a:spcPts val="404"/>
              </a:spcBef>
              <a:buClr>
                <a:srgbClr val="007B92"/>
              </a:buClr>
              <a:buFont typeface="Times New Roman"/>
              <a:buChar char="•"/>
              <a:tabLst>
                <a:tab pos="508956" algn="l"/>
              </a:tabLst>
            </a:pPr>
            <a:r>
              <a:rPr sz="1675" dirty="0">
                <a:latin typeface="Calibri"/>
                <a:cs typeface="Calibri"/>
              </a:rPr>
              <a:t>Are </a:t>
            </a:r>
            <a:r>
              <a:rPr sz="1675" spc="-4" dirty="0">
                <a:latin typeface="Calibri"/>
                <a:cs typeface="Calibri"/>
              </a:rPr>
              <a:t>simple</a:t>
            </a:r>
            <a:r>
              <a:rPr sz="1675" dirty="0">
                <a:latin typeface="Calibri"/>
                <a:cs typeface="Calibri"/>
              </a:rPr>
              <a:t> absolute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indices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the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best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we</a:t>
            </a:r>
            <a:r>
              <a:rPr sz="1675" spc="19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can </a:t>
            </a:r>
            <a:r>
              <a:rPr sz="1675" spc="-4" dirty="0">
                <a:latin typeface="Calibri"/>
                <a:cs typeface="Calibri"/>
              </a:rPr>
              <a:t>do</a:t>
            </a:r>
            <a:r>
              <a:rPr sz="1675" dirty="0">
                <a:latin typeface="Calibri"/>
                <a:cs typeface="Calibri"/>
              </a:rPr>
              <a:t> to </a:t>
            </a:r>
            <a:r>
              <a:rPr sz="1675" spc="-4" dirty="0">
                <a:latin typeface="Calibri"/>
                <a:cs typeface="Calibri"/>
              </a:rPr>
              <a:t>represent</a:t>
            </a:r>
            <a:r>
              <a:rPr sz="1675" spc="8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position?</a:t>
            </a:r>
            <a:endParaRPr sz="1675" dirty="0">
              <a:latin typeface="Calibri"/>
              <a:cs typeface="Calibri"/>
            </a:endParaRPr>
          </a:p>
          <a:p>
            <a:pPr marL="508494" lvl="1" indent="-166879">
              <a:spcBef>
                <a:spcPts val="401"/>
              </a:spcBef>
              <a:buClr>
                <a:srgbClr val="007B92"/>
              </a:buClr>
              <a:buFont typeface="Times New Roman"/>
              <a:buChar char="•"/>
              <a:tabLst>
                <a:tab pos="508956" algn="l"/>
              </a:tabLst>
            </a:pPr>
            <a:r>
              <a:rPr sz="1675" dirty="0">
                <a:latin typeface="Calibri"/>
                <a:cs typeface="Calibri"/>
              </a:rPr>
              <a:t>Relative</a:t>
            </a:r>
            <a:r>
              <a:rPr sz="1675" spc="-4" dirty="0">
                <a:latin typeface="Calibri"/>
                <a:cs typeface="Calibri"/>
              </a:rPr>
              <a:t> linear</a:t>
            </a:r>
            <a:r>
              <a:rPr sz="1675" spc="-19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position</a:t>
            </a:r>
            <a:r>
              <a:rPr sz="1675" dirty="0">
                <a:latin typeface="Calibri"/>
                <a:cs typeface="Calibri"/>
              </a:rPr>
              <a:t> attention</a:t>
            </a:r>
            <a:r>
              <a:rPr sz="1675" spc="26" dirty="0">
                <a:solidFill>
                  <a:srgbClr val="4197B5"/>
                </a:solidFill>
                <a:latin typeface="Calibri"/>
                <a:cs typeface="Calibri"/>
              </a:rPr>
              <a:t> </a:t>
            </a:r>
            <a:r>
              <a:rPr sz="1675" u="heavy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[Shaw </a:t>
            </a:r>
            <a:r>
              <a:rPr sz="1675" u="heavy" spc="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et</a:t>
            </a:r>
            <a:r>
              <a:rPr sz="1675" u="heavy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675" u="heavy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al.,</a:t>
            </a:r>
            <a:r>
              <a:rPr sz="1675" u="heavy" spc="-8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675" u="heavy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2018]</a:t>
            </a:r>
            <a:endParaRPr sz="1675" dirty="0">
              <a:latin typeface="Calibri"/>
              <a:cs typeface="Calibri"/>
            </a:endParaRPr>
          </a:p>
          <a:p>
            <a:pPr marL="508494" lvl="1" indent="-166879">
              <a:spcBef>
                <a:spcPts val="404"/>
              </a:spcBef>
              <a:buClr>
                <a:srgbClr val="007B92"/>
              </a:buClr>
              <a:buFont typeface="Times New Roman"/>
              <a:buChar char="•"/>
              <a:tabLst>
                <a:tab pos="508956" algn="l"/>
              </a:tabLst>
            </a:pPr>
            <a:r>
              <a:rPr sz="1675" spc="-4" dirty="0">
                <a:latin typeface="Calibri"/>
                <a:cs typeface="Calibri"/>
              </a:rPr>
              <a:t>Dependency</a:t>
            </a:r>
            <a:r>
              <a:rPr sz="1675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syntax-based</a:t>
            </a:r>
            <a:r>
              <a:rPr sz="1675" spc="11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position</a:t>
            </a:r>
            <a:r>
              <a:rPr sz="1675" spc="19" dirty="0">
                <a:solidFill>
                  <a:srgbClr val="4197B5"/>
                </a:solidFill>
                <a:latin typeface="Calibri"/>
                <a:cs typeface="Calibri"/>
              </a:rPr>
              <a:t> </a:t>
            </a:r>
            <a:r>
              <a:rPr sz="1675" u="heavy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[Wang et</a:t>
            </a:r>
            <a:r>
              <a:rPr sz="1675" u="heavy" spc="8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675" u="heavy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al., </a:t>
            </a:r>
            <a:r>
              <a:rPr sz="1675" u="heavy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2019]</a:t>
            </a:r>
            <a:endParaRPr sz="1675" dirty="0">
              <a:latin typeface="Calibri"/>
              <a:cs typeface="Calibri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119F826-7114-480F-89DE-025C98AE0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222146"/>
            <a:ext cx="8109585" cy="477959"/>
          </a:xfrm>
        </p:spPr>
        <p:txBody>
          <a:bodyPr>
            <a:normAutofit fontScale="90000"/>
          </a:bodyPr>
          <a:lstStyle/>
          <a:p>
            <a:r>
              <a:rPr lang="en-US" sz="3106" spc="8" dirty="0">
                <a:latin typeface="Calibri"/>
                <a:cs typeface="Calibri"/>
              </a:rPr>
              <a:t>What</a:t>
            </a:r>
            <a:r>
              <a:rPr lang="en-US" sz="3106" dirty="0">
                <a:latin typeface="Calibri"/>
                <a:cs typeface="Calibri"/>
              </a:rPr>
              <a:t> </a:t>
            </a:r>
            <a:r>
              <a:rPr lang="en-US" sz="3106" spc="8" dirty="0">
                <a:latin typeface="Calibri"/>
                <a:cs typeface="Calibri"/>
              </a:rPr>
              <a:t>would</a:t>
            </a:r>
            <a:r>
              <a:rPr lang="en-US" sz="3106" spc="4" dirty="0">
                <a:latin typeface="Calibri"/>
                <a:cs typeface="Calibri"/>
              </a:rPr>
              <a:t> </a:t>
            </a:r>
            <a:r>
              <a:rPr lang="en-US" sz="3106" spc="8" dirty="0">
                <a:latin typeface="Calibri"/>
                <a:cs typeface="Calibri"/>
              </a:rPr>
              <a:t>we</a:t>
            </a:r>
            <a:r>
              <a:rPr lang="en-US" sz="3106" dirty="0">
                <a:latin typeface="Calibri"/>
                <a:cs typeface="Calibri"/>
              </a:rPr>
              <a:t> like </a:t>
            </a:r>
            <a:r>
              <a:rPr lang="en-US" sz="3106" spc="4" dirty="0">
                <a:latin typeface="Calibri"/>
                <a:cs typeface="Calibri"/>
              </a:rPr>
              <a:t>to</a:t>
            </a:r>
            <a:r>
              <a:rPr lang="en-US" sz="3106" dirty="0">
                <a:latin typeface="Calibri"/>
                <a:cs typeface="Calibri"/>
              </a:rPr>
              <a:t> fix </a:t>
            </a:r>
            <a:r>
              <a:rPr lang="en-US" sz="3106" spc="8" dirty="0">
                <a:latin typeface="Calibri"/>
                <a:cs typeface="Calibri"/>
              </a:rPr>
              <a:t>about</a:t>
            </a:r>
            <a:r>
              <a:rPr lang="en-US" sz="3106" spc="-19" dirty="0">
                <a:latin typeface="Calibri"/>
                <a:cs typeface="Calibri"/>
              </a:rPr>
              <a:t> </a:t>
            </a:r>
            <a:r>
              <a:rPr lang="en-US" sz="3106" spc="8" dirty="0">
                <a:latin typeface="Calibri"/>
                <a:cs typeface="Calibri"/>
              </a:rPr>
              <a:t>the</a:t>
            </a:r>
            <a:r>
              <a:rPr lang="en-US" sz="3106" dirty="0">
                <a:latin typeface="Calibri"/>
                <a:cs typeface="Calibri"/>
              </a:rPr>
              <a:t> </a:t>
            </a:r>
            <a:r>
              <a:rPr lang="en-US" sz="3106" spc="4" dirty="0">
                <a:latin typeface="Calibri"/>
                <a:cs typeface="Calibri"/>
              </a:rPr>
              <a:t>Transformer?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EEF8CC-32DD-4ADF-BB27-2DFBBCBE50B6}"/>
              </a:ext>
            </a:extLst>
          </p:cNvPr>
          <p:cNvSpPr txBox="1"/>
          <p:nvPr/>
        </p:nvSpPr>
        <p:spPr>
          <a:xfrm>
            <a:off x="134471" y="6488295"/>
            <a:ext cx="909223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7553">
              <a:defRPr/>
            </a:pPr>
            <a:r>
              <a:rPr lang="en-US" sz="1165" dirty="0">
                <a:solidFill>
                  <a:prstClr val="black"/>
                </a:solidFill>
                <a:latin typeface="Calibri"/>
              </a:rPr>
              <a:t>John Hewitt</a:t>
            </a:r>
          </a:p>
        </p:txBody>
      </p:sp>
    </p:spTree>
    <p:extLst>
      <p:ext uri="{BB962C8B-B14F-4D97-AF65-F5344CB8AC3E}">
        <p14:creationId xmlns:p14="http://schemas.microsoft.com/office/powerpoint/2010/main" val="1757967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88131" y="2403654"/>
            <a:ext cx="507080" cy="197378"/>
          </a:xfrm>
          <a:custGeom>
            <a:avLst/>
            <a:gdLst/>
            <a:ahLst/>
            <a:cxnLst/>
            <a:rect l="l" t="t" r="r" b="b"/>
            <a:pathLst>
              <a:path w="696595" h="271144">
                <a:moveTo>
                  <a:pt x="609980" y="0"/>
                </a:moveTo>
                <a:lnTo>
                  <a:pt x="606171" y="11049"/>
                </a:lnTo>
                <a:lnTo>
                  <a:pt x="621839" y="17881"/>
                </a:lnTo>
                <a:lnTo>
                  <a:pt x="635317" y="27320"/>
                </a:lnTo>
                <a:lnTo>
                  <a:pt x="662701" y="70981"/>
                </a:lnTo>
                <a:lnTo>
                  <a:pt x="670702" y="111089"/>
                </a:lnTo>
                <a:lnTo>
                  <a:pt x="671702" y="134239"/>
                </a:lnTo>
                <a:lnTo>
                  <a:pt x="670700" y="158118"/>
                </a:lnTo>
                <a:lnTo>
                  <a:pt x="662648" y="199354"/>
                </a:lnTo>
                <a:lnTo>
                  <a:pt x="635301" y="243713"/>
                </a:lnTo>
                <a:lnTo>
                  <a:pt x="606551" y="260096"/>
                </a:lnTo>
                <a:lnTo>
                  <a:pt x="609980" y="271145"/>
                </a:lnTo>
                <a:lnTo>
                  <a:pt x="646953" y="253793"/>
                </a:lnTo>
                <a:lnTo>
                  <a:pt x="674115" y="223774"/>
                </a:lnTo>
                <a:lnTo>
                  <a:pt x="690864" y="183562"/>
                </a:lnTo>
                <a:lnTo>
                  <a:pt x="696468" y="135636"/>
                </a:lnTo>
                <a:lnTo>
                  <a:pt x="695065" y="110775"/>
                </a:lnTo>
                <a:lnTo>
                  <a:pt x="683877" y="66770"/>
                </a:lnTo>
                <a:lnTo>
                  <a:pt x="661683" y="30932"/>
                </a:lnTo>
                <a:lnTo>
                  <a:pt x="629628" y="7119"/>
                </a:lnTo>
                <a:lnTo>
                  <a:pt x="609980" y="0"/>
                </a:lnTo>
                <a:close/>
              </a:path>
              <a:path w="696595" h="271144">
                <a:moveTo>
                  <a:pt x="86486" y="0"/>
                </a:moveTo>
                <a:lnTo>
                  <a:pt x="49609" y="17430"/>
                </a:lnTo>
                <a:lnTo>
                  <a:pt x="22351" y="47625"/>
                </a:lnTo>
                <a:lnTo>
                  <a:pt x="5603" y="87820"/>
                </a:lnTo>
                <a:lnTo>
                  <a:pt x="0" y="135636"/>
                </a:lnTo>
                <a:lnTo>
                  <a:pt x="1402" y="160569"/>
                </a:lnTo>
                <a:lnTo>
                  <a:pt x="12590" y="204626"/>
                </a:lnTo>
                <a:lnTo>
                  <a:pt x="34712" y="240373"/>
                </a:lnTo>
                <a:lnTo>
                  <a:pt x="66768" y="264046"/>
                </a:lnTo>
                <a:lnTo>
                  <a:pt x="86486" y="271145"/>
                </a:lnTo>
                <a:lnTo>
                  <a:pt x="89915" y="260096"/>
                </a:lnTo>
                <a:lnTo>
                  <a:pt x="74487" y="253237"/>
                </a:lnTo>
                <a:lnTo>
                  <a:pt x="61166" y="243712"/>
                </a:lnTo>
                <a:lnTo>
                  <a:pt x="33819" y="199354"/>
                </a:lnTo>
                <a:lnTo>
                  <a:pt x="25767" y="158118"/>
                </a:lnTo>
                <a:lnTo>
                  <a:pt x="24764" y="134239"/>
                </a:lnTo>
                <a:lnTo>
                  <a:pt x="25767" y="111089"/>
                </a:lnTo>
                <a:lnTo>
                  <a:pt x="33819" y="70981"/>
                </a:lnTo>
                <a:lnTo>
                  <a:pt x="61261" y="27320"/>
                </a:lnTo>
                <a:lnTo>
                  <a:pt x="90297" y="11049"/>
                </a:lnTo>
                <a:lnTo>
                  <a:pt x="864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3" name="object 3"/>
          <p:cNvSpPr txBox="1"/>
          <p:nvPr/>
        </p:nvSpPr>
        <p:spPr>
          <a:xfrm>
            <a:off x="900019" y="1777223"/>
            <a:ext cx="6713613" cy="1102409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286606" indent="-250086">
              <a:spcBef>
                <a:spcPts val="77"/>
              </a:spcBef>
              <a:buClr>
                <a:srgbClr val="8B1515"/>
              </a:buClr>
              <a:buFont typeface="Times New Roman"/>
              <a:buChar char="•"/>
              <a:tabLst>
                <a:tab pos="286144" algn="l"/>
                <a:tab pos="287068" algn="l"/>
              </a:tabLst>
            </a:pPr>
            <a:r>
              <a:rPr sz="1675" spc="-4" dirty="0">
                <a:latin typeface="Calibri"/>
                <a:cs typeface="Calibri"/>
              </a:rPr>
              <a:t>One</a:t>
            </a:r>
            <a:r>
              <a:rPr sz="1675" spc="8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of</a:t>
            </a:r>
            <a:r>
              <a:rPr sz="1675" dirty="0">
                <a:latin typeface="Calibri"/>
                <a:cs typeface="Calibri"/>
              </a:rPr>
              <a:t> the</a:t>
            </a:r>
            <a:r>
              <a:rPr sz="1675" spc="8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benefits of</a:t>
            </a:r>
            <a:r>
              <a:rPr sz="1675" dirty="0">
                <a:latin typeface="Calibri"/>
                <a:cs typeface="Calibri"/>
              </a:rPr>
              <a:t> self-attention </a:t>
            </a:r>
            <a:r>
              <a:rPr sz="1675" spc="-4" dirty="0">
                <a:latin typeface="Calibri"/>
                <a:cs typeface="Calibri"/>
              </a:rPr>
              <a:t>over </a:t>
            </a:r>
            <a:r>
              <a:rPr sz="1675" dirty="0">
                <a:latin typeface="Calibri"/>
                <a:cs typeface="Calibri"/>
              </a:rPr>
              <a:t>recurrence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was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that</a:t>
            </a:r>
            <a:r>
              <a:rPr sz="1675" spc="8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it’s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highly</a:t>
            </a:r>
            <a:endParaRPr sz="1675">
              <a:latin typeface="Calibri"/>
              <a:cs typeface="Calibri"/>
            </a:endParaRPr>
          </a:p>
          <a:p>
            <a:pPr marL="286606"/>
            <a:r>
              <a:rPr sz="1675" spc="-4" dirty="0">
                <a:latin typeface="Calibri"/>
                <a:cs typeface="Calibri"/>
              </a:rPr>
              <a:t>parallelizable.</a:t>
            </a:r>
            <a:endParaRPr sz="1675">
              <a:latin typeface="Calibri"/>
              <a:cs typeface="Calibri"/>
            </a:endParaRPr>
          </a:p>
          <a:p>
            <a:pPr marL="286606" marR="40680" indent="-250086">
              <a:lnSpc>
                <a:spcPts val="2002"/>
              </a:lnSpc>
              <a:spcBef>
                <a:spcPts val="491"/>
              </a:spcBef>
              <a:buClr>
                <a:srgbClr val="8B1515"/>
              </a:buClr>
              <a:buFont typeface="Times New Roman"/>
              <a:buChar char="•"/>
              <a:tabLst>
                <a:tab pos="286144" algn="l"/>
                <a:tab pos="287068" algn="l"/>
                <a:tab pos="4858891" algn="l"/>
                <a:tab pos="5314687" algn="l"/>
              </a:tabLst>
            </a:pPr>
            <a:r>
              <a:rPr sz="1675" spc="-4" dirty="0">
                <a:latin typeface="Calibri"/>
                <a:cs typeface="Calibri"/>
              </a:rPr>
              <a:t>However,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its</a:t>
            </a:r>
            <a:r>
              <a:rPr sz="1675" spc="8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total</a:t>
            </a:r>
            <a:r>
              <a:rPr sz="1675" spc="8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number</a:t>
            </a:r>
            <a:r>
              <a:rPr sz="1675" spc="11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of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operations</a:t>
            </a:r>
            <a:r>
              <a:rPr sz="1675" dirty="0">
                <a:latin typeface="Calibri"/>
                <a:cs typeface="Calibri"/>
              </a:rPr>
              <a:t> grows</a:t>
            </a:r>
            <a:r>
              <a:rPr sz="1675" spc="19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as</a:t>
            </a:r>
            <a:r>
              <a:rPr sz="1675" spc="22" dirty="0">
                <a:latin typeface="Calibri"/>
                <a:cs typeface="Calibri"/>
              </a:rPr>
              <a:t> </a:t>
            </a:r>
            <a:r>
              <a:rPr sz="1675" dirty="0">
                <a:latin typeface="Cambria Math"/>
                <a:cs typeface="Cambria Math"/>
              </a:rPr>
              <a:t>𝑂	</a:t>
            </a:r>
            <a:r>
              <a:rPr sz="1675" spc="66" dirty="0">
                <a:latin typeface="Cambria Math"/>
                <a:cs typeface="Cambria Math"/>
              </a:rPr>
              <a:t>𝑇</a:t>
            </a:r>
            <a:r>
              <a:rPr sz="1802" spc="98" baseline="28619" dirty="0">
                <a:latin typeface="Cambria Math"/>
                <a:cs typeface="Cambria Math"/>
              </a:rPr>
              <a:t>2</a:t>
            </a:r>
            <a:r>
              <a:rPr sz="1675" spc="66" dirty="0">
                <a:latin typeface="Cambria Math"/>
                <a:cs typeface="Cambria Math"/>
              </a:rPr>
              <a:t>𝑑	</a:t>
            </a:r>
            <a:r>
              <a:rPr sz="1675" dirty="0">
                <a:latin typeface="Calibri"/>
                <a:cs typeface="Calibri"/>
              </a:rPr>
              <a:t>,</a:t>
            </a:r>
            <a:r>
              <a:rPr sz="1675" spc="-11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where </a:t>
            </a:r>
            <a:r>
              <a:rPr sz="1675" dirty="0">
                <a:latin typeface="Cambria Math"/>
                <a:cs typeface="Cambria Math"/>
              </a:rPr>
              <a:t>𝑇</a:t>
            </a:r>
            <a:r>
              <a:rPr sz="1675" spc="33" dirty="0">
                <a:latin typeface="Cambria Math"/>
                <a:cs typeface="Cambria Math"/>
              </a:rPr>
              <a:t> </a:t>
            </a:r>
            <a:r>
              <a:rPr sz="1675" dirty="0">
                <a:latin typeface="Calibri"/>
                <a:cs typeface="Calibri"/>
              </a:rPr>
              <a:t>is</a:t>
            </a:r>
            <a:r>
              <a:rPr sz="1675" spc="-11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the </a:t>
            </a:r>
            <a:r>
              <a:rPr sz="1675" spc="-368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sequence length, and </a:t>
            </a:r>
            <a:r>
              <a:rPr sz="1675" dirty="0">
                <a:latin typeface="Cambria Math"/>
                <a:cs typeface="Cambria Math"/>
              </a:rPr>
              <a:t>𝑑</a:t>
            </a:r>
            <a:r>
              <a:rPr sz="1675" spc="66" dirty="0">
                <a:latin typeface="Cambria Math"/>
                <a:cs typeface="Cambria Math"/>
              </a:rPr>
              <a:t> </a:t>
            </a:r>
            <a:r>
              <a:rPr sz="1675" dirty="0">
                <a:latin typeface="Calibri"/>
                <a:cs typeface="Calibri"/>
              </a:rPr>
              <a:t>is the</a:t>
            </a:r>
            <a:r>
              <a:rPr sz="1675" spc="8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dimensionality.</a:t>
            </a:r>
            <a:endParaRPr sz="1675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13825" y="3096186"/>
            <a:ext cx="963314" cy="883346"/>
          </a:xfrm>
          <a:custGeom>
            <a:avLst/>
            <a:gdLst/>
            <a:ahLst/>
            <a:cxnLst/>
            <a:rect l="l" t="t" r="r" b="b"/>
            <a:pathLst>
              <a:path w="1323340" h="1213485">
                <a:moveTo>
                  <a:pt x="1120647" y="0"/>
                </a:moveTo>
                <a:lnTo>
                  <a:pt x="202184" y="0"/>
                </a:lnTo>
                <a:lnTo>
                  <a:pt x="155834" y="5341"/>
                </a:lnTo>
                <a:lnTo>
                  <a:pt x="113281" y="20555"/>
                </a:lnTo>
                <a:lnTo>
                  <a:pt x="75740" y="44427"/>
                </a:lnTo>
                <a:lnTo>
                  <a:pt x="44427" y="75740"/>
                </a:lnTo>
                <a:lnTo>
                  <a:pt x="20555" y="113281"/>
                </a:lnTo>
                <a:lnTo>
                  <a:pt x="5341" y="155834"/>
                </a:lnTo>
                <a:lnTo>
                  <a:pt x="0" y="202184"/>
                </a:lnTo>
                <a:lnTo>
                  <a:pt x="0" y="1010919"/>
                </a:lnTo>
                <a:lnTo>
                  <a:pt x="5341" y="1057269"/>
                </a:lnTo>
                <a:lnTo>
                  <a:pt x="20555" y="1099822"/>
                </a:lnTo>
                <a:lnTo>
                  <a:pt x="44427" y="1137363"/>
                </a:lnTo>
                <a:lnTo>
                  <a:pt x="75740" y="1168676"/>
                </a:lnTo>
                <a:lnTo>
                  <a:pt x="113281" y="1192548"/>
                </a:lnTo>
                <a:lnTo>
                  <a:pt x="155834" y="1207762"/>
                </a:lnTo>
                <a:lnTo>
                  <a:pt x="202184" y="1213104"/>
                </a:lnTo>
                <a:lnTo>
                  <a:pt x="1120647" y="1213104"/>
                </a:lnTo>
                <a:lnTo>
                  <a:pt x="1166997" y="1207762"/>
                </a:lnTo>
                <a:lnTo>
                  <a:pt x="1209550" y="1192548"/>
                </a:lnTo>
                <a:lnTo>
                  <a:pt x="1247091" y="1168676"/>
                </a:lnTo>
                <a:lnTo>
                  <a:pt x="1278404" y="1137363"/>
                </a:lnTo>
                <a:lnTo>
                  <a:pt x="1302276" y="1099822"/>
                </a:lnTo>
                <a:lnTo>
                  <a:pt x="1317490" y="1057269"/>
                </a:lnTo>
                <a:lnTo>
                  <a:pt x="1322832" y="1010919"/>
                </a:lnTo>
                <a:lnTo>
                  <a:pt x="1322832" y="202184"/>
                </a:lnTo>
                <a:lnTo>
                  <a:pt x="1317490" y="155834"/>
                </a:lnTo>
                <a:lnTo>
                  <a:pt x="1302276" y="113281"/>
                </a:lnTo>
                <a:lnTo>
                  <a:pt x="1278404" y="75740"/>
                </a:lnTo>
                <a:lnTo>
                  <a:pt x="1247091" y="44427"/>
                </a:lnTo>
                <a:lnTo>
                  <a:pt x="1209550" y="20555"/>
                </a:lnTo>
                <a:lnTo>
                  <a:pt x="1166997" y="5341"/>
                </a:lnTo>
                <a:lnTo>
                  <a:pt x="1120647" y="0"/>
                </a:lnTo>
                <a:close/>
              </a:path>
            </a:pathLst>
          </a:custGeom>
          <a:solidFill>
            <a:srgbClr val="FFACF8"/>
          </a:solid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6" name="object 6"/>
          <p:cNvSpPr txBox="1"/>
          <p:nvPr/>
        </p:nvSpPr>
        <p:spPr>
          <a:xfrm>
            <a:off x="3853121" y="3268233"/>
            <a:ext cx="1167162" cy="401897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27736">
              <a:spcBef>
                <a:spcPts val="77"/>
              </a:spcBef>
              <a:tabLst>
                <a:tab pos="374437" algn="l"/>
              </a:tabLst>
            </a:pPr>
            <a:r>
              <a:rPr sz="2548" b="1" dirty="0">
                <a:latin typeface="Calibri"/>
                <a:cs typeface="Calibri"/>
              </a:rPr>
              <a:t>=	</a:t>
            </a:r>
            <a:r>
              <a:rPr sz="1456" spc="80" dirty="0">
                <a:latin typeface="Cambria Math"/>
                <a:cs typeface="Cambria Math"/>
              </a:rPr>
              <a:t>𝑋𝑄𝐾</a:t>
            </a:r>
            <a:r>
              <a:rPr sz="1583" spc="120" baseline="28735" dirty="0">
                <a:latin typeface="Cambria Math"/>
                <a:cs typeface="Cambria Math"/>
              </a:rPr>
              <a:t>𝖳</a:t>
            </a:r>
            <a:r>
              <a:rPr sz="1583" spc="158" baseline="28735" dirty="0">
                <a:latin typeface="Cambria Math"/>
                <a:cs typeface="Cambria Math"/>
              </a:rPr>
              <a:t> </a:t>
            </a:r>
            <a:r>
              <a:rPr sz="1456" spc="135" dirty="0">
                <a:latin typeface="Cambria Math"/>
                <a:cs typeface="Cambria Math"/>
              </a:rPr>
              <a:t>𝑋</a:t>
            </a:r>
            <a:r>
              <a:rPr sz="1583" spc="202" baseline="28735" dirty="0">
                <a:latin typeface="Cambria Math"/>
                <a:cs typeface="Cambria Math"/>
              </a:rPr>
              <a:t>𝖳</a:t>
            </a:r>
            <a:endParaRPr sz="1583" baseline="28735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34734" y="3711338"/>
            <a:ext cx="384586" cy="608602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947" dirty="0">
                <a:latin typeface="Cambria Math"/>
                <a:cs typeface="Cambria Math"/>
              </a:rPr>
              <a:t>∈</a:t>
            </a:r>
            <a:r>
              <a:rPr sz="1947" spc="40" dirty="0">
                <a:latin typeface="Cambria Math"/>
                <a:cs typeface="Cambria Math"/>
              </a:rPr>
              <a:t> </a:t>
            </a:r>
            <a:r>
              <a:rPr sz="1947" dirty="0">
                <a:latin typeface="Cambria Math"/>
                <a:cs typeface="Cambria Math"/>
              </a:rPr>
              <a:t>ℝ</a:t>
            </a:r>
            <a:endParaRPr sz="1947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00830" y="3690260"/>
            <a:ext cx="337899" cy="401494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274" spc="77" dirty="0">
                <a:latin typeface="Cambria Math"/>
                <a:cs typeface="Cambria Math"/>
              </a:rPr>
              <a:t>𝑇</a:t>
            </a:r>
            <a:r>
              <a:rPr sz="1274" spc="-4" dirty="0">
                <a:latin typeface="Cambria Math"/>
                <a:cs typeface="Cambria Math"/>
              </a:rPr>
              <a:t>×</a:t>
            </a:r>
            <a:r>
              <a:rPr sz="1274" spc="40" dirty="0">
                <a:latin typeface="Cambria Math"/>
                <a:cs typeface="Cambria Math"/>
              </a:rPr>
              <a:t>𝑇</a:t>
            </a:r>
            <a:endParaRPr sz="1274">
              <a:latin typeface="Cambria Math"/>
              <a:cs typeface="Cambria Math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605129" y="3667886"/>
            <a:ext cx="397067" cy="154390"/>
          </a:xfrm>
          <a:custGeom>
            <a:avLst/>
            <a:gdLst/>
            <a:ahLst/>
            <a:cxnLst/>
            <a:rect l="l" t="t" r="r" b="b"/>
            <a:pathLst>
              <a:path w="545465" h="212089">
                <a:moveTo>
                  <a:pt x="477900" y="0"/>
                </a:moveTo>
                <a:lnTo>
                  <a:pt x="474852" y="8635"/>
                </a:lnTo>
                <a:lnTo>
                  <a:pt x="487120" y="13946"/>
                </a:lnTo>
                <a:lnTo>
                  <a:pt x="497649" y="21304"/>
                </a:lnTo>
                <a:lnTo>
                  <a:pt x="519068" y="55429"/>
                </a:lnTo>
                <a:lnTo>
                  <a:pt x="526034" y="104774"/>
                </a:lnTo>
                <a:lnTo>
                  <a:pt x="525268" y="123517"/>
                </a:lnTo>
                <a:lnTo>
                  <a:pt x="513588" y="169290"/>
                </a:lnTo>
                <a:lnTo>
                  <a:pt x="487281" y="197865"/>
                </a:lnTo>
                <a:lnTo>
                  <a:pt x="475234" y="203199"/>
                </a:lnTo>
                <a:lnTo>
                  <a:pt x="477900" y="211708"/>
                </a:lnTo>
                <a:lnTo>
                  <a:pt x="518298" y="187705"/>
                </a:lnTo>
                <a:lnTo>
                  <a:pt x="541083" y="143335"/>
                </a:lnTo>
                <a:lnTo>
                  <a:pt x="545465" y="105917"/>
                </a:lnTo>
                <a:lnTo>
                  <a:pt x="544369" y="86536"/>
                </a:lnTo>
                <a:lnTo>
                  <a:pt x="527939" y="37083"/>
                </a:lnTo>
                <a:lnTo>
                  <a:pt x="493238" y="5544"/>
                </a:lnTo>
                <a:lnTo>
                  <a:pt x="477900" y="0"/>
                </a:lnTo>
                <a:close/>
              </a:path>
              <a:path w="545465" h="212089">
                <a:moveTo>
                  <a:pt x="67564" y="0"/>
                </a:moveTo>
                <a:lnTo>
                  <a:pt x="27094" y="24110"/>
                </a:lnTo>
                <a:lnTo>
                  <a:pt x="4365" y="68595"/>
                </a:lnTo>
                <a:lnTo>
                  <a:pt x="0" y="105917"/>
                </a:lnTo>
                <a:lnTo>
                  <a:pt x="1093" y="125370"/>
                </a:lnTo>
                <a:lnTo>
                  <a:pt x="17399" y="174751"/>
                </a:lnTo>
                <a:lnTo>
                  <a:pt x="52135" y="206184"/>
                </a:lnTo>
                <a:lnTo>
                  <a:pt x="67564" y="211708"/>
                </a:lnTo>
                <a:lnTo>
                  <a:pt x="70231" y="203199"/>
                </a:lnTo>
                <a:lnTo>
                  <a:pt x="58130" y="197865"/>
                </a:lnTo>
                <a:lnTo>
                  <a:pt x="47720" y="190436"/>
                </a:lnTo>
                <a:lnTo>
                  <a:pt x="26376" y="155763"/>
                </a:lnTo>
                <a:lnTo>
                  <a:pt x="19304" y="104774"/>
                </a:lnTo>
                <a:lnTo>
                  <a:pt x="20089" y="86723"/>
                </a:lnTo>
                <a:lnTo>
                  <a:pt x="31876" y="42163"/>
                </a:lnTo>
                <a:lnTo>
                  <a:pt x="58291" y="13946"/>
                </a:lnTo>
                <a:lnTo>
                  <a:pt x="70485" y="8635"/>
                </a:lnTo>
                <a:lnTo>
                  <a:pt x="67564" y="0"/>
                </a:lnTo>
                <a:close/>
              </a:path>
            </a:pathLst>
          </a:custGeom>
          <a:solidFill>
            <a:srgbClr val="007B92"/>
          </a:solid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10" name="object 10"/>
          <p:cNvSpPr txBox="1"/>
          <p:nvPr/>
        </p:nvSpPr>
        <p:spPr>
          <a:xfrm>
            <a:off x="6371603" y="3215166"/>
            <a:ext cx="1448206" cy="614116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27736" marR="22189">
              <a:spcBef>
                <a:spcPts val="73"/>
              </a:spcBef>
            </a:pPr>
            <a:r>
              <a:rPr sz="1310" dirty="0">
                <a:solidFill>
                  <a:srgbClr val="007B92"/>
                </a:solidFill>
                <a:latin typeface="Calibri"/>
                <a:cs typeface="Calibri"/>
              </a:rPr>
              <a:t>Need </a:t>
            </a:r>
            <a:r>
              <a:rPr sz="1310" spc="-8" dirty="0">
                <a:solidFill>
                  <a:srgbClr val="007B92"/>
                </a:solidFill>
                <a:latin typeface="Calibri"/>
                <a:cs typeface="Calibri"/>
              </a:rPr>
              <a:t>to compute </a:t>
            </a:r>
            <a:r>
              <a:rPr sz="1310" dirty="0">
                <a:solidFill>
                  <a:srgbClr val="007B92"/>
                </a:solidFill>
                <a:latin typeface="Calibri"/>
                <a:cs typeface="Calibri"/>
              </a:rPr>
              <a:t>all </a:t>
            </a:r>
            <a:r>
              <a:rPr sz="1310" spc="-288" dirty="0">
                <a:solidFill>
                  <a:srgbClr val="007B92"/>
                </a:solidFill>
                <a:latin typeface="Calibri"/>
                <a:cs typeface="Calibri"/>
              </a:rPr>
              <a:t> </a:t>
            </a:r>
            <a:r>
              <a:rPr sz="1310" spc="-11" dirty="0">
                <a:solidFill>
                  <a:srgbClr val="007B92"/>
                </a:solidFill>
                <a:latin typeface="Calibri"/>
                <a:cs typeface="Calibri"/>
              </a:rPr>
              <a:t>pairs </a:t>
            </a:r>
            <a:r>
              <a:rPr sz="1310" spc="-4" dirty="0">
                <a:solidFill>
                  <a:srgbClr val="007B92"/>
                </a:solidFill>
                <a:latin typeface="Calibri"/>
                <a:cs typeface="Calibri"/>
              </a:rPr>
              <a:t>of</a:t>
            </a:r>
            <a:r>
              <a:rPr sz="1310" spc="-22" dirty="0">
                <a:solidFill>
                  <a:srgbClr val="007B92"/>
                </a:solidFill>
                <a:latin typeface="Calibri"/>
                <a:cs typeface="Calibri"/>
              </a:rPr>
              <a:t> </a:t>
            </a:r>
            <a:r>
              <a:rPr sz="1310" spc="-8" dirty="0">
                <a:solidFill>
                  <a:srgbClr val="007B92"/>
                </a:solidFill>
                <a:latin typeface="Calibri"/>
                <a:cs typeface="Calibri"/>
              </a:rPr>
              <a:t>interactions!</a:t>
            </a:r>
            <a:endParaRPr sz="1310">
              <a:latin typeface="Calibri"/>
              <a:cs typeface="Calibri"/>
            </a:endParaRPr>
          </a:p>
          <a:p>
            <a:pPr marL="104010">
              <a:spcBef>
                <a:spcPts val="19"/>
              </a:spcBef>
            </a:pPr>
            <a:r>
              <a:rPr sz="1310" dirty="0">
                <a:solidFill>
                  <a:srgbClr val="007B92"/>
                </a:solidFill>
                <a:latin typeface="Cambria Math"/>
                <a:cs typeface="Cambria Math"/>
              </a:rPr>
              <a:t>𝑂</a:t>
            </a:r>
            <a:r>
              <a:rPr sz="1310" spc="244" dirty="0">
                <a:solidFill>
                  <a:srgbClr val="007B92"/>
                </a:solidFill>
                <a:latin typeface="Cambria Math"/>
                <a:cs typeface="Cambria Math"/>
              </a:rPr>
              <a:t> </a:t>
            </a:r>
            <a:r>
              <a:rPr sz="1310" spc="48" dirty="0">
                <a:solidFill>
                  <a:srgbClr val="007B92"/>
                </a:solidFill>
                <a:latin typeface="Cambria Math"/>
                <a:cs typeface="Cambria Math"/>
              </a:rPr>
              <a:t>𝑇</a:t>
            </a:r>
            <a:r>
              <a:rPr sz="1420" spc="71" baseline="27777" dirty="0">
                <a:solidFill>
                  <a:srgbClr val="007B92"/>
                </a:solidFill>
                <a:latin typeface="Cambria Math"/>
                <a:cs typeface="Cambria Math"/>
              </a:rPr>
              <a:t>2</a:t>
            </a:r>
            <a:r>
              <a:rPr sz="1310" spc="48" dirty="0">
                <a:solidFill>
                  <a:srgbClr val="007B92"/>
                </a:solidFill>
                <a:latin typeface="Cambria Math"/>
                <a:cs typeface="Cambria Math"/>
              </a:rPr>
              <a:t>𝑑</a:t>
            </a:r>
            <a:endParaRPr sz="1310">
              <a:latin typeface="Cambria Math"/>
              <a:cs typeface="Cambria Math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871317" y="3590969"/>
            <a:ext cx="883346" cy="388284"/>
          </a:xfrm>
          <a:custGeom>
            <a:avLst/>
            <a:gdLst/>
            <a:ahLst/>
            <a:cxnLst/>
            <a:rect l="l" t="t" r="r" b="b"/>
            <a:pathLst>
              <a:path w="1213485" h="533400">
                <a:moveTo>
                  <a:pt x="1124203" y="0"/>
                </a:moveTo>
                <a:lnTo>
                  <a:pt x="88900" y="0"/>
                </a:lnTo>
                <a:lnTo>
                  <a:pt x="54274" y="6979"/>
                </a:lnTo>
                <a:lnTo>
                  <a:pt x="26019" y="26019"/>
                </a:lnTo>
                <a:lnTo>
                  <a:pt x="6979" y="54274"/>
                </a:lnTo>
                <a:lnTo>
                  <a:pt x="0" y="88900"/>
                </a:lnTo>
                <a:lnTo>
                  <a:pt x="0" y="444500"/>
                </a:lnTo>
                <a:lnTo>
                  <a:pt x="6979" y="479125"/>
                </a:lnTo>
                <a:lnTo>
                  <a:pt x="26019" y="507380"/>
                </a:lnTo>
                <a:lnTo>
                  <a:pt x="54274" y="526420"/>
                </a:lnTo>
                <a:lnTo>
                  <a:pt x="88900" y="533400"/>
                </a:lnTo>
                <a:lnTo>
                  <a:pt x="1124203" y="533400"/>
                </a:lnTo>
                <a:lnTo>
                  <a:pt x="1158829" y="526420"/>
                </a:lnTo>
                <a:lnTo>
                  <a:pt x="1187084" y="507380"/>
                </a:lnTo>
                <a:lnTo>
                  <a:pt x="1206124" y="479125"/>
                </a:lnTo>
                <a:lnTo>
                  <a:pt x="1213103" y="444500"/>
                </a:lnTo>
                <a:lnTo>
                  <a:pt x="1213103" y="88900"/>
                </a:lnTo>
                <a:lnTo>
                  <a:pt x="1206124" y="54274"/>
                </a:lnTo>
                <a:lnTo>
                  <a:pt x="1187084" y="26019"/>
                </a:lnTo>
                <a:lnTo>
                  <a:pt x="1158829" y="6979"/>
                </a:lnTo>
                <a:lnTo>
                  <a:pt x="1124203" y="0"/>
                </a:lnTo>
                <a:close/>
              </a:path>
            </a:pathLst>
          </a:custGeom>
          <a:solidFill>
            <a:srgbClr val="FFACF8"/>
          </a:solid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12" name="object 12"/>
          <p:cNvSpPr txBox="1"/>
          <p:nvPr/>
        </p:nvSpPr>
        <p:spPr>
          <a:xfrm>
            <a:off x="3010636" y="3588198"/>
            <a:ext cx="561625" cy="233371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27736">
              <a:spcBef>
                <a:spcPts val="73"/>
              </a:spcBef>
            </a:pPr>
            <a:r>
              <a:rPr sz="2184" spc="219" baseline="-20833" dirty="0">
                <a:latin typeface="Cambria Math"/>
                <a:cs typeface="Cambria Math"/>
              </a:rPr>
              <a:t>𝐾</a:t>
            </a:r>
            <a:r>
              <a:rPr sz="1056" spc="146" dirty="0">
                <a:latin typeface="Cambria Math"/>
                <a:cs typeface="Cambria Math"/>
              </a:rPr>
              <a:t>𝖳</a:t>
            </a:r>
            <a:r>
              <a:rPr sz="1056" spc="98" dirty="0">
                <a:latin typeface="Cambria Math"/>
                <a:cs typeface="Cambria Math"/>
              </a:rPr>
              <a:t> </a:t>
            </a:r>
            <a:r>
              <a:rPr sz="2184" spc="202" baseline="-20833" dirty="0">
                <a:latin typeface="Cambria Math"/>
                <a:cs typeface="Cambria Math"/>
              </a:rPr>
              <a:t>𝑋</a:t>
            </a:r>
            <a:r>
              <a:rPr sz="1056" spc="135" dirty="0">
                <a:latin typeface="Cambria Math"/>
                <a:cs typeface="Cambria Math"/>
              </a:rPr>
              <a:t>𝖳</a:t>
            </a:r>
            <a:endParaRPr sz="1056">
              <a:latin typeface="Cambria Math"/>
              <a:cs typeface="Cambria Math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375422" y="3096186"/>
            <a:ext cx="388284" cy="883346"/>
          </a:xfrm>
          <a:custGeom>
            <a:avLst/>
            <a:gdLst/>
            <a:ahLst/>
            <a:cxnLst/>
            <a:rect l="l" t="t" r="r" b="b"/>
            <a:pathLst>
              <a:path w="533400" h="1213485">
                <a:moveTo>
                  <a:pt x="444499" y="0"/>
                </a:moveTo>
                <a:lnTo>
                  <a:pt x="88900" y="0"/>
                </a:lnTo>
                <a:lnTo>
                  <a:pt x="54274" y="6979"/>
                </a:lnTo>
                <a:lnTo>
                  <a:pt x="26019" y="26019"/>
                </a:lnTo>
                <a:lnTo>
                  <a:pt x="6979" y="54274"/>
                </a:lnTo>
                <a:lnTo>
                  <a:pt x="0" y="88900"/>
                </a:lnTo>
                <a:lnTo>
                  <a:pt x="0" y="1124204"/>
                </a:lnTo>
                <a:lnTo>
                  <a:pt x="6979" y="1158829"/>
                </a:lnTo>
                <a:lnTo>
                  <a:pt x="26019" y="1187084"/>
                </a:lnTo>
                <a:lnTo>
                  <a:pt x="54274" y="1206124"/>
                </a:lnTo>
                <a:lnTo>
                  <a:pt x="88900" y="1213104"/>
                </a:lnTo>
                <a:lnTo>
                  <a:pt x="444499" y="1213104"/>
                </a:lnTo>
                <a:lnTo>
                  <a:pt x="479125" y="1206124"/>
                </a:lnTo>
                <a:lnTo>
                  <a:pt x="507380" y="1187084"/>
                </a:lnTo>
                <a:lnTo>
                  <a:pt x="526420" y="1158829"/>
                </a:lnTo>
                <a:lnTo>
                  <a:pt x="533399" y="1124204"/>
                </a:lnTo>
                <a:lnTo>
                  <a:pt x="533399" y="88900"/>
                </a:lnTo>
                <a:lnTo>
                  <a:pt x="526420" y="54274"/>
                </a:lnTo>
                <a:lnTo>
                  <a:pt x="507380" y="26019"/>
                </a:lnTo>
                <a:lnTo>
                  <a:pt x="479125" y="6979"/>
                </a:lnTo>
                <a:lnTo>
                  <a:pt x="444499" y="0"/>
                </a:lnTo>
                <a:close/>
              </a:path>
            </a:pathLst>
          </a:custGeom>
          <a:solidFill>
            <a:srgbClr val="FFACF8"/>
          </a:solid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14" name="object 14"/>
          <p:cNvSpPr txBox="1"/>
          <p:nvPr/>
        </p:nvSpPr>
        <p:spPr>
          <a:xfrm>
            <a:off x="2440507" y="3405794"/>
            <a:ext cx="263941" cy="233837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9246">
              <a:spcBef>
                <a:spcPts val="77"/>
              </a:spcBef>
            </a:pPr>
            <a:r>
              <a:rPr sz="1456" dirty="0">
                <a:latin typeface="Cambria Math"/>
                <a:cs typeface="Cambria Math"/>
              </a:rPr>
              <a:t>𝑋𝑄</a:t>
            </a:r>
            <a:endParaRPr sz="1456">
              <a:latin typeface="Cambria Math"/>
              <a:cs typeface="Cambria Math"/>
            </a:endParaRP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06C3D16B-E30B-4357-87F6-F83E8302B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222146"/>
            <a:ext cx="8109585" cy="477959"/>
          </a:xfrm>
        </p:spPr>
        <p:txBody>
          <a:bodyPr>
            <a:normAutofit fontScale="90000"/>
          </a:bodyPr>
          <a:lstStyle/>
          <a:p>
            <a:r>
              <a:rPr lang="en-US" sz="3106" spc="8" dirty="0">
                <a:latin typeface="Calibri"/>
                <a:cs typeface="Calibri"/>
              </a:rPr>
              <a:t>Quadratic</a:t>
            </a:r>
            <a:r>
              <a:rPr lang="en-US" sz="3106" spc="4" dirty="0">
                <a:latin typeface="Calibri"/>
                <a:cs typeface="Calibri"/>
              </a:rPr>
              <a:t> computation as</a:t>
            </a:r>
            <a:r>
              <a:rPr lang="en-US" sz="3106" dirty="0">
                <a:latin typeface="Calibri"/>
                <a:cs typeface="Calibri"/>
              </a:rPr>
              <a:t> </a:t>
            </a:r>
            <a:r>
              <a:rPr lang="en-US" sz="3106" spc="4" dirty="0">
                <a:latin typeface="Calibri"/>
                <a:cs typeface="Calibri"/>
              </a:rPr>
              <a:t>function</a:t>
            </a:r>
            <a:r>
              <a:rPr lang="en-US" sz="3106" dirty="0">
                <a:latin typeface="Calibri"/>
                <a:cs typeface="Calibri"/>
              </a:rPr>
              <a:t> </a:t>
            </a:r>
            <a:r>
              <a:rPr lang="en-US" sz="3106" spc="4" dirty="0">
                <a:latin typeface="Calibri"/>
                <a:cs typeface="Calibri"/>
              </a:rPr>
              <a:t>of seq.</a:t>
            </a:r>
            <a:r>
              <a:rPr lang="en-US" sz="3106" spc="-11" dirty="0">
                <a:latin typeface="Calibri"/>
                <a:cs typeface="Calibri"/>
              </a:rPr>
              <a:t> </a:t>
            </a:r>
            <a:r>
              <a:rPr lang="en-US" sz="3106" spc="4" dirty="0">
                <a:latin typeface="Calibri"/>
                <a:cs typeface="Calibri"/>
              </a:rPr>
              <a:t>length</a:t>
            </a:r>
            <a:endParaRPr lang="en-US" dirty="0"/>
          </a:p>
        </p:txBody>
      </p:sp>
      <p:sp>
        <p:nvSpPr>
          <p:cNvPr id="15" name="object 15"/>
          <p:cNvSpPr txBox="1"/>
          <p:nvPr/>
        </p:nvSpPr>
        <p:spPr>
          <a:xfrm>
            <a:off x="873542" y="4129141"/>
            <a:ext cx="7353818" cy="1247018"/>
          </a:xfrm>
          <a:prstGeom prst="rect">
            <a:avLst/>
          </a:prstGeom>
        </p:spPr>
        <p:txBody>
          <a:bodyPr vert="horz" wrap="square" lIns="0" tIns="61478" rIns="0" bIns="0" rtlCol="0">
            <a:spAutoFit/>
          </a:bodyPr>
          <a:lstStyle/>
          <a:p>
            <a:pPr marL="276898" indent="-249625">
              <a:spcBef>
                <a:spcPts val="484"/>
              </a:spcBef>
              <a:buClr>
                <a:srgbClr val="8B1515"/>
              </a:buClr>
              <a:buFont typeface="Times New Roman"/>
              <a:buChar char="•"/>
              <a:tabLst>
                <a:tab pos="276898" algn="l"/>
                <a:tab pos="277360" algn="l"/>
              </a:tabLst>
            </a:pPr>
            <a:r>
              <a:rPr sz="1675" spc="-4" dirty="0">
                <a:latin typeface="Calibri"/>
                <a:cs typeface="Calibri"/>
              </a:rPr>
              <a:t>Thin</a:t>
            </a:r>
            <a:r>
              <a:rPr sz="1675" dirty="0">
                <a:latin typeface="Calibri"/>
                <a:cs typeface="Calibri"/>
              </a:rPr>
              <a:t>k</a:t>
            </a:r>
            <a:r>
              <a:rPr sz="1675" spc="-4" dirty="0">
                <a:latin typeface="Calibri"/>
                <a:cs typeface="Calibri"/>
              </a:rPr>
              <a:t> o</a:t>
            </a:r>
            <a:r>
              <a:rPr sz="1675" dirty="0">
                <a:latin typeface="Calibri"/>
                <a:cs typeface="Calibri"/>
              </a:rPr>
              <a:t>f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spc="4" dirty="0">
                <a:latin typeface="Cambria Math"/>
                <a:cs typeface="Cambria Math"/>
              </a:rPr>
              <a:t>𝑑</a:t>
            </a:r>
            <a:r>
              <a:rPr sz="1675" spc="73" dirty="0">
                <a:latin typeface="Cambria Math"/>
                <a:cs typeface="Cambria Math"/>
              </a:rPr>
              <a:t> </a:t>
            </a:r>
            <a:r>
              <a:rPr sz="1675" dirty="0">
                <a:latin typeface="Calibri"/>
                <a:cs typeface="Calibri"/>
              </a:rPr>
              <a:t>as</a:t>
            </a:r>
            <a:r>
              <a:rPr sz="1675" spc="-8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around</a:t>
            </a:r>
            <a:r>
              <a:rPr sz="1675" spc="-8" dirty="0">
                <a:latin typeface="Calibri"/>
                <a:cs typeface="Calibri"/>
              </a:rPr>
              <a:t> </a:t>
            </a:r>
            <a:r>
              <a:rPr sz="1675" dirty="0">
                <a:latin typeface="Cambria Math"/>
                <a:cs typeface="Cambria Math"/>
              </a:rPr>
              <a:t>𝟏,</a:t>
            </a:r>
            <a:r>
              <a:rPr sz="1675" spc="-95" dirty="0">
                <a:latin typeface="Cambria Math"/>
                <a:cs typeface="Cambria Math"/>
              </a:rPr>
              <a:t> </a:t>
            </a:r>
            <a:r>
              <a:rPr sz="1675" spc="4" dirty="0">
                <a:latin typeface="Cambria Math"/>
                <a:cs typeface="Cambria Math"/>
              </a:rPr>
              <a:t>𝟎𝟎</a:t>
            </a:r>
            <a:r>
              <a:rPr sz="1675" spc="-8" dirty="0">
                <a:latin typeface="Cambria Math"/>
                <a:cs typeface="Cambria Math"/>
              </a:rPr>
              <a:t>𝟎</a:t>
            </a:r>
            <a:r>
              <a:rPr sz="1675" dirty="0">
                <a:latin typeface="Calibri"/>
                <a:cs typeface="Calibri"/>
              </a:rPr>
              <a:t>.</a:t>
            </a:r>
            <a:endParaRPr sz="1675">
              <a:latin typeface="Calibri"/>
              <a:cs typeface="Calibri"/>
            </a:endParaRPr>
          </a:p>
          <a:p>
            <a:pPr marL="526523" lvl="1" indent="-166879">
              <a:spcBef>
                <a:spcPts val="411"/>
              </a:spcBef>
              <a:buClr>
                <a:srgbClr val="007B92"/>
              </a:buClr>
              <a:buFont typeface="Times New Roman"/>
              <a:buChar char="•"/>
              <a:tabLst>
                <a:tab pos="526985" algn="l"/>
                <a:tab pos="3650063" algn="l"/>
              </a:tabLst>
            </a:pPr>
            <a:r>
              <a:rPr sz="1675" spc="-4" dirty="0">
                <a:latin typeface="Calibri"/>
                <a:cs typeface="Calibri"/>
              </a:rPr>
              <a:t>So,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for a</a:t>
            </a:r>
            <a:r>
              <a:rPr sz="1675" spc="11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single</a:t>
            </a:r>
            <a:r>
              <a:rPr sz="1675" spc="8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(shortish)</a:t>
            </a:r>
            <a:r>
              <a:rPr sz="1675" spc="22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sentence,	</a:t>
            </a:r>
            <a:r>
              <a:rPr sz="1675" dirty="0">
                <a:latin typeface="Cambria Math"/>
                <a:cs typeface="Cambria Math"/>
              </a:rPr>
              <a:t>𝑇</a:t>
            </a:r>
            <a:r>
              <a:rPr sz="1675" spc="127" dirty="0">
                <a:latin typeface="Cambria Math"/>
                <a:cs typeface="Cambria Math"/>
              </a:rPr>
              <a:t> </a:t>
            </a:r>
            <a:r>
              <a:rPr sz="1675" dirty="0">
                <a:latin typeface="Cambria Math"/>
                <a:cs typeface="Cambria Math"/>
              </a:rPr>
              <a:t>≤</a:t>
            </a:r>
            <a:r>
              <a:rPr sz="1675" spc="87" dirty="0">
                <a:latin typeface="Cambria Math"/>
                <a:cs typeface="Cambria Math"/>
              </a:rPr>
              <a:t> </a:t>
            </a:r>
            <a:r>
              <a:rPr sz="1675" dirty="0">
                <a:latin typeface="Cambria Math"/>
                <a:cs typeface="Cambria Math"/>
              </a:rPr>
              <a:t>30</a:t>
            </a:r>
            <a:r>
              <a:rPr sz="1675" dirty="0">
                <a:latin typeface="Calibri"/>
                <a:cs typeface="Calibri"/>
              </a:rPr>
              <a:t>;</a:t>
            </a:r>
            <a:r>
              <a:rPr sz="1675" spc="-15" dirty="0">
                <a:latin typeface="Calibri"/>
                <a:cs typeface="Calibri"/>
              </a:rPr>
              <a:t> </a:t>
            </a:r>
            <a:r>
              <a:rPr sz="1675" spc="62" dirty="0">
                <a:latin typeface="Cambria Math"/>
                <a:cs typeface="Cambria Math"/>
              </a:rPr>
              <a:t>𝑇</a:t>
            </a:r>
            <a:r>
              <a:rPr sz="1802" spc="93" baseline="28619" dirty="0">
                <a:latin typeface="Cambria Math"/>
                <a:cs typeface="Cambria Math"/>
              </a:rPr>
              <a:t>2</a:t>
            </a:r>
            <a:r>
              <a:rPr sz="1802" spc="398" baseline="28619" dirty="0">
                <a:latin typeface="Cambria Math"/>
                <a:cs typeface="Cambria Math"/>
              </a:rPr>
              <a:t> </a:t>
            </a:r>
            <a:r>
              <a:rPr sz="1675" dirty="0">
                <a:latin typeface="Cambria Math"/>
                <a:cs typeface="Cambria Math"/>
              </a:rPr>
              <a:t>≤</a:t>
            </a:r>
            <a:r>
              <a:rPr sz="1675" spc="87" dirty="0">
                <a:latin typeface="Cambria Math"/>
                <a:cs typeface="Cambria Math"/>
              </a:rPr>
              <a:t> </a:t>
            </a:r>
            <a:r>
              <a:rPr sz="1675" spc="-4" dirty="0">
                <a:latin typeface="Cambria Math"/>
                <a:cs typeface="Cambria Math"/>
              </a:rPr>
              <a:t>𝟗𝟎𝟎</a:t>
            </a:r>
            <a:r>
              <a:rPr sz="1675" b="1" spc="-4" dirty="0">
                <a:latin typeface="Calibri"/>
                <a:cs typeface="Calibri"/>
              </a:rPr>
              <a:t>.</a:t>
            </a:r>
            <a:endParaRPr sz="1675">
              <a:latin typeface="Calibri"/>
              <a:cs typeface="Calibri"/>
            </a:endParaRPr>
          </a:p>
          <a:p>
            <a:pPr marL="526523" lvl="1" indent="-166879">
              <a:spcBef>
                <a:spcPts val="394"/>
              </a:spcBef>
              <a:buClr>
                <a:srgbClr val="007B92"/>
              </a:buClr>
              <a:buFont typeface="Times New Roman"/>
              <a:buChar char="•"/>
              <a:tabLst>
                <a:tab pos="526985" algn="l"/>
              </a:tabLst>
            </a:pPr>
            <a:r>
              <a:rPr sz="1675" dirty="0">
                <a:latin typeface="Calibri"/>
                <a:cs typeface="Calibri"/>
              </a:rPr>
              <a:t>In</a:t>
            </a:r>
            <a:r>
              <a:rPr sz="1675" spc="-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practice, we</a:t>
            </a:r>
            <a:r>
              <a:rPr sz="1675" spc="8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set</a:t>
            </a:r>
            <a:r>
              <a:rPr sz="1675" dirty="0">
                <a:latin typeface="Calibri"/>
                <a:cs typeface="Calibri"/>
              </a:rPr>
              <a:t> a</a:t>
            </a:r>
            <a:r>
              <a:rPr sz="1675" spc="-4" dirty="0">
                <a:latin typeface="Calibri"/>
                <a:cs typeface="Calibri"/>
              </a:rPr>
              <a:t> bound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like</a:t>
            </a:r>
            <a:r>
              <a:rPr sz="1675" spc="19" dirty="0">
                <a:latin typeface="Calibri"/>
                <a:cs typeface="Calibri"/>
              </a:rPr>
              <a:t> </a:t>
            </a:r>
            <a:r>
              <a:rPr sz="1675" dirty="0">
                <a:latin typeface="Cambria Math"/>
                <a:cs typeface="Cambria Math"/>
              </a:rPr>
              <a:t>𝑇</a:t>
            </a:r>
            <a:r>
              <a:rPr sz="1675" spc="131" dirty="0">
                <a:latin typeface="Cambria Math"/>
                <a:cs typeface="Cambria Math"/>
              </a:rPr>
              <a:t> </a:t>
            </a:r>
            <a:r>
              <a:rPr sz="1675" dirty="0">
                <a:latin typeface="Cambria Math"/>
                <a:cs typeface="Cambria Math"/>
              </a:rPr>
              <a:t>=</a:t>
            </a:r>
            <a:r>
              <a:rPr sz="1675" spc="87" dirty="0">
                <a:latin typeface="Cambria Math"/>
                <a:cs typeface="Cambria Math"/>
              </a:rPr>
              <a:t> </a:t>
            </a:r>
            <a:r>
              <a:rPr sz="1675" spc="-4" dirty="0">
                <a:latin typeface="Cambria Math"/>
                <a:cs typeface="Cambria Math"/>
              </a:rPr>
              <a:t>512.</a:t>
            </a:r>
            <a:endParaRPr sz="1675">
              <a:latin typeface="Cambria Math"/>
              <a:cs typeface="Cambria Math"/>
            </a:endParaRPr>
          </a:p>
          <a:p>
            <a:pPr marL="526523" lvl="1" indent="-166879">
              <a:spcBef>
                <a:spcPts val="404"/>
              </a:spcBef>
              <a:buClr>
                <a:srgbClr val="007B92"/>
              </a:buClr>
              <a:buFont typeface="Times New Roman"/>
              <a:buChar char="•"/>
              <a:tabLst>
                <a:tab pos="526985" algn="l"/>
              </a:tabLst>
            </a:pPr>
            <a:r>
              <a:rPr sz="1675" b="1" dirty="0">
                <a:latin typeface="Calibri"/>
                <a:cs typeface="Calibri"/>
              </a:rPr>
              <a:t>But </a:t>
            </a:r>
            <a:r>
              <a:rPr sz="1675" b="1" spc="-4" dirty="0">
                <a:latin typeface="Calibri"/>
                <a:cs typeface="Calibri"/>
              </a:rPr>
              <a:t>what</a:t>
            </a:r>
            <a:r>
              <a:rPr sz="1675" b="1" spc="4" dirty="0">
                <a:latin typeface="Calibri"/>
                <a:cs typeface="Calibri"/>
              </a:rPr>
              <a:t> </a:t>
            </a:r>
            <a:r>
              <a:rPr sz="1675" b="1" dirty="0">
                <a:latin typeface="Calibri"/>
                <a:cs typeface="Calibri"/>
              </a:rPr>
              <a:t>if we’d</a:t>
            </a:r>
            <a:r>
              <a:rPr sz="1675" b="1" spc="-11" dirty="0">
                <a:latin typeface="Calibri"/>
                <a:cs typeface="Calibri"/>
              </a:rPr>
              <a:t> </a:t>
            </a:r>
            <a:r>
              <a:rPr sz="1675" b="1" spc="-4" dirty="0">
                <a:latin typeface="Calibri"/>
                <a:cs typeface="Calibri"/>
              </a:rPr>
              <a:t>like</a:t>
            </a:r>
            <a:r>
              <a:rPr sz="1675" b="1" spc="4" dirty="0">
                <a:latin typeface="Calibri"/>
                <a:cs typeface="Calibri"/>
              </a:rPr>
              <a:t> </a:t>
            </a:r>
            <a:r>
              <a:rPr sz="1675" dirty="0">
                <a:latin typeface="Cambria Math"/>
                <a:cs typeface="Cambria Math"/>
              </a:rPr>
              <a:t>𝑻</a:t>
            </a:r>
            <a:r>
              <a:rPr sz="1675" spc="98" dirty="0">
                <a:latin typeface="Cambria Math"/>
                <a:cs typeface="Cambria Math"/>
              </a:rPr>
              <a:t> </a:t>
            </a:r>
            <a:r>
              <a:rPr sz="1675" dirty="0">
                <a:latin typeface="Cambria Math"/>
                <a:cs typeface="Cambria Math"/>
              </a:rPr>
              <a:t>≥</a:t>
            </a:r>
            <a:r>
              <a:rPr sz="1675" spc="95" dirty="0">
                <a:latin typeface="Cambria Math"/>
                <a:cs typeface="Cambria Math"/>
              </a:rPr>
              <a:t> </a:t>
            </a:r>
            <a:r>
              <a:rPr sz="1675" dirty="0">
                <a:latin typeface="Cambria Math"/>
                <a:cs typeface="Cambria Math"/>
              </a:rPr>
              <a:t>𝟏𝟎,</a:t>
            </a:r>
            <a:r>
              <a:rPr sz="1675" spc="-87" dirty="0">
                <a:latin typeface="Cambria Math"/>
                <a:cs typeface="Cambria Math"/>
              </a:rPr>
              <a:t> </a:t>
            </a:r>
            <a:r>
              <a:rPr sz="1675" spc="-4" dirty="0">
                <a:latin typeface="Cambria Math"/>
                <a:cs typeface="Cambria Math"/>
              </a:rPr>
              <a:t>𝟎𝟎𝟎</a:t>
            </a:r>
            <a:r>
              <a:rPr sz="1675" b="1" spc="-4" dirty="0">
                <a:latin typeface="Calibri"/>
                <a:cs typeface="Calibri"/>
              </a:rPr>
              <a:t>?</a:t>
            </a:r>
            <a:r>
              <a:rPr sz="1675" b="1" spc="8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For example,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to</a:t>
            </a:r>
            <a:r>
              <a:rPr sz="1675" dirty="0">
                <a:latin typeface="Calibri"/>
                <a:cs typeface="Calibri"/>
              </a:rPr>
              <a:t> work</a:t>
            </a:r>
            <a:r>
              <a:rPr sz="1675" spc="8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on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long </a:t>
            </a:r>
            <a:r>
              <a:rPr sz="1675" spc="-4" dirty="0">
                <a:latin typeface="Calibri"/>
                <a:cs typeface="Calibri"/>
              </a:rPr>
              <a:t>documents?</a:t>
            </a:r>
            <a:endParaRPr sz="1675">
              <a:latin typeface="Calibri"/>
              <a:cs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195570-8E3E-400E-9256-43289DDA5172}"/>
              </a:ext>
            </a:extLst>
          </p:cNvPr>
          <p:cNvSpPr txBox="1"/>
          <p:nvPr/>
        </p:nvSpPr>
        <p:spPr>
          <a:xfrm>
            <a:off x="134471" y="6488295"/>
            <a:ext cx="909223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7553">
              <a:defRPr/>
            </a:pPr>
            <a:r>
              <a:rPr lang="en-US" sz="1165" dirty="0">
                <a:solidFill>
                  <a:prstClr val="black"/>
                </a:solidFill>
                <a:latin typeface="Calibri"/>
              </a:rPr>
              <a:t>John Hewitt</a:t>
            </a:r>
          </a:p>
        </p:txBody>
      </p:sp>
    </p:spTree>
    <p:extLst>
      <p:ext uri="{BB962C8B-B14F-4D97-AF65-F5344CB8AC3E}">
        <p14:creationId xmlns:p14="http://schemas.microsoft.com/office/powerpoint/2010/main" val="372012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38168" y="2097465"/>
            <a:ext cx="376266" cy="197378"/>
          </a:xfrm>
          <a:custGeom>
            <a:avLst/>
            <a:gdLst/>
            <a:ahLst/>
            <a:cxnLst/>
            <a:rect l="l" t="t" r="r" b="b"/>
            <a:pathLst>
              <a:path w="516889" h="271144">
                <a:moveTo>
                  <a:pt x="430149" y="0"/>
                </a:moveTo>
                <a:lnTo>
                  <a:pt x="426338" y="11048"/>
                </a:lnTo>
                <a:lnTo>
                  <a:pt x="442007" y="17881"/>
                </a:lnTo>
                <a:lnTo>
                  <a:pt x="455485" y="27320"/>
                </a:lnTo>
                <a:lnTo>
                  <a:pt x="482869" y="70981"/>
                </a:lnTo>
                <a:lnTo>
                  <a:pt x="490870" y="111089"/>
                </a:lnTo>
                <a:lnTo>
                  <a:pt x="491871" y="134238"/>
                </a:lnTo>
                <a:lnTo>
                  <a:pt x="490868" y="158118"/>
                </a:lnTo>
                <a:lnTo>
                  <a:pt x="482816" y="199354"/>
                </a:lnTo>
                <a:lnTo>
                  <a:pt x="455469" y="243712"/>
                </a:lnTo>
                <a:lnTo>
                  <a:pt x="426720" y="260095"/>
                </a:lnTo>
                <a:lnTo>
                  <a:pt x="430149" y="271144"/>
                </a:lnTo>
                <a:lnTo>
                  <a:pt x="467121" y="253793"/>
                </a:lnTo>
                <a:lnTo>
                  <a:pt x="494284" y="223773"/>
                </a:lnTo>
                <a:lnTo>
                  <a:pt x="511032" y="183562"/>
                </a:lnTo>
                <a:lnTo>
                  <a:pt x="516636" y="135635"/>
                </a:lnTo>
                <a:lnTo>
                  <a:pt x="515233" y="110775"/>
                </a:lnTo>
                <a:lnTo>
                  <a:pt x="504045" y="66770"/>
                </a:lnTo>
                <a:lnTo>
                  <a:pt x="481851" y="30932"/>
                </a:lnTo>
                <a:lnTo>
                  <a:pt x="449796" y="7119"/>
                </a:lnTo>
                <a:lnTo>
                  <a:pt x="430149" y="0"/>
                </a:lnTo>
                <a:close/>
              </a:path>
              <a:path w="516889" h="271144">
                <a:moveTo>
                  <a:pt x="86487" y="0"/>
                </a:moveTo>
                <a:lnTo>
                  <a:pt x="49609" y="17430"/>
                </a:lnTo>
                <a:lnTo>
                  <a:pt x="22351" y="47625"/>
                </a:lnTo>
                <a:lnTo>
                  <a:pt x="5603" y="87820"/>
                </a:lnTo>
                <a:lnTo>
                  <a:pt x="0" y="135635"/>
                </a:lnTo>
                <a:lnTo>
                  <a:pt x="1402" y="160569"/>
                </a:lnTo>
                <a:lnTo>
                  <a:pt x="12590" y="204626"/>
                </a:lnTo>
                <a:lnTo>
                  <a:pt x="34712" y="240373"/>
                </a:lnTo>
                <a:lnTo>
                  <a:pt x="66768" y="264046"/>
                </a:lnTo>
                <a:lnTo>
                  <a:pt x="86487" y="271144"/>
                </a:lnTo>
                <a:lnTo>
                  <a:pt x="89916" y="260095"/>
                </a:lnTo>
                <a:lnTo>
                  <a:pt x="74487" y="253237"/>
                </a:lnTo>
                <a:lnTo>
                  <a:pt x="61166" y="243712"/>
                </a:lnTo>
                <a:lnTo>
                  <a:pt x="33819" y="199354"/>
                </a:lnTo>
                <a:lnTo>
                  <a:pt x="25767" y="158118"/>
                </a:lnTo>
                <a:lnTo>
                  <a:pt x="24764" y="134238"/>
                </a:lnTo>
                <a:lnTo>
                  <a:pt x="25767" y="111089"/>
                </a:lnTo>
                <a:lnTo>
                  <a:pt x="33819" y="70981"/>
                </a:lnTo>
                <a:lnTo>
                  <a:pt x="61261" y="27320"/>
                </a:lnTo>
                <a:lnTo>
                  <a:pt x="90297" y="11048"/>
                </a:lnTo>
                <a:lnTo>
                  <a:pt x="864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3" name="object 3"/>
          <p:cNvSpPr txBox="1"/>
          <p:nvPr/>
        </p:nvSpPr>
        <p:spPr>
          <a:xfrm>
            <a:off x="918509" y="1777223"/>
            <a:ext cx="7096349" cy="834387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268115" indent="-250086">
              <a:spcBef>
                <a:spcPts val="77"/>
              </a:spcBef>
              <a:buClr>
                <a:srgbClr val="8B1515"/>
              </a:buClr>
              <a:buFont typeface="Times New Roman"/>
              <a:buChar char="•"/>
              <a:tabLst>
                <a:tab pos="267653" algn="l"/>
                <a:tab pos="268577" algn="l"/>
              </a:tabLst>
            </a:pPr>
            <a:r>
              <a:rPr sz="1675" spc="-4" dirty="0">
                <a:latin typeface="Calibri"/>
                <a:cs typeface="Calibri"/>
              </a:rPr>
              <a:t>Considerable</a:t>
            </a:r>
            <a:r>
              <a:rPr sz="1675" dirty="0">
                <a:latin typeface="Calibri"/>
                <a:cs typeface="Calibri"/>
              </a:rPr>
              <a:t> recent </a:t>
            </a:r>
            <a:r>
              <a:rPr sz="1675" spc="-4" dirty="0">
                <a:latin typeface="Calibri"/>
                <a:cs typeface="Calibri"/>
              </a:rPr>
              <a:t>work</a:t>
            </a:r>
            <a:r>
              <a:rPr sz="1675" spc="8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has</a:t>
            </a:r>
            <a:r>
              <a:rPr sz="1675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gone</a:t>
            </a:r>
            <a:r>
              <a:rPr sz="1675" spc="15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into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the</a:t>
            </a:r>
            <a:r>
              <a:rPr sz="1675" spc="11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question,</a:t>
            </a:r>
            <a:r>
              <a:rPr sz="1675" spc="44" dirty="0">
                <a:latin typeface="Calibri"/>
                <a:cs typeface="Calibri"/>
              </a:rPr>
              <a:t> </a:t>
            </a:r>
            <a:r>
              <a:rPr sz="1675" i="1" spc="-4" dirty="0">
                <a:latin typeface="Calibri"/>
                <a:cs typeface="Calibri"/>
              </a:rPr>
              <a:t>Can</a:t>
            </a:r>
            <a:r>
              <a:rPr sz="1675" i="1" spc="8" dirty="0">
                <a:latin typeface="Calibri"/>
                <a:cs typeface="Calibri"/>
              </a:rPr>
              <a:t> </a:t>
            </a:r>
            <a:r>
              <a:rPr sz="1675" i="1" dirty="0">
                <a:latin typeface="Calibri"/>
                <a:cs typeface="Calibri"/>
              </a:rPr>
              <a:t>we</a:t>
            </a:r>
            <a:r>
              <a:rPr sz="1675" i="1" spc="4" dirty="0">
                <a:latin typeface="Calibri"/>
                <a:cs typeface="Calibri"/>
              </a:rPr>
              <a:t> </a:t>
            </a:r>
            <a:r>
              <a:rPr sz="1675" i="1" spc="-4" dirty="0">
                <a:latin typeface="Calibri"/>
                <a:cs typeface="Calibri"/>
              </a:rPr>
              <a:t>build</a:t>
            </a:r>
            <a:r>
              <a:rPr sz="1675" i="1" spc="4" dirty="0">
                <a:latin typeface="Calibri"/>
                <a:cs typeface="Calibri"/>
              </a:rPr>
              <a:t> </a:t>
            </a:r>
            <a:r>
              <a:rPr sz="1675" i="1" dirty="0">
                <a:latin typeface="Calibri"/>
                <a:cs typeface="Calibri"/>
              </a:rPr>
              <a:t>models</a:t>
            </a:r>
            <a:r>
              <a:rPr sz="1675" i="1" spc="-4" dirty="0">
                <a:latin typeface="Calibri"/>
                <a:cs typeface="Calibri"/>
              </a:rPr>
              <a:t> like</a:t>
            </a:r>
            <a:endParaRPr sz="1675" dirty="0">
              <a:latin typeface="Calibri"/>
              <a:cs typeface="Calibri"/>
            </a:endParaRPr>
          </a:p>
          <a:p>
            <a:pPr marL="268115">
              <a:spcBef>
                <a:spcPts val="15"/>
              </a:spcBef>
              <a:tabLst>
                <a:tab pos="3389806" algn="l"/>
                <a:tab pos="3764243" algn="l"/>
              </a:tabLst>
            </a:pPr>
            <a:r>
              <a:rPr sz="1675" i="1" dirty="0">
                <a:latin typeface="Calibri"/>
                <a:cs typeface="Calibri"/>
              </a:rPr>
              <a:t>Transformers</a:t>
            </a:r>
            <a:r>
              <a:rPr sz="1675" i="1" spc="-26" dirty="0">
                <a:latin typeface="Calibri"/>
                <a:cs typeface="Calibri"/>
              </a:rPr>
              <a:t> </a:t>
            </a:r>
            <a:r>
              <a:rPr sz="1675" i="1" dirty="0">
                <a:latin typeface="Calibri"/>
                <a:cs typeface="Calibri"/>
              </a:rPr>
              <a:t>without</a:t>
            </a:r>
            <a:r>
              <a:rPr sz="1675" i="1" spc="11" dirty="0">
                <a:latin typeface="Calibri"/>
                <a:cs typeface="Calibri"/>
              </a:rPr>
              <a:t> </a:t>
            </a:r>
            <a:r>
              <a:rPr sz="1675" i="1" spc="-4" dirty="0">
                <a:latin typeface="Calibri"/>
                <a:cs typeface="Calibri"/>
              </a:rPr>
              <a:t>paying</a:t>
            </a:r>
            <a:r>
              <a:rPr sz="1675" i="1" spc="8" dirty="0">
                <a:latin typeface="Calibri"/>
                <a:cs typeface="Calibri"/>
              </a:rPr>
              <a:t> </a:t>
            </a:r>
            <a:r>
              <a:rPr sz="1675" i="1" spc="-4" dirty="0">
                <a:latin typeface="Calibri"/>
                <a:cs typeface="Calibri"/>
              </a:rPr>
              <a:t>the</a:t>
            </a:r>
            <a:r>
              <a:rPr sz="1675" i="1" spc="29" dirty="0">
                <a:latin typeface="Calibri"/>
                <a:cs typeface="Calibri"/>
              </a:rPr>
              <a:t> </a:t>
            </a:r>
            <a:r>
              <a:rPr sz="1675" dirty="0">
                <a:latin typeface="Cambria Math"/>
                <a:cs typeface="Cambria Math"/>
              </a:rPr>
              <a:t>𝑂	</a:t>
            </a:r>
            <a:r>
              <a:rPr sz="1675" spc="62" dirty="0">
                <a:latin typeface="Cambria Math"/>
                <a:cs typeface="Cambria Math"/>
              </a:rPr>
              <a:t>𝑇</a:t>
            </a:r>
            <a:r>
              <a:rPr sz="1802" spc="93" baseline="28619" dirty="0">
                <a:latin typeface="Cambria Math"/>
                <a:cs typeface="Cambria Math"/>
              </a:rPr>
              <a:t>2	</a:t>
            </a:r>
            <a:r>
              <a:rPr sz="1675" i="1" spc="-4" dirty="0">
                <a:latin typeface="Calibri"/>
                <a:cs typeface="Calibri"/>
              </a:rPr>
              <a:t>all-pairs</a:t>
            </a:r>
            <a:r>
              <a:rPr sz="1675" i="1" spc="-8" dirty="0">
                <a:latin typeface="Calibri"/>
                <a:cs typeface="Calibri"/>
              </a:rPr>
              <a:t> </a:t>
            </a:r>
            <a:r>
              <a:rPr sz="1675" i="1" spc="-4" dirty="0">
                <a:latin typeface="Calibri"/>
                <a:cs typeface="Calibri"/>
              </a:rPr>
              <a:t>self-attention</a:t>
            </a:r>
            <a:r>
              <a:rPr sz="1675" i="1" spc="-15" dirty="0">
                <a:latin typeface="Calibri"/>
                <a:cs typeface="Calibri"/>
              </a:rPr>
              <a:t> </a:t>
            </a:r>
            <a:r>
              <a:rPr sz="1675" i="1" dirty="0">
                <a:latin typeface="Calibri"/>
                <a:cs typeface="Calibri"/>
              </a:rPr>
              <a:t>cost?</a:t>
            </a:r>
            <a:endParaRPr sz="1675" dirty="0">
              <a:latin typeface="Calibri"/>
              <a:cs typeface="Calibri"/>
            </a:endParaRPr>
          </a:p>
          <a:p>
            <a:pPr marL="268115" indent="-250086">
              <a:spcBef>
                <a:spcPts val="386"/>
              </a:spcBef>
              <a:buClr>
                <a:srgbClr val="8B1515"/>
              </a:buClr>
              <a:buFont typeface="Times New Roman"/>
              <a:buChar char="•"/>
              <a:tabLst>
                <a:tab pos="267653" algn="l"/>
                <a:tab pos="268577" algn="l"/>
              </a:tabLst>
            </a:pPr>
            <a:r>
              <a:rPr sz="1675" spc="-4" dirty="0">
                <a:latin typeface="Calibri"/>
                <a:cs typeface="Calibri"/>
              </a:rPr>
              <a:t>For example,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b="1" spc="-4" dirty="0">
                <a:latin typeface="Calibri"/>
                <a:cs typeface="Calibri"/>
              </a:rPr>
              <a:t>Linformer</a:t>
            </a:r>
            <a:r>
              <a:rPr sz="1675" b="1" dirty="0">
                <a:solidFill>
                  <a:srgbClr val="4197B5"/>
                </a:solidFill>
                <a:latin typeface="Calibri"/>
                <a:cs typeface="Calibri"/>
              </a:rPr>
              <a:t> </a:t>
            </a:r>
            <a:r>
              <a:rPr sz="1675" u="heavy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[Wang</a:t>
            </a:r>
            <a:r>
              <a:rPr sz="1675" u="heavy" spc="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675" u="heavy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et</a:t>
            </a:r>
            <a:r>
              <a:rPr sz="1675" u="heavy" spc="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675" u="heavy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al.,</a:t>
            </a:r>
            <a:r>
              <a:rPr sz="1675" u="heavy" spc="-8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675" u="heavy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2020]</a:t>
            </a:r>
            <a:endParaRPr sz="1675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67956" y="3110003"/>
            <a:ext cx="1607576" cy="209834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34433" y="3446565"/>
            <a:ext cx="1916921" cy="1298616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9246" marR="3698">
              <a:spcBef>
                <a:spcPts val="77"/>
              </a:spcBef>
            </a:pPr>
            <a:r>
              <a:rPr sz="1675" dirty="0">
                <a:solidFill>
                  <a:srgbClr val="175E53"/>
                </a:solidFill>
                <a:latin typeface="Calibri"/>
                <a:cs typeface="Calibri"/>
              </a:rPr>
              <a:t>Key idea: map the </a:t>
            </a:r>
            <a:r>
              <a:rPr sz="1675" spc="4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675" dirty="0">
                <a:solidFill>
                  <a:srgbClr val="175E53"/>
                </a:solidFill>
                <a:latin typeface="Calibri"/>
                <a:cs typeface="Calibri"/>
              </a:rPr>
              <a:t>sequence length </a:t>
            </a:r>
            <a:r>
              <a:rPr sz="1675" spc="4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675" spc="-4" dirty="0">
                <a:solidFill>
                  <a:srgbClr val="175E53"/>
                </a:solidFill>
                <a:latin typeface="Calibri"/>
                <a:cs typeface="Calibri"/>
              </a:rPr>
              <a:t>dimension to </a:t>
            </a:r>
            <a:r>
              <a:rPr sz="1675" dirty="0">
                <a:solidFill>
                  <a:srgbClr val="175E53"/>
                </a:solidFill>
                <a:latin typeface="Calibri"/>
                <a:cs typeface="Calibri"/>
              </a:rPr>
              <a:t>a lower- </a:t>
            </a:r>
            <a:r>
              <a:rPr sz="1675" spc="-368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675" dirty="0">
                <a:solidFill>
                  <a:srgbClr val="175E53"/>
                </a:solidFill>
                <a:latin typeface="Calibri"/>
                <a:cs typeface="Calibri"/>
              </a:rPr>
              <a:t>dimensional</a:t>
            </a:r>
            <a:r>
              <a:rPr sz="1675" spc="-33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675" spc="-4" dirty="0">
                <a:solidFill>
                  <a:srgbClr val="175E53"/>
                </a:solidFill>
                <a:latin typeface="Calibri"/>
                <a:cs typeface="Calibri"/>
              </a:rPr>
              <a:t>space</a:t>
            </a:r>
            <a:r>
              <a:rPr sz="1675" spc="-22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675" spc="-4" dirty="0">
                <a:solidFill>
                  <a:srgbClr val="175E53"/>
                </a:solidFill>
                <a:latin typeface="Calibri"/>
                <a:cs typeface="Calibri"/>
              </a:rPr>
              <a:t>for </a:t>
            </a:r>
            <a:r>
              <a:rPr sz="1675" spc="-368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675" dirty="0">
                <a:solidFill>
                  <a:srgbClr val="175E53"/>
                </a:solidFill>
                <a:latin typeface="Calibri"/>
                <a:cs typeface="Calibri"/>
              </a:rPr>
              <a:t>values,</a:t>
            </a:r>
            <a:r>
              <a:rPr sz="1675" spc="-19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675" dirty="0">
                <a:solidFill>
                  <a:srgbClr val="175E53"/>
                </a:solidFill>
                <a:latin typeface="Calibri"/>
                <a:cs typeface="Calibri"/>
              </a:rPr>
              <a:t>keys</a:t>
            </a:r>
            <a:endParaRPr sz="1675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60377" y="3064847"/>
            <a:ext cx="3443316" cy="200217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046353" y="3447794"/>
            <a:ext cx="169342" cy="1209227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246">
              <a:lnSpc>
                <a:spcPts val="1318"/>
              </a:lnSpc>
            </a:pPr>
            <a:r>
              <a:rPr sz="1310" spc="-8" dirty="0">
                <a:latin typeface="Calibri"/>
                <a:cs typeface="Calibri"/>
              </a:rPr>
              <a:t>Inference</a:t>
            </a:r>
            <a:r>
              <a:rPr sz="1310" spc="-19" dirty="0">
                <a:latin typeface="Calibri"/>
                <a:cs typeface="Calibri"/>
              </a:rPr>
              <a:t> </a:t>
            </a:r>
            <a:r>
              <a:rPr sz="1310" spc="-4" dirty="0">
                <a:latin typeface="Calibri"/>
                <a:cs typeface="Calibri"/>
              </a:rPr>
              <a:t>time</a:t>
            </a:r>
            <a:r>
              <a:rPr sz="1310" spc="-19" dirty="0">
                <a:latin typeface="Calibri"/>
                <a:cs typeface="Calibri"/>
              </a:rPr>
              <a:t> </a:t>
            </a:r>
            <a:r>
              <a:rPr sz="1310" spc="-4" dirty="0">
                <a:latin typeface="Calibri"/>
                <a:cs typeface="Calibri"/>
              </a:rPr>
              <a:t>(s)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144EDD43-45B7-4E64-B611-DE272D3F0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222146"/>
            <a:ext cx="8109585" cy="955918"/>
          </a:xfrm>
        </p:spPr>
        <p:txBody>
          <a:bodyPr/>
          <a:lstStyle/>
          <a:p>
            <a:r>
              <a:rPr lang="en-US" sz="3106" spc="8" dirty="0">
                <a:latin typeface="Calibri"/>
                <a:cs typeface="Calibri"/>
              </a:rPr>
              <a:t>Recent</a:t>
            </a:r>
            <a:r>
              <a:rPr lang="en-US" sz="3106" spc="-19" dirty="0">
                <a:latin typeface="Calibri"/>
                <a:cs typeface="Calibri"/>
              </a:rPr>
              <a:t> </a:t>
            </a:r>
            <a:r>
              <a:rPr lang="en-US" sz="3106" spc="8" dirty="0">
                <a:latin typeface="Calibri"/>
                <a:cs typeface="Calibri"/>
              </a:rPr>
              <a:t>work</a:t>
            </a:r>
            <a:r>
              <a:rPr lang="en-US" sz="3106" spc="4" dirty="0">
                <a:latin typeface="Calibri"/>
                <a:cs typeface="Calibri"/>
              </a:rPr>
              <a:t> on</a:t>
            </a:r>
            <a:r>
              <a:rPr lang="en-US" sz="3106" spc="8" dirty="0">
                <a:latin typeface="Calibri"/>
                <a:cs typeface="Calibri"/>
              </a:rPr>
              <a:t> </a:t>
            </a:r>
            <a:r>
              <a:rPr lang="en-US" sz="3106" spc="4" dirty="0">
                <a:latin typeface="Calibri"/>
                <a:cs typeface="Calibri"/>
              </a:rPr>
              <a:t>improving</a:t>
            </a:r>
            <a:r>
              <a:rPr lang="en-US" sz="3106" spc="15" dirty="0">
                <a:latin typeface="Calibri"/>
                <a:cs typeface="Calibri"/>
              </a:rPr>
              <a:t> </a:t>
            </a:r>
            <a:r>
              <a:rPr lang="en-US" sz="3106" spc="4" dirty="0">
                <a:latin typeface="Calibri"/>
                <a:cs typeface="Calibri"/>
              </a:rPr>
              <a:t>on</a:t>
            </a:r>
            <a:r>
              <a:rPr lang="en-US" sz="3106" spc="-4" dirty="0">
                <a:latin typeface="Calibri"/>
                <a:cs typeface="Calibri"/>
              </a:rPr>
              <a:t> </a:t>
            </a:r>
            <a:r>
              <a:rPr lang="en-US" sz="3106" spc="4" dirty="0">
                <a:latin typeface="Calibri"/>
                <a:cs typeface="Calibri"/>
              </a:rPr>
              <a:t>quadratic</a:t>
            </a:r>
            <a:r>
              <a:rPr lang="en-US" sz="3106" spc="-11" dirty="0">
                <a:latin typeface="Calibri"/>
                <a:cs typeface="Calibri"/>
              </a:rPr>
              <a:t> </a:t>
            </a:r>
            <a:r>
              <a:rPr lang="en-US" sz="3106" spc="8" dirty="0">
                <a:latin typeface="Calibri"/>
                <a:cs typeface="Calibri"/>
              </a:rPr>
              <a:t>self-attention</a:t>
            </a:r>
            <a:r>
              <a:rPr lang="en-US" sz="3106" dirty="0">
                <a:latin typeface="Calibri"/>
                <a:cs typeface="Calibri"/>
              </a:rPr>
              <a:t> </a:t>
            </a:r>
            <a:r>
              <a:rPr lang="en-US" sz="3106" spc="4" dirty="0">
                <a:latin typeface="Calibri"/>
                <a:cs typeface="Calibri"/>
              </a:rPr>
              <a:t>cost</a:t>
            </a:r>
            <a:endParaRPr lang="en-US" dirty="0"/>
          </a:p>
        </p:txBody>
      </p:sp>
      <p:sp>
        <p:nvSpPr>
          <p:cNvPr id="9" name="object 9"/>
          <p:cNvSpPr txBox="1"/>
          <p:nvPr/>
        </p:nvSpPr>
        <p:spPr>
          <a:xfrm>
            <a:off x="6071054" y="5104463"/>
            <a:ext cx="1948353" cy="210929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310" spc="-4" dirty="0">
                <a:latin typeface="Calibri"/>
                <a:cs typeface="Calibri"/>
              </a:rPr>
              <a:t>Sequence length</a:t>
            </a:r>
            <a:r>
              <a:rPr sz="1310" dirty="0">
                <a:latin typeface="Calibri"/>
                <a:cs typeface="Calibri"/>
              </a:rPr>
              <a:t> / </a:t>
            </a:r>
            <a:r>
              <a:rPr sz="1310" spc="-11" dirty="0">
                <a:latin typeface="Calibri"/>
                <a:cs typeface="Calibri"/>
              </a:rPr>
              <a:t>batch</a:t>
            </a:r>
            <a:r>
              <a:rPr sz="1310" spc="-15" dirty="0">
                <a:latin typeface="Calibri"/>
                <a:cs typeface="Calibri"/>
              </a:rPr>
              <a:t> </a:t>
            </a:r>
            <a:r>
              <a:rPr sz="1310" spc="-8" dirty="0">
                <a:latin typeface="Calibri"/>
                <a:cs typeface="Calibri"/>
              </a:rPr>
              <a:t>size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977257-0F47-4433-A098-DF7846184B8E}"/>
              </a:ext>
            </a:extLst>
          </p:cNvPr>
          <p:cNvSpPr txBox="1"/>
          <p:nvPr/>
        </p:nvSpPr>
        <p:spPr>
          <a:xfrm>
            <a:off x="134471" y="6488295"/>
            <a:ext cx="909223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7553">
              <a:defRPr/>
            </a:pPr>
            <a:r>
              <a:rPr lang="en-US" sz="1165" dirty="0">
                <a:solidFill>
                  <a:prstClr val="black"/>
                </a:solidFill>
                <a:latin typeface="Calibri"/>
              </a:rPr>
              <a:t>John Hewitt</a:t>
            </a:r>
          </a:p>
        </p:txBody>
      </p:sp>
    </p:spTree>
    <p:extLst>
      <p:ext uri="{BB962C8B-B14F-4D97-AF65-F5344CB8AC3E}">
        <p14:creationId xmlns:p14="http://schemas.microsoft.com/office/powerpoint/2010/main" val="3491031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38168" y="2097465"/>
            <a:ext cx="376266" cy="197378"/>
          </a:xfrm>
          <a:custGeom>
            <a:avLst/>
            <a:gdLst/>
            <a:ahLst/>
            <a:cxnLst/>
            <a:rect l="l" t="t" r="r" b="b"/>
            <a:pathLst>
              <a:path w="516889" h="271144">
                <a:moveTo>
                  <a:pt x="430149" y="0"/>
                </a:moveTo>
                <a:lnTo>
                  <a:pt x="426338" y="11048"/>
                </a:lnTo>
                <a:lnTo>
                  <a:pt x="442007" y="17881"/>
                </a:lnTo>
                <a:lnTo>
                  <a:pt x="455485" y="27320"/>
                </a:lnTo>
                <a:lnTo>
                  <a:pt x="482869" y="70981"/>
                </a:lnTo>
                <a:lnTo>
                  <a:pt x="490870" y="111089"/>
                </a:lnTo>
                <a:lnTo>
                  <a:pt x="491871" y="134238"/>
                </a:lnTo>
                <a:lnTo>
                  <a:pt x="490868" y="158118"/>
                </a:lnTo>
                <a:lnTo>
                  <a:pt x="482816" y="199354"/>
                </a:lnTo>
                <a:lnTo>
                  <a:pt x="455469" y="243712"/>
                </a:lnTo>
                <a:lnTo>
                  <a:pt x="426720" y="260095"/>
                </a:lnTo>
                <a:lnTo>
                  <a:pt x="430149" y="271144"/>
                </a:lnTo>
                <a:lnTo>
                  <a:pt x="467121" y="253793"/>
                </a:lnTo>
                <a:lnTo>
                  <a:pt x="494284" y="223773"/>
                </a:lnTo>
                <a:lnTo>
                  <a:pt x="511032" y="183562"/>
                </a:lnTo>
                <a:lnTo>
                  <a:pt x="516636" y="135635"/>
                </a:lnTo>
                <a:lnTo>
                  <a:pt x="515233" y="110775"/>
                </a:lnTo>
                <a:lnTo>
                  <a:pt x="504045" y="66770"/>
                </a:lnTo>
                <a:lnTo>
                  <a:pt x="481851" y="30932"/>
                </a:lnTo>
                <a:lnTo>
                  <a:pt x="449796" y="7119"/>
                </a:lnTo>
                <a:lnTo>
                  <a:pt x="430149" y="0"/>
                </a:lnTo>
                <a:close/>
              </a:path>
              <a:path w="516889" h="271144">
                <a:moveTo>
                  <a:pt x="86487" y="0"/>
                </a:moveTo>
                <a:lnTo>
                  <a:pt x="49609" y="17430"/>
                </a:lnTo>
                <a:lnTo>
                  <a:pt x="22351" y="47625"/>
                </a:lnTo>
                <a:lnTo>
                  <a:pt x="5603" y="87820"/>
                </a:lnTo>
                <a:lnTo>
                  <a:pt x="0" y="135635"/>
                </a:lnTo>
                <a:lnTo>
                  <a:pt x="1402" y="160569"/>
                </a:lnTo>
                <a:lnTo>
                  <a:pt x="12590" y="204626"/>
                </a:lnTo>
                <a:lnTo>
                  <a:pt x="34712" y="240373"/>
                </a:lnTo>
                <a:lnTo>
                  <a:pt x="66768" y="264046"/>
                </a:lnTo>
                <a:lnTo>
                  <a:pt x="86487" y="271144"/>
                </a:lnTo>
                <a:lnTo>
                  <a:pt x="89916" y="260095"/>
                </a:lnTo>
                <a:lnTo>
                  <a:pt x="74487" y="253237"/>
                </a:lnTo>
                <a:lnTo>
                  <a:pt x="61166" y="243712"/>
                </a:lnTo>
                <a:lnTo>
                  <a:pt x="33819" y="199354"/>
                </a:lnTo>
                <a:lnTo>
                  <a:pt x="25767" y="158118"/>
                </a:lnTo>
                <a:lnTo>
                  <a:pt x="24764" y="134238"/>
                </a:lnTo>
                <a:lnTo>
                  <a:pt x="25767" y="111089"/>
                </a:lnTo>
                <a:lnTo>
                  <a:pt x="33819" y="70981"/>
                </a:lnTo>
                <a:lnTo>
                  <a:pt x="61261" y="27320"/>
                </a:lnTo>
                <a:lnTo>
                  <a:pt x="90297" y="11048"/>
                </a:lnTo>
                <a:lnTo>
                  <a:pt x="864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3" name="object 3"/>
          <p:cNvSpPr txBox="1"/>
          <p:nvPr/>
        </p:nvSpPr>
        <p:spPr>
          <a:xfrm>
            <a:off x="676886" y="1777223"/>
            <a:ext cx="7338102" cy="1635696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509419" indent="-250086">
              <a:spcBef>
                <a:spcPts val="77"/>
              </a:spcBef>
              <a:buClr>
                <a:srgbClr val="8B1515"/>
              </a:buClr>
              <a:buFont typeface="Times New Roman"/>
              <a:buChar char="•"/>
              <a:tabLst>
                <a:tab pos="509419" algn="l"/>
                <a:tab pos="509881" algn="l"/>
              </a:tabLst>
            </a:pPr>
            <a:r>
              <a:rPr sz="1675" spc="-4" dirty="0">
                <a:latin typeface="Calibri"/>
                <a:cs typeface="Calibri"/>
              </a:rPr>
              <a:t>Considerable</a:t>
            </a:r>
            <a:r>
              <a:rPr sz="1675" dirty="0">
                <a:latin typeface="Calibri"/>
                <a:cs typeface="Calibri"/>
              </a:rPr>
              <a:t> recent </a:t>
            </a:r>
            <a:r>
              <a:rPr sz="1675" spc="-4" dirty="0">
                <a:latin typeface="Calibri"/>
                <a:cs typeface="Calibri"/>
              </a:rPr>
              <a:t>work</a:t>
            </a:r>
            <a:r>
              <a:rPr sz="1675" spc="8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has</a:t>
            </a:r>
            <a:r>
              <a:rPr sz="1675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gone</a:t>
            </a:r>
            <a:r>
              <a:rPr sz="1675" spc="15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into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the</a:t>
            </a:r>
            <a:r>
              <a:rPr sz="1675" spc="11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question,</a:t>
            </a:r>
            <a:r>
              <a:rPr sz="1675" spc="44" dirty="0">
                <a:latin typeface="Calibri"/>
                <a:cs typeface="Calibri"/>
              </a:rPr>
              <a:t> </a:t>
            </a:r>
            <a:r>
              <a:rPr sz="1675" i="1" spc="-4" dirty="0">
                <a:latin typeface="Calibri"/>
                <a:cs typeface="Calibri"/>
              </a:rPr>
              <a:t>Can</a:t>
            </a:r>
            <a:r>
              <a:rPr sz="1675" i="1" spc="8" dirty="0">
                <a:latin typeface="Calibri"/>
                <a:cs typeface="Calibri"/>
              </a:rPr>
              <a:t> </a:t>
            </a:r>
            <a:r>
              <a:rPr sz="1675" i="1" dirty="0">
                <a:latin typeface="Calibri"/>
                <a:cs typeface="Calibri"/>
              </a:rPr>
              <a:t>we</a:t>
            </a:r>
            <a:r>
              <a:rPr sz="1675" i="1" spc="4" dirty="0">
                <a:latin typeface="Calibri"/>
                <a:cs typeface="Calibri"/>
              </a:rPr>
              <a:t> </a:t>
            </a:r>
            <a:r>
              <a:rPr sz="1675" i="1" spc="-4" dirty="0">
                <a:latin typeface="Calibri"/>
                <a:cs typeface="Calibri"/>
              </a:rPr>
              <a:t>build</a:t>
            </a:r>
            <a:r>
              <a:rPr sz="1675" i="1" spc="4" dirty="0">
                <a:latin typeface="Calibri"/>
                <a:cs typeface="Calibri"/>
              </a:rPr>
              <a:t> </a:t>
            </a:r>
            <a:r>
              <a:rPr sz="1675" i="1" dirty="0">
                <a:latin typeface="Calibri"/>
                <a:cs typeface="Calibri"/>
              </a:rPr>
              <a:t>models</a:t>
            </a:r>
            <a:r>
              <a:rPr sz="1675" i="1" spc="-4" dirty="0">
                <a:latin typeface="Calibri"/>
                <a:cs typeface="Calibri"/>
              </a:rPr>
              <a:t> like</a:t>
            </a:r>
            <a:endParaRPr sz="1675" dirty="0">
              <a:latin typeface="Calibri"/>
              <a:cs typeface="Calibri"/>
            </a:endParaRPr>
          </a:p>
          <a:p>
            <a:pPr marL="509419">
              <a:spcBef>
                <a:spcPts val="15"/>
              </a:spcBef>
              <a:tabLst>
                <a:tab pos="3631572" algn="l"/>
                <a:tab pos="4006009" algn="l"/>
              </a:tabLst>
            </a:pPr>
            <a:r>
              <a:rPr sz="1675" i="1" dirty="0">
                <a:latin typeface="Calibri"/>
                <a:cs typeface="Calibri"/>
              </a:rPr>
              <a:t>Transformers</a:t>
            </a:r>
            <a:r>
              <a:rPr sz="1675" i="1" spc="-26" dirty="0">
                <a:latin typeface="Calibri"/>
                <a:cs typeface="Calibri"/>
              </a:rPr>
              <a:t> </a:t>
            </a:r>
            <a:r>
              <a:rPr sz="1675" i="1" dirty="0">
                <a:latin typeface="Calibri"/>
                <a:cs typeface="Calibri"/>
              </a:rPr>
              <a:t>without</a:t>
            </a:r>
            <a:r>
              <a:rPr sz="1675" i="1" spc="11" dirty="0">
                <a:latin typeface="Calibri"/>
                <a:cs typeface="Calibri"/>
              </a:rPr>
              <a:t> </a:t>
            </a:r>
            <a:r>
              <a:rPr sz="1675" i="1" spc="-4" dirty="0">
                <a:latin typeface="Calibri"/>
                <a:cs typeface="Calibri"/>
              </a:rPr>
              <a:t>paying</a:t>
            </a:r>
            <a:r>
              <a:rPr sz="1675" i="1" spc="8" dirty="0">
                <a:latin typeface="Calibri"/>
                <a:cs typeface="Calibri"/>
              </a:rPr>
              <a:t> </a:t>
            </a:r>
            <a:r>
              <a:rPr sz="1675" i="1" spc="-4" dirty="0">
                <a:latin typeface="Calibri"/>
                <a:cs typeface="Calibri"/>
              </a:rPr>
              <a:t>the</a:t>
            </a:r>
            <a:r>
              <a:rPr sz="1675" i="1" spc="29" dirty="0">
                <a:latin typeface="Calibri"/>
                <a:cs typeface="Calibri"/>
              </a:rPr>
              <a:t> </a:t>
            </a:r>
            <a:r>
              <a:rPr sz="1675" dirty="0">
                <a:latin typeface="Cambria Math"/>
                <a:cs typeface="Cambria Math"/>
              </a:rPr>
              <a:t>𝑂	</a:t>
            </a:r>
            <a:r>
              <a:rPr sz="1675" spc="62" dirty="0">
                <a:latin typeface="Cambria Math"/>
                <a:cs typeface="Cambria Math"/>
              </a:rPr>
              <a:t>𝑇</a:t>
            </a:r>
            <a:r>
              <a:rPr sz="1802" spc="93" baseline="28619" dirty="0">
                <a:latin typeface="Cambria Math"/>
                <a:cs typeface="Cambria Math"/>
              </a:rPr>
              <a:t>2	</a:t>
            </a:r>
            <a:r>
              <a:rPr sz="1675" i="1" spc="-4" dirty="0">
                <a:latin typeface="Calibri"/>
                <a:cs typeface="Calibri"/>
              </a:rPr>
              <a:t>all-pairs</a:t>
            </a:r>
            <a:r>
              <a:rPr sz="1675" i="1" spc="-8" dirty="0">
                <a:latin typeface="Calibri"/>
                <a:cs typeface="Calibri"/>
              </a:rPr>
              <a:t> </a:t>
            </a:r>
            <a:r>
              <a:rPr sz="1675" i="1" spc="-4" dirty="0">
                <a:latin typeface="Calibri"/>
                <a:cs typeface="Calibri"/>
              </a:rPr>
              <a:t>self-attention</a:t>
            </a:r>
            <a:r>
              <a:rPr sz="1675" i="1" spc="-15" dirty="0">
                <a:latin typeface="Calibri"/>
                <a:cs typeface="Calibri"/>
              </a:rPr>
              <a:t> </a:t>
            </a:r>
            <a:r>
              <a:rPr sz="1675" i="1" dirty="0">
                <a:latin typeface="Calibri"/>
                <a:cs typeface="Calibri"/>
              </a:rPr>
              <a:t>cost?</a:t>
            </a:r>
            <a:endParaRPr sz="1675" dirty="0">
              <a:latin typeface="Calibri"/>
              <a:cs typeface="Calibri"/>
            </a:endParaRPr>
          </a:p>
          <a:p>
            <a:pPr marL="509419" indent="-250086">
              <a:spcBef>
                <a:spcPts val="386"/>
              </a:spcBef>
              <a:buClr>
                <a:srgbClr val="8B1515"/>
              </a:buClr>
              <a:buFont typeface="Times New Roman"/>
              <a:buChar char="•"/>
              <a:tabLst>
                <a:tab pos="509419" algn="l"/>
                <a:tab pos="509881" algn="l"/>
              </a:tabLst>
            </a:pPr>
            <a:r>
              <a:rPr sz="1675" spc="-4" dirty="0">
                <a:latin typeface="Calibri"/>
                <a:cs typeface="Calibri"/>
              </a:rPr>
              <a:t>For</a:t>
            </a:r>
            <a:r>
              <a:rPr sz="1675" spc="-8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example,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b="1" dirty="0">
                <a:latin typeface="Calibri"/>
                <a:cs typeface="Calibri"/>
              </a:rPr>
              <a:t>BigBird</a:t>
            </a:r>
            <a:r>
              <a:rPr sz="1675" b="1" spc="-15" dirty="0">
                <a:solidFill>
                  <a:srgbClr val="4197B5"/>
                </a:solidFill>
                <a:latin typeface="Calibri"/>
                <a:cs typeface="Calibri"/>
              </a:rPr>
              <a:t> </a:t>
            </a:r>
            <a:r>
              <a:rPr sz="1675" u="heavy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[Zaheer</a:t>
            </a:r>
            <a:r>
              <a:rPr sz="1675" u="heavy" spc="-8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675" u="heavy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et al.,</a:t>
            </a:r>
            <a:r>
              <a:rPr sz="1675" u="heavy" spc="-11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675" u="heavy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2021]</a:t>
            </a:r>
            <a:endParaRPr sz="1675" dirty="0">
              <a:latin typeface="Calibri"/>
              <a:cs typeface="Calibri"/>
            </a:endParaRPr>
          </a:p>
          <a:p>
            <a:pPr>
              <a:spcBef>
                <a:spcPts val="22"/>
              </a:spcBef>
            </a:pPr>
            <a:endParaRPr sz="1857" dirty="0">
              <a:latin typeface="Calibri"/>
              <a:cs typeface="Calibri"/>
            </a:endParaRPr>
          </a:p>
          <a:p>
            <a:pPr marL="18491" marR="158096"/>
            <a:r>
              <a:rPr sz="1675" dirty="0">
                <a:solidFill>
                  <a:srgbClr val="175E53"/>
                </a:solidFill>
                <a:latin typeface="Calibri"/>
                <a:cs typeface="Calibri"/>
              </a:rPr>
              <a:t>Key idea:</a:t>
            </a:r>
            <a:r>
              <a:rPr sz="1675" spc="-4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675" dirty="0">
                <a:solidFill>
                  <a:srgbClr val="175E53"/>
                </a:solidFill>
                <a:latin typeface="Calibri"/>
                <a:cs typeface="Calibri"/>
              </a:rPr>
              <a:t>replace</a:t>
            </a:r>
            <a:r>
              <a:rPr sz="1675" spc="4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675" spc="-4" dirty="0">
                <a:solidFill>
                  <a:srgbClr val="175E53"/>
                </a:solidFill>
                <a:latin typeface="Calibri"/>
                <a:cs typeface="Calibri"/>
              </a:rPr>
              <a:t>all-pairs</a:t>
            </a:r>
            <a:r>
              <a:rPr sz="1675" spc="-22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675" dirty="0">
                <a:solidFill>
                  <a:srgbClr val="175E53"/>
                </a:solidFill>
                <a:latin typeface="Calibri"/>
                <a:cs typeface="Calibri"/>
              </a:rPr>
              <a:t>interactions</a:t>
            </a:r>
            <a:r>
              <a:rPr sz="1675" spc="8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675" spc="-4" dirty="0">
                <a:solidFill>
                  <a:srgbClr val="175E53"/>
                </a:solidFill>
                <a:latin typeface="Calibri"/>
                <a:cs typeface="Calibri"/>
              </a:rPr>
              <a:t>with</a:t>
            </a:r>
            <a:r>
              <a:rPr sz="1675" spc="15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675" dirty="0">
                <a:solidFill>
                  <a:srgbClr val="175E53"/>
                </a:solidFill>
                <a:latin typeface="Calibri"/>
                <a:cs typeface="Calibri"/>
              </a:rPr>
              <a:t>a</a:t>
            </a:r>
            <a:r>
              <a:rPr sz="1675" spc="4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675" spc="-4" dirty="0">
                <a:solidFill>
                  <a:srgbClr val="175E53"/>
                </a:solidFill>
                <a:latin typeface="Calibri"/>
                <a:cs typeface="Calibri"/>
              </a:rPr>
              <a:t>family</a:t>
            </a:r>
            <a:r>
              <a:rPr sz="1675" spc="-11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675" spc="-4" dirty="0">
                <a:solidFill>
                  <a:srgbClr val="175E53"/>
                </a:solidFill>
                <a:latin typeface="Calibri"/>
                <a:cs typeface="Calibri"/>
              </a:rPr>
              <a:t>of</a:t>
            </a:r>
            <a:r>
              <a:rPr sz="1675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675" spc="-4" dirty="0">
                <a:solidFill>
                  <a:srgbClr val="175E53"/>
                </a:solidFill>
                <a:latin typeface="Calibri"/>
                <a:cs typeface="Calibri"/>
              </a:rPr>
              <a:t>other</a:t>
            </a:r>
            <a:r>
              <a:rPr sz="1675" spc="8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675" dirty="0">
                <a:solidFill>
                  <a:srgbClr val="175E53"/>
                </a:solidFill>
                <a:latin typeface="Calibri"/>
                <a:cs typeface="Calibri"/>
              </a:rPr>
              <a:t>interactions,</a:t>
            </a:r>
            <a:r>
              <a:rPr sz="1675" spc="26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675" b="1" spc="-4" dirty="0">
                <a:solidFill>
                  <a:srgbClr val="175E53"/>
                </a:solidFill>
                <a:latin typeface="Calibri"/>
                <a:cs typeface="Calibri"/>
              </a:rPr>
              <a:t>like</a:t>
            </a:r>
            <a:r>
              <a:rPr sz="1675" b="1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675" b="1" spc="-4" dirty="0">
                <a:solidFill>
                  <a:srgbClr val="175E53"/>
                </a:solidFill>
                <a:latin typeface="Calibri"/>
                <a:cs typeface="Calibri"/>
              </a:rPr>
              <a:t>local </a:t>
            </a:r>
            <a:r>
              <a:rPr sz="1675" b="1" spc="-368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675" b="1" spc="-4" dirty="0">
                <a:solidFill>
                  <a:srgbClr val="175E53"/>
                </a:solidFill>
                <a:latin typeface="Calibri"/>
                <a:cs typeface="Calibri"/>
              </a:rPr>
              <a:t>windows</a:t>
            </a:r>
            <a:r>
              <a:rPr sz="1675" spc="-4" dirty="0">
                <a:solidFill>
                  <a:srgbClr val="175E53"/>
                </a:solidFill>
                <a:latin typeface="Calibri"/>
                <a:cs typeface="Calibri"/>
              </a:rPr>
              <a:t>,</a:t>
            </a:r>
            <a:r>
              <a:rPr sz="1675" spc="-11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675" b="1" dirty="0">
                <a:solidFill>
                  <a:srgbClr val="175E53"/>
                </a:solidFill>
                <a:latin typeface="Calibri"/>
                <a:cs typeface="Calibri"/>
              </a:rPr>
              <a:t>looking at</a:t>
            </a:r>
            <a:r>
              <a:rPr sz="1675" b="1" spc="4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675" b="1" spc="-4" dirty="0">
                <a:solidFill>
                  <a:srgbClr val="175E53"/>
                </a:solidFill>
                <a:latin typeface="Calibri"/>
                <a:cs typeface="Calibri"/>
              </a:rPr>
              <a:t>everything</a:t>
            </a:r>
            <a:r>
              <a:rPr sz="1675" spc="-4" dirty="0">
                <a:solidFill>
                  <a:srgbClr val="175E53"/>
                </a:solidFill>
                <a:latin typeface="Calibri"/>
                <a:cs typeface="Calibri"/>
              </a:rPr>
              <a:t>,</a:t>
            </a:r>
            <a:r>
              <a:rPr sz="1675" spc="-11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675" dirty="0">
                <a:solidFill>
                  <a:srgbClr val="175E53"/>
                </a:solidFill>
                <a:latin typeface="Calibri"/>
                <a:cs typeface="Calibri"/>
              </a:rPr>
              <a:t>and</a:t>
            </a:r>
            <a:r>
              <a:rPr sz="1675" spc="-4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675" b="1" spc="-4" dirty="0">
                <a:solidFill>
                  <a:srgbClr val="175E53"/>
                </a:solidFill>
                <a:latin typeface="Calibri"/>
                <a:cs typeface="Calibri"/>
              </a:rPr>
              <a:t>random </a:t>
            </a:r>
            <a:r>
              <a:rPr sz="1675" b="1" dirty="0">
                <a:solidFill>
                  <a:srgbClr val="175E53"/>
                </a:solidFill>
                <a:latin typeface="Calibri"/>
                <a:cs typeface="Calibri"/>
              </a:rPr>
              <a:t>interactions</a:t>
            </a:r>
            <a:r>
              <a:rPr sz="1675" dirty="0">
                <a:solidFill>
                  <a:srgbClr val="175E53"/>
                </a:solidFill>
                <a:latin typeface="Calibri"/>
                <a:cs typeface="Calibri"/>
              </a:rPr>
              <a:t>.</a:t>
            </a:r>
            <a:endParaRPr sz="1675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8501" y="3732980"/>
            <a:ext cx="7045619" cy="182193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20570467-68FE-489E-85BE-C3F6EF31E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222146"/>
            <a:ext cx="8109585" cy="955918"/>
          </a:xfrm>
        </p:spPr>
        <p:txBody>
          <a:bodyPr/>
          <a:lstStyle/>
          <a:p>
            <a:r>
              <a:rPr lang="en-US" sz="3106" spc="8" dirty="0">
                <a:latin typeface="Calibri"/>
                <a:cs typeface="Calibri"/>
              </a:rPr>
              <a:t>Recent</a:t>
            </a:r>
            <a:r>
              <a:rPr lang="en-US" sz="3106" spc="-19" dirty="0">
                <a:latin typeface="Calibri"/>
                <a:cs typeface="Calibri"/>
              </a:rPr>
              <a:t> </a:t>
            </a:r>
            <a:r>
              <a:rPr lang="en-US" sz="3106" spc="8" dirty="0">
                <a:latin typeface="Calibri"/>
                <a:cs typeface="Calibri"/>
              </a:rPr>
              <a:t>work</a:t>
            </a:r>
            <a:r>
              <a:rPr lang="en-US" sz="3106" spc="4" dirty="0">
                <a:latin typeface="Calibri"/>
                <a:cs typeface="Calibri"/>
              </a:rPr>
              <a:t> on</a:t>
            </a:r>
            <a:r>
              <a:rPr lang="en-US" sz="3106" spc="8" dirty="0">
                <a:latin typeface="Calibri"/>
                <a:cs typeface="Calibri"/>
              </a:rPr>
              <a:t> </a:t>
            </a:r>
            <a:r>
              <a:rPr lang="en-US" sz="3106" spc="4" dirty="0">
                <a:latin typeface="Calibri"/>
                <a:cs typeface="Calibri"/>
              </a:rPr>
              <a:t>improving</a:t>
            </a:r>
            <a:r>
              <a:rPr lang="en-US" sz="3106" spc="15" dirty="0">
                <a:latin typeface="Calibri"/>
                <a:cs typeface="Calibri"/>
              </a:rPr>
              <a:t> </a:t>
            </a:r>
            <a:r>
              <a:rPr lang="en-US" sz="3106" spc="4" dirty="0">
                <a:latin typeface="Calibri"/>
                <a:cs typeface="Calibri"/>
              </a:rPr>
              <a:t>on</a:t>
            </a:r>
            <a:r>
              <a:rPr lang="en-US" sz="3106" spc="-4" dirty="0">
                <a:latin typeface="Calibri"/>
                <a:cs typeface="Calibri"/>
              </a:rPr>
              <a:t> </a:t>
            </a:r>
            <a:r>
              <a:rPr lang="en-US" sz="3106" spc="4" dirty="0">
                <a:latin typeface="Calibri"/>
                <a:cs typeface="Calibri"/>
              </a:rPr>
              <a:t>quadratic</a:t>
            </a:r>
            <a:r>
              <a:rPr lang="en-US" sz="3106" spc="-11" dirty="0">
                <a:latin typeface="Calibri"/>
                <a:cs typeface="Calibri"/>
              </a:rPr>
              <a:t> </a:t>
            </a:r>
            <a:r>
              <a:rPr lang="en-US" sz="3106" spc="8" dirty="0">
                <a:latin typeface="Calibri"/>
                <a:cs typeface="Calibri"/>
              </a:rPr>
              <a:t>self-attention</a:t>
            </a:r>
            <a:r>
              <a:rPr lang="en-US" sz="3106" dirty="0">
                <a:latin typeface="Calibri"/>
                <a:cs typeface="Calibri"/>
              </a:rPr>
              <a:t> </a:t>
            </a:r>
            <a:r>
              <a:rPr lang="en-US" sz="3106" spc="4" dirty="0">
                <a:latin typeface="Calibri"/>
                <a:cs typeface="Calibri"/>
              </a:rPr>
              <a:t>cost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693473-7471-4600-AB62-EC6956996EC6}"/>
              </a:ext>
            </a:extLst>
          </p:cNvPr>
          <p:cNvSpPr txBox="1"/>
          <p:nvPr/>
        </p:nvSpPr>
        <p:spPr>
          <a:xfrm>
            <a:off x="134471" y="6488295"/>
            <a:ext cx="909223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7553">
              <a:defRPr/>
            </a:pPr>
            <a:r>
              <a:rPr lang="en-US" sz="1165" dirty="0">
                <a:solidFill>
                  <a:prstClr val="black"/>
                </a:solidFill>
                <a:latin typeface="Calibri"/>
              </a:rPr>
              <a:t>John Hewitt</a:t>
            </a:r>
          </a:p>
        </p:txBody>
      </p:sp>
    </p:spTree>
    <p:extLst>
      <p:ext uri="{BB962C8B-B14F-4D97-AF65-F5344CB8AC3E}">
        <p14:creationId xmlns:p14="http://schemas.microsoft.com/office/powerpoint/2010/main" val="996180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87551" y="1774727"/>
            <a:ext cx="1362229" cy="267565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9246">
              <a:spcBef>
                <a:spcPts val="77"/>
              </a:spcBef>
            </a:pPr>
            <a:r>
              <a:rPr sz="1675" dirty="0">
                <a:latin typeface="Calibri"/>
                <a:cs typeface="Calibri"/>
              </a:rPr>
              <a:t>In modern</a:t>
            </a:r>
            <a:r>
              <a:rPr sz="1675" spc="-48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NLP:</a:t>
            </a:r>
            <a:endParaRPr sz="1675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7550" y="2080917"/>
            <a:ext cx="4031218" cy="3026846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258870" indent="-249625">
              <a:spcBef>
                <a:spcPts val="77"/>
              </a:spcBef>
              <a:buClr>
                <a:srgbClr val="8B1515"/>
              </a:buClr>
              <a:buFont typeface="Arial"/>
              <a:buChar char="•"/>
              <a:tabLst>
                <a:tab pos="258407" algn="l"/>
                <a:tab pos="258870" algn="l"/>
              </a:tabLst>
            </a:pPr>
            <a:r>
              <a:rPr sz="1675" spc="-4" dirty="0">
                <a:latin typeface="Calibri"/>
                <a:cs typeface="Calibri"/>
              </a:rPr>
              <a:t>All (or almost </a:t>
            </a:r>
            <a:r>
              <a:rPr sz="1675" dirty="0">
                <a:latin typeface="Calibri"/>
                <a:cs typeface="Calibri"/>
              </a:rPr>
              <a:t>all) parameters in</a:t>
            </a:r>
            <a:r>
              <a:rPr sz="1675" spc="-15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NLP</a:t>
            </a:r>
          </a:p>
          <a:p>
            <a:pPr marL="258407"/>
            <a:r>
              <a:rPr sz="1675" spc="-4" dirty="0">
                <a:latin typeface="Calibri"/>
                <a:cs typeface="Calibri"/>
              </a:rPr>
              <a:t>networks </a:t>
            </a:r>
            <a:r>
              <a:rPr sz="1675" dirty="0">
                <a:latin typeface="Calibri"/>
                <a:cs typeface="Calibri"/>
              </a:rPr>
              <a:t>are initialized via</a:t>
            </a:r>
            <a:r>
              <a:rPr sz="1675" spc="-11" dirty="0">
                <a:latin typeface="Calibri"/>
                <a:cs typeface="Calibri"/>
              </a:rPr>
              <a:t> </a:t>
            </a:r>
            <a:r>
              <a:rPr sz="1675" b="1" dirty="0">
                <a:latin typeface="Calibri"/>
                <a:cs typeface="Calibri"/>
              </a:rPr>
              <a:t>pretraining</a:t>
            </a:r>
            <a:r>
              <a:rPr sz="1675" dirty="0">
                <a:latin typeface="Calibri"/>
                <a:cs typeface="Calibri"/>
              </a:rPr>
              <a:t>.</a:t>
            </a:r>
          </a:p>
          <a:p>
            <a:pPr marL="258407" marR="3698" indent="-249625">
              <a:spcBef>
                <a:spcPts val="401"/>
              </a:spcBef>
              <a:buClr>
                <a:srgbClr val="8B1515"/>
              </a:buClr>
              <a:buFont typeface="Arial"/>
              <a:buChar char="•"/>
              <a:tabLst>
                <a:tab pos="258407" algn="l"/>
                <a:tab pos="258870" algn="l"/>
              </a:tabLst>
            </a:pPr>
            <a:r>
              <a:rPr sz="1675" dirty="0">
                <a:latin typeface="Calibri"/>
                <a:cs typeface="Calibri"/>
              </a:rPr>
              <a:t>Pretraining methods </a:t>
            </a:r>
            <a:r>
              <a:rPr sz="1675" spc="-4" dirty="0">
                <a:latin typeface="Calibri"/>
                <a:cs typeface="Calibri"/>
              </a:rPr>
              <a:t>hide parts of </a:t>
            </a:r>
            <a:r>
              <a:rPr sz="1675" dirty="0">
                <a:latin typeface="Calibri"/>
                <a:cs typeface="Calibri"/>
              </a:rPr>
              <a:t>the input  </a:t>
            </a:r>
            <a:r>
              <a:rPr sz="1675" spc="-4" dirty="0">
                <a:latin typeface="Calibri"/>
                <a:cs typeface="Calibri"/>
              </a:rPr>
              <a:t>from the model, </a:t>
            </a:r>
            <a:r>
              <a:rPr sz="1675" dirty="0">
                <a:latin typeface="Calibri"/>
                <a:cs typeface="Calibri"/>
              </a:rPr>
              <a:t>and train the </a:t>
            </a:r>
            <a:r>
              <a:rPr sz="1675" spc="-4" dirty="0">
                <a:latin typeface="Calibri"/>
                <a:cs typeface="Calibri"/>
              </a:rPr>
              <a:t>model </a:t>
            </a:r>
            <a:r>
              <a:rPr sz="1675" spc="-8" dirty="0">
                <a:latin typeface="Calibri"/>
                <a:cs typeface="Calibri"/>
              </a:rPr>
              <a:t>to  </a:t>
            </a:r>
            <a:r>
              <a:rPr sz="1675" dirty="0">
                <a:latin typeface="Calibri"/>
                <a:cs typeface="Calibri"/>
              </a:rPr>
              <a:t>reconstruct those</a:t>
            </a:r>
            <a:r>
              <a:rPr sz="1675" spc="8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parts.</a:t>
            </a:r>
            <a:endParaRPr sz="1675" dirty="0">
              <a:latin typeface="Calibri"/>
              <a:cs typeface="Calibri"/>
            </a:endParaRPr>
          </a:p>
          <a:p>
            <a:pPr>
              <a:spcBef>
                <a:spcPts val="15"/>
              </a:spcBef>
              <a:buClr>
                <a:srgbClr val="8B1515"/>
              </a:buClr>
              <a:buFont typeface="Arial"/>
              <a:buChar char="•"/>
            </a:pPr>
            <a:endParaRPr sz="2293" dirty="0">
              <a:latin typeface="Calibri"/>
              <a:cs typeface="Calibri"/>
            </a:endParaRPr>
          </a:p>
          <a:p>
            <a:pPr marL="258407" marR="367503" indent="-249625">
              <a:spcBef>
                <a:spcPts val="4"/>
              </a:spcBef>
              <a:buClr>
                <a:srgbClr val="8B1515"/>
              </a:buClr>
              <a:buFont typeface="Arial"/>
              <a:buChar char="•"/>
              <a:tabLst>
                <a:tab pos="258407" algn="l"/>
                <a:tab pos="258870" algn="l"/>
              </a:tabLst>
            </a:pPr>
            <a:r>
              <a:rPr sz="1675" dirty="0">
                <a:latin typeface="Calibri"/>
                <a:cs typeface="Calibri"/>
              </a:rPr>
              <a:t>This </a:t>
            </a:r>
            <a:r>
              <a:rPr sz="1675" spc="-4" dirty="0">
                <a:latin typeface="Calibri"/>
                <a:cs typeface="Calibri"/>
              </a:rPr>
              <a:t>has </a:t>
            </a:r>
            <a:r>
              <a:rPr sz="1675" dirty="0">
                <a:latin typeface="Calibri"/>
                <a:cs typeface="Calibri"/>
              </a:rPr>
              <a:t>been exceptionally effective at  </a:t>
            </a:r>
            <a:r>
              <a:rPr sz="1675" spc="-4" dirty="0">
                <a:latin typeface="Calibri"/>
                <a:cs typeface="Calibri"/>
              </a:rPr>
              <a:t>building</a:t>
            </a:r>
            <a:r>
              <a:rPr sz="1675" spc="-8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strong:</a:t>
            </a:r>
            <a:endParaRPr sz="1675" dirty="0">
              <a:latin typeface="Calibri"/>
              <a:cs typeface="Calibri"/>
            </a:endParaRPr>
          </a:p>
          <a:p>
            <a:pPr marL="508494" lvl="1" indent="-166879">
              <a:spcBef>
                <a:spcPts val="379"/>
              </a:spcBef>
              <a:buClr>
                <a:srgbClr val="007B92"/>
              </a:buClr>
              <a:buFont typeface="Arial"/>
              <a:buChar char="•"/>
              <a:tabLst>
                <a:tab pos="508032" algn="l"/>
                <a:tab pos="508494" algn="l"/>
              </a:tabLst>
            </a:pPr>
            <a:r>
              <a:rPr sz="1529" b="1" spc="-4" dirty="0">
                <a:latin typeface="Calibri"/>
                <a:cs typeface="Calibri"/>
              </a:rPr>
              <a:t>representations </a:t>
            </a:r>
            <a:r>
              <a:rPr sz="1529" b="1" dirty="0">
                <a:latin typeface="Calibri"/>
                <a:cs typeface="Calibri"/>
              </a:rPr>
              <a:t>of</a:t>
            </a:r>
            <a:r>
              <a:rPr sz="1529" b="1" spc="4" dirty="0">
                <a:latin typeface="Calibri"/>
                <a:cs typeface="Calibri"/>
              </a:rPr>
              <a:t> </a:t>
            </a:r>
            <a:r>
              <a:rPr sz="1529" b="1" dirty="0">
                <a:latin typeface="Calibri"/>
                <a:cs typeface="Calibri"/>
              </a:rPr>
              <a:t>language</a:t>
            </a:r>
            <a:endParaRPr sz="1529" dirty="0">
              <a:latin typeface="Calibri"/>
              <a:cs typeface="Calibri"/>
            </a:endParaRPr>
          </a:p>
          <a:p>
            <a:pPr marL="508494" lvl="1" indent="-166879">
              <a:spcBef>
                <a:spcPts val="368"/>
              </a:spcBef>
              <a:buClr>
                <a:srgbClr val="007B92"/>
              </a:buClr>
              <a:buFont typeface="Arial"/>
              <a:buChar char="•"/>
              <a:tabLst>
                <a:tab pos="508032" algn="l"/>
                <a:tab pos="508494" algn="l"/>
              </a:tabLst>
            </a:pPr>
            <a:r>
              <a:rPr sz="1529" b="1" spc="-4" dirty="0">
                <a:latin typeface="Calibri"/>
                <a:cs typeface="Calibri"/>
              </a:rPr>
              <a:t>parameter </a:t>
            </a:r>
            <a:r>
              <a:rPr sz="1529" b="1" dirty="0">
                <a:latin typeface="Calibri"/>
                <a:cs typeface="Calibri"/>
              </a:rPr>
              <a:t>initializations </a:t>
            </a:r>
            <a:r>
              <a:rPr sz="1529" spc="-4" dirty="0">
                <a:latin typeface="Calibri"/>
                <a:cs typeface="Calibri"/>
              </a:rPr>
              <a:t>for strong</a:t>
            </a:r>
            <a:r>
              <a:rPr sz="1529" spc="-22" dirty="0">
                <a:latin typeface="Calibri"/>
                <a:cs typeface="Calibri"/>
              </a:rPr>
              <a:t> </a:t>
            </a:r>
            <a:r>
              <a:rPr sz="1529" dirty="0">
                <a:latin typeface="Calibri"/>
                <a:cs typeface="Calibri"/>
              </a:rPr>
              <a:t>NLP</a:t>
            </a:r>
          </a:p>
          <a:p>
            <a:pPr marL="508032">
              <a:spcBef>
                <a:spcPts val="4"/>
              </a:spcBef>
            </a:pPr>
            <a:r>
              <a:rPr sz="1529" dirty="0">
                <a:latin typeface="Calibri"/>
                <a:cs typeface="Calibri"/>
              </a:rPr>
              <a:t>models.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5402927" y="2596963"/>
            <a:ext cx="1495818" cy="1346051"/>
            <a:chOff x="7237476" y="2286000"/>
            <a:chExt cx="2054860" cy="1849120"/>
          </a:xfrm>
        </p:grpSpPr>
        <p:sp>
          <p:nvSpPr>
            <p:cNvPr id="6" name="object 6"/>
            <p:cNvSpPr/>
            <p:nvPr/>
          </p:nvSpPr>
          <p:spPr>
            <a:xfrm>
              <a:off x="7237476" y="2293619"/>
              <a:ext cx="913130" cy="485140"/>
            </a:xfrm>
            <a:custGeom>
              <a:avLst/>
              <a:gdLst/>
              <a:ahLst/>
              <a:cxnLst/>
              <a:rect l="l" t="t" r="r" b="b"/>
              <a:pathLst>
                <a:path w="913129" h="485139">
                  <a:moveTo>
                    <a:pt x="150876" y="1524"/>
                  </a:moveTo>
                  <a:lnTo>
                    <a:pt x="0" y="1524"/>
                  </a:lnTo>
                  <a:lnTo>
                    <a:pt x="0" y="484632"/>
                  </a:lnTo>
                  <a:lnTo>
                    <a:pt x="150876" y="484632"/>
                  </a:lnTo>
                  <a:lnTo>
                    <a:pt x="150876" y="1524"/>
                  </a:lnTo>
                  <a:close/>
                </a:path>
                <a:path w="913129" h="485139">
                  <a:moveTo>
                    <a:pt x="531876" y="0"/>
                  </a:moveTo>
                  <a:lnTo>
                    <a:pt x="381000" y="0"/>
                  </a:lnTo>
                  <a:lnTo>
                    <a:pt x="381000" y="483108"/>
                  </a:lnTo>
                  <a:lnTo>
                    <a:pt x="531876" y="483108"/>
                  </a:lnTo>
                  <a:lnTo>
                    <a:pt x="531876" y="0"/>
                  </a:lnTo>
                  <a:close/>
                </a:path>
                <a:path w="913129" h="485139">
                  <a:moveTo>
                    <a:pt x="912876" y="0"/>
                  </a:moveTo>
                  <a:lnTo>
                    <a:pt x="762000" y="0"/>
                  </a:lnTo>
                  <a:lnTo>
                    <a:pt x="762000" y="483108"/>
                  </a:lnTo>
                  <a:lnTo>
                    <a:pt x="912876" y="483108"/>
                  </a:lnTo>
                  <a:lnTo>
                    <a:pt x="912876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7" name="object 7"/>
            <p:cNvSpPr/>
            <p:nvPr/>
          </p:nvSpPr>
          <p:spPr>
            <a:xfrm>
              <a:off x="7769352" y="2487676"/>
              <a:ext cx="229997" cy="7658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8" name="object 8"/>
            <p:cNvSpPr/>
            <p:nvPr/>
          </p:nvSpPr>
          <p:spPr>
            <a:xfrm>
              <a:off x="7388352" y="2498343"/>
              <a:ext cx="229997" cy="765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9" name="object 9"/>
            <p:cNvSpPr/>
            <p:nvPr/>
          </p:nvSpPr>
          <p:spPr>
            <a:xfrm>
              <a:off x="8380476" y="2287523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29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4"/>
                  </a:lnTo>
                  <a:lnTo>
                    <a:pt x="150875" y="481584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0" name="object 10"/>
            <p:cNvSpPr/>
            <p:nvPr/>
          </p:nvSpPr>
          <p:spPr>
            <a:xfrm>
              <a:off x="8150352" y="2498343"/>
              <a:ext cx="229997" cy="765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1" name="object 11"/>
            <p:cNvSpPr/>
            <p:nvPr/>
          </p:nvSpPr>
          <p:spPr>
            <a:xfrm>
              <a:off x="8759952" y="2286000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29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4"/>
                  </a:lnTo>
                  <a:lnTo>
                    <a:pt x="150875" y="481584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2" name="object 12"/>
            <p:cNvSpPr/>
            <p:nvPr/>
          </p:nvSpPr>
          <p:spPr>
            <a:xfrm>
              <a:off x="8531352" y="2498343"/>
              <a:ext cx="229997" cy="765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3" name="object 13"/>
            <p:cNvSpPr/>
            <p:nvPr/>
          </p:nvSpPr>
          <p:spPr>
            <a:xfrm>
              <a:off x="9140952" y="2286000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29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4"/>
                  </a:lnTo>
                  <a:lnTo>
                    <a:pt x="150875" y="481584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4" name="object 14"/>
            <p:cNvSpPr/>
            <p:nvPr/>
          </p:nvSpPr>
          <p:spPr>
            <a:xfrm>
              <a:off x="8910827" y="2498343"/>
              <a:ext cx="229997" cy="765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5" name="object 15"/>
            <p:cNvSpPr/>
            <p:nvPr/>
          </p:nvSpPr>
          <p:spPr>
            <a:xfrm>
              <a:off x="7237476" y="2965703"/>
              <a:ext cx="532130" cy="483234"/>
            </a:xfrm>
            <a:custGeom>
              <a:avLst/>
              <a:gdLst/>
              <a:ahLst/>
              <a:cxnLst/>
              <a:rect l="l" t="t" r="r" b="b"/>
              <a:pathLst>
                <a:path w="532129" h="483235">
                  <a:moveTo>
                    <a:pt x="150876" y="1524"/>
                  </a:moveTo>
                  <a:lnTo>
                    <a:pt x="0" y="1524"/>
                  </a:lnTo>
                  <a:lnTo>
                    <a:pt x="0" y="483108"/>
                  </a:lnTo>
                  <a:lnTo>
                    <a:pt x="150876" y="483108"/>
                  </a:lnTo>
                  <a:lnTo>
                    <a:pt x="150876" y="1524"/>
                  </a:lnTo>
                  <a:close/>
                </a:path>
                <a:path w="532129" h="483235">
                  <a:moveTo>
                    <a:pt x="531876" y="0"/>
                  </a:moveTo>
                  <a:lnTo>
                    <a:pt x="381000" y="0"/>
                  </a:lnTo>
                  <a:lnTo>
                    <a:pt x="381000" y="481584"/>
                  </a:lnTo>
                  <a:lnTo>
                    <a:pt x="531876" y="481584"/>
                  </a:lnTo>
                  <a:lnTo>
                    <a:pt x="531876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6" name="object 16"/>
            <p:cNvSpPr/>
            <p:nvPr/>
          </p:nvSpPr>
          <p:spPr>
            <a:xfrm>
              <a:off x="7388352" y="3168903"/>
              <a:ext cx="229997" cy="7658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7" name="object 17"/>
            <p:cNvSpPr/>
            <p:nvPr/>
          </p:nvSpPr>
          <p:spPr>
            <a:xfrm>
              <a:off x="7999476" y="2965704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29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4"/>
                  </a:lnTo>
                  <a:lnTo>
                    <a:pt x="150875" y="481584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8" name="object 18"/>
            <p:cNvSpPr/>
            <p:nvPr/>
          </p:nvSpPr>
          <p:spPr>
            <a:xfrm>
              <a:off x="7769352" y="3159760"/>
              <a:ext cx="229997" cy="765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9" name="object 19"/>
            <p:cNvSpPr/>
            <p:nvPr/>
          </p:nvSpPr>
          <p:spPr>
            <a:xfrm>
              <a:off x="8380476" y="2958083"/>
              <a:ext cx="151130" cy="483234"/>
            </a:xfrm>
            <a:custGeom>
              <a:avLst/>
              <a:gdLst/>
              <a:ahLst/>
              <a:cxnLst/>
              <a:rect l="l" t="t" r="r" b="b"/>
              <a:pathLst>
                <a:path w="151129" h="483235">
                  <a:moveTo>
                    <a:pt x="150875" y="0"/>
                  </a:moveTo>
                  <a:lnTo>
                    <a:pt x="0" y="0"/>
                  </a:lnTo>
                  <a:lnTo>
                    <a:pt x="0" y="483108"/>
                  </a:lnTo>
                  <a:lnTo>
                    <a:pt x="150875" y="483108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0" name="object 20"/>
            <p:cNvSpPr/>
            <p:nvPr/>
          </p:nvSpPr>
          <p:spPr>
            <a:xfrm>
              <a:off x="8150352" y="3168903"/>
              <a:ext cx="229997" cy="7658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1" name="object 21"/>
            <p:cNvSpPr/>
            <p:nvPr/>
          </p:nvSpPr>
          <p:spPr>
            <a:xfrm>
              <a:off x="8759952" y="2958083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29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4"/>
                  </a:lnTo>
                  <a:lnTo>
                    <a:pt x="150875" y="481584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2" name="object 22"/>
            <p:cNvSpPr/>
            <p:nvPr/>
          </p:nvSpPr>
          <p:spPr>
            <a:xfrm>
              <a:off x="8531352" y="3168903"/>
              <a:ext cx="229997" cy="7658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3" name="object 23"/>
            <p:cNvSpPr/>
            <p:nvPr/>
          </p:nvSpPr>
          <p:spPr>
            <a:xfrm>
              <a:off x="9140952" y="2958083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29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4"/>
                  </a:lnTo>
                  <a:lnTo>
                    <a:pt x="150875" y="481584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4" name="object 24"/>
            <p:cNvSpPr/>
            <p:nvPr/>
          </p:nvSpPr>
          <p:spPr>
            <a:xfrm>
              <a:off x="8910827" y="3168903"/>
              <a:ext cx="229997" cy="7658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5" name="object 25"/>
            <p:cNvSpPr/>
            <p:nvPr/>
          </p:nvSpPr>
          <p:spPr>
            <a:xfrm>
              <a:off x="7274052" y="2778251"/>
              <a:ext cx="76200" cy="18923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6" name="object 26"/>
            <p:cNvSpPr/>
            <p:nvPr/>
          </p:nvSpPr>
          <p:spPr>
            <a:xfrm>
              <a:off x="7655052" y="2776727"/>
              <a:ext cx="76200" cy="18923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7" name="object 27"/>
            <p:cNvSpPr/>
            <p:nvPr/>
          </p:nvSpPr>
          <p:spPr>
            <a:xfrm>
              <a:off x="8036052" y="2776727"/>
              <a:ext cx="76200" cy="18923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8" name="object 28"/>
            <p:cNvSpPr/>
            <p:nvPr/>
          </p:nvSpPr>
          <p:spPr>
            <a:xfrm>
              <a:off x="8417052" y="2767583"/>
              <a:ext cx="76200" cy="18922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9" name="object 29"/>
            <p:cNvSpPr/>
            <p:nvPr/>
          </p:nvSpPr>
          <p:spPr>
            <a:xfrm>
              <a:off x="8798052" y="2767583"/>
              <a:ext cx="76200" cy="18922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30" name="object 30"/>
            <p:cNvSpPr/>
            <p:nvPr/>
          </p:nvSpPr>
          <p:spPr>
            <a:xfrm>
              <a:off x="9179052" y="2767583"/>
              <a:ext cx="76200" cy="18922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31" name="object 31"/>
            <p:cNvSpPr/>
            <p:nvPr/>
          </p:nvSpPr>
          <p:spPr>
            <a:xfrm>
              <a:off x="7237476" y="3653027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29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4"/>
                  </a:lnTo>
                  <a:lnTo>
                    <a:pt x="150875" y="481584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32" name="object 32"/>
            <p:cNvSpPr/>
            <p:nvPr/>
          </p:nvSpPr>
          <p:spPr>
            <a:xfrm>
              <a:off x="7274052" y="3464052"/>
              <a:ext cx="76200" cy="18923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33" name="object 33"/>
            <p:cNvSpPr/>
            <p:nvPr/>
          </p:nvSpPr>
          <p:spPr>
            <a:xfrm>
              <a:off x="7618476" y="3651503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29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4"/>
                  </a:lnTo>
                  <a:lnTo>
                    <a:pt x="150875" y="481584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34" name="object 34"/>
            <p:cNvSpPr/>
            <p:nvPr/>
          </p:nvSpPr>
          <p:spPr>
            <a:xfrm>
              <a:off x="7655052" y="3462527"/>
              <a:ext cx="76200" cy="18923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35" name="object 35"/>
            <p:cNvSpPr/>
            <p:nvPr/>
          </p:nvSpPr>
          <p:spPr>
            <a:xfrm>
              <a:off x="7999476" y="3651503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29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4"/>
                  </a:lnTo>
                  <a:lnTo>
                    <a:pt x="150875" y="481584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36" name="object 36"/>
            <p:cNvSpPr/>
            <p:nvPr/>
          </p:nvSpPr>
          <p:spPr>
            <a:xfrm>
              <a:off x="8036052" y="3462527"/>
              <a:ext cx="76200" cy="18923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37" name="object 37"/>
            <p:cNvSpPr/>
            <p:nvPr/>
          </p:nvSpPr>
          <p:spPr>
            <a:xfrm>
              <a:off x="8380476" y="3643883"/>
              <a:ext cx="151130" cy="483234"/>
            </a:xfrm>
            <a:custGeom>
              <a:avLst/>
              <a:gdLst/>
              <a:ahLst/>
              <a:cxnLst/>
              <a:rect l="l" t="t" r="r" b="b"/>
              <a:pathLst>
                <a:path w="151129" h="483235">
                  <a:moveTo>
                    <a:pt x="150875" y="0"/>
                  </a:moveTo>
                  <a:lnTo>
                    <a:pt x="0" y="0"/>
                  </a:lnTo>
                  <a:lnTo>
                    <a:pt x="0" y="483107"/>
                  </a:lnTo>
                  <a:lnTo>
                    <a:pt x="150875" y="483107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38" name="object 38"/>
            <p:cNvSpPr/>
            <p:nvPr/>
          </p:nvSpPr>
          <p:spPr>
            <a:xfrm>
              <a:off x="8417052" y="3453383"/>
              <a:ext cx="76200" cy="18922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39" name="object 39"/>
            <p:cNvSpPr/>
            <p:nvPr/>
          </p:nvSpPr>
          <p:spPr>
            <a:xfrm>
              <a:off x="8759952" y="3642360"/>
              <a:ext cx="151130" cy="483234"/>
            </a:xfrm>
            <a:custGeom>
              <a:avLst/>
              <a:gdLst/>
              <a:ahLst/>
              <a:cxnLst/>
              <a:rect l="l" t="t" r="r" b="b"/>
              <a:pathLst>
                <a:path w="151129" h="483235">
                  <a:moveTo>
                    <a:pt x="150875" y="0"/>
                  </a:moveTo>
                  <a:lnTo>
                    <a:pt x="0" y="0"/>
                  </a:lnTo>
                  <a:lnTo>
                    <a:pt x="0" y="483107"/>
                  </a:lnTo>
                  <a:lnTo>
                    <a:pt x="150875" y="483107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40" name="object 40"/>
            <p:cNvSpPr/>
            <p:nvPr/>
          </p:nvSpPr>
          <p:spPr>
            <a:xfrm>
              <a:off x="8798052" y="3453383"/>
              <a:ext cx="76200" cy="18922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41" name="object 41"/>
            <p:cNvSpPr/>
            <p:nvPr/>
          </p:nvSpPr>
          <p:spPr>
            <a:xfrm>
              <a:off x="9140952" y="3642360"/>
              <a:ext cx="151130" cy="483234"/>
            </a:xfrm>
            <a:custGeom>
              <a:avLst/>
              <a:gdLst/>
              <a:ahLst/>
              <a:cxnLst/>
              <a:rect l="l" t="t" r="r" b="b"/>
              <a:pathLst>
                <a:path w="151129" h="483235">
                  <a:moveTo>
                    <a:pt x="150875" y="0"/>
                  </a:moveTo>
                  <a:lnTo>
                    <a:pt x="0" y="0"/>
                  </a:lnTo>
                  <a:lnTo>
                    <a:pt x="0" y="483107"/>
                  </a:lnTo>
                  <a:lnTo>
                    <a:pt x="150875" y="483107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42" name="object 42"/>
            <p:cNvSpPr/>
            <p:nvPr/>
          </p:nvSpPr>
          <p:spPr>
            <a:xfrm>
              <a:off x="9179052" y="3453383"/>
              <a:ext cx="76200" cy="18922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5695897" y="4018175"/>
            <a:ext cx="1297977" cy="210929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310" i="1" dirty="0">
                <a:latin typeface="Calibri"/>
                <a:cs typeface="Calibri"/>
              </a:rPr>
              <a:t>… the </a:t>
            </a:r>
            <a:r>
              <a:rPr sz="1310" i="1" spc="-4" dirty="0">
                <a:latin typeface="Calibri"/>
                <a:cs typeface="Calibri"/>
              </a:rPr>
              <a:t>movie </a:t>
            </a:r>
            <a:r>
              <a:rPr sz="1310" i="1" dirty="0">
                <a:latin typeface="Calibri"/>
                <a:cs typeface="Calibri"/>
              </a:rPr>
              <a:t>was</a:t>
            </a:r>
            <a:r>
              <a:rPr sz="1310" i="1" spc="-55" dirty="0">
                <a:latin typeface="Calibri"/>
                <a:cs typeface="Calibri"/>
              </a:rPr>
              <a:t> </a:t>
            </a:r>
            <a:r>
              <a:rPr sz="1310" i="1" dirty="0">
                <a:latin typeface="Calibri"/>
                <a:cs typeface="Calibri"/>
              </a:rPr>
              <a:t>…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390724" y="2360666"/>
            <a:ext cx="1502289" cy="190906"/>
          </a:xfrm>
          <a:custGeom>
            <a:avLst/>
            <a:gdLst/>
            <a:ahLst/>
            <a:cxnLst/>
            <a:rect l="l" t="t" r="r" b="b"/>
            <a:pathLst>
              <a:path w="2063750" h="262255">
                <a:moveTo>
                  <a:pt x="1224534" y="0"/>
                </a:moveTo>
                <a:lnTo>
                  <a:pt x="838962" y="0"/>
                </a:lnTo>
                <a:lnTo>
                  <a:pt x="0" y="262127"/>
                </a:lnTo>
                <a:lnTo>
                  <a:pt x="2063496" y="262127"/>
                </a:lnTo>
                <a:lnTo>
                  <a:pt x="1224534" y="0"/>
                </a:lnTo>
                <a:close/>
              </a:path>
            </a:pathLst>
          </a:custGeom>
          <a:solidFill>
            <a:srgbClr val="E34848"/>
          </a:solid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45" name="object 45"/>
          <p:cNvSpPr txBox="1"/>
          <p:nvPr/>
        </p:nvSpPr>
        <p:spPr>
          <a:xfrm>
            <a:off x="6106830" y="2007512"/>
            <a:ext cx="135900" cy="255411"/>
          </a:xfrm>
          <a:prstGeom prst="rect">
            <a:avLst/>
          </a:prstGeom>
        </p:spPr>
        <p:txBody>
          <a:bodyPr vert="horz" wrap="square" lIns="0" tIns="8783" rIns="0" bIns="0" rtlCol="0">
            <a:spAutoFit/>
          </a:bodyPr>
          <a:lstStyle/>
          <a:p>
            <a:pPr marL="9246">
              <a:spcBef>
                <a:spcPts val="69"/>
              </a:spcBef>
            </a:pPr>
            <a:r>
              <a:rPr sz="1602" spc="-942" dirty="0">
                <a:latin typeface="Cambria Math"/>
                <a:cs typeface="Cambria Math"/>
              </a:rPr>
              <a:t>𝒚</a:t>
            </a:r>
            <a:endParaRPr sz="2403" baseline="1262" dirty="0">
              <a:latin typeface="Cambria Math"/>
              <a:cs typeface="Cambria Math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7065893" y="2356227"/>
            <a:ext cx="235281" cy="1585493"/>
          </a:xfrm>
          <a:custGeom>
            <a:avLst/>
            <a:gdLst/>
            <a:ahLst/>
            <a:cxnLst/>
            <a:rect l="l" t="t" r="r" b="b"/>
            <a:pathLst>
              <a:path w="323215" h="2178050">
                <a:moveTo>
                  <a:pt x="0" y="2177796"/>
                </a:moveTo>
                <a:lnTo>
                  <a:pt x="62906" y="2175678"/>
                </a:lnTo>
                <a:lnTo>
                  <a:pt x="114252" y="2169906"/>
                </a:lnTo>
                <a:lnTo>
                  <a:pt x="148857" y="2161347"/>
                </a:lnTo>
                <a:lnTo>
                  <a:pt x="161544" y="2150872"/>
                </a:lnTo>
                <a:lnTo>
                  <a:pt x="161544" y="1115822"/>
                </a:lnTo>
                <a:lnTo>
                  <a:pt x="174230" y="1105346"/>
                </a:lnTo>
                <a:lnTo>
                  <a:pt x="208835" y="1096787"/>
                </a:lnTo>
                <a:lnTo>
                  <a:pt x="260181" y="1091015"/>
                </a:lnTo>
                <a:lnTo>
                  <a:pt x="323088" y="1088898"/>
                </a:lnTo>
                <a:lnTo>
                  <a:pt x="260181" y="1086780"/>
                </a:lnTo>
                <a:lnTo>
                  <a:pt x="208835" y="1081008"/>
                </a:lnTo>
                <a:lnTo>
                  <a:pt x="174230" y="1072449"/>
                </a:lnTo>
                <a:lnTo>
                  <a:pt x="161544" y="1061974"/>
                </a:lnTo>
                <a:lnTo>
                  <a:pt x="161544" y="26924"/>
                </a:lnTo>
                <a:lnTo>
                  <a:pt x="148857" y="16448"/>
                </a:lnTo>
                <a:lnTo>
                  <a:pt x="114252" y="7889"/>
                </a:lnTo>
                <a:lnTo>
                  <a:pt x="62906" y="2117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47" name="object 47"/>
          <p:cNvSpPr txBox="1"/>
          <p:nvPr/>
        </p:nvSpPr>
        <p:spPr>
          <a:xfrm>
            <a:off x="7429861" y="3011687"/>
            <a:ext cx="1186115" cy="210929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310" spc="-8" dirty="0">
                <a:latin typeface="Calibri"/>
                <a:cs typeface="Calibri"/>
              </a:rPr>
              <a:t>Pretrained</a:t>
            </a:r>
            <a:r>
              <a:rPr sz="1310" spc="-26" dirty="0">
                <a:latin typeface="Calibri"/>
                <a:cs typeface="Calibri"/>
              </a:rPr>
              <a:t> </a:t>
            </a:r>
            <a:r>
              <a:rPr sz="1310" spc="-8" dirty="0">
                <a:latin typeface="Calibri"/>
                <a:cs typeface="Calibri"/>
              </a:rPr>
              <a:t>jointly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6264917" y="3962613"/>
            <a:ext cx="55469" cy="1109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49" name="object 49"/>
          <p:cNvSpPr txBox="1"/>
          <p:nvPr/>
        </p:nvSpPr>
        <p:spPr>
          <a:xfrm>
            <a:off x="5610476" y="4698872"/>
            <a:ext cx="2841406" cy="412523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155322" marR="3698" indent="-146538">
              <a:spcBef>
                <a:spcPts val="73"/>
              </a:spcBef>
            </a:pPr>
            <a:r>
              <a:rPr sz="1310" dirty="0">
                <a:solidFill>
                  <a:srgbClr val="175E53"/>
                </a:solidFill>
                <a:latin typeface="Calibri"/>
                <a:cs typeface="Calibri"/>
              </a:rPr>
              <a:t>[This model </a:t>
            </a:r>
            <a:r>
              <a:rPr sz="1310" spc="-4" dirty="0">
                <a:solidFill>
                  <a:srgbClr val="175E53"/>
                </a:solidFill>
                <a:latin typeface="Calibri"/>
                <a:cs typeface="Calibri"/>
              </a:rPr>
              <a:t>has </a:t>
            </a:r>
            <a:r>
              <a:rPr sz="1310" dirty="0">
                <a:solidFill>
                  <a:srgbClr val="175E53"/>
                </a:solidFill>
                <a:latin typeface="Calibri"/>
                <a:cs typeface="Calibri"/>
              </a:rPr>
              <a:t>learned </a:t>
            </a:r>
            <a:r>
              <a:rPr sz="1310" spc="-4" dirty="0">
                <a:solidFill>
                  <a:srgbClr val="175E53"/>
                </a:solidFill>
                <a:latin typeface="Calibri"/>
                <a:cs typeface="Calibri"/>
              </a:rPr>
              <a:t>how </a:t>
            </a:r>
            <a:r>
              <a:rPr sz="1310" spc="-8" dirty="0">
                <a:solidFill>
                  <a:srgbClr val="175E53"/>
                </a:solidFill>
                <a:latin typeface="Calibri"/>
                <a:cs typeface="Calibri"/>
              </a:rPr>
              <a:t>to represent  entire </a:t>
            </a:r>
            <a:r>
              <a:rPr sz="1310" spc="-4" dirty="0">
                <a:solidFill>
                  <a:srgbClr val="175E53"/>
                </a:solidFill>
                <a:latin typeface="Calibri"/>
                <a:cs typeface="Calibri"/>
              </a:rPr>
              <a:t>sentences </a:t>
            </a:r>
            <a:r>
              <a:rPr sz="1310" spc="-8" dirty="0">
                <a:solidFill>
                  <a:srgbClr val="175E53"/>
                </a:solidFill>
                <a:latin typeface="Calibri"/>
                <a:cs typeface="Calibri"/>
              </a:rPr>
              <a:t>through</a:t>
            </a:r>
            <a:r>
              <a:rPr sz="1310" spc="11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310" spc="-8" dirty="0">
                <a:solidFill>
                  <a:srgbClr val="175E53"/>
                </a:solidFill>
                <a:latin typeface="Calibri"/>
                <a:cs typeface="Calibri"/>
              </a:rPr>
              <a:t>pretraining]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52" name="Title 51">
            <a:extLst>
              <a:ext uri="{FF2B5EF4-FFF2-40B4-BE49-F238E27FC236}">
                <a16:creationId xmlns:a16="http://schemas.microsoft.com/office/drawing/2014/main" id="{4724C035-108B-4162-A715-0EB488119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222146"/>
            <a:ext cx="8109585" cy="477959"/>
          </a:xfrm>
        </p:spPr>
        <p:txBody>
          <a:bodyPr>
            <a:normAutofit fontScale="90000"/>
          </a:bodyPr>
          <a:lstStyle/>
          <a:p>
            <a:r>
              <a:rPr lang="en-US" sz="3106" dirty="0">
                <a:latin typeface="Calibri"/>
                <a:cs typeface="Calibri"/>
              </a:rPr>
              <a:t>Pretraining models</a:t>
            </a:r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CBB72C8-9249-4750-AC5E-BB2AB69691C3}"/>
              </a:ext>
            </a:extLst>
          </p:cNvPr>
          <p:cNvSpPr txBox="1"/>
          <p:nvPr/>
        </p:nvSpPr>
        <p:spPr>
          <a:xfrm>
            <a:off x="134471" y="6488295"/>
            <a:ext cx="1787669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7553">
              <a:defRPr/>
            </a:pPr>
            <a:r>
              <a:rPr lang="en-US" sz="1165" dirty="0">
                <a:solidFill>
                  <a:prstClr val="black"/>
                </a:solidFill>
                <a:latin typeface="Calibri"/>
              </a:rPr>
              <a:t>Adapted from John Hewitt</a:t>
            </a:r>
          </a:p>
        </p:txBody>
      </p:sp>
    </p:spTree>
    <p:extLst>
      <p:ext uri="{BB962C8B-B14F-4D97-AF65-F5344CB8AC3E}">
        <p14:creationId xmlns:p14="http://schemas.microsoft.com/office/powerpoint/2010/main" val="4121239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87551" y="1774727"/>
            <a:ext cx="3052651" cy="267565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9246">
              <a:spcBef>
                <a:spcPts val="77"/>
              </a:spcBef>
            </a:pPr>
            <a:r>
              <a:rPr sz="1675" dirty="0">
                <a:latin typeface="Calibri"/>
                <a:cs typeface="Calibri"/>
              </a:rPr>
              <a:t>Recall the </a:t>
            </a:r>
            <a:r>
              <a:rPr sz="1675" b="1" dirty="0">
                <a:latin typeface="Calibri"/>
                <a:cs typeface="Calibri"/>
              </a:rPr>
              <a:t>language </a:t>
            </a:r>
            <a:r>
              <a:rPr sz="1675" b="1" spc="-4" dirty="0">
                <a:latin typeface="Calibri"/>
                <a:cs typeface="Calibri"/>
              </a:rPr>
              <a:t>modeling</a:t>
            </a:r>
            <a:r>
              <a:rPr sz="1675" b="1" spc="-15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task:</a:t>
            </a:r>
            <a:endParaRPr sz="1675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98301" y="2144891"/>
            <a:ext cx="343909" cy="197378"/>
          </a:xfrm>
          <a:custGeom>
            <a:avLst/>
            <a:gdLst/>
            <a:ahLst/>
            <a:cxnLst/>
            <a:rect l="l" t="t" r="r" b="b"/>
            <a:pathLst>
              <a:path w="472439" h="271144">
                <a:moveTo>
                  <a:pt x="471931" y="2031"/>
                </a:moveTo>
                <a:lnTo>
                  <a:pt x="449961" y="2031"/>
                </a:lnTo>
                <a:lnTo>
                  <a:pt x="449961" y="267969"/>
                </a:lnTo>
                <a:lnTo>
                  <a:pt x="471931" y="267969"/>
                </a:lnTo>
                <a:lnTo>
                  <a:pt x="471931" y="2031"/>
                </a:lnTo>
                <a:close/>
              </a:path>
              <a:path w="472439" h="271144">
                <a:moveTo>
                  <a:pt x="86359" y="0"/>
                </a:moveTo>
                <a:lnTo>
                  <a:pt x="49498" y="17414"/>
                </a:lnTo>
                <a:lnTo>
                  <a:pt x="22351" y="47497"/>
                </a:lnTo>
                <a:lnTo>
                  <a:pt x="5556" y="87804"/>
                </a:lnTo>
                <a:lnTo>
                  <a:pt x="0" y="135635"/>
                </a:lnTo>
                <a:lnTo>
                  <a:pt x="1383" y="160516"/>
                </a:lnTo>
                <a:lnTo>
                  <a:pt x="12483" y="204608"/>
                </a:lnTo>
                <a:lnTo>
                  <a:pt x="34603" y="240319"/>
                </a:lnTo>
                <a:lnTo>
                  <a:pt x="66694" y="264029"/>
                </a:lnTo>
                <a:lnTo>
                  <a:pt x="86359" y="271144"/>
                </a:lnTo>
                <a:lnTo>
                  <a:pt x="89788" y="260095"/>
                </a:lnTo>
                <a:lnTo>
                  <a:pt x="74360" y="253237"/>
                </a:lnTo>
                <a:lnTo>
                  <a:pt x="61039" y="243712"/>
                </a:lnTo>
                <a:lnTo>
                  <a:pt x="33692" y="199354"/>
                </a:lnTo>
                <a:lnTo>
                  <a:pt x="25640" y="158118"/>
                </a:lnTo>
                <a:lnTo>
                  <a:pt x="24637" y="134238"/>
                </a:lnTo>
                <a:lnTo>
                  <a:pt x="25640" y="111089"/>
                </a:lnTo>
                <a:lnTo>
                  <a:pt x="33692" y="70981"/>
                </a:lnTo>
                <a:lnTo>
                  <a:pt x="61150" y="27273"/>
                </a:lnTo>
                <a:lnTo>
                  <a:pt x="90296" y="11049"/>
                </a:lnTo>
                <a:lnTo>
                  <a:pt x="863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5" name="object 5"/>
          <p:cNvSpPr txBox="1"/>
          <p:nvPr/>
        </p:nvSpPr>
        <p:spPr>
          <a:xfrm>
            <a:off x="459817" y="2082025"/>
            <a:ext cx="3781607" cy="1092617"/>
          </a:xfrm>
          <a:prstGeom prst="rect">
            <a:avLst/>
          </a:prstGeom>
        </p:spPr>
        <p:txBody>
          <a:bodyPr vert="horz" wrap="square" lIns="0" tIns="10170" rIns="0" bIns="0" rtlCol="0">
            <a:spAutoFit/>
          </a:bodyPr>
          <a:lstStyle/>
          <a:p>
            <a:pPr marL="286144" marR="74425" indent="-249625">
              <a:lnSpc>
                <a:spcPct val="99800"/>
              </a:lnSpc>
              <a:spcBef>
                <a:spcPts val="80"/>
              </a:spcBef>
              <a:buClr>
                <a:srgbClr val="8B1515"/>
              </a:buClr>
              <a:buFont typeface="Arial"/>
              <a:buChar char="•"/>
              <a:tabLst>
                <a:tab pos="286144" algn="l"/>
                <a:tab pos="286606" algn="l"/>
                <a:tab pos="1208367" algn="l"/>
              </a:tabLst>
            </a:pPr>
            <a:r>
              <a:rPr sz="1675" dirty="0">
                <a:latin typeface="Calibri"/>
                <a:cs typeface="Calibri"/>
              </a:rPr>
              <a:t>Model </a:t>
            </a:r>
            <a:r>
              <a:rPr sz="1675" spc="22" dirty="0">
                <a:latin typeface="Cambria Math"/>
                <a:cs typeface="Cambria Math"/>
              </a:rPr>
              <a:t>𝑝</a:t>
            </a:r>
            <a:r>
              <a:rPr sz="1802" spc="32" baseline="-15151" dirty="0">
                <a:latin typeface="Cambria Math"/>
                <a:cs typeface="Cambria Math"/>
              </a:rPr>
              <a:t>𝜃	</a:t>
            </a:r>
            <a:r>
              <a:rPr sz="1675" spc="4" dirty="0">
                <a:latin typeface="Cambria Math"/>
                <a:cs typeface="Cambria Math"/>
              </a:rPr>
              <a:t>𝑤</a:t>
            </a:r>
            <a:r>
              <a:rPr sz="1802" spc="5" baseline="-15151" dirty="0">
                <a:latin typeface="Cambria Math"/>
                <a:cs typeface="Cambria Math"/>
              </a:rPr>
              <a:t>𝑡 </a:t>
            </a:r>
            <a:r>
              <a:rPr lang="en-US" sz="1802" spc="5" baseline="-15151" dirty="0">
                <a:latin typeface="Cambria Math"/>
                <a:cs typeface="Cambria Math"/>
              </a:rPr>
              <a:t>  </a:t>
            </a:r>
            <a:r>
              <a:rPr sz="1675" spc="15" dirty="0">
                <a:latin typeface="Cambria Math"/>
                <a:cs typeface="Cambria Math"/>
              </a:rPr>
              <a:t>𝑤</a:t>
            </a:r>
            <a:r>
              <a:rPr sz="1802" spc="22" baseline="-15151" dirty="0">
                <a:latin typeface="Cambria Math"/>
                <a:cs typeface="Cambria Math"/>
              </a:rPr>
              <a:t>1:𝑡−1</a:t>
            </a:r>
            <a:r>
              <a:rPr sz="1675" spc="15" dirty="0">
                <a:latin typeface="Cambria Math"/>
                <a:cs typeface="Cambria Math"/>
              </a:rPr>
              <a:t>)</a:t>
            </a:r>
            <a:r>
              <a:rPr sz="1675" spc="15" dirty="0">
                <a:latin typeface="Calibri"/>
                <a:cs typeface="Calibri"/>
              </a:rPr>
              <a:t>, </a:t>
            </a:r>
            <a:r>
              <a:rPr sz="1675" dirty="0">
                <a:latin typeface="Calibri"/>
                <a:cs typeface="Calibri"/>
              </a:rPr>
              <a:t>the </a:t>
            </a:r>
            <a:r>
              <a:rPr sz="1675" spc="-4" dirty="0">
                <a:latin typeface="Calibri"/>
                <a:cs typeface="Calibri"/>
              </a:rPr>
              <a:t>probability  distribution over </a:t>
            </a:r>
            <a:r>
              <a:rPr sz="1675" dirty="0">
                <a:latin typeface="Calibri"/>
                <a:cs typeface="Calibri"/>
              </a:rPr>
              <a:t>words given </a:t>
            </a:r>
            <a:r>
              <a:rPr sz="1675" spc="-4" dirty="0">
                <a:latin typeface="Calibri"/>
                <a:cs typeface="Calibri"/>
              </a:rPr>
              <a:t>their past  contexts.</a:t>
            </a:r>
            <a:endParaRPr sz="1675" dirty="0">
              <a:latin typeface="Calibri"/>
              <a:cs typeface="Calibri"/>
            </a:endParaRPr>
          </a:p>
          <a:p>
            <a:pPr marL="286606" indent="-249625">
              <a:spcBef>
                <a:spcPts val="401"/>
              </a:spcBef>
              <a:buClr>
                <a:srgbClr val="8B1515"/>
              </a:buClr>
              <a:buFont typeface="Arial"/>
              <a:buChar char="•"/>
              <a:tabLst>
                <a:tab pos="286144" algn="l"/>
                <a:tab pos="286606" algn="l"/>
              </a:tabLst>
            </a:pPr>
            <a:r>
              <a:rPr sz="1675" dirty="0">
                <a:latin typeface="Calibri"/>
                <a:cs typeface="Calibri"/>
              </a:rPr>
              <a:t>There’s </a:t>
            </a:r>
            <a:r>
              <a:rPr sz="1675" spc="-4" dirty="0">
                <a:latin typeface="Calibri"/>
                <a:cs typeface="Calibri"/>
              </a:rPr>
              <a:t>lots of data </a:t>
            </a:r>
            <a:r>
              <a:rPr sz="1675" dirty="0">
                <a:latin typeface="Calibri"/>
                <a:cs typeface="Calibri"/>
              </a:rPr>
              <a:t>for this! </a:t>
            </a:r>
            <a:r>
              <a:rPr sz="1675" spc="-8" dirty="0">
                <a:latin typeface="Calibri"/>
                <a:cs typeface="Calibri"/>
              </a:rPr>
              <a:t>(In</a:t>
            </a:r>
            <a:r>
              <a:rPr sz="1675" spc="-15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English.)</a:t>
            </a:r>
            <a:endParaRPr sz="1675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7550" y="3510263"/>
            <a:ext cx="3542165" cy="267565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9246">
              <a:spcBef>
                <a:spcPts val="77"/>
              </a:spcBef>
            </a:pPr>
            <a:r>
              <a:rPr sz="1675" b="1" spc="-4" dirty="0">
                <a:latin typeface="Calibri"/>
                <a:cs typeface="Calibri"/>
              </a:rPr>
              <a:t>Pretraining </a:t>
            </a:r>
            <a:r>
              <a:rPr sz="1675" b="1" dirty="0">
                <a:latin typeface="Calibri"/>
                <a:cs typeface="Calibri"/>
              </a:rPr>
              <a:t>through language</a:t>
            </a:r>
            <a:r>
              <a:rPr sz="1675" b="1" spc="-44" dirty="0">
                <a:latin typeface="Calibri"/>
                <a:cs typeface="Calibri"/>
              </a:rPr>
              <a:t> </a:t>
            </a:r>
            <a:r>
              <a:rPr sz="1675" b="1" spc="-4" dirty="0">
                <a:latin typeface="Calibri"/>
                <a:cs typeface="Calibri"/>
              </a:rPr>
              <a:t>modeling:</a:t>
            </a:r>
            <a:endParaRPr sz="1675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7550" y="3816453"/>
            <a:ext cx="4061264" cy="833920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258407" marR="3698" indent="-249625">
              <a:spcBef>
                <a:spcPts val="73"/>
              </a:spcBef>
              <a:buClr>
                <a:srgbClr val="8B1515"/>
              </a:buClr>
              <a:buFont typeface="Times New Roman"/>
              <a:buChar char="•"/>
              <a:tabLst>
                <a:tab pos="258407" algn="l"/>
                <a:tab pos="258870" algn="l"/>
              </a:tabLst>
            </a:pPr>
            <a:r>
              <a:rPr sz="1675" spc="-4" dirty="0">
                <a:latin typeface="Calibri"/>
                <a:cs typeface="Calibri"/>
              </a:rPr>
              <a:t>Train </a:t>
            </a:r>
            <a:r>
              <a:rPr sz="1675" dirty="0">
                <a:latin typeface="Calibri"/>
                <a:cs typeface="Calibri"/>
              </a:rPr>
              <a:t>a neural </a:t>
            </a:r>
            <a:r>
              <a:rPr sz="1675" spc="-4" dirty="0">
                <a:latin typeface="Calibri"/>
                <a:cs typeface="Calibri"/>
              </a:rPr>
              <a:t>network </a:t>
            </a:r>
            <a:r>
              <a:rPr sz="1675" dirty="0">
                <a:latin typeface="Calibri"/>
                <a:cs typeface="Calibri"/>
              </a:rPr>
              <a:t>to perform language  modeling </a:t>
            </a:r>
            <a:r>
              <a:rPr sz="1675" spc="-4" dirty="0">
                <a:latin typeface="Calibri"/>
                <a:cs typeface="Calibri"/>
              </a:rPr>
              <a:t>on </a:t>
            </a:r>
            <a:r>
              <a:rPr sz="1675" dirty="0">
                <a:latin typeface="Calibri"/>
                <a:cs typeface="Calibri"/>
              </a:rPr>
              <a:t>a </a:t>
            </a:r>
            <a:r>
              <a:rPr sz="1675" spc="-4" dirty="0">
                <a:latin typeface="Calibri"/>
                <a:cs typeface="Calibri"/>
              </a:rPr>
              <a:t>large </a:t>
            </a:r>
            <a:r>
              <a:rPr sz="1675" dirty="0">
                <a:latin typeface="Calibri"/>
                <a:cs typeface="Calibri"/>
              </a:rPr>
              <a:t>amount </a:t>
            </a:r>
            <a:r>
              <a:rPr sz="1675" spc="-4" dirty="0">
                <a:latin typeface="Calibri"/>
                <a:cs typeface="Calibri"/>
              </a:rPr>
              <a:t>of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text.</a:t>
            </a:r>
            <a:endParaRPr sz="1675">
              <a:latin typeface="Calibri"/>
              <a:cs typeface="Calibri"/>
            </a:endParaRPr>
          </a:p>
          <a:p>
            <a:pPr marL="258870" indent="-249625">
              <a:spcBef>
                <a:spcPts val="404"/>
              </a:spcBef>
              <a:buClr>
                <a:srgbClr val="8B1515"/>
              </a:buClr>
              <a:buFont typeface="Times New Roman"/>
              <a:buChar char="•"/>
              <a:tabLst>
                <a:tab pos="258407" algn="l"/>
                <a:tab pos="258870" algn="l"/>
              </a:tabLst>
            </a:pPr>
            <a:r>
              <a:rPr sz="1675" spc="-4" dirty="0">
                <a:latin typeface="Calibri"/>
                <a:cs typeface="Calibri"/>
              </a:rPr>
              <a:t>Save </a:t>
            </a:r>
            <a:r>
              <a:rPr sz="1675" dirty="0">
                <a:latin typeface="Calibri"/>
                <a:cs typeface="Calibri"/>
              </a:rPr>
              <a:t>the </a:t>
            </a:r>
            <a:r>
              <a:rPr sz="1675" spc="-4" dirty="0">
                <a:latin typeface="Calibri"/>
                <a:cs typeface="Calibri"/>
              </a:rPr>
              <a:t>network</a:t>
            </a:r>
            <a:r>
              <a:rPr sz="1675" spc="15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parameters.</a:t>
            </a:r>
            <a:endParaRPr sz="1675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288523" y="2759904"/>
            <a:ext cx="2888091" cy="1362692"/>
            <a:chOff x="7080313" y="2509837"/>
            <a:chExt cx="3967479" cy="1871980"/>
          </a:xfrm>
        </p:grpSpPr>
        <p:sp>
          <p:nvSpPr>
            <p:cNvPr id="9" name="object 9"/>
            <p:cNvSpPr/>
            <p:nvPr/>
          </p:nvSpPr>
          <p:spPr>
            <a:xfrm>
              <a:off x="7237476" y="2534411"/>
              <a:ext cx="913130" cy="483234"/>
            </a:xfrm>
            <a:custGeom>
              <a:avLst/>
              <a:gdLst/>
              <a:ahLst/>
              <a:cxnLst/>
              <a:rect l="l" t="t" r="r" b="b"/>
              <a:pathLst>
                <a:path w="913129" h="483235">
                  <a:moveTo>
                    <a:pt x="150876" y="1524"/>
                  </a:moveTo>
                  <a:lnTo>
                    <a:pt x="0" y="1524"/>
                  </a:lnTo>
                  <a:lnTo>
                    <a:pt x="0" y="483108"/>
                  </a:lnTo>
                  <a:lnTo>
                    <a:pt x="150876" y="483108"/>
                  </a:lnTo>
                  <a:lnTo>
                    <a:pt x="150876" y="1524"/>
                  </a:lnTo>
                  <a:close/>
                </a:path>
                <a:path w="913129" h="483235">
                  <a:moveTo>
                    <a:pt x="912876" y="0"/>
                  </a:moveTo>
                  <a:lnTo>
                    <a:pt x="762000" y="0"/>
                  </a:lnTo>
                  <a:lnTo>
                    <a:pt x="762000" y="483108"/>
                  </a:lnTo>
                  <a:lnTo>
                    <a:pt x="912876" y="483108"/>
                  </a:lnTo>
                  <a:lnTo>
                    <a:pt x="912876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0" name="object 10"/>
            <p:cNvSpPr/>
            <p:nvPr/>
          </p:nvSpPr>
          <p:spPr>
            <a:xfrm>
              <a:off x="7388352" y="2737231"/>
              <a:ext cx="611505" cy="77470"/>
            </a:xfrm>
            <a:custGeom>
              <a:avLst/>
              <a:gdLst/>
              <a:ahLst/>
              <a:cxnLst/>
              <a:rect l="l" t="t" r="r" b="b"/>
              <a:pathLst>
                <a:path w="611504" h="77469">
                  <a:moveTo>
                    <a:pt x="76073" y="1143"/>
                  </a:moveTo>
                  <a:lnTo>
                    <a:pt x="0" y="39370"/>
                  </a:lnTo>
                  <a:lnTo>
                    <a:pt x="76326" y="77343"/>
                  </a:lnTo>
                  <a:lnTo>
                    <a:pt x="76221" y="45593"/>
                  </a:lnTo>
                  <a:lnTo>
                    <a:pt x="63500" y="45593"/>
                  </a:lnTo>
                  <a:lnTo>
                    <a:pt x="63500" y="32893"/>
                  </a:lnTo>
                  <a:lnTo>
                    <a:pt x="76178" y="32863"/>
                  </a:lnTo>
                  <a:lnTo>
                    <a:pt x="76073" y="1143"/>
                  </a:lnTo>
                  <a:close/>
                </a:path>
                <a:path w="611504" h="77469">
                  <a:moveTo>
                    <a:pt x="598742" y="31750"/>
                  </a:moveTo>
                  <a:lnTo>
                    <a:pt x="547751" y="31750"/>
                  </a:lnTo>
                  <a:lnTo>
                    <a:pt x="547751" y="44450"/>
                  </a:lnTo>
                  <a:lnTo>
                    <a:pt x="534998" y="44480"/>
                  </a:lnTo>
                  <a:lnTo>
                    <a:pt x="535051" y="76200"/>
                  </a:lnTo>
                  <a:lnTo>
                    <a:pt x="611251" y="37973"/>
                  </a:lnTo>
                  <a:lnTo>
                    <a:pt x="598742" y="31750"/>
                  </a:lnTo>
                  <a:close/>
                </a:path>
                <a:path w="611504" h="77469">
                  <a:moveTo>
                    <a:pt x="76178" y="32863"/>
                  </a:moveTo>
                  <a:lnTo>
                    <a:pt x="63500" y="32893"/>
                  </a:lnTo>
                  <a:lnTo>
                    <a:pt x="63500" y="45593"/>
                  </a:lnTo>
                  <a:lnTo>
                    <a:pt x="76221" y="45562"/>
                  </a:lnTo>
                  <a:lnTo>
                    <a:pt x="76178" y="32863"/>
                  </a:lnTo>
                  <a:close/>
                </a:path>
                <a:path w="611504" h="77469">
                  <a:moveTo>
                    <a:pt x="76221" y="45562"/>
                  </a:moveTo>
                  <a:lnTo>
                    <a:pt x="63500" y="45593"/>
                  </a:lnTo>
                  <a:lnTo>
                    <a:pt x="76221" y="45593"/>
                  </a:lnTo>
                  <a:close/>
                </a:path>
                <a:path w="611504" h="77469">
                  <a:moveTo>
                    <a:pt x="534976" y="31780"/>
                  </a:moveTo>
                  <a:lnTo>
                    <a:pt x="76178" y="32863"/>
                  </a:lnTo>
                  <a:lnTo>
                    <a:pt x="76221" y="45562"/>
                  </a:lnTo>
                  <a:lnTo>
                    <a:pt x="534998" y="44480"/>
                  </a:lnTo>
                  <a:lnTo>
                    <a:pt x="534976" y="31780"/>
                  </a:lnTo>
                  <a:close/>
                </a:path>
                <a:path w="611504" h="77469">
                  <a:moveTo>
                    <a:pt x="547751" y="31750"/>
                  </a:moveTo>
                  <a:lnTo>
                    <a:pt x="534976" y="31780"/>
                  </a:lnTo>
                  <a:lnTo>
                    <a:pt x="534998" y="44480"/>
                  </a:lnTo>
                  <a:lnTo>
                    <a:pt x="547751" y="44450"/>
                  </a:lnTo>
                  <a:lnTo>
                    <a:pt x="547751" y="31750"/>
                  </a:lnTo>
                  <a:close/>
                </a:path>
                <a:path w="611504" h="77469">
                  <a:moveTo>
                    <a:pt x="534924" y="0"/>
                  </a:moveTo>
                  <a:lnTo>
                    <a:pt x="534976" y="31780"/>
                  </a:lnTo>
                  <a:lnTo>
                    <a:pt x="598742" y="31750"/>
                  </a:lnTo>
                  <a:lnTo>
                    <a:pt x="5349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1" name="object 11"/>
            <p:cNvSpPr/>
            <p:nvPr/>
          </p:nvSpPr>
          <p:spPr>
            <a:xfrm>
              <a:off x="8685276" y="2543555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29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4"/>
                  </a:lnTo>
                  <a:lnTo>
                    <a:pt x="150875" y="481584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2" name="object 12"/>
            <p:cNvSpPr/>
            <p:nvPr/>
          </p:nvSpPr>
          <p:spPr>
            <a:xfrm>
              <a:off x="8150352" y="2738247"/>
              <a:ext cx="535940" cy="82550"/>
            </a:xfrm>
            <a:custGeom>
              <a:avLst/>
              <a:gdLst/>
              <a:ahLst/>
              <a:cxnLst/>
              <a:rect l="l" t="t" r="r" b="b"/>
              <a:pathLst>
                <a:path w="535940" h="82550">
                  <a:moveTo>
                    <a:pt x="460248" y="5841"/>
                  </a:moveTo>
                  <a:lnTo>
                    <a:pt x="459717" y="37652"/>
                  </a:lnTo>
                  <a:lnTo>
                    <a:pt x="472440" y="37845"/>
                  </a:lnTo>
                  <a:lnTo>
                    <a:pt x="472186" y="50545"/>
                  </a:lnTo>
                  <a:lnTo>
                    <a:pt x="459502" y="50545"/>
                  </a:lnTo>
                  <a:lnTo>
                    <a:pt x="458977" y="82041"/>
                  </a:lnTo>
                  <a:lnTo>
                    <a:pt x="524685" y="50545"/>
                  </a:lnTo>
                  <a:lnTo>
                    <a:pt x="472186" y="50545"/>
                  </a:lnTo>
                  <a:lnTo>
                    <a:pt x="459506" y="50352"/>
                  </a:lnTo>
                  <a:lnTo>
                    <a:pt x="525087" y="50352"/>
                  </a:lnTo>
                  <a:lnTo>
                    <a:pt x="535813" y="45212"/>
                  </a:lnTo>
                  <a:lnTo>
                    <a:pt x="460248" y="5841"/>
                  </a:lnTo>
                  <a:close/>
                </a:path>
                <a:path w="535940" h="82550">
                  <a:moveTo>
                    <a:pt x="76834" y="0"/>
                  </a:moveTo>
                  <a:lnTo>
                    <a:pt x="0" y="36956"/>
                  </a:lnTo>
                  <a:lnTo>
                    <a:pt x="75565" y="76200"/>
                  </a:lnTo>
                  <a:lnTo>
                    <a:pt x="76093" y="44516"/>
                  </a:lnTo>
                  <a:lnTo>
                    <a:pt x="63373" y="44323"/>
                  </a:lnTo>
                  <a:lnTo>
                    <a:pt x="63626" y="31623"/>
                  </a:lnTo>
                  <a:lnTo>
                    <a:pt x="76307" y="31623"/>
                  </a:lnTo>
                  <a:lnTo>
                    <a:pt x="76834" y="0"/>
                  </a:lnTo>
                  <a:close/>
                </a:path>
                <a:path w="535940" h="82550">
                  <a:moveTo>
                    <a:pt x="459717" y="37652"/>
                  </a:moveTo>
                  <a:lnTo>
                    <a:pt x="459506" y="50352"/>
                  </a:lnTo>
                  <a:lnTo>
                    <a:pt x="472186" y="50545"/>
                  </a:lnTo>
                  <a:lnTo>
                    <a:pt x="472440" y="37845"/>
                  </a:lnTo>
                  <a:lnTo>
                    <a:pt x="459717" y="37652"/>
                  </a:lnTo>
                  <a:close/>
                </a:path>
                <a:path w="535940" h="82550">
                  <a:moveTo>
                    <a:pt x="76304" y="31815"/>
                  </a:moveTo>
                  <a:lnTo>
                    <a:pt x="76093" y="44516"/>
                  </a:lnTo>
                  <a:lnTo>
                    <a:pt x="459506" y="50352"/>
                  </a:lnTo>
                  <a:lnTo>
                    <a:pt x="459717" y="37652"/>
                  </a:lnTo>
                  <a:lnTo>
                    <a:pt x="76304" y="31815"/>
                  </a:lnTo>
                  <a:close/>
                </a:path>
                <a:path w="535940" h="82550">
                  <a:moveTo>
                    <a:pt x="63626" y="31623"/>
                  </a:moveTo>
                  <a:lnTo>
                    <a:pt x="63373" y="44323"/>
                  </a:lnTo>
                  <a:lnTo>
                    <a:pt x="76093" y="44516"/>
                  </a:lnTo>
                  <a:lnTo>
                    <a:pt x="76304" y="31815"/>
                  </a:lnTo>
                  <a:lnTo>
                    <a:pt x="63626" y="31623"/>
                  </a:lnTo>
                  <a:close/>
                </a:path>
                <a:path w="535940" h="82550">
                  <a:moveTo>
                    <a:pt x="76307" y="31623"/>
                  </a:moveTo>
                  <a:lnTo>
                    <a:pt x="63626" y="31623"/>
                  </a:lnTo>
                  <a:lnTo>
                    <a:pt x="76304" y="31815"/>
                  </a:lnTo>
                  <a:lnTo>
                    <a:pt x="76307" y="31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3" name="object 13"/>
            <p:cNvSpPr/>
            <p:nvPr/>
          </p:nvSpPr>
          <p:spPr>
            <a:xfrm>
              <a:off x="9372600" y="2543555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29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4"/>
                  </a:lnTo>
                  <a:lnTo>
                    <a:pt x="150875" y="481584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4" name="object 14"/>
            <p:cNvSpPr/>
            <p:nvPr/>
          </p:nvSpPr>
          <p:spPr>
            <a:xfrm>
              <a:off x="8836152" y="2746247"/>
              <a:ext cx="535940" cy="76200"/>
            </a:xfrm>
            <a:custGeom>
              <a:avLst/>
              <a:gdLst/>
              <a:ahLst/>
              <a:cxnLst/>
              <a:rect l="l" t="t" r="r" b="b"/>
              <a:pathLst>
                <a:path w="53594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535940" h="76200">
                  <a:moveTo>
                    <a:pt x="459613" y="0"/>
                  </a:moveTo>
                  <a:lnTo>
                    <a:pt x="459613" y="76200"/>
                  </a:lnTo>
                  <a:lnTo>
                    <a:pt x="523113" y="44450"/>
                  </a:lnTo>
                  <a:lnTo>
                    <a:pt x="472313" y="44450"/>
                  </a:lnTo>
                  <a:lnTo>
                    <a:pt x="472313" y="31750"/>
                  </a:lnTo>
                  <a:lnTo>
                    <a:pt x="523113" y="31750"/>
                  </a:lnTo>
                  <a:lnTo>
                    <a:pt x="459613" y="0"/>
                  </a:lnTo>
                  <a:close/>
                </a:path>
                <a:path w="535940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535940" h="76200">
                  <a:moveTo>
                    <a:pt x="459613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459613" y="44450"/>
                  </a:lnTo>
                  <a:lnTo>
                    <a:pt x="459613" y="31750"/>
                  </a:lnTo>
                  <a:close/>
                </a:path>
                <a:path w="535940" h="76200">
                  <a:moveTo>
                    <a:pt x="523113" y="31750"/>
                  </a:moveTo>
                  <a:lnTo>
                    <a:pt x="472313" y="31750"/>
                  </a:lnTo>
                  <a:lnTo>
                    <a:pt x="472313" y="44450"/>
                  </a:lnTo>
                  <a:lnTo>
                    <a:pt x="523113" y="44450"/>
                  </a:lnTo>
                  <a:lnTo>
                    <a:pt x="535813" y="38100"/>
                  </a:lnTo>
                  <a:lnTo>
                    <a:pt x="523113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5" name="object 15"/>
            <p:cNvSpPr/>
            <p:nvPr/>
          </p:nvSpPr>
          <p:spPr>
            <a:xfrm>
              <a:off x="10059924" y="2543555"/>
              <a:ext cx="149860" cy="481965"/>
            </a:xfrm>
            <a:custGeom>
              <a:avLst/>
              <a:gdLst/>
              <a:ahLst/>
              <a:cxnLst/>
              <a:rect l="l" t="t" r="r" b="b"/>
              <a:pathLst>
                <a:path w="149859" h="481964">
                  <a:moveTo>
                    <a:pt x="149351" y="0"/>
                  </a:moveTo>
                  <a:lnTo>
                    <a:pt x="0" y="0"/>
                  </a:lnTo>
                  <a:lnTo>
                    <a:pt x="0" y="481584"/>
                  </a:lnTo>
                  <a:lnTo>
                    <a:pt x="149351" y="481584"/>
                  </a:lnTo>
                  <a:lnTo>
                    <a:pt x="149351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6" name="object 16"/>
            <p:cNvSpPr/>
            <p:nvPr/>
          </p:nvSpPr>
          <p:spPr>
            <a:xfrm>
              <a:off x="9523476" y="2746247"/>
              <a:ext cx="535940" cy="76200"/>
            </a:xfrm>
            <a:custGeom>
              <a:avLst/>
              <a:gdLst/>
              <a:ahLst/>
              <a:cxnLst/>
              <a:rect l="l" t="t" r="r" b="b"/>
              <a:pathLst>
                <a:path w="53594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535940" h="76200">
                  <a:moveTo>
                    <a:pt x="459613" y="0"/>
                  </a:moveTo>
                  <a:lnTo>
                    <a:pt x="459613" y="76200"/>
                  </a:lnTo>
                  <a:lnTo>
                    <a:pt x="523113" y="44450"/>
                  </a:lnTo>
                  <a:lnTo>
                    <a:pt x="472313" y="44450"/>
                  </a:lnTo>
                  <a:lnTo>
                    <a:pt x="472313" y="31750"/>
                  </a:lnTo>
                  <a:lnTo>
                    <a:pt x="523113" y="31750"/>
                  </a:lnTo>
                  <a:lnTo>
                    <a:pt x="459613" y="0"/>
                  </a:lnTo>
                  <a:close/>
                </a:path>
                <a:path w="535940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535940" h="76200">
                  <a:moveTo>
                    <a:pt x="459613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459613" y="44450"/>
                  </a:lnTo>
                  <a:lnTo>
                    <a:pt x="459613" y="31750"/>
                  </a:lnTo>
                  <a:close/>
                </a:path>
                <a:path w="535940" h="76200">
                  <a:moveTo>
                    <a:pt x="523113" y="31750"/>
                  </a:moveTo>
                  <a:lnTo>
                    <a:pt x="472313" y="31750"/>
                  </a:lnTo>
                  <a:lnTo>
                    <a:pt x="472313" y="44450"/>
                  </a:lnTo>
                  <a:lnTo>
                    <a:pt x="523113" y="44450"/>
                  </a:lnTo>
                  <a:lnTo>
                    <a:pt x="535813" y="38100"/>
                  </a:lnTo>
                  <a:lnTo>
                    <a:pt x="523113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7" name="object 17"/>
            <p:cNvSpPr/>
            <p:nvPr/>
          </p:nvSpPr>
          <p:spPr>
            <a:xfrm>
              <a:off x="10745723" y="2543555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29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4"/>
                  </a:lnTo>
                  <a:lnTo>
                    <a:pt x="150875" y="481584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8" name="object 18"/>
            <p:cNvSpPr/>
            <p:nvPr/>
          </p:nvSpPr>
          <p:spPr>
            <a:xfrm>
              <a:off x="10209276" y="2746247"/>
              <a:ext cx="535940" cy="76200"/>
            </a:xfrm>
            <a:custGeom>
              <a:avLst/>
              <a:gdLst/>
              <a:ahLst/>
              <a:cxnLst/>
              <a:rect l="l" t="t" r="r" b="b"/>
              <a:pathLst>
                <a:path w="53594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535940" h="76200">
                  <a:moveTo>
                    <a:pt x="459613" y="0"/>
                  </a:moveTo>
                  <a:lnTo>
                    <a:pt x="459613" y="76200"/>
                  </a:lnTo>
                  <a:lnTo>
                    <a:pt x="523113" y="44450"/>
                  </a:lnTo>
                  <a:lnTo>
                    <a:pt x="472313" y="44450"/>
                  </a:lnTo>
                  <a:lnTo>
                    <a:pt x="472313" y="31750"/>
                  </a:lnTo>
                  <a:lnTo>
                    <a:pt x="523113" y="31750"/>
                  </a:lnTo>
                  <a:lnTo>
                    <a:pt x="459613" y="0"/>
                  </a:lnTo>
                  <a:close/>
                </a:path>
                <a:path w="535940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535940" h="76200">
                  <a:moveTo>
                    <a:pt x="459613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459613" y="44450"/>
                  </a:lnTo>
                  <a:lnTo>
                    <a:pt x="459613" y="31750"/>
                  </a:lnTo>
                  <a:close/>
                </a:path>
                <a:path w="535940" h="76200">
                  <a:moveTo>
                    <a:pt x="523113" y="31750"/>
                  </a:moveTo>
                  <a:lnTo>
                    <a:pt x="472313" y="31750"/>
                  </a:lnTo>
                  <a:lnTo>
                    <a:pt x="472313" y="44450"/>
                  </a:lnTo>
                  <a:lnTo>
                    <a:pt x="523113" y="44450"/>
                  </a:lnTo>
                  <a:lnTo>
                    <a:pt x="535813" y="38100"/>
                  </a:lnTo>
                  <a:lnTo>
                    <a:pt x="523113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9" name="object 19"/>
            <p:cNvSpPr/>
            <p:nvPr/>
          </p:nvSpPr>
          <p:spPr>
            <a:xfrm>
              <a:off x="7237476" y="3206495"/>
              <a:ext cx="913130" cy="483234"/>
            </a:xfrm>
            <a:custGeom>
              <a:avLst/>
              <a:gdLst/>
              <a:ahLst/>
              <a:cxnLst/>
              <a:rect l="l" t="t" r="r" b="b"/>
              <a:pathLst>
                <a:path w="913129" h="483235">
                  <a:moveTo>
                    <a:pt x="150876" y="1524"/>
                  </a:moveTo>
                  <a:lnTo>
                    <a:pt x="0" y="1524"/>
                  </a:lnTo>
                  <a:lnTo>
                    <a:pt x="0" y="483108"/>
                  </a:lnTo>
                  <a:lnTo>
                    <a:pt x="150876" y="483108"/>
                  </a:lnTo>
                  <a:lnTo>
                    <a:pt x="150876" y="1524"/>
                  </a:lnTo>
                  <a:close/>
                </a:path>
                <a:path w="913129" h="483235">
                  <a:moveTo>
                    <a:pt x="912876" y="0"/>
                  </a:moveTo>
                  <a:lnTo>
                    <a:pt x="762000" y="0"/>
                  </a:lnTo>
                  <a:lnTo>
                    <a:pt x="762000" y="481584"/>
                  </a:lnTo>
                  <a:lnTo>
                    <a:pt x="912876" y="481584"/>
                  </a:lnTo>
                  <a:lnTo>
                    <a:pt x="912876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0" name="object 20"/>
            <p:cNvSpPr/>
            <p:nvPr/>
          </p:nvSpPr>
          <p:spPr>
            <a:xfrm>
              <a:off x="7388352" y="3409314"/>
              <a:ext cx="611505" cy="77470"/>
            </a:xfrm>
            <a:custGeom>
              <a:avLst/>
              <a:gdLst/>
              <a:ahLst/>
              <a:cxnLst/>
              <a:rect l="l" t="t" r="r" b="b"/>
              <a:pathLst>
                <a:path w="611504" h="77470">
                  <a:moveTo>
                    <a:pt x="76073" y="1143"/>
                  </a:moveTo>
                  <a:lnTo>
                    <a:pt x="0" y="39370"/>
                  </a:lnTo>
                  <a:lnTo>
                    <a:pt x="76326" y="77343"/>
                  </a:lnTo>
                  <a:lnTo>
                    <a:pt x="76221" y="45593"/>
                  </a:lnTo>
                  <a:lnTo>
                    <a:pt x="63500" y="45593"/>
                  </a:lnTo>
                  <a:lnTo>
                    <a:pt x="63500" y="32893"/>
                  </a:lnTo>
                  <a:lnTo>
                    <a:pt x="76178" y="32863"/>
                  </a:lnTo>
                  <a:lnTo>
                    <a:pt x="76073" y="1143"/>
                  </a:lnTo>
                  <a:close/>
                </a:path>
                <a:path w="611504" h="77470">
                  <a:moveTo>
                    <a:pt x="598742" y="31750"/>
                  </a:moveTo>
                  <a:lnTo>
                    <a:pt x="547751" y="31750"/>
                  </a:lnTo>
                  <a:lnTo>
                    <a:pt x="547751" y="44450"/>
                  </a:lnTo>
                  <a:lnTo>
                    <a:pt x="534998" y="44480"/>
                  </a:lnTo>
                  <a:lnTo>
                    <a:pt x="535051" y="76200"/>
                  </a:lnTo>
                  <a:lnTo>
                    <a:pt x="611251" y="37973"/>
                  </a:lnTo>
                  <a:lnTo>
                    <a:pt x="598742" y="31750"/>
                  </a:lnTo>
                  <a:close/>
                </a:path>
                <a:path w="611504" h="77470">
                  <a:moveTo>
                    <a:pt x="76178" y="32863"/>
                  </a:moveTo>
                  <a:lnTo>
                    <a:pt x="63500" y="32893"/>
                  </a:lnTo>
                  <a:lnTo>
                    <a:pt x="63500" y="45593"/>
                  </a:lnTo>
                  <a:lnTo>
                    <a:pt x="76221" y="45562"/>
                  </a:lnTo>
                  <a:lnTo>
                    <a:pt x="76178" y="32863"/>
                  </a:lnTo>
                  <a:close/>
                </a:path>
                <a:path w="611504" h="77470">
                  <a:moveTo>
                    <a:pt x="76221" y="45562"/>
                  </a:moveTo>
                  <a:lnTo>
                    <a:pt x="63500" y="45593"/>
                  </a:lnTo>
                  <a:lnTo>
                    <a:pt x="76221" y="45593"/>
                  </a:lnTo>
                  <a:close/>
                </a:path>
                <a:path w="611504" h="77470">
                  <a:moveTo>
                    <a:pt x="534976" y="31780"/>
                  </a:moveTo>
                  <a:lnTo>
                    <a:pt x="76178" y="32863"/>
                  </a:lnTo>
                  <a:lnTo>
                    <a:pt x="76221" y="45562"/>
                  </a:lnTo>
                  <a:lnTo>
                    <a:pt x="534998" y="44480"/>
                  </a:lnTo>
                  <a:lnTo>
                    <a:pt x="534976" y="31780"/>
                  </a:lnTo>
                  <a:close/>
                </a:path>
                <a:path w="611504" h="77470">
                  <a:moveTo>
                    <a:pt x="547751" y="31750"/>
                  </a:moveTo>
                  <a:lnTo>
                    <a:pt x="534976" y="31780"/>
                  </a:lnTo>
                  <a:lnTo>
                    <a:pt x="534998" y="44480"/>
                  </a:lnTo>
                  <a:lnTo>
                    <a:pt x="547751" y="44450"/>
                  </a:lnTo>
                  <a:lnTo>
                    <a:pt x="547751" y="31750"/>
                  </a:lnTo>
                  <a:close/>
                </a:path>
                <a:path w="611504" h="77470">
                  <a:moveTo>
                    <a:pt x="534924" y="0"/>
                  </a:moveTo>
                  <a:lnTo>
                    <a:pt x="534976" y="31780"/>
                  </a:lnTo>
                  <a:lnTo>
                    <a:pt x="598742" y="31750"/>
                  </a:lnTo>
                  <a:lnTo>
                    <a:pt x="5349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1" name="object 21"/>
            <p:cNvSpPr/>
            <p:nvPr/>
          </p:nvSpPr>
          <p:spPr>
            <a:xfrm>
              <a:off x="8685276" y="3214116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29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4"/>
                  </a:lnTo>
                  <a:lnTo>
                    <a:pt x="150875" y="481584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2" name="object 22"/>
            <p:cNvSpPr/>
            <p:nvPr/>
          </p:nvSpPr>
          <p:spPr>
            <a:xfrm>
              <a:off x="8150352" y="3410330"/>
              <a:ext cx="535940" cy="82550"/>
            </a:xfrm>
            <a:custGeom>
              <a:avLst/>
              <a:gdLst/>
              <a:ahLst/>
              <a:cxnLst/>
              <a:rect l="l" t="t" r="r" b="b"/>
              <a:pathLst>
                <a:path w="535940" h="82550">
                  <a:moveTo>
                    <a:pt x="460248" y="5842"/>
                  </a:moveTo>
                  <a:lnTo>
                    <a:pt x="459717" y="37652"/>
                  </a:lnTo>
                  <a:lnTo>
                    <a:pt x="472440" y="37846"/>
                  </a:lnTo>
                  <a:lnTo>
                    <a:pt x="472186" y="50546"/>
                  </a:lnTo>
                  <a:lnTo>
                    <a:pt x="459502" y="50546"/>
                  </a:lnTo>
                  <a:lnTo>
                    <a:pt x="458977" y="82042"/>
                  </a:lnTo>
                  <a:lnTo>
                    <a:pt x="524685" y="50546"/>
                  </a:lnTo>
                  <a:lnTo>
                    <a:pt x="472186" y="50546"/>
                  </a:lnTo>
                  <a:lnTo>
                    <a:pt x="459506" y="50352"/>
                  </a:lnTo>
                  <a:lnTo>
                    <a:pt x="525087" y="50352"/>
                  </a:lnTo>
                  <a:lnTo>
                    <a:pt x="535813" y="45212"/>
                  </a:lnTo>
                  <a:lnTo>
                    <a:pt x="460248" y="5842"/>
                  </a:lnTo>
                  <a:close/>
                </a:path>
                <a:path w="535940" h="82550">
                  <a:moveTo>
                    <a:pt x="76834" y="0"/>
                  </a:moveTo>
                  <a:lnTo>
                    <a:pt x="0" y="36957"/>
                  </a:lnTo>
                  <a:lnTo>
                    <a:pt x="75565" y="76200"/>
                  </a:lnTo>
                  <a:lnTo>
                    <a:pt x="76093" y="44516"/>
                  </a:lnTo>
                  <a:lnTo>
                    <a:pt x="63373" y="44323"/>
                  </a:lnTo>
                  <a:lnTo>
                    <a:pt x="63626" y="31623"/>
                  </a:lnTo>
                  <a:lnTo>
                    <a:pt x="76307" y="31623"/>
                  </a:lnTo>
                  <a:lnTo>
                    <a:pt x="76834" y="0"/>
                  </a:lnTo>
                  <a:close/>
                </a:path>
                <a:path w="535940" h="82550">
                  <a:moveTo>
                    <a:pt x="459717" y="37652"/>
                  </a:moveTo>
                  <a:lnTo>
                    <a:pt x="459506" y="50352"/>
                  </a:lnTo>
                  <a:lnTo>
                    <a:pt x="472186" y="50546"/>
                  </a:lnTo>
                  <a:lnTo>
                    <a:pt x="472440" y="37846"/>
                  </a:lnTo>
                  <a:lnTo>
                    <a:pt x="459717" y="37652"/>
                  </a:lnTo>
                  <a:close/>
                </a:path>
                <a:path w="535940" h="82550">
                  <a:moveTo>
                    <a:pt x="76304" y="31815"/>
                  </a:moveTo>
                  <a:lnTo>
                    <a:pt x="76093" y="44516"/>
                  </a:lnTo>
                  <a:lnTo>
                    <a:pt x="459506" y="50352"/>
                  </a:lnTo>
                  <a:lnTo>
                    <a:pt x="459717" y="37652"/>
                  </a:lnTo>
                  <a:lnTo>
                    <a:pt x="76304" y="31815"/>
                  </a:lnTo>
                  <a:close/>
                </a:path>
                <a:path w="535940" h="82550">
                  <a:moveTo>
                    <a:pt x="63626" y="31623"/>
                  </a:moveTo>
                  <a:lnTo>
                    <a:pt x="63373" y="44323"/>
                  </a:lnTo>
                  <a:lnTo>
                    <a:pt x="76093" y="44516"/>
                  </a:lnTo>
                  <a:lnTo>
                    <a:pt x="76304" y="31815"/>
                  </a:lnTo>
                  <a:lnTo>
                    <a:pt x="63626" y="31623"/>
                  </a:lnTo>
                  <a:close/>
                </a:path>
                <a:path w="535940" h="82550">
                  <a:moveTo>
                    <a:pt x="76307" y="31623"/>
                  </a:moveTo>
                  <a:lnTo>
                    <a:pt x="63626" y="31623"/>
                  </a:lnTo>
                  <a:lnTo>
                    <a:pt x="76304" y="31815"/>
                  </a:lnTo>
                  <a:lnTo>
                    <a:pt x="76307" y="31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3" name="object 23"/>
            <p:cNvSpPr/>
            <p:nvPr/>
          </p:nvSpPr>
          <p:spPr>
            <a:xfrm>
              <a:off x="9372600" y="3214116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29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4"/>
                  </a:lnTo>
                  <a:lnTo>
                    <a:pt x="150875" y="481584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4" name="object 24"/>
            <p:cNvSpPr/>
            <p:nvPr/>
          </p:nvSpPr>
          <p:spPr>
            <a:xfrm>
              <a:off x="8836152" y="3416808"/>
              <a:ext cx="535940" cy="76200"/>
            </a:xfrm>
            <a:custGeom>
              <a:avLst/>
              <a:gdLst/>
              <a:ahLst/>
              <a:cxnLst/>
              <a:rect l="l" t="t" r="r" b="b"/>
              <a:pathLst>
                <a:path w="53594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535940" h="76200">
                  <a:moveTo>
                    <a:pt x="459613" y="0"/>
                  </a:moveTo>
                  <a:lnTo>
                    <a:pt x="459613" y="76200"/>
                  </a:lnTo>
                  <a:lnTo>
                    <a:pt x="523113" y="44450"/>
                  </a:lnTo>
                  <a:lnTo>
                    <a:pt x="472313" y="44450"/>
                  </a:lnTo>
                  <a:lnTo>
                    <a:pt x="472313" y="31750"/>
                  </a:lnTo>
                  <a:lnTo>
                    <a:pt x="523113" y="31750"/>
                  </a:lnTo>
                  <a:lnTo>
                    <a:pt x="459613" y="0"/>
                  </a:lnTo>
                  <a:close/>
                </a:path>
                <a:path w="535940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535940" h="76200">
                  <a:moveTo>
                    <a:pt x="459613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459613" y="44450"/>
                  </a:lnTo>
                  <a:lnTo>
                    <a:pt x="459613" y="31750"/>
                  </a:lnTo>
                  <a:close/>
                </a:path>
                <a:path w="535940" h="76200">
                  <a:moveTo>
                    <a:pt x="523113" y="31750"/>
                  </a:moveTo>
                  <a:lnTo>
                    <a:pt x="472313" y="31750"/>
                  </a:lnTo>
                  <a:lnTo>
                    <a:pt x="472313" y="44450"/>
                  </a:lnTo>
                  <a:lnTo>
                    <a:pt x="523113" y="44450"/>
                  </a:lnTo>
                  <a:lnTo>
                    <a:pt x="535813" y="38100"/>
                  </a:lnTo>
                  <a:lnTo>
                    <a:pt x="523113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5" name="object 25"/>
            <p:cNvSpPr/>
            <p:nvPr/>
          </p:nvSpPr>
          <p:spPr>
            <a:xfrm>
              <a:off x="10059924" y="3214116"/>
              <a:ext cx="149860" cy="481965"/>
            </a:xfrm>
            <a:custGeom>
              <a:avLst/>
              <a:gdLst/>
              <a:ahLst/>
              <a:cxnLst/>
              <a:rect l="l" t="t" r="r" b="b"/>
              <a:pathLst>
                <a:path w="149859" h="481964">
                  <a:moveTo>
                    <a:pt x="149351" y="0"/>
                  </a:moveTo>
                  <a:lnTo>
                    <a:pt x="0" y="0"/>
                  </a:lnTo>
                  <a:lnTo>
                    <a:pt x="0" y="481584"/>
                  </a:lnTo>
                  <a:lnTo>
                    <a:pt x="149351" y="481584"/>
                  </a:lnTo>
                  <a:lnTo>
                    <a:pt x="149351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6" name="object 26"/>
            <p:cNvSpPr/>
            <p:nvPr/>
          </p:nvSpPr>
          <p:spPr>
            <a:xfrm>
              <a:off x="9523476" y="3416808"/>
              <a:ext cx="535940" cy="76200"/>
            </a:xfrm>
            <a:custGeom>
              <a:avLst/>
              <a:gdLst/>
              <a:ahLst/>
              <a:cxnLst/>
              <a:rect l="l" t="t" r="r" b="b"/>
              <a:pathLst>
                <a:path w="53594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535940" h="76200">
                  <a:moveTo>
                    <a:pt x="459613" y="0"/>
                  </a:moveTo>
                  <a:lnTo>
                    <a:pt x="459613" y="76200"/>
                  </a:lnTo>
                  <a:lnTo>
                    <a:pt x="523113" y="44450"/>
                  </a:lnTo>
                  <a:lnTo>
                    <a:pt x="472313" y="44450"/>
                  </a:lnTo>
                  <a:lnTo>
                    <a:pt x="472313" y="31750"/>
                  </a:lnTo>
                  <a:lnTo>
                    <a:pt x="523113" y="31750"/>
                  </a:lnTo>
                  <a:lnTo>
                    <a:pt x="459613" y="0"/>
                  </a:lnTo>
                  <a:close/>
                </a:path>
                <a:path w="535940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535940" h="76200">
                  <a:moveTo>
                    <a:pt x="459613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459613" y="44450"/>
                  </a:lnTo>
                  <a:lnTo>
                    <a:pt x="459613" y="31750"/>
                  </a:lnTo>
                  <a:close/>
                </a:path>
                <a:path w="535940" h="76200">
                  <a:moveTo>
                    <a:pt x="523113" y="31750"/>
                  </a:moveTo>
                  <a:lnTo>
                    <a:pt x="472313" y="31750"/>
                  </a:lnTo>
                  <a:lnTo>
                    <a:pt x="472313" y="44450"/>
                  </a:lnTo>
                  <a:lnTo>
                    <a:pt x="523113" y="44450"/>
                  </a:lnTo>
                  <a:lnTo>
                    <a:pt x="535813" y="38100"/>
                  </a:lnTo>
                  <a:lnTo>
                    <a:pt x="523113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7" name="object 27"/>
            <p:cNvSpPr/>
            <p:nvPr/>
          </p:nvSpPr>
          <p:spPr>
            <a:xfrm>
              <a:off x="10745723" y="3214116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29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4"/>
                  </a:lnTo>
                  <a:lnTo>
                    <a:pt x="150875" y="481584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8" name="object 28"/>
            <p:cNvSpPr/>
            <p:nvPr/>
          </p:nvSpPr>
          <p:spPr>
            <a:xfrm>
              <a:off x="10209276" y="3416808"/>
              <a:ext cx="535940" cy="76200"/>
            </a:xfrm>
            <a:custGeom>
              <a:avLst/>
              <a:gdLst/>
              <a:ahLst/>
              <a:cxnLst/>
              <a:rect l="l" t="t" r="r" b="b"/>
              <a:pathLst>
                <a:path w="53594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535940" h="76200">
                  <a:moveTo>
                    <a:pt x="459613" y="0"/>
                  </a:moveTo>
                  <a:lnTo>
                    <a:pt x="459613" y="76200"/>
                  </a:lnTo>
                  <a:lnTo>
                    <a:pt x="523113" y="44450"/>
                  </a:lnTo>
                  <a:lnTo>
                    <a:pt x="472313" y="44450"/>
                  </a:lnTo>
                  <a:lnTo>
                    <a:pt x="472313" y="31750"/>
                  </a:lnTo>
                  <a:lnTo>
                    <a:pt x="523113" y="31750"/>
                  </a:lnTo>
                  <a:lnTo>
                    <a:pt x="459613" y="0"/>
                  </a:lnTo>
                  <a:close/>
                </a:path>
                <a:path w="535940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535940" h="76200">
                  <a:moveTo>
                    <a:pt x="459613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459613" y="44450"/>
                  </a:lnTo>
                  <a:lnTo>
                    <a:pt x="459613" y="31750"/>
                  </a:lnTo>
                  <a:close/>
                </a:path>
                <a:path w="535940" h="76200">
                  <a:moveTo>
                    <a:pt x="523113" y="31750"/>
                  </a:moveTo>
                  <a:lnTo>
                    <a:pt x="472313" y="31750"/>
                  </a:lnTo>
                  <a:lnTo>
                    <a:pt x="472313" y="44450"/>
                  </a:lnTo>
                  <a:lnTo>
                    <a:pt x="523113" y="44450"/>
                  </a:lnTo>
                  <a:lnTo>
                    <a:pt x="535813" y="38100"/>
                  </a:lnTo>
                  <a:lnTo>
                    <a:pt x="523113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9" name="object 29"/>
            <p:cNvSpPr/>
            <p:nvPr/>
          </p:nvSpPr>
          <p:spPr>
            <a:xfrm>
              <a:off x="7274052" y="3017519"/>
              <a:ext cx="76200" cy="18922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30" name="object 30"/>
            <p:cNvSpPr/>
            <p:nvPr/>
          </p:nvSpPr>
          <p:spPr>
            <a:xfrm>
              <a:off x="8036052" y="3017519"/>
              <a:ext cx="76200" cy="18922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31" name="object 31"/>
            <p:cNvSpPr/>
            <p:nvPr/>
          </p:nvSpPr>
          <p:spPr>
            <a:xfrm>
              <a:off x="8723376" y="3025140"/>
              <a:ext cx="76200" cy="1892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32" name="object 32"/>
            <p:cNvSpPr/>
            <p:nvPr/>
          </p:nvSpPr>
          <p:spPr>
            <a:xfrm>
              <a:off x="9409176" y="3023616"/>
              <a:ext cx="76200" cy="1892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33" name="object 33"/>
            <p:cNvSpPr/>
            <p:nvPr/>
          </p:nvSpPr>
          <p:spPr>
            <a:xfrm>
              <a:off x="10096500" y="3025140"/>
              <a:ext cx="76200" cy="1892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34" name="object 34"/>
            <p:cNvSpPr/>
            <p:nvPr/>
          </p:nvSpPr>
          <p:spPr>
            <a:xfrm>
              <a:off x="10783823" y="3025140"/>
              <a:ext cx="76200" cy="1892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35" name="object 35"/>
            <p:cNvSpPr/>
            <p:nvPr/>
          </p:nvSpPr>
          <p:spPr>
            <a:xfrm>
              <a:off x="7085076" y="2514600"/>
              <a:ext cx="3957954" cy="1286510"/>
            </a:xfrm>
            <a:custGeom>
              <a:avLst/>
              <a:gdLst/>
              <a:ahLst/>
              <a:cxnLst/>
              <a:rect l="l" t="t" r="r" b="b"/>
              <a:pathLst>
                <a:path w="3957954" h="1286510">
                  <a:moveTo>
                    <a:pt x="3743452" y="0"/>
                  </a:moveTo>
                  <a:lnTo>
                    <a:pt x="214375" y="0"/>
                  </a:lnTo>
                  <a:lnTo>
                    <a:pt x="165231" y="5663"/>
                  </a:lnTo>
                  <a:lnTo>
                    <a:pt x="120113" y="21795"/>
                  </a:lnTo>
                  <a:lnTo>
                    <a:pt x="80308" y="47106"/>
                  </a:lnTo>
                  <a:lnTo>
                    <a:pt x="47106" y="80308"/>
                  </a:lnTo>
                  <a:lnTo>
                    <a:pt x="21795" y="120113"/>
                  </a:lnTo>
                  <a:lnTo>
                    <a:pt x="5663" y="165231"/>
                  </a:lnTo>
                  <a:lnTo>
                    <a:pt x="0" y="214375"/>
                  </a:lnTo>
                  <a:lnTo>
                    <a:pt x="0" y="1071879"/>
                  </a:lnTo>
                  <a:lnTo>
                    <a:pt x="5663" y="1121024"/>
                  </a:lnTo>
                  <a:lnTo>
                    <a:pt x="21795" y="1166142"/>
                  </a:lnTo>
                  <a:lnTo>
                    <a:pt x="47106" y="1205947"/>
                  </a:lnTo>
                  <a:lnTo>
                    <a:pt x="80308" y="1239149"/>
                  </a:lnTo>
                  <a:lnTo>
                    <a:pt x="120113" y="1264460"/>
                  </a:lnTo>
                  <a:lnTo>
                    <a:pt x="165231" y="1280592"/>
                  </a:lnTo>
                  <a:lnTo>
                    <a:pt x="214375" y="1286256"/>
                  </a:lnTo>
                  <a:lnTo>
                    <a:pt x="3743452" y="1286256"/>
                  </a:lnTo>
                  <a:lnTo>
                    <a:pt x="3792596" y="1280592"/>
                  </a:lnTo>
                  <a:lnTo>
                    <a:pt x="3837714" y="1264460"/>
                  </a:lnTo>
                  <a:lnTo>
                    <a:pt x="3877519" y="1239149"/>
                  </a:lnTo>
                  <a:lnTo>
                    <a:pt x="3910721" y="1205947"/>
                  </a:lnTo>
                  <a:lnTo>
                    <a:pt x="3936032" y="1166142"/>
                  </a:lnTo>
                  <a:lnTo>
                    <a:pt x="3952164" y="1121024"/>
                  </a:lnTo>
                  <a:lnTo>
                    <a:pt x="3957828" y="1071879"/>
                  </a:lnTo>
                  <a:lnTo>
                    <a:pt x="3957828" y="214375"/>
                  </a:lnTo>
                  <a:lnTo>
                    <a:pt x="3952164" y="165231"/>
                  </a:lnTo>
                  <a:lnTo>
                    <a:pt x="3936032" y="120113"/>
                  </a:lnTo>
                  <a:lnTo>
                    <a:pt x="3910721" y="80308"/>
                  </a:lnTo>
                  <a:lnTo>
                    <a:pt x="3877519" y="47106"/>
                  </a:lnTo>
                  <a:lnTo>
                    <a:pt x="3837714" y="21795"/>
                  </a:lnTo>
                  <a:lnTo>
                    <a:pt x="3792596" y="5663"/>
                  </a:lnTo>
                  <a:lnTo>
                    <a:pt x="3743452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36" name="object 36"/>
            <p:cNvSpPr/>
            <p:nvPr/>
          </p:nvSpPr>
          <p:spPr>
            <a:xfrm>
              <a:off x="7085076" y="2514600"/>
              <a:ext cx="3957954" cy="1286510"/>
            </a:xfrm>
            <a:custGeom>
              <a:avLst/>
              <a:gdLst/>
              <a:ahLst/>
              <a:cxnLst/>
              <a:rect l="l" t="t" r="r" b="b"/>
              <a:pathLst>
                <a:path w="3957954" h="1286510">
                  <a:moveTo>
                    <a:pt x="0" y="214375"/>
                  </a:moveTo>
                  <a:lnTo>
                    <a:pt x="5663" y="165231"/>
                  </a:lnTo>
                  <a:lnTo>
                    <a:pt x="21795" y="120113"/>
                  </a:lnTo>
                  <a:lnTo>
                    <a:pt x="47106" y="80308"/>
                  </a:lnTo>
                  <a:lnTo>
                    <a:pt x="80308" y="47106"/>
                  </a:lnTo>
                  <a:lnTo>
                    <a:pt x="120113" y="21795"/>
                  </a:lnTo>
                  <a:lnTo>
                    <a:pt x="165231" y="5663"/>
                  </a:lnTo>
                  <a:lnTo>
                    <a:pt x="214375" y="0"/>
                  </a:lnTo>
                  <a:lnTo>
                    <a:pt x="3743452" y="0"/>
                  </a:lnTo>
                  <a:lnTo>
                    <a:pt x="3792596" y="5663"/>
                  </a:lnTo>
                  <a:lnTo>
                    <a:pt x="3837714" y="21795"/>
                  </a:lnTo>
                  <a:lnTo>
                    <a:pt x="3877519" y="47106"/>
                  </a:lnTo>
                  <a:lnTo>
                    <a:pt x="3910721" y="80308"/>
                  </a:lnTo>
                  <a:lnTo>
                    <a:pt x="3936032" y="120113"/>
                  </a:lnTo>
                  <a:lnTo>
                    <a:pt x="3952164" y="165231"/>
                  </a:lnTo>
                  <a:lnTo>
                    <a:pt x="3957828" y="214375"/>
                  </a:lnTo>
                  <a:lnTo>
                    <a:pt x="3957828" y="1071879"/>
                  </a:lnTo>
                  <a:lnTo>
                    <a:pt x="3952164" y="1121024"/>
                  </a:lnTo>
                  <a:lnTo>
                    <a:pt x="3936032" y="1166142"/>
                  </a:lnTo>
                  <a:lnTo>
                    <a:pt x="3910721" y="1205947"/>
                  </a:lnTo>
                  <a:lnTo>
                    <a:pt x="3877519" y="1239149"/>
                  </a:lnTo>
                  <a:lnTo>
                    <a:pt x="3837714" y="1264460"/>
                  </a:lnTo>
                  <a:lnTo>
                    <a:pt x="3792596" y="1280592"/>
                  </a:lnTo>
                  <a:lnTo>
                    <a:pt x="3743452" y="1286256"/>
                  </a:lnTo>
                  <a:lnTo>
                    <a:pt x="214375" y="1286256"/>
                  </a:lnTo>
                  <a:lnTo>
                    <a:pt x="165231" y="1280592"/>
                  </a:lnTo>
                  <a:lnTo>
                    <a:pt x="120113" y="1264460"/>
                  </a:lnTo>
                  <a:lnTo>
                    <a:pt x="80308" y="1239149"/>
                  </a:lnTo>
                  <a:lnTo>
                    <a:pt x="47106" y="1205947"/>
                  </a:lnTo>
                  <a:lnTo>
                    <a:pt x="21795" y="1166142"/>
                  </a:lnTo>
                  <a:lnTo>
                    <a:pt x="5663" y="1121024"/>
                  </a:lnTo>
                  <a:lnTo>
                    <a:pt x="0" y="1071879"/>
                  </a:lnTo>
                  <a:lnTo>
                    <a:pt x="0" y="214375"/>
                  </a:lnTo>
                  <a:close/>
                </a:path>
              </a:pathLst>
            </a:custGeom>
            <a:ln w="9525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37" name="object 37"/>
            <p:cNvSpPr/>
            <p:nvPr/>
          </p:nvSpPr>
          <p:spPr>
            <a:xfrm>
              <a:off x="7237476" y="3892308"/>
              <a:ext cx="3659504" cy="489584"/>
            </a:xfrm>
            <a:custGeom>
              <a:avLst/>
              <a:gdLst/>
              <a:ahLst/>
              <a:cxnLst/>
              <a:rect l="l" t="t" r="r" b="b"/>
              <a:pathLst>
                <a:path w="3659504" h="489585">
                  <a:moveTo>
                    <a:pt x="150876" y="1524"/>
                  </a:moveTo>
                  <a:lnTo>
                    <a:pt x="0" y="1524"/>
                  </a:lnTo>
                  <a:lnTo>
                    <a:pt x="0" y="483095"/>
                  </a:lnTo>
                  <a:lnTo>
                    <a:pt x="150876" y="483095"/>
                  </a:lnTo>
                  <a:lnTo>
                    <a:pt x="150876" y="1524"/>
                  </a:lnTo>
                  <a:close/>
                </a:path>
                <a:path w="3659504" h="489585">
                  <a:moveTo>
                    <a:pt x="912876" y="0"/>
                  </a:moveTo>
                  <a:lnTo>
                    <a:pt x="762000" y="0"/>
                  </a:lnTo>
                  <a:lnTo>
                    <a:pt x="762000" y="481571"/>
                  </a:lnTo>
                  <a:lnTo>
                    <a:pt x="912876" y="481571"/>
                  </a:lnTo>
                  <a:lnTo>
                    <a:pt x="912876" y="0"/>
                  </a:lnTo>
                  <a:close/>
                </a:path>
                <a:path w="3659504" h="489585">
                  <a:moveTo>
                    <a:pt x="1598676" y="7607"/>
                  </a:moveTo>
                  <a:lnTo>
                    <a:pt x="1447800" y="7607"/>
                  </a:lnTo>
                  <a:lnTo>
                    <a:pt x="1447800" y="489191"/>
                  </a:lnTo>
                  <a:lnTo>
                    <a:pt x="1598676" y="489191"/>
                  </a:lnTo>
                  <a:lnTo>
                    <a:pt x="1598676" y="7607"/>
                  </a:lnTo>
                  <a:close/>
                </a:path>
                <a:path w="3659504" h="489585">
                  <a:moveTo>
                    <a:pt x="2286000" y="7607"/>
                  </a:moveTo>
                  <a:lnTo>
                    <a:pt x="2135124" y="7607"/>
                  </a:lnTo>
                  <a:lnTo>
                    <a:pt x="2135124" y="489191"/>
                  </a:lnTo>
                  <a:lnTo>
                    <a:pt x="2286000" y="489191"/>
                  </a:lnTo>
                  <a:lnTo>
                    <a:pt x="2286000" y="7607"/>
                  </a:lnTo>
                  <a:close/>
                </a:path>
                <a:path w="3659504" h="489585">
                  <a:moveTo>
                    <a:pt x="2971800" y="7607"/>
                  </a:moveTo>
                  <a:lnTo>
                    <a:pt x="2822448" y="7607"/>
                  </a:lnTo>
                  <a:lnTo>
                    <a:pt x="2822448" y="489191"/>
                  </a:lnTo>
                  <a:lnTo>
                    <a:pt x="2971800" y="489191"/>
                  </a:lnTo>
                  <a:lnTo>
                    <a:pt x="2971800" y="7607"/>
                  </a:lnTo>
                  <a:close/>
                </a:path>
                <a:path w="3659504" h="489585">
                  <a:moveTo>
                    <a:pt x="3659124" y="7607"/>
                  </a:moveTo>
                  <a:lnTo>
                    <a:pt x="3508248" y="7607"/>
                  </a:lnTo>
                  <a:lnTo>
                    <a:pt x="3508248" y="489191"/>
                  </a:lnTo>
                  <a:lnTo>
                    <a:pt x="3659124" y="489191"/>
                  </a:lnTo>
                  <a:lnTo>
                    <a:pt x="3659124" y="7607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6335550" y="2943369"/>
            <a:ext cx="795982" cy="608602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947" spc="19" dirty="0">
                <a:latin typeface="Calibri"/>
                <a:cs typeface="Calibri"/>
              </a:rPr>
              <a:t>Dec</a:t>
            </a:r>
            <a:r>
              <a:rPr sz="1947" spc="11" dirty="0">
                <a:latin typeface="Calibri"/>
                <a:cs typeface="Calibri"/>
              </a:rPr>
              <a:t>o</a:t>
            </a:r>
            <a:r>
              <a:rPr sz="1947" spc="15" dirty="0">
                <a:latin typeface="Calibri"/>
                <a:cs typeface="Calibri"/>
              </a:rPr>
              <a:t>der</a:t>
            </a:r>
            <a:endParaRPr sz="1947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594296" y="3209621"/>
            <a:ext cx="2278394" cy="608602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947" spc="19" dirty="0">
                <a:latin typeface="Calibri"/>
                <a:cs typeface="Calibri"/>
              </a:rPr>
              <a:t>(Transformer, LSTM, </a:t>
            </a:r>
            <a:r>
              <a:rPr sz="1947" spc="-4" dirty="0">
                <a:latin typeface="Calibri"/>
                <a:cs typeface="Calibri"/>
              </a:rPr>
              <a:t>++</a:t>
            </a:r>
            <a:r>
              <a:rPr sz="1947" spc="-214" dirty="0">
                <a:latin typeface="Calibri"/>
                <a:cs typeface="Calibri"/>
              </a:rPr>
              <a:t> </a:t>
            </a:r>
            <a:r>
              <a:rPr sz="1947" spc="-4" dirty="0">
                <a:latin typeface="Calibri"/>
                <a:cs typeface="Calibri"/>
              </a:rPr>
              <a:t>)</a:t>
            </a:r>
            <a:endParaRPr sz="1947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312050" y="4186154"/>
            <a:ext cx="1279488" cy="210994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  <a:tabLst>
                <a:tab pos="543626" algn="l"/>
                <a:tab pos="1128857" algn="l"/>
              </a:tabLst>
            </a:pPr>
            <a:r>
              <a:rPr sz="1966" baseline="1543" dirty="0">
                <a:latin typeface="Calibri"/>
                <a:cs typeface="Calibri"/>
              </a:rPr>
              <a:t>I</a:t>
            </a:r>
            <a:r>
              <a:rPr sz="1966" spc="-32" baseline="1543" dirty="0">
                <a:latin typeface="Calibri"/>
                <a:cs typeface="Calibri"/>
              </a:rPr>
              <a:t>r</a:t>
            </a:r>
            <a:r>
              <a:rPr sz="1966" spc="-5" baseline="1543" dirty="0">
                <a:latin typeface="Calibri"/>
                <a:cs typeface="Calibri"/>
              </a:rPr>
              <a:t>o</a:t>
            </a:r>
            <a:r>
              <a:rPr sz="1966" baseline="1543" dirty="0">
                <a:latin typeface="Calibri"/>
                <a:cs typeface="Calibri"/>
              </a:rPr>
              <a:t>h	</a:t>
            </a:r>
            <a:r>
              <a:rPr sz="1966" spc="-11" baseline="1543" dirty="0">
                <a:latin typeface="Calibri"/>
                <a:cs typeface="Calibri"/>
              </a:rPr>
              <a:t>g</a:t>
            </a:r>
            <a:r>
              <a:rPr sz="1966" spc="-5" baseline="1543" dirty="0">
                <a:latin typeface="Calibri"/>
                <a:cs typeface="Calibri"/>
              </a:rPr>
              <a:t>oe</a:t>
            </a:r>
            <a:r>
              <a:rPr sz="1966" baseline="1543" dirty="0">
                <a:latin typeface="Calibri"/>
                <a:cs typeface="Calibri"/>
              </a:rPr>
              <a:t>s	</a:t>
            </a:r>
            <a:r>
              <a:rPr sz="1310" spc="-11" dirty="0">
                <a:latin typeface="Calibri"/>
                <a:cs typeface="Calibri"/>
              </a:rPr>
              <a:t>to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820996" y="4199004"/>
            <a:ext cx="384586" cy="210929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310" dirty="0">
                <a:latin typeface="Calibri"/>
                <a:cs typeface="Calibri"/>
              </a:rPr>
              <a:t>ma</a:t>
            </a:r>
            <a:r>
              <a:rPr sz="1310" spc="-44" dirty="0">
                <a:latin typeface="Calibri"/>
                <a:cs typeface="Calibri"/>
              </a:rPr>
              <a:t>k</a:t>
            </a:r>
            <a:r>
              <a:rPr sz="1310" dirty="0">
                <a:latin typeface="Calibri"/>
                <a:cs typeface="Calibri"/>
              </a:rPr>
              <a:t>e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339725" y="4204274"/>
            <a:ext cx="791359" cy="210994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  <a:tabLst>
                <a:tab pos="565353" algn="l"/>
              </a:tabLst>
            </a:pPr>
            <a:r>
              <a:rPr sz="1966" spc="-32" baseline="1543" dirty="0">
                <a:latin typeface="Calibri"/>
                <a:cs typeface="Calibri"/>
              </a:rPr>
              <a:t>t</a:t>
            </a:r>
            <a:r>
              <a:rPr sz="1966" baseline="1543" dirty="0">
                <a:latin typeface="Calibri"/>
                <a:cs typeface="Calibri"/>
              </a:rPr>
              <a:t>a</a:t>
            </a:r>
            <a:r>
              <a:rPr sz="1966" spc="-22" baseline="1543" dirty="0">
                <a:latin typeface="Calibri"/>
                <a:cs typeface="Calibri"/>
              </a:rPr>
              <a:t>s</a:t>
            </a:r>
            <a:r>
              <a:rPr sz="1966" baseline="1543" dirty="0">
                <a:latin typeface="Calibri"/>
                <a:cs typeface="Calibri"/>
              </a:rPr>
              <a:t>ty	</a:t>
            </a:r>
            <a:r>
              <a:rPr sz="1310" spc="-22" dirty="0">
                <a:latin typeface="Calibri"/>
                <a:cs typeface="Calibri"/>
              </a:rPr>
              <a:t>t</a:t>
            </a:r>
            <a:r>
              <a:rPr sz="1310" dirty="0">
                <a:latin typeface="Calibri"/>
                <a:cs typeface="Calibri"/>
              </a:rPr>
              <a:t>ea</a:t>
            </a:r>
            <a:endParaRPr sz="1310">
              <a:latin typeface="Calibri"/>
              <a:cs typeface="Calibri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5429553" y="2670182"/>
            <a:ext cx="2613982" cy="1101986"/>
            <a:chOff x="7274052" y="2386583"/>
            <a:chExt cx="3590925" cy="1513840"/>
          </a:xfrm>
        </p:grpSpPr>
        <p:sp>
          <p:nvSpPr>
            <p:cNvPr id="44" name="object 44"/>
            <p:cNvSpPr/>
            <p:nvPr/>
          </p:nvSpPr>
          <p:spPr>
            <a:xfrm>
              <a:off x="7274052" y="3703319"/>
              <a:ext cx="76200" cy="1892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45" name="object 45"/>
            <p:cNvSpPr/>
            <p:nvPr/>
          </p:nvSpPr>
          <p:spPr>
            <a:xfrm>
              <a:off x="8036052" y="3701795"/>
              <a:ext cx="76200" cy="1892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46" name="object 46"/>
            <p:cNvSpPr/>
            <p:nvPr/>
          </p:nvSpPr>
          <p:spPr>
            <a:xfrm>
              <a:off x="8723376" y="3710939"/>
              <a:ext cx="76200" cy="1892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47" name="object 47"/>
            <p:cNvSpPr/>
            <p:nvPr/>
          </p:nvSpPr>
          <p:spPr>
            <a:xfrm>
              <a:off x="9409176" y="3709416"/>
              <a:ext cx="76200" cy="1892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48" name="object 48"/>
            <p:cNvSpPr/>
            <p:nvPr/>
          </p:nvSpPr>
          <p:spPr>
            <a:xfrm>
              <a:off x="10096500" y="3710939"/>
              <a:ext cx="76200" cy="1892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49" name="object 49"/>
            <p:cNvSpPr/>
            <p:nvPr/>
          </p:nvSpPr>
          <p:spPr>
            <a:xfrm>
              <a:off x="10783823" y="3710939"/>
              <a:ext cx="76200" cy="1892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50" name="object 50"/>
            <p:cNvSpPr/>
            <p:nvPr/>
          </p:nvSpPr>
          <p:spPr>
            <a:xfrm>
              <a:off x="7280148" y="2388107"/>
              <a:ext cx="76200" cy="1892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51" name="object 51"/>
            <p:cNvSpPr/>
            <p:nvPr/>
          </p:nvSpPr>
          <p:spPr>
            <a:xfrm>
              <a:off x="8042148" y="2386583"/>
              <a:ext cx="76200" cy="1892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52" name="object 52"/>
            <p:cNvSpPr/>
            <p:nvPr/>
          </p:nvSpPr>
          <p:spPr>
            <a:xfrm>
              <a:off x="8729472" y="2394203"/>
              <a:ext cx="76200" cy="1892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53" name="object 53"/>
            <p:cNvSpPr/>
            <p:nvPr/>
          </p:nvSpPr>
          <p:spPr>
            <a:xfrm>
              <a:off x="9415272" y="2392679"/>
              <a:ext cx="76200" cy="1892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54" name="object 54"/>
            <p:cNvSpPr/>
            <p:nvPr/>
          </p:nvSpPr>
          <p:spPr>
            <a:xfrm>
              <a:off x="10102596" y="2394203"/>
              <a:ext cx="76200" cy="1892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55" name="object 55"/>
            <p:cNvSpPr/>
            <p:nvPr/>
          </p:nvSpPr>
          <p:spPr>
            <a:xfrm>
              <a:off x="10788396" y="2394203"/>
              <a:ext cx="76200" cy="1892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5330447" y="2411973"/>
            <a:ext cx="331891" cy="210929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310" spc="-8" dirty="0">
                <a:latin typeface="Calibri"/>
                <a:cs typeface="Calibri"/>
              </a:rPr>
              <a:t>g</a:t>
            </a:r>
            <a:r>
              <a:rPr sz="1310" spc="-4" dirty="0">
                <a:latin typeface="Calibri"/>
                <a:cs typeface="Calibri"/>
              </a:rPr>
              <a:t>oes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63" name="Title 62">
            <a:extLst>
              <a:ext uri="{FF2B5EF4-FFF2-40B4-BE49-F238E27FC236}">
                <a16:creationId xmlns:a16="http://schemas.microsoft.com/office/drawing/2014/main" id="{34F9E717-99E3-4E6D-B7FA-C75DDDDFF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222146"/>
            <a:ext cx="8109585" cy="955918"/>
          </a:xfrm>
        </p:spPr>
        <p:txBody>
          <a:bodyPr/>
          <a:lstStyle/>
          <a:p>
            <a:r>
              <a:rPr lang="en-US" sz="3106" spc="-4" dirty="0">
                <a:latin typeface="Calibri"/>
                <a:cs typeface="Calibri"/>
              </a:rPr>
              <a:t>Pretraining through </a:t>
            </a:r>
            <a:r>
              <a:rPr lang="en-US" sz="3106" dirty="0">
                <a:latin typeface="Calibri"/>
                <a:cs typeface="Calibri"/>
              </a:rPr>
              <a:t>language modeling </a:t>
            </a:r>
            <a:br>
              <a:rPr lang="en-US" sz="3106" dirty="0">
                <a:latin typeface="Calibri"/>
                <a:cs typeface="Calibri"/>
              </a:rPr>
            </a:br>
            <a:r>
              <a:rPr lang="en-US" sz="3106" u="heavy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4"/>
              </a:rPr>
              <a:t>[Dai and </a:t>
            </a:r>
            <a:r>
              <a:rPr lang="en-US" sz="3106" u="heavy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4"/>
              </a:rPr>
              <a:t>Le,</a:t>
            </a:r>
            <a:r>
              <a:rPr lang="en-US" sz="3106" u="heavy" spc="73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lang="en-US" sz="3106" u="heavy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4"/>
              </a:rPr>
              <a:t>2015]</a:t>
            </a:r>
            <a:endParaRPr lang="en-US" dirty="0"/>
          </a:p>
        </p:txBody>
      </p:sp>
      <p:sp>
        <p:nvSpPr>
          <p:cNvPr id="57" name="object 57"/>
          <p:cNvSpPr txBox="1"/>
          <p:nvPr/>
        </p:nvSpPr>
        <p:spPr>
          <a:xfrm>
            <a:off x="5915740" y="2415950"/>
            <a:ext cx="159474" cy="210929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310" spc="-11" dirty="0">
                <a:latin typeface="Calibri"/>
                <a:cs typeface="Calibri"/>
              </a:rPr>
              <a:t>to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304670" y="2429076"/>
            <a:ext cx="384586" cy="210929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310" dirty="0">
                <a:latin typeface="Calibri"/>
                <a:cs typeface="Calibri"/>
              </a:rPr>
              <a:t>ma</a:t>
            </a:r>
            <a:r>
              <a:rPr sz="1310" spc="-44" dirty="0">
                <a:latin typeface="Calibri"/>
                <a:cs typeface="Calibri"/>
              </a:rPr>
              <a:t>k</a:t>
            </a:r>
            <a:r>
              <a:rPr sz="1310" dirty="0">
                <a:latin typeface="Calibri"/>
                <a:cs typeface="Calibri"/>
              </a:rPr>
              <a:t>e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823215" y="2429076"/>
            <a:ext cx="346219" cy="210929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310" spc="-22" dirty="0">
                <a:latin typeface="Calibri"/>
                <a:cs typeface="Calibri"/>
              </a:rPr>
              <a:t>t</a:t>
            </a:r>
            <a:r>
              <a:rPr sz="1310" dirty="0">
                <a:latin typeface="Calibri"/>
                <a:cs typeface="Calibri"/>
              </a:rPr>
              <a:t>a</a:t>
            </a:r>
            <a:r>
              <a:rPr sz="1310" spc="-15" dirty="0">
                <a:latin typeface="Calibri"/>
                <a:cs typeface="Calibri"/>
              </a:rPr>
              <a:t>s</a:t>
            </a:r>
            <a:r>
              <a:rPr sz="1310" dirty="0">
                <a:latin typeface="Calibri"/>
                <a:cs typeface="Calibri"/>
              </a:rPr>
              <a:t>ty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379938" y="2437028"/>
            <a:ext cx="771946" cy="210994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  <a:tabLst>
                <a:tab pos="471051" algn="l"/>
              </a:tabLst>
            </a:pPr>
            <a:r>
              <a:rPr sz="1966" spc="-32" baseline="1543" dirty="0">
                <a:latin typeface="Calibri"/>
                <a:cs typeface="Calibri"/>
              </a:rPr>
              <a:t>t</a:t>
            </a:r>
            <a:r>
              <a:rPr sz="1966" baseline="1543" dirty="0">
                <a:latin typeface="Calibri"/>
                <a:cs typeface="Calibri"/>
              </a:rPr>
              <a:t>ea	</a:t>
            </a:r>
            <a:r>
              <a:rPr sz="1310" spc="-4" dirty="0">
                <a:latin typeface="Calibri"/>
                <a:cs typeface="Calibri"/>
              </a:rPr>
              <a:t>END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C676544-59A5-4967-A7B7-C21AB0278B39}"/>
              </a:ext>
            </a:extLst>
          </p:cNvPr>
          <p:cNvSpPr txBox="1"/>
          <p:nvPr/>
        </p:nvSpPr>
        <p:spPr>
          <a:xfrm>
            <a:off x="134471" y="6488295"/>
            <a:ext cx="909223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7553">
              <a:defRPr/>
            </a:pPr>
            <a:r>
              <a:rPr lang="en-US" sz="1165" dirty="0">
                <a:solidFill>
                  <a:prstClr val="black"/>
                </a:solidFill>
                <a:latin typeface="Calibri"/>
              </a:rPr>
              <a:t>John Hewitt</a:t>
            </a:r>
          </a:p>
        </p:txBody>
      </p:sp>
    </p:spTree>
    <p:extLst>
      <p:ext uri="{BB962C8B-B14F-4D97-AF65-F5344CB8AC3E}">
        <p14:creationId xmlns:p14="http://schemas.microsoft.com/office/powerpoint/2010/main" val="1300409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87550" y="1774727"/>
            <a:ext cx="6863379" cy="267565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9246">
              <a:spcBef>
                <a:spcPts val="77"/>
              </a:spcBef>
            </a:pPr>
            <a:r>
              <a:rPr sz="1675" dirty="0">
                <a:latin typeface="Calibri"/>
                <a:cs typeface="Calibri"/>
              </a:rPr>
              <a:t>Pretraining can improve NLP applications </a:t>
            </a:r>
            <a:r>
              <a:rPr sz="1675" spc="-4" dirty="0">
                <a:latin typeface="Calibri"/>
                <a:cs typeface="Calibri"/>
              </a:rPr>
              <a:t>by serving </a:t>
            </a:r>
            <a:r>
              <a:rPr sz="1675" dirty="0">
                <a:latin typeface="Calibri"/>
                <a:cs typeface="Calibri"/>
              </a:rPr>
              <a:t>as parameter</a:t>
            </a:r>
            <a:r>
              <a:rPr sz="1675" spc="-19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initialization.</a:t>
            </a:r>
            <a:endParaRPr sz="1675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22149" y="3502081"/>
            <a:ext cx="2888091" cy="1362692"/>
            <a:chOff x="944689" y="3529393"/>
            <a:chExt cx="3967479" cy="1871980"/>
          </a:xfrm>
        </p:grpSpPr>
        <p:sp>
          <p:nvSpPr>
            <p:cNvPr id="5" name="object 5"/>
            <p:cNvSpPr/>
            <p:nvPr/>
          </p:nvSpPr>
          <p:spPr>
            <a:xfrm>
              <a:off x="1101852" y="3553967"/>
              <a:ext cx="913130" cy="483234"/>
            </a:xfrm>
            <a:custGeom>
              <a:avLst/>
              <a:gdLst/>
              <a:ahLst/>
              <a:cxnLst/>
              <a:rect l="l" t="t" r="r" b="b"/>
              <a:pathLst>
                <a:path w="913130" h="483235">
                  <a:moveTo>
                    <a:pt x="150876" y="1524"/>
                  </a:moveTo>
                  <a:lnTo>
                    <a:pt x="0" y="1524"/>
                  </a:lnTo>
                  <a:lnTo>
                    <a:pt x="0" y="483108"/>
                  </a:lnTo>
                  <a:lnTo>
                    <a:pt x="150876" y="483108"/>
                  </a:lnTo>
                  <a:lnTo>
                    <a:pt x="150876" y="1524"/>
                  </a:lnTo>
                  <a:close/>
                </a:path>
                <a:path w="913130" h="483235">
                  <a:moveTo>
                    <a:pt x="912876" y="0"/>
                  </a:moveTo>
                  <a:lnTo>
                    <a:pt x="762000" y="0"/>
                  </a:lnTo>
                  <a:lnTo>
                    <a:pt x="762000" y="483108"/>
                  </a:lnTo>
                  <a:lnTo>
                    <a:pt x="912876" y="483108"/>
                  </a:lnTo>
                  <a:lnTo>
                    <a:pt x="912876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6" name="object 6"/>
            <p:cNvSpPr/>
            <p:nvPr/>
          </p:nvSpPr>
          <p:spPr>
            <a:xfrm>
              <a:off x="1252728" y="3756786"/>
              <a:ext cx="611505" cy="77470"/>
            </a:xfrm>
            <a:custGeom>
              <a:avLst/>
              <a:gdLst/>
              <a:ahLst/>
              <a:cxnLst/>
              <a:rect l="l" t="t" r="r" b="b"/>
              <a:pathLst>
                <a:path w="611505" h="77470">
                  <a:moveTo>
                    <a:pt x="76072" y="1143"/>
                  </a:moveTo>
                  <a:lnTo>
                    <a:pt x="0" y="39369"/>
                  </a:lnTo>
                  <a:lnTo>
                    <a:pt x="76327" y="77343"/>
                  </a:lnTo>
                  <a:lnTo>
                    <a:pt x="76221" y="45593"/>
                  </a:lnTo>
                  <a:lnTo>
                    <a:pt x="63500" y="45593"/>
                  </a:lnTo>
                  <a:lnTo>
                    <a:pt x="63500" y="32893"/>
                  </a:lnTo>
                  <a:lnTo>
                    <a:pt x="76178" y="32863"/>
                  </a:lnTo>
                  <a:lnTo>
                    <a:pt x="76072" y="1143"/>
                  </a:lnTo>
                  <a:close/>
                </a:path>
                <a:path w="611505" h="77470">
                  <a:moveTo>
                    <a:pt x="598742" y="31750"/>
                  </a:moveTo>
                  <a:lnTo>
                    <a:pt x="547751" y="31750"/>
                  </a:lnTo>
                  <a:lnTo>
                    <a:pt x="547751" y="44450"/>
                  </a:lnTo>
                  <a:lnTo>
                    <a:pt x="534998" y="44480"/>
                  </a:lnTo>
                  <a:lnTo>
                    <a:pt x="535051" y="76200"/>
                  </a:lnTo>
                  <a:lnTo>
                    <a:pt x="611251" y="37973"/>
                  </a:lnTo>
                  <a:lnTo>
                    <a:pt x="598742" y="31750"/>
                  </a:lnTo>
                  <a:close/>
                </a:path>
                <a:path w="611505" h="77470">
                  <a:moveTo>
                    <a:pt x="76178" y="32863"/>
                  </a:moveTo>
                  <a:lnTo>
                    <a:pt x="63500" y="32893"/>
                  </a:lnTo>
                  <a:lnTo>
                    <a:pt x="63500" y="45593"/>
                  </a:lnTo>
                  <a:lnTo>
                    <a:pt x="76221" y="45562"/>
                  </a:lnTo>
                  <a:lnTo>
                    <a:pt x="76178" y="32863"/>
                  </a:lnTo>
                  <a:close/>
                </a:path>
                <a:path w="611505" h="77470">
                  <a:moveTo>
                    <a:pt x="76221" y="45562"/>
                  </a:moveTo>
                  <a:lnTo>
                    <a:pt x="63500" y="45593"/>
                  </a:lnTo>
                  <a:lnTo>
                    <a:pt x="76221" y="45593"/>
                  </a:lnTo>
                  <a:close/>
                </a:path>
                <a:path w="611505" h="77470">
                  <a:moveTo>
                    <a:pt x="534976" y="31780"/>
                  </a:moveTo>
                  <a:lnTo>
                    <a:pt x="76178" y="32863"/>
                  </a:lnTo>
                  <a:lnTo>
                    <a:pt x="76221" y="45562"/>
                  </a:lnTo>
                  <a:lnTo>
                    <a:pt x="534998" y="44480"/>
                  </a:lnTo>
                  <a:lnTo>
                    <a:pt x="534976" y="31780"/>
                  </a:lnTo>
                  <a:close/>
                </a:path>
                <a:path w="611505" h="77470">
                  <a:moveTo>
                    <a:pt x="547751" y="31750"/>
                  </a:moveTo>
                  <a:lnTo>
                    <a:pt x="534976" y="31780"/>
                  </a:lnTo>
                  <a:lnTo>
                    <a:pt x="534998" y="44480"/>
                  </a:lnTo>
                  <a:lnTo>
                    <a:pt x="547751" y="44450"/>
                  </a:lnTo>
                  <a:lnTo>
                    <a:pt x="547751" y="31750"/>
                  </a:lnTo>
                  <a:close/>
                </a:path>
                <a:path w="611505" h="77470">
                  <a:moveTo>
                    <a:pt x="534923" y="0"/>
                  </a:moveTo>
                  <a:lnTo>
                    <a:pt x="534976" y="31780"/>
                  </a:lnTo>
                  <a:lnTo>
                    <a:pt x="598742" y="31750"/>
                  </a:lnTo>
                  <a:lnTo>
                    <a:pt x="5349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7" name="object 7"/>
            <p:cNvSpPr/>
            <p:nvPr/>
          </p:nvSpPr>
          <p:spPr>
            <a:xfrm>
              <a:off x="2549652" y="3563111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30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3"/>
                  </a:lnTo>
                  <a:lnTo>
                    <a:pt x="150875" y="481583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8" name="object 8"/>
            <p:cNvSpPr/>
            <p:nvPr/>
          </p:nvSpPr>
          <p:spPr>
            <a:xfrm>
              <a:off x="2014727" y="3757802"/>
              <a:ext cx="535940" cy="82550"/>
            </a:xfrm>
            <a:custGeom>
              <a:avLst/>
              <a:gdLst/>
              <a:ahLst/>
              <a:cxnLst/>
              <a:rect l="l" t="t" r="r" b="b"/>
              <a:pathLst>
                <a:path w="535939" h="82550">
                  <a:moveTo>
                    <a:pt x="460248" y="5842"/>
                  </a:moveTo>
                  <a:lnTo>
                    <a:pt x="459717" y="37652"/>
                  </a:lnTo>
                  <a:lnTo>
                    <a:pt x="472440" y="37846"/>
                  </a:lnTo>
                  <a:lnTo>
                    <a:pt x="472186" y="50546"/>
                  </a:lnTo>
                  <a:lnTo>
                    <a:pt x="459502" y="50546"/>
                  </a:lnTo>
                  <a:lnTo>
                    <a:pt x="458978" y="82042"/>
                  </a:lnTo>
                  <a:lnTo>
                    <a:pt x="524685" y="50546"/>
                  </a:lnTo>
                  <a:lnTo>
                    <a:pt x="472186" y="50546"/>
                  </a:lnTo>
                  <a:lnTo>
                    <a:pt x="459506" y="50352"/>
                  </a:lnTo>
                  <a:lnTo>
                    <a:pt x="525087" y="50352"/>
                  </a:lnTo>
                  <a:lnTo>
                    <a:pt x="535813" y="45212"/>
                  </a:lnTo>
                  <a:lnTo>
                    <a:pt x="460248" y="5842"/>
                  </a:lnTo>
                  <a:close/>
                </a:path>
                <a:path w="535939" h="82550">
                  <a:moveTo>
                    <a:pt x="76835" y="0"/>
                  </a:moveTo>
                  <a:lnTo>
                    <a:pt x="0" y="36957"/>
                  </a:lnTo>
                  <a:lnTo>
                    <a:pt x="75565" y="76200"/>
                  </a:lnTo>
                  <a:lnTo>
                    <a:pt x="76093" y="44516"/>
                  </a:lnTo>
                  <a:lnTo>
                    <a:pt x="63373" y="44323"/>
                  </a:lnTo>
                  <a:lnTo>
                    <a:pt x="63627" y="31623"/>
                  </a:lnTo>
                  <a:lnTo>
                    <a:pt x="76307" y="31623"/>
                  </a:lnTo>
                  <a:lnTo>
                    <a:pt x="76835" y="0"/>
                  </a:lnTo>
                  <a:close/>
                </a:path>
                <a:path w="535939" h="82550">
                  <a:moveTo>
                    <a:pt x="459717" y="37652"/>
                  </a:moveTo>
                  <a:lnTo>
                    <a:pt x="459506" y="50352"/>
                  </a:lnTo>
                  <a:lnTo>
                    <a:pt x="472186" y="50546"/>
                  </a:lnTo>
                  <a:lnTo>
                    <a:pt x="472440" y="37846"/>
                  </a:lnTo>
                  <a:lnTo>
                    <a:pt x="459717" y="37652"/>
                  </a:lnTo>
                  <a:close/>
                </a:path>
                <a:path w="535939" h="82550">
                  <a:moveTo>
                    <a:pt x="76304" y="31815"/>
                  </a:moveTo>
                  <a:lnTo>
                    <a:pt x="76093" y="44516"/>
                  </a:lnTo>
                  <a:lnTo>
                    <a:pt x="459506" y="50352"/>
                  </a:lnTo>
                  <a:lnTo>
                    <a:pt x="459717" y="37652"/>
                  </a:lnTo>
                  <a:lnTo>
                    <a:pt x="76304" y="31815"/>
                  </a:lnTo>
                  <a:close/>
                </a:path>
                <a:path w="535939" h="82550">
                  <a:moveTo>
                    <a:pt x="63627" y="31623"/>
                  </a:moveTo>
                  <a:lnTo>
                    <a:pt x="63373" y="44323"/>
                  </a:lnTo>
                  <a:lnTo>
                    <a:pt x="76093" y="44516"/>
                  </a:lnTo>
                  <a:lnTo>
                    <a:pt x="76304" y="31815"/>
                  </a:lnTo>
                  <a:lnTo>
                    <a:pt x="63627" y="31623"/>
                  </a:lnTo>
                  <a:close/>
                </a:path>
                <a:path w="535939" h="82550">
                  <a:moveTo>
                    <a:pt x="76307" y="31623"/>
                  </a:moveTo>
                  <a:lnTo>
                    <a:pt x="63627" y="31623"/>
                  </a:lnTo>
                  <a:lnTo>
                    <a:pt x="76304" y="31815"/>
                  </a:lnTo>
                  <a:lnTo>
                    <a:pt x="76307" y="31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9" name="object 9"/>
            <p:cNvSpPr/>
            <p:nvPr/>
          </p:nvSpPr>
          <p:spPr>
            <a:xfrm>
              <a:off x="3236975" y="3563111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29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3"/>
                  </a:lnTo>
                  <a:lnTo>
                    <a:pt x="150875" y="481583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0" name="object 10"/>
            <p:cNvSpPr/>
            <p:nvPr/>
          </p:nvSpPr>
          <p:spPr>
            <a:xfrm>
              <a:off x="2700528" y="3765803"/>
              <a:ext cx="535940" cy="76200"/>
            </a:xfrm>
            <a:custGeom>
              <a:avLst/>
              <a:gdLst/>
              <a:ahLst/>
              <a:cxnLst/>
              <a:rect l="l" t="t" r="r" b="b"/>
              <a:pathLst>
                <a:path w="535939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535939" h="76200">
                  <a:moveTo>
                    <a:pt x="459613" y="0"/>
                  </a:moveTo>
                  <a:lnTo>
                    <a:pt x="459613" y="76200"/>
                  </a:lnTo>
                  <a:lnTo>
                    <a:pt x="523113" y="44450"/>
                  </a:lnTo>
                  <a:lnTo>
                    <a:pt x="472313" y="44450"/>
                  </a:lnTo>
                  <a:lnTo>
                    <a:pt x="472313" y="31750"/>
                  </a:lnTo>
                  <a:lnTo>
                    <a:pt x="523113" y="31750"/>
                  </a:lnTo>
                  <a:lnTo>
                    <a:pt x="459613" y="0"/>
                  </a:lnTo>
                  <a:close/>
                </a:path>
                <a:path w="535939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535939" h="76200">
                  <a:moveTo>
                    <a:pt x="459613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459613" y="44450"/>
                  </a:lnTo>
                  <a:lnTo>
                    <a:pt x="459613" y="31750"/>
                  </a:lnTo>
                  <a:close/>
                </a:path>
                <a:path w="535939" h="76200">
                  <a:moveTo>
                    <a:pt x="523113" y="31750"/>
                  </a:moveTo>
                  <a:lnTo>
                    <a:pt x="472313" y="31750"/>
                  </a:lnTo>
                  <a:lnTo>
                    <a:pt x="472313" y="44450"/>
                  </a:lnTo>
                  <a:lnTo>
                    <a:pt x="523113" y="44450"/>
                  </a:lnTo>
                  <a:lnTo>
                    <a:pt x="535813" y="38100"/>
                  </a:lnTo>
                  <a:lnTo>
                    <a:pt x="523113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1" name="object 11"/>
            <p:cNvSpPr/>
            <p:nvPr/>
          </p:nvSpPr>
          <p:spPr>
            <a:xfrm>
              <a:off x="3922775" y="3563111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29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3"/>
                  </a:lnTo>
                  <a:lnTo>
                    <a:pt x="150875" y="481583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2" name="object 12"/>
            <p:cNvSpPr/>
            <p:nvPr/>
          </p:nvSpPr>
          <p:spPr>
            <a:xfrm>
              <a:off x="3387852" y="3765803"/>
              <a:ext cx="535940" cy="76200"/>
            </a:xfrm>
            <a:custGeom>
              <a:avLst/>
              <a:gdLst/>
              <a:ahLst/>
              <a:cxnLst/>
              <a:rect l="l" t="t" r="r" b="b"/>
              <a:pathLst>
                <a:path w="535939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535939" h="76200">
                  <a:moveTo>
                    <a:pt x="459613" y="0"/>
                  </a:moveTo>
                  <a:lnTo>
                    <a:pt x="459613" y="76200"/>
                  </a:lnTo>
                  <a:lnTo>
                    <a:pt x="523113" y="44450"/>
                  </a:lnTo>
                  <a:lnTo>
                    <a:pt x="472313" y="44450"/>
                  </a:lnTo>
                  <a:lnTo>
                    <a:pt x="472313" y="31750"/>
                  </a:lnTo>
                  <a:lnTo>
                    <a:pt x="523113" y="31750"/>
                  </a:lnTo>
                  <a:lnTo>
                    <a:pt x="459613" y="0"/>
                  </a:lnTo>
                  <a:close/>
                </a:path>
                <a:path w="535939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535939" h="76200">
                  <a:moveTo>
                    <a:pt x="459613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459613" y="44450"/>
                  </a:lnTo>
                  <a:lnTo>
                    <a:pt x="459613" y="31750"/>
                  </a:lnTo>
                  <a:close/>
                </a:path>
                <a:path w="535939" h="76200">
                  <a:moveTo>
                    <a:pt x="523113" y="31750"/>
                  </a:moveTo>
                  <a:lnTo>
                    <a:pt x="472313" y="31750"/>
                  </a:lnTo>
                  <a:lnTo>
                    <a:pt x="472313" y="44450"/>
                  </a:lnTo>
                  <a:lnTo>
                    <a:pt x="523113" y="44450"/>
                  </a:lnTo>
                  <a:lnTo>
                    <a:pt x="535813" y="38100"/>
                  </a:lnTo>
                  <a:lnTo>
                    <a:pt x="523113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3" name="object 13"/>
            <p:cNvSpPr/>
            <p:nvPr/>
          </p:nvSpPr>
          <p:spPr>
            <a:xfrm>
              <a:off x="4610099" y="3563111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29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3"/>
                  </a:lnTo>
                  <a:lnTo>
                    <a:pt x="150875" y="481583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4" name="object 14"/>
            <p:cNvSpPr/>
            <p:nvPr/>
          </p:nvSpPr>
          <p:spPr>
            <a:xfrm>
              <a:off x="4073652" y="3765803"/>
              <a:ext cx="535940" cy="76200"/>
            </a:xfrm>
            <a:custGeom>
              <a:avLst/>
              <a:gdLst/>
              <a:ahLst/>
              <a:cxnLst/>
              <a:rect l="l" t="t" r="r" b="b"/>
              <a:pathLst>
                <a:path w="535939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535939" h="76200">
                  <a:moveTo>
                    <a:pt x="459613" y="0"/>
                  </a:moveTo>
                  <a:lnTo>
                    <a:pt x="459613" y="76200"/>
                  </a:lnTo>
                  <a:lnTo>
                    <a:pt x="523113" y="44450"/>
                  </a:lnTo>
                  <a:lnTo>
                    <a:pt x="472313" y="44450"/>
                  </a:lnTo>
                  <a:lnTo>
                    <a:pt x="472313" y="31750"/>
                  </a:lnTo>
                  <a:lnTo>
                    <a:pt x="523113" y="31750"/>
                  </a:lnTo>
                  <a:lnTo>
                    <a:pt x="459613" y="0"/>
                  </a:lnTo>
                  <a:close/>
                </a:path>
                <a:path w="535939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535939" h="76200">
                  <a:moveTo>
                    <a:pt x="459613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459613" y="44450"/>
                  </a:lnTo>
                  <a:lnTo>
                    <a:pt x="459613" y="31750"/>
                  </a:lnTo>
                  <a:close/>
                </a:path>
                <a:path w="535939" h="76200">
                  <a:moveTo>
                    <a:pt x="523113" y="31750"/>
                  </a:moveTo>
                  <a:lnTo>
                    <a:pt x="472313" y="31750"/>
                  </a:lnTo>
                  <a:lnTo>
                    <a:pt x="472313" y="44450"/>
                  </a:lnTo>
                  <a:lnTo>
                    <a:pt x="523113" y="44450"/>
                  </a:lnTo>
                  <a:lnTo>
                    <a:pt x="535813" y="38100"/>
                  </a:lnTo>
                  <a:lnTo>
                    <a:pt x="523113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5" name="object 15"/>
            <p:cNvSpPr/>
            <p:nvPr/>
          </p:nvSpPr>
          <p:spPr>
            <a:xfrm>
              <a:off x="1101852" y="4226051"/>
              <a:ext cx="913130" cy="483234"/>
            </a:xfrm>
            <a:custGeom>
              <a:avLst/>
              <a:gdLst/>
              <a:ahLst/>
              <a:cxnLst/>
              <a:rect l="l" t="t" r="r" b="b"/>
              <a:pathLst>
                <a:path w="913130" h="483235">
                  <a:moveTo>
                    <a:pt x="150876" y="1524"/>
                  </a:moveTo>
                  <a:lnTo>
                    <a:pt x="0" y="1524"/>
                  </a:lnTo>
                  <a:lnTo>
                    <a:pt x="0" y="483108"/>
                  </a:lnTo>
                  <a:lnTo>
                    <a:pt x="150876" y="483108"/>
                  </a:lnTo>
                  <a:lnTo>
                    <a:pt x="150876" y="1524"/>
                  </a:lnTo>
                  <a:close/>
                </a:path>
                <a:path w="913130" h="483235">
                  <a:moveTo>
                    <a:pt x="912876" y="0"/>
                  </a:moveTo>
                  <a:lnTo>
                    <a:pt x="762000" y="0"/>
                  </a:lnTo>
                  <a:lnTo>
                    <a:pt x="762000" y="481584"/>
                  </a:lnTo>
                  <a:lnTo>
                    <a:pt x="912876" y="481584"/>
                  </a:lnTo>
                  <a:lnTo>
                    <a:pt x="912876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252728" y="4428870"/>
              <a:ext cx="611505" cy="77470"/>
            </a:xfrm>
            <a:custGeom>
              <a:avLst/>
              <a:gdLst/>
              <a:ahLst/>
              <a:cxnLst/>
              <a:rect l="l" t="t" r="r" b="b"/>
              <a:pathLst>
                <a:path w="611505" h="77470">
                  <a:moveTo>
                    <a:pt x="76072" y="1142"/>
                  </a:moveTo>
                  <a:lnTo>
                    <a:pt x="0" y="39369"/>
                  </a:lnTo>
                  <a:lnTo>
                    <a:pt x="76327" y="77342"/>
                  </a:lnTo>
                  <a:lnTo>
                    <a:pt x="76221" y="45592"/>
                  </a:lnTo>
                  <a:lnTo>
                    <a:pt x="63500" y="45592"/>
                  </a:lnTo>
                  <a:lnTo>
                    <a:pt x="63500" y="32892"/>
                  </a:lnTo>
                  <a:lnTo>
                    <a:pt x="76178" y="32863"/>
                  </a:lnTo>
                  <a:lnTo>
                    <a:pt x="76072" y="1142"/>
                  </a:lnTo>
                  <a:close/>
                </a:path>
                <a:path w="611505" h="77470">
                  <a:moveTo>
                    <a:pt x="598742" y="31749"/>
                  </a:moveTo>
                  <a:lnTo>
                    <a:pt x="547751" y="31749"/>
                  </a:lnTo>
                  <a:lnTo>
                    <a:pt x="547751" y="44449"/>
                  </a:lnTo>
                  <a:lnTo>
                    <a:pt x="534998" y="44480"/>
                  </a:lnTo>
                  <a:lnTo>
                    <a:pt x="535051" y="76199"/>
                  </a:lnTo>
                  <a:lnTo>
                    <a:pt x="611251" y="37972"/>
                  </a:lnTo>
                  <a:lnTo>
                    <a:pt x="598742" y="31749"/>
                  </a:lnTo>
                  <a:close/>
                </a:path>
                <a:path w="611505" h="77470">
                  <a:moveTo>
                    <a:pt x="76178" y="32863"/>
                  </a:moveTo>
                  <a:lnTo>
                    <a:pt x="63500" y="32892"/>
                  </a:lnTo>
                  <a:lnTo>
                    <a:pt x="63500" y="45592"/>
                  </a:lnTo>
                  <a:lnTo>
                    <a:pt x="76221" y="45562"/>
                  </a:lnTo>
                  <a:lnTo>
                    <a:pt x="76178" y="32863"/>
                  </a:lnTo>
                  <a:close/>
                </a:path>
                <a:path w="611505" h="77470">
                  <a:moveTo>
                    <a:pt x="76221" y="45562"/>
                  </a:moveTo>
                  <a:lnTo>
                    <a:pt x="63500" y="45592"/>
                  </a:lnTo>
                  <a:lnTo>
                    <a:pt x="76221" y="45592"/>
                  </a:lnTo>
                  <a:close/>
                </a:path>
                <a:path w="611505" h="77470">
                  <a:moveTo>
                    <a:pt x="534976" y="31780"/>
                  </a:moveTo>
                  <a:lnTo>
                    <a:pt x="76178" y="32863"/>
                  </a:lnTo>
                  <a:lnTo>
                    <a:pt x="76221" y="45562"/>
                  </a:lnTo>
                  <a:lnTo>
                    <a:pt x="534998" y="44480"/>
                  </a:lnTo>
                  <a:lnTo>
                    <a:pt x="534976" y="31780"/>
                  </a:lnTo>
                  <a:close/>
                </a:path>
                <a:path w="611505" h="77470">
                  <a:moveTo>
                    <a:pt x="547751" y="31749"/>
                  </a:moveTo>
                  <a:lnTo>
                    <a:pt x="534976" y="31780"/>
                  </a:lnTo>
                  <a:lnTo>
                    <a:pt x="534998" y="44480"/>
                  </a:lnTo>
                  <a:lnTo>
                    <a:pt x="547751" y="44449"/>
                  </a:lnTo>
                  <a:lnTo>
                    <a:pt x="547751" y="31749"/>
                  </a:lnTo>
                  <a:close/>
                </a:path>
                <a:path w="611505" h="77470">
                  <a:moveTo>
                    <a:pt x="534923" y="0"/>
                  </a:moveTo>
                  <a:lnTo>
                    <a:pt x="534976" y="31780"/>
                  </a:lnTo>
                  <a:lnTo>
                    <a:pt x="598742" y="31749"/>
                  </a:lnTo>
                  <a:lnTo>
                    <a:pt x="5349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7" name="object 17"/>
            <p:cNvSpPr/>
            <p:nvPr/>
          </p:nvSpPr>
          <p:spPr>
            <a:xfrm>
              <a:off x="2549652" y="4233672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30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3"/>
                  </a:lnTo>
                  <a:lnTo>
                    <a:pt x="150875" y="481583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8" name="object 18"/>
            <p:cNvSpPr/>
            <p:nvPr/>
          </p:nvSpPr>
          <p:spPr>
            <a:xfrm>
              <a:off x="2014727" y="4429886"/>
              <a:ext cx="535940" cy="82550"/>
            </a:xfrm>
            <a:custGeom>
              <a:avLst/>
              <a:gdLst/>
              <a:ahLst/>
              <a:cxnLst/>
              <a:rect l="l" t="t" r="r" b="b"/>
              <a:pathLst>
                <a:path w="535939" h="82550">
                  <a:moveTo>
                    <a:pt x="460248" y="5842"/>
                  </a:moveTo>
                  <a:lnTo>
                    <a:pt x="459717" y="37652"/>
                  </a:lnTo>
                  <a:lnTo>
                    <a:pt x="472440" y="37845"/>
                  </a:lnTo>
                  <a:lnTo>
                    <a:pt x="472186" y="50545"/>
                  </a:lnTo>
                  <a:lnTo>
                    <a:pt x="459502" y="50545"/>
                  </a:lnTo>
                  <a:lnTo>
                    <a:pt x="458978" y="82042"/>
                  </a:lnTo>
                  <a:lnTo>
                    <a:pt x="524685" y="50545"/>
                  </a:lnTo>
                  <a:lnTo>
                    <a:pt x="472186" y="50545"/>
                  </a:lnTo>
                  <a:lnTo>
                    <a:pt x="459506" y="50352"/>
                  </a:lnTo>
                  <a:lnTo>
                    <a:pt x="525087" y="50352"/>
                  </a:lnTo>
                  <a:lnTo>
                    <a:pt x="535813" y="45212"/>
                  </a:lnTo>
                  <a:lnTo>
                    <a:pt x="460248" y="5842"/>
                  </a:lnTo>
                  <a:close/>
                </a:path>
                <a:path w="535939" h="82550">
                  <a:moveTo>
                    <a:pt x="76835" y="0"/>
                  </a:moveTo>
                  <a:lnTo>
                    <a:pt x="0" y="36956"/>
                  </a:lnTo>
                  <a:lnTo>
                    <a:pt x="75565" y="76200"/>
                  </a:lnTo>
                  <a:lnTo>
                    <a:pt x="76093" y="44516"/>
                  </a:lnTo>
                  <a:lnTo>
                    <a:pt x="63373" y="44323"/>
                  </a:lnTo>
                  <a:lnTo>
                    <a:pt x="63627" y="31623"/>
                  </a:lnTo>
                  <a:lnTo>
                    <a:pt x="76307" y="31623"/>
                  </a:lnTo>
                  <a:lnTo>
                    <a:pt x="76835" y="0"/>
                  </a:lnTo>
                  <a:close/>
                </a:path>
                <a:path w="535939" h="82550">
                  <a:moveTo>
                    <a:pt x="459717" y="37652"/>
                  </a:moveTo>
                  <a:lnTo>
                    <a:pt x="459506" y="50352"/>
                  </a:lnTo>
                  <a:lnTo>
                    <a:pt x="472186" y="50545"/>
                  </a:lnTo>
                  <a:lnTo>
                    <a:pt x="472440" y="37845"/>
                  </a:lnTo>
                  <a:lnTo>
                    <a:pt x="459717" y="37652"/>
                  </a:lnTo>
                  <a:close/>
                </a:path>
                <a:path w="535939" h="82550">
                  <a:moveTo>
                    <a:pt x="76304" y="31815"/>
                  </a:moveTo>
                  <a:lnTo>
                    <a:pt x="76093" y="44516"/>
                  </a:lnTo>
                  <a:lnTo>
                    <a:pt x="459506" y="50352"/>
                  </a:lnTo>
                  <a:lnTo>
                    <a:pt x="459717" y="37652"/>
                  </a:lnTo>
                  <a:lnTo>
                    <a:pt x="76304" y="31815"/>
                  </a:lnTo>
                  <a:close/>
                </a:path>
                <a:path w="535939" h="82550">
                  <a:moveTo>
                    <a:pt x="63627" y="31623"/>
                  </a:moveTo>
                  <a:lnTo>
                    <a:pt x="63373" y="44323"/>
                  </a:lnTo>
                  <a:lnTo>
                    <a:pt x="76093" y="44516"/>
                  </a:lnTo>
                  <a:lnTo>
                    <a:pt x="76304" y="31815"/>
                  </a:lnTo>
                  <a:lnTo>
                    <a:pt x="63627" y="31623"/>
                  </a:lnTo>
                  <a:close/>
                </a:path>
                <a:path w="535939" h="82550">
                  <a:moveTo>
                    <a:pt x="76307" y="31623"/>
                  </a:moveTo>
                  <a:lnTo>
                    <a:pt x="63627" y="31623"/>
                  </a:lnTo>
                  <a:lnTo>
                    <a:pt x="76304" y="31815"/>
                  </a:lnTo>
                  <a:lnTo>
                    <a:pt x="76307" y="31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9" name="object 19"/>
            <p:cNvSpPr/>
            <p:nvPr/>
          </p:nvSpPr>
          <p:spPr>
            <a:xfrm>
              <a:off x="3236975" y="4233672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29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3"/>
                  </a:lnTo>
                  <a:lnTo>
                    <a:pt x="150875" y="481583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0" name="object 20"/>
            <p:cNvSpPr/>
            <p:nvPr/>
          </p:nvSpPr>
          <p:spPr>
            <a:xfrm>
              <a:off x="2700528" y="4436363"/>
              <a:ext cx="535940" cy="76200"/>
            </a:xfrm>
            <a:custGeom>
              <a:avLst/>
              <a:gdLst/>
              <a:ahLst/>
              <a:cxnLst/>
              <a:rect l="l" t="t" r="r" b="b"/>
              <a:pathLst>
                <a:path w="535939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535939" h="76200">
                  <a:moveTo>
                    <a:pt x="459613" y="0"/>
                  </a:moveTo>
                  <a:lnTo>
                    <a:pt x="459613" y="76200"/>
                  </a:lnTo>
                  <a:lnTo>
                    <a:pt x="523113" y="44450"/>
                  </a:lnTo>
                  <a:lnTo>
                    <a:pt x="472313" y="44450"/>
                  </a:lnTo>
                  <a:lnTo>
                    <a:pt x="472313" y="31750"/>
                  </a:lnTo>
                  <a:lnTo>
                    <a:pt x="523113" y="31750"/>
                  </a:lnTo>
                  <a:lnTo>
                    <a:pt x="459613" y="0"/>
                  </a:lnTo>
                  <a:close/>
                </a:path>
                <a:path w="535939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535939" h="76200">
                  <a:moveTo>
                    <a:pt x="459613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459613" y="44450"/>
                  </a:lnTo>
                  <a:lnTo>
                    <a:pt x="459613" y="31750"/>
                  </a:lnTo>
                  <a:close/>
                </a:path>
                <a:path w="535939" h="76200">
                  <a:moveTo>
                    <a:pt x="523113" y="31750"/>
                  </a:moveTo>
                  <a:lnTo>
                    <a:pt x="472313" y="31750"/>
                  </a:lnTo>
                  <a:lnTo>
                    <a:pt x="472313" y="44450"/>
                  </a:lnTo>
                  <a:lnTo>
                    <a:pt x="523113" y="44450"/>
                  </a:lnTo>
                  <a:lnTo>
                    <a:pt x="535813" y="38100"/>
                  </a:lnTo>
                  <a:lnTo>
                    <a:pt x="523113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1" name="object 21"/>
            <p:cNvSpPr/>
            <p:nvPr/>
          </p:nvSpPr>
          <p:spPr>
            <a:xfrm>
              <a:off x="3922775" y="4233672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29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3"/>
                  </a:lnTo>
                  <a:lnTo>
                    <a:pt x="150875" y="481583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2" name="object 22"/>
            <p:cNvSpPr/>
            <p:nvPr/>
          </p:nvSpPr>
          <p:spPr>
            <a:xfrm>
              <a:off x="3387852" y="4436363"/>
              <a:ext cx="535940" cy="76200"/>
            </a:xfrm>
            <a:custGeom>
              <a:avLst/>
              <a:gdLst/>
              <a:ahLst/>
              <a:cxnLst/>
              <a:rect l="l" t="t" r="r" b="b"/>
              <a:pathLst>
                <a:path w="535939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535939" h="76200">
                  <a:moveTo>
                    <a:pt x="459613" y="0"/>
                  </a:moveTo>
                  <a:lnTo>
                    <a:pt x="459613" y="76200"/>
                  </a:lnTo>
                  <a:lnTo>
                    <a:pt x="523113" y="44450"/>
                  </a:lnTo>
                  <a:lnTo>
                    <a:pt x="472313" y="44450"/>
                  </a:lnTo>
                  <a:lnTo>
                    <a:pt x="472313" y="31750"/>
                  </a:lnTo>
                  <a:lnTo>
                    <a:pt x="523113" y="31750"/>
                  </a:lnTo>
                  <a:lnTo>
                    <a:pt x="459613" y="0"/>
                  </a:lnTo>
                  <a:close/>
                </a:path>
                <a:path w="535939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535939" h="76200">
                  <a:moveTo>
                    <a:pt x="459613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459613" y="44450"/>
                  </a:lnTo>
                  <a:lnTo>
                    <a:pt x="459613" y="31750"/>
                  </a:lnTo>
                  <a:close/>
                </a:path>
                <a:path w="535939" h="76200">
                  <a:moveTo>
                    <a:pt x="523113" y="31750"/>
                  </a:moveTo>
                  <a:lnTo>
                    <a:pt x="472313" y="31750"/>
                  </a:lnTo>
                  <a:lnTo>
                    <a:pt x="472313" y="44450"/>
                  </a:lnTo>
                  <a:lnTo>
                    <a:pt x="523113" y="44450"/>
                  </a:lnTo>
                  <a:lnTo>
                    <a:pt x="535813" y="38100"/>
                  </a:lnTo>
                  <a:lnTo>
                    <a:pt x="523113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3" name="object 23"/>
            <p:cNvSpPr/>
            <p:nvPr/>
          </p:nvSpPr>
          <p:spPr>
            <a:xfrm>
              <a:off x="4610099" y="4233672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29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3"/>
                  </a:lnTo>
                  <a:lnTo>
                    <a:pt x="150875" y="481583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73652" y="4436363"/>
              <a:ext cx="535940" cy="76200"/>
            </a:xfrm>
            <a:custGeom>
              <a:avLst/>
              <a:gdLst/>
              <a:ahLst/>
              <a:cxnLst/>
              <a:rect l="l" t="t" r="r" b="b"/>
              <a:pathLst>
                <a:path w="535939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535939" h="76200">
                  <a:moveTo>
                    <a:pt x="459613" y="0"/>
                  </a:moveTo>
                  <a:lnTo>
                    <a:pt x="459613" y="76200"/>
                  </a:lnTo>
                  <a:lnTo>
                    <a:pt x="523113" y="44450"/>
                  </a:lnTo>
                  <a:lnTo>
                    <a:pt x="472313" y="44450"/>
                  </a:lnTo>
                  <a:lnTo>
                    <a:pt x="472313" y="31750"/>
                  </a:lnTo>
                  <a:lnTo>
                    <a:pt x="523113" y="31750"/>
                  </a:lnTo>
                  <a:lnTo>
                    <a:pt x="459613" y="0"/>
                  </a:lnTo>
                  <a:close/>
                </a:path>
                <a:path w="535939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535939" h="76200">
                  <a:moveTo>
                    <a:pt x="459613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459613" y="44450"/>
                  </a:lnTo>
                  <a:lnTo>
                    <a:pt x="459613" y="31750"/>
                  </a:lnTo>
                  <a:close/>
                </a:path>
                <a:path w="535939" h="76200">
                  <a:moveTo>
                    <a:pt x="523113" y="31750"/>
                  </a:moveTo>
                  <a:lnTo>
                    <a:pt x="472313" y="31750"/>
                  </a:lnTo>
                  <a:lnTo>
                    <a:pt x="472313" y="44450"/>
                  </a:lnTo>
                  <a:lnTo>
                    <a:pt x="523113" y="44450"/>
                  </a:lnTo>
                  <a:lnTo>
                    <a:pt x="535813" y="38100"/>
                  </a:lnTo>
                  <a:lnTo>
                    <a:pt x="523113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5" name="object 25"/>
            <p:cNvSpPr/>
            <p:nvPr/>
          </p:nvSpPr>
          <p:spPr>
            <a:xfrm>
              <a:off x="1138428" y="4037075"/>
              <a:ext cx="76200" cy="1892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6" name="object 26"/>
            <p:cNvSpPr/>
            <p:nvPr/>
          </p:nvSpPr>
          <p:spPr>
            <a:xfrm>
              <a:off x="1900427" y="4037075"/>
              <a:ext cx="76200" cy="1892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7" name="object 27"/>
            <p:cNvSpPr/>
            <p:nvPr/>
          </p:nvSpPr>
          <p:spPr>
            <a:xfrm>
              <a:off x="2587752" y="4044695"/>
              <a:ext cx="76200" cy="1892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8" name="object 28"/>
            <p:cNvSpPr/>
            <p:nvPr/>
          </p:nvSpPr>
          <p:spPr>
            <a:xfrm>
              <a:off x="3960875" y="4044695"/>
              <a:ext cx="76200" cy="1892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9" name="object 29"/>
            <p:cNvSpPr/>
            <p:nvPr/>
          </p:nvSpPr>
          <p:spPr>
            <a:xfrm>
              <a:off x="3273552" y="4043172"/>
              <a:ext cx="76200" cy="1892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30" name="object 30"/>
            <p:cNvSpPr/>
            <p:nvPr/>
          </p:nvSpPr>
          <p:spPr>
            <a:xfrm>
              <a:off x="4646675" y="4044695"/>
              <a:ext cx="76200" cy="1892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31" name="object 31"/>
            <p:cNvSpPr/>
            <p:nvPr/>
          </p:nvSpPr>
          <p:spPr>
            <a:xfrm>
              <a:off x="949452" y="3534155"/>
              <a:ext cx="3957954" cy="1286510"/>
            </a:xfrm>
            <a:custGeom>
              <a:avLst/>
              <a:gdLst/>
              <a:ahLst/>
              <a:cxnLst/>
              <a:rect l="l" t="t" r="r" b="b"/>
              <a:pathLst>
                <a:path w="3957954" h="1286510">
                  <a:moveTo>
                    <a:pt x="3743452" y="0"/>
                  </a:moveTo>
                  <a:lnTo>
                    <a:pt x="214375" y="0"/>
                  </a:lnTo>
                  <a:lnTo>
                    <a:pt x="165223" y="5663"/>
                  </a:lnTo>
                  <a:lnTo>
                    <a:pt x="120102" y="21795"/>
                  </a:lnTo>
                  <a:lnTo>
                    <a:pt x="80297" y="47106"/>
                  </a:lnTo>
                  <a:lnTo>
                    <a:pt x="47098" y="80308"/>
                  </a:lnTo>
                  <a:lnTo>
                    <a:pt x="21790" y="120113"/>
                  </a:lnTo>
                  <a:lnTo>
                    <a:pt x="5662" y="165231"/>
                  </a:lnTo>
                  <a:lnTo>
                    <a:pt x="0" y="214376"/>
                  </a:lnTo>
                  <a:lnTo>
                    <a:pt x="0" y="1071880"/>
                  </a:lnTo>
                  <a:lnTo>
                    <a:pt x="5662" y="1121024"/>
                  </a:lnTo>
                  <a:lnTo>
                    <a:pt x="21790" y="1166142"/>
                  </a:lnTo>
                  <a:lnTo>
                    <a:pt x="47098" y="1205947"/>
                  </a:lnTo>
                  <a:lnTo>
                    <a:pt x="80297" y="1239149"/>
                  </a:lnTo>
                  <a:lnTo>
                    <a:pt x="120102" y="1264460"/>
                  </a:lnTo>
                  <a:lnTo>
                    <a:pt x="165223" y="1280592"/>
                  </a:lnTo>
                  <a:lnTo>
                    <a:pt x="214375" y="1286256"/>
                  </a:lnTo>
                  <a:lnTo>
                    <a:pt x="3743452" y="1286256"/>
                  </a:lnTo>
                  <a:lnTo>
                    <a:pt x="3792596" y="1280592"/>
                  </a:lnTo>
                  <a:lnTo>
                    <a:pt x="3837714" y="1264460"/>
                  </a:lnTo>
                  <a:lnTo>
                    <a:pt x="3877519" y="1239149"/>
                  </a:lnTo>
                  <a:lnTo>
                    <a:pt x="3910721" y="1205947"/>
                  </a:lnTo>
                  <a:lnTo>
                    <a:pt x="3936032" y="1166142"/>
                  </a:lnTo>
                  <a:lnTo>
                    <a:pt x="3952164" y="1121024"/>
                  </a:lnTo>
                  <a:lnTo>
                    <a:pt x="3957828" y="1071880"/>
                  </a:lnTo>
                  <a:lnTo>
                    <a:pt x="3957828" y="214376"/>
                  </a:lnTo>
                  <a:lnTo>
                    <a:pt x="3952164" y="165231"/>
                  </a:lnTo>
                  <a:lnTo>
                    <a:pt x="3936032" y="120113"/>
                  </a:lnTo>
                  <a:lnTo>
                    <a:pt x="3910721" y="80308"/>
                  </a:lnTo>
                  <a:lnTo>
                    <a:pt x="3877519" y="47106"/>
                  </a:lnTo>
                  <a:lnTo>
                    <a:pt x="3837714" y="21795"/>
                  </a:lnTo>
                  <a:lnTo>
                    <a:pt x="3792596" y="5663"/>
                  </a:lnTo>
                  <a:lnTo>
                    <a:pt x="3743452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32" name="object 32"/>
            <p:cNvSpPr/>
            <p:nvPr/>
          </p:nvSpPr>
          <p:spPr>
            <a:xfrm>
              <a:off x="949452" y="3534155"/>
              <a:ext cx="3957954" cy="1286510"/>
            </a:xfrm>
            <a:custGeom>
              <a:avLst/>
              <a:gdLst/>
              <a:ahLst/>
              <a:cxnLst/>
              <a:rect l="l" t="t" r="r" b="b"/>
              <a:pathLst>
                <a:path w="3957954" h="1286510">
                  <a:moveTo>
                    <a:pt x="0" y="214376"/>
                  </a:moveTo>
                  <a:lnTo>
                    <a:pt x="5662" y="165231"/>
                  </a:lnTo>
                  <a:lnTo>
                    <a:pt x="21790" y="120113"/>
                  </a:lnTo>
                  <a:lnTo>
                    <a:pt x="47098" y="80308"/>
                  </a:lnTo>
                  <a:lnTo>
                    <a:pt x="80297" y="47106"/>
                  </a:lnTo>
                  <a:lnTo>
                    <a:pt x="120102" y="21795"/>
                  </a:lnTo>
                  <a:lnTo>
                    <a:pt x="165223" y="5663"/>
                  </a:lnTo>
                  <a:lnTo>
                    <a:pt x="214375" y="0"/>
                  </a:lnTo>
                  <a:lnTo>
                    <a:pt x="3743452" y="0"/>
                  </a:lnTo>
                  <a:lnTo>
                    <a:pt x="3792596" y="5663"/>
                  </a:lnTo>
                  <a:lnTo>
                    <a:pt x="3837714" y="21795"/>
                  </a:lnTo>
                  <a:lnTo>
                    <a:pt x="3877519" y="47106"/>
                  </a:lnTo>
                  <a:lnTo>
                    <a:pt x="3910721" y="80308"/>
                  </a:lnTo>
                  <a:lnTo>
                    <a:pt x="3936032" y="120113"/>
                  </a:lnTo>
                  <a:lnTo>
                    <a:pt x="3952164" y="165231"/>
                  </a:lnTo>
                  <a:lnTo>
                    <a:pt x="3957828" y="214376"/>
                  </a:lnTo>
                  <a:lnTo>
                    <a:pt x="3957828" y="1071880"/>
                  </a:lnTo>
                  <a:lnTo>
                    <a:pt x="3952164" y="1121024"/>
                  </a:lnTo>
                  <a:lnTo>
                    <a:pt x="3936032" y="1166142"/>
                  </a:lnTo>
                  <a:lnTo>
                    <a:pt x="3910721" y="1205947"/>
                  </a:lnTo>
                  <a:lnTo>
                    <a:pt x="3877519" y="1239149"/>
                  </a:lnTo>
                  <a:lnTo>
                    <a:pt x="3837714" y="1264460"/>
                  </a:lnTo>
                  <a:lnTo>
                    <a:pt x="3792596" y="1280592"/>
                  </a:lnTo>
                  <a:lnTo>
                    <a:pt x="3743452" y="1286256"/>
                  </a:lnTo>
                  <a:lnTo>
                    <a:pt x="214375" y="1286256"/>
                  </a:lnTo>
                  <a:lnTo>
                    <a:pt x="165223" y="1280592"/>
                  </a:lnTo>
                  <a:lnTo>
                    <a:pt x="120102" y="1264460"/>
                  </a:lnTo>
                  <a:lnTo>
                    <a:pt x="80297" y="1239149"/>
                  </a:lnTo>
                  <a:lnTo>
                    <a:pt x="47098" y="1205947"/>
                  </a:lnTo>
                  <a:lnTo>
                    <a:pt x="21790" y="1166142"/>
                  </a:lnTo>
                  <a:lnTo>
                    <a:pt x="5662" y="1121024"/>
                  </a:lnTo>
                  <a:lnTo>
                    <a:pt x="0" y="1071880"/>
                  </a:lnTo>
                  <a:lnTo>
                    <a:pt x="0" y="214376"/>
                  </a:lnTo>
                  <a:close/>
                </a:path>
              </a:pathLst>
            </a:custGeom>
            <a:ln w="9524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33" name="object 33"/>
            <p:cNvSpPr/>
            <p:nvPr/>
          </p:nvSpPr>
          <p:spPr>
            <a:xfrm>
              <a:off x="1101852" y="4911851"/>
              <a:ext cx="3659504" cy="489584"/>
            </a:xfrm>
            <a:custGeom>
              <a:avLst/>
              <a:gdLst/>
              <a:ahLst/>
              <a:cxnLst/>
              <a:rect l="l" t="t" r="r" b="b"/>
              <a:pathLst>
                <a:path w="3659504" h="489585">
                  <a:moveTo>
                    <a:pt x="150876" y="1524"/>
                  </a:moveTo>
                  <a:lnTo>
                    <a:pt x="0" y="1524"/>
                  </a:lnTo>
                  <a:lnTo>
                    <a:pt x="0" y="483108"/>
                  </a:lnTo>
                  <a:lnTo>
                    <a:pt x="150876" y="483108"/>
                  </a:lnTo>
                  <a:lnTo>
                    <a:pt x="150876" y="1524"/>
                  </a:lnTo>
                  <a:close/>
                </a:path>
                <a:path w="3659504" h="489585">
                  <a:moveTo>
                    <a:pt x="912876" y="0"/>
                  </a:moveTo>
                  <a:lnTo>
                    <a:pt x="762000" y="0"/>
                  </a:lnTo>
                  <a:lnTo>
                    <a:pt x="762000" y="481584"/>
                  </a:lnTo>
                  <a:lnTo>
                    <a:pt x="912876" y="481584"/>
                  </a:lnTo>
                  <a:lnTo>
                    <a:pt x="912876" y="0"/>
                  </a:lnTo>
                  <a:close/>
                </a:path>
                <a:path w="3659504" h="489585">
                  <a:moveTo>
                    <a:pt x="1598676" y="7620"/>
                  </a:moveTo>
                  <a:lnTo>
                    <a:pt x="1447800" y="7620"/>
                  </a:lnTo>
                  <a:lnTo>
                    <a:pt x="1447800" y="489204"/>
                  </a:lnTo>
                  <a:lnTo>
                    <a:pt x="1598676" y="489204"/>
                  </a:lnTo>
                  <a:lnTo>
                    <a:pt x="1598676" y="7620"/>
                  </a:lnTo>
                  <a:close/>
                </a:path>
                <a:path w="3659504" h="489585">
                  <a:moveTo>
                    <a:pt x="2286000" y="7620"/>
                  </a:moveTo>
                  <a:lnTo>
                    <a:pt x="2135124" y="7620"/>
                  </a:lnTo>
                  <a:lnTo>
                    <a:pt x="2135124" y="489204"/>
                  </a:lnTo>
                  <a:lnTo>
                    <a:pt x="2286000" y="489204"/>
                  </a:lnTo>
                  <a:lnTo>
                    <a:pt x="2286000" y="7620"/>
                  </a:lnTo>
                  <a:close/>
                </a:path>
                <a:path w="3659504" h="489585">
                  <a:moveTo>
                    <a:pt x="2971800" y="7620"/>
                  </a:moveTo>
                  <a:lnTo>
                    <a:pt x="2820924" y="7620"/>
                  </a:lnTo>
                  <a:lnTo>
                    <a:pt x="2820924" y="489204"/>
                  </a:lnTo>
                  <a:lnTo>
                    <a:pt x="2971800" y="489204"/>
                  </a:lnTo>
                  <a:lnTo>
                    <a:pt x="2971800" y="7620"/>
                  </a:lnTo>
                  <a:close/>
                </a:path>
                <a:path w="3659504" h="489585">
                  <a:moveTo>
                    <a:pt x="3659124" y="7620"/>
                  </a:moveTo>
                  <a:lnTo>
                    <a:pt x="3508248" y="7620"/>
                  </a:lnTo>
                  <a:lnTo>
                    <a:pt x="3508248" y="489204"/>
                  </a:lnTo>
                  <a:lnTo>
                    <a:pt x="3659124" y="489204"/>
                  </a:lnTo>
                  <a:lnTo>
                    <a:pt x="3659124" y="762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1868528" y="3685325"/>
            <a:ext cx="795982" cy="608602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947" spc="19" dirty="0">
                <a:latin typeface="Calibri"/>
                <a:cs typeface="Calibri"/>
              </a:rPr>
              <a:t>De</a:t>
            </a:r>
            <a:r>
              <a:rPr sz="1947" spc="8" dirty="0">
                <a:latin typeface="Calibri"/>
                <a:cs typeface="Calibri"/>
              </a:rPr>
              <a:t>c</a:t>
            </a:r>
            <a:r>
              <a:rPr sz="1947" spc="37" dirty="0">
                <a:latin typeface="Calibri"/>
                <a:cs typeface="Calibri"/>
              </a:rPr>
              <a:t>o</a:t>
            </a:r>
            <a:r>
              <a:rPr sz="1947" spc="29" dirty="0">
                <a:latin typeface="Calibri"/>
                <a:cs typeface="Calibri"/>
              </a:rPr>
              <a:t>d</a:t>
            </a:r>
            <a:r>
              <a:rPr sz="1947" spc="-4" dirty="0">
                <a:latin typeface="Calibri"/>
                <a:cs typeface="Calibri"/>
              </a:rPr>
              <a:t>er</a:t>
            </a:r>
            <a:endParaRPr sz="1947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127461" y="3952075"/>
            <a:ext cx="2278394" cy="608602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947" spc="19" dirty="0">
                <a:latin typeface="Calibri"/>
                <a:cs typeface="Calibri"/>
              </a:rPr>
              <a:t>(Transformer, LSTM, </a:t>
            </a:r>
            <a:r>
              <a:rPr sz="1947" spc="-4" dirty="0">
                <a:latin typeface="Calibri"/>
                <a:cs typeface="Calibri"/>
              </a:rPr>
              <a:t>++</a:t>
            </a:r>
            <a:r>
              <a:rPr sz="1947" spc="-219" dirty="0">
                <a:latin typeface="Calibri"/>
                <a:cs typeface="Calibri"/>
              </a:rPr>
              <a:t> </a:t>
            </a:r>
            <a:r>
              <a:rPr sz="1947" spc="-4" dirty="0">
                <a:latin typeface="Calibri"/>
                <a:cs typeface="Calibri"/>
              </a:rPr>
              <a:t>)</a:t>
            </a:r>
            <a:endParaRPr sz="1947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44995" y="4924078"/>
            <a:ext cx="291675" cy="210929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310" dirty="0">
                <a:latin typeface="Calibri"/>
                <a:cs typeface="Calibri"/>
              </a:rPr>
              <a:t>I</a:t>
            </a:r>
            <a:r>
              <a:rPr sz="1310" spc="-22" dirty="0">
                <a:latin typeface="Calibri"/>
                <a:cs typeface="Calibri"/>
              </a:rPr>
              <a:t>r</a:t>
            </a:r>
            <a:r>
              <a:rPr sz="1310" spc="-4" dirty="0">
                <a:latin typeface="Calibri"/>
                <a:cs typeface="Calibri"/>
              </a:rPr>
              <a:t>o</a:t>
            </a:r>
            <a:r>
              <a:rPr sz="1310" dirty="0">
                <a:latin typeface="Calibri"/>
                <a:cs typeface="Calibri"/>
              </a:rPr>
              <a:t>h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379938" y="4924078"/>
            <a:ext cx="332352" cy="210929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310" spc="-8" dirty="0">
                <a:latin typeface="Calibri"/>
                <a:cs typeface="Calibri"/>
              </a:rPr>
              <a:t>g</a:t>
            </a:r>
            <a:r>
              <a:rPr sz="1310" spc="-4" dirty="0">
                <a:latin typeface="Calibri"/>
                <a:cs typeface="Calibri"/>
              </a:rPr>
              <a:t>oes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965229" y="4928515"/>
            <a:ext cx="159474" cy="210929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310" spc="-11" dirty="0">
                <a:latin typeface="Calibri"/>
                <a:cs typeface="Calibri"/>
              </a:rPr>
              <a:t>to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354160" y="4941384"/>
            <a:ext cx="384586" cy="210929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310" dirty="0">
                <a:latin typeface="Calibri"/>
                <a:cs typeface="Calibri"/>
              </a:rPr>
              <a:t>ma</a:t>
            </a:r>
            <a:r>
              <a:rPr sz="1310" spc="-44" dirty="0">
                <a:latin typeface="Calibri"/>
                <a:cs typeface="Calibri"/>
              </a:rPr>
              <a:t>k</a:t>
            </a:r>
            <a:r>
              <a:rPr sz="1310" dirty="0">
                <a:latin typeface="Calibri"/>
                <a:cs typeface="Calibri"/>
              </a:rPr>
              <a:t>e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872705" y="4941384"/>
            <a:ext cx="346219" cy="210929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310" spc="-22" dirty="0">
                <a:latin typeface="Calibri"/>
                <a:cs typeface="Calibri"/>
              </a:rPr>
              <a:t>t</a:t>
            </a:r>
            <a:r>
              <a:rPr sz="1310" dirty="0">
                <a:latin typeface="Calibri"/>
                <a:cs typeface="Calibri"/>
              </a:rPr>
              <a:t>a</a:t>
            </a:r>
            <a:r>
              <a:rPr sz="1310" spc="-15" dirty="0">
                <a:latin typeface="Calibri"/>
                <a:cs typeface="Calibri"/>
              </a:rPr>
              <a:t>s</a:t>
            </a:r>
            <a:r>
              <a:rPr sz="1310" dirty="0">
                <a:latin typeface="Calibri"/>
                <a:cs typeface="Calibri"/>
              </a:rPr>
              <a:t>ty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429429" y="4946487"/>
            <a:ext cx="234820" cy="210929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310" spc="-22" dirty="0">
                <a:latin typeface="Calibri"/>
                <a:cs typeface="Calibri"/>
              </a:rPr>
              <a:t>t</a:t>
            </a:r>
            <a:r>
              <a:rPr sz="1310" dirty="0">
                <a:latin typeface="Calibri"/>
                <a:cs typeface="Calibri"/>
              </a:rPr>
              <a:t>ea</a:t>
            </a:r>
            <a:endParaRPr sz="1310">
              <a:latin typeface="Calibri"/>
              <a:cs typeface="Calibri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963180" y="3412360"/>
            <a:ext cx="2613982" cy="1101986"/>
            <a:chOff x="1138427" y="3406140"/>
            <a:chExt cx="3590925" cy="1513840"/>
          </a:xfrm>
        </p:grpSpPr>
        <p:sp>
          <p:nvSpPr>
            <p:cNvPr id="43" name="object 43"/>
            <p:cNvSpPr/>
            <p:nvPr/>
          </p:nvSpPr>
          <p:spPr>
            <a:xfrm>
              <a:off x="1138427" y="4722876"/>
              <a:ext cx="76200" cy="1892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44" name="object 44"/>
            <p:cNvSpPr/>
            <p:nvPr/>
          </p:nvSpPr>
          <p:spPr>
            <a:xfrm>
              <a:off x="1900427" y="4721352"/>
              <a:ext cx="76200" cy="1892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45" name="object 45"/>
            <p:cNvSpPr/>
            <p:nvPr/>
          </p:nvSpPr>
          <p:spPr>
            <a:xfrm>
              <a:off x="2587752" y="4730496"/>
              <a:ext cx="76200" cy="1892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46" name="object 46"/>
            <p:cNvSpPr/>
            <p:nvPr/>
          </p:nvSpPr>
          <p:spPr>
            <a:xfrm>
              <a:off x="3273551" y="4728972"/>
              <a:ext cx="76200" cy="1892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47" name="object 47"/>
            <p:cNvSpPr/>
            <p:nvPr/>
          </p:nvSpPr>
          <p:spPr>
            <a:xfrm>
              <a:off x="3960876" y="4730496"/>
              <a:ext cx="76200" cy="1892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48" name="object 48"/>
            <p:cNvSpPr/>
            <p:nvPr/>
          </p:nvSpPr>
          <p:spPr>
            <a:xfrm>
              <a:off x="4646675" y="4730496"/>
              <a:ext cx="76200" cy="1892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49" name="object 49"/>
            <p:cNvSpPr/>
            <p:nvPr/>
          </p:nvSpPr>
          <p:spPr>
            <a:xfrm>
              <a:off x="1144523" y="3407664"/>
              <a:ext cx="76200" cy="1892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50" name="object 50"/>
            <p:cNvSpPr/>
            <p:nvPr/>
          </p:nvSpPr>
          <p:spPr>
            <a:xfrm>
              <a:off x="1906523" y="3406140"/>
              <a:ext cx="76200" cy="1892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51" name="object 51"/>
            <p:cNvSpPr/>
            <p:nvPr/>
          </p:nvSpPr>
          <p:spPr>
            <a:xfrm>
              <a:off x="2593847" y="3413760"/>
              <a:ext cx="76200" cy="1892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52" name="object 52"/>
            <p:cNvSpPr/>
            <p:nvPr/>
          </p:nvSpPr>
          <p:spPr>
            <a:xfrm>
              <a:off x="3279648" y="3412236"/>
              <a:ext cx="76200" cy="1892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53" name="object 53"/>
            <p:cNvSpPr/>
            <p:nvPr/>
          </p:nvSpPr>
          <p:spPr>
            <a:xfrm>
              <a:off x="3966972" y="3413760"/>
              <a:ext cx="76200" cy="1892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54" name="object 54"/>
            <p:cNvSpPr/>
            <p:nvPr/>
          </p:nvSpPr>
          <p:spPr>
            <a:xfrm>
              <a:off x="4652772" y="3413760"/>
              <a:ext cx="76200" cy="1892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863409" y="3158405"/>
            <a:ext cx="744673" cy="210994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  <a:tabLst>
                <a:tab pos="594476" algn="l"/>
              </a:tabLst>
            </a:pPr>
            <a:r>
              <a:rPr sz="1966" spc="-11" baseline="1543" dirty="0">
                <a:latin typeface="Calibri"/>
                <a:cs typeface="Calibri"/>
              </a:rPr>
              <a:t>g</a:t>
            </a:r>
            <a:r>
              <a:rPr sz="1966" spc="-5" baseline="1543" dirty="0">
                <a:latin typeface="Calibri"/>
                <a:cs typeface="Calibri"/>
              </a:rPr>
              <a:t>oe</a:t>
            </a:r>
            <a:r>
              <a:rPr sz="1966" baseline="1543" dirty="0">
                <a:latin typeface="Calibri"/>
                <a:cs typeface="Calibri"/>
              </a:rPr>
              <a:t>s	</a:t>
            </a:r>
            <a:r>
              <a:rPr sz="1310" spc="-11" dirty="0">
                <a:latin typeface="Calibri"/>
                <a:cs typeface="Calibri"/>
              </a:rPr>
              <a:t>to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837650" y="3178983"/>
            <a:ext cx="1847122" cy="210994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  <a:tabLst>
                <a:tab pos="527910" algn="l"/>
                <a:tab pos="1084479" algn="l"/>
                <a:tab pos="1546284" algn="l"/>
              </a:tabLst>
            </a:pPr>
            <a:r>
              <a:rPr sz="1966" baseline="3086" dirty="0">
                <a:latin typeface="Calibri"/>
                <a:cs typeface="Calibri"/>
              </a:rPr>
              <a:t>ma</a:t>
            </a:r>
            <a:r>
              <a:rPr sz="1966" spc="-65" baseline="3086" dirty="0">
                <a:latin typeface="Calibri"/>
                <a:cs typeface="Calibri"/>
              </a:rPr>
              <a:t>k</a:t>
            </a:r>
            <a:r>
              <a:rPr sz="1966" baseline="3086" dirty="0">
                <a:latin typeface="Calibri"/>
                <a:cs typeface="Calibri"/>
              </a:rPr>
              <a:t>e	</a:t>
            </a:r>
            <a:r>
              <a:rPr sz="1966" spc="-32" baseline="3086" dirty="0">
                <a:latin typeface="Calibri"/>
                <a:cs typeface="Calibri"/>
              </a:rPr>
              <a:t>t</a:t>
            </a:r>
            <a:r>
              <a:rPr sz="1966" baseline="3086" dirty="0">
                <a:latin typeface="Calibri"/>
                <a:cs typeface="Calibri"/>
              </a:rPr>
              <a:t>a</a:t>
            </a:r>
            <a:r>
              <a:rPr sz="1966" spc="-22" baseline="3086" dirty="0">
                <a:latin typeface="Calibri"/>
                <a:cs typeface="Calibri"/>
              </a:rPr>
              <a:t>s</a:t>
            </a:r>
            <a:r>
              <a:rPr sz="1966" baseline="3086" dirty="0">
                <a:latin typeface="Calibri"/>
                <a:cs typeface="Calibri"/>
              </a:rPr>
              <a:t>ty	</a:t>
            </a:r>
            <a:r>
              <a:rPr sz="1966" spc="-32" baseline="1543" dirty="0">
                <a:latin typeface="Calibri"/>
                <a:cs typeface="Calibri"/>
              </a:rPr>
              <a:t>t</a:t>
            </a:r>
            <a:r>
              <a:rPr sz="1966" baseline="1543" dirty="0">
                <a:latin typeface="Calibri"/>
                <a:cs typeface="Calibri"/>
              </a:rPr>
              <a:t>ea	</a:t>
            </a:r>
            <a:r>
              <a:rPr sz="1310" spc="-4" dirty="0">
                <a:latin typeface="Calibri"/>
                <a:cs typeface="Calibri"/>
              </a:rPr>
              <a:t>END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74371" y="2371129"/>
            <a:ext cx="3369749" cy="602724"/>
          </a:xfrm>
          <a:prstGeom prst="rect">
            <a:avLst/>
          </a:prstGeom>
        </p:spPr>
        <p:txBody>
          <a:bodyPr vert="horz" wrap="square" lIns="0" tIns="57780" rIns="0" bIns="0" rtlCol="0">
            <a:spAutoFit/>
          </a:bodyPr>
          <a:lstStyle/>
          <a:p>
            <a:pPr algn="ctr">
              <a:spcBef>
                <a:spcPts val="455"/>
              </a:spcBef>
            </a:pPr>
            <a:r>
              <a:rPr sz="1602" b="1" spc="-4" dirty="0">
                <a:latin typeface="Calibri"/>
                <a:cs typeface="Calibri"/>
              </a:rPr>
              <a:t>Step 1: </a:t>
            </a:r>
            <a:r>
              <a:rPr sz="1602" b="1" spc="-8" dirty="0">
                <a:latin typeface="Calibri"/>
                <a:cs typeface="Calibri"/>
              </a:rPr>
              <a:t>Pretrain (on language</a:t>
            </a:r>
            <a:r>
              <a:rPr sz="1602" b="1" spc="77" dirty="0">
                <a:latin typeface="Calibri"/>
                <a:cs typeface="Calibri"/>
              </a:rPr>
              <a:t> </a:t>
            </a:r>
            <a:r>
              <a:rPr sz="1602" b="1" spc="-8" dirty="0">
                <a:latin typeface="Calibri"/>
                <a:cs typeface="Calibri"/>
              </a:rPr>
              <a:t>modeling)</a:t>
            </a:r>
            <a:endParaRPr sz="1602">
              <a:latin typeface="Calibri"/>
              <a:cs typeface="Calibri"/>
            </a:endParaRPr>
          </a:p>
          <a:p>
            <a:pPr marL="2774" algn="ctr">
              <a:spcBef>
                <a:spcPts val="386"/>
              </a:spcBef>
            </a:pPr>
            <a:r>
              <a:rPr sz="1602" spc="-4" dirty="0">
                <a:latin typeface="Calibri"/>
                <a:cs typeface="Calibri"/>
              </a:rPr>
              <a:t>Lots </a:t>
            </a:r>
            <a:r>
              <a:rPr sz="1602" dirty="0">
                <a:latin typeface="Calibri"/>
                <a:cs typeface="Calibri"/>
              </a:rPr>
              <a:t>of </a:t>
            </a:r>
            <a:r>
              <a:rPr sz="1602" spc="-4" dirty="0">
                <a:latin typeface="Calibri"/>
                <a:cs typeface="Calibri"/>
              </a:rPr>
              <a:t>text; learn general</a:t>
            </a:r>
            <a:r>
              <a:rPr sz="1602" spc="15" dirty="0">
                <a:latin typeface="Calibri"/>
                <a:cs typeface="Calibri"/>
              </a:rPr>
              <a:t> </a:t>
            </a:r>
            <a:r>
              <a:rPr sz="1602" spc="-4" dirty="0">
                <a:latin typeface="Calibri"/>
                <a:cs typeface="Calibri"/>
              </a:rPr>
              <a:t>things!</a:t>
            </a:r>
            <a:endParaRPr sz="1602">
              <a:latin typeface="Calibri"/>
              <a:cs typeface="Calibri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5461723" y="3505547"/>
            <a:ext cx="2881159" cy="1358994"/>
            <a:chOff x="7318247" y="3534155"/>
            <a:chExt cx="3957954" cy="1866900"/>
          </a:xfrm>
        </p:grpSpPr>
        <p:sp>
          <p:nvSpPr>
            <p:cNvPr id="59" name="object 59"/>
            <p:cNvSpPr/>
            <p:nvPr/>
          </p:nvSpPr>
          <p:spPr>
            <a:xfrm>
              <a:off x="7470648" y="3553967"/>
              <a:ext cx="911860" cy="483234"/>
            </a:xfrm>
            <a:custGeom>
              <a:avLst/>
              <a:gdLst/>
              <a:ahLst/>
              <a:cxnLst/>
              <a:rect l="l" t="t" r="r" b="b"/>
              <a:pathLst>
                <a:path w="911859" h="483235">
                  <a:moveTo>
                    <a:pt x="149352" y="1524"/>
                  </a:moveTo>
                  <a:lnTo>
                    <a:pt x="0" y="1524"/>
                  </a:lnTo>
                  <a:lnTo>
                    <a:pt x="0" y="483108"/>
                  </a:lnTo>
                  <a:lnTo>
                    <a:pt x="149352" y="483108"/>
                  </a:lnTo>
                  <a:lnTo>
                    <a:pt x="149352" y="1524"/>
                  </a:lnTo>
                  <a:close/>
                </a:path>
                <a:path w="911859" h="483235">
                  <a:moveTo>
                    <a:pt x="911352" y="0"/>
                  </a:moveTo>
                  <a:lnTo>
                    <a:pt x="762000" y="0"/>
                  </a:lnTo>
                  <a:lnTo>
                    <a:pt x="762000" y="483108"/>
                  </a:lnTo>
                  <a:lnTo>
                    <a:pt x="911352" y="483108"/>
                  </a:lnTo>
                  <a:lnTo>
                    <a:pt x="911352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60" name="object 60"/>
            <p:cNvSpPr/>
            <p:nvPr/>
          </p:nvSpPr>
          <p:spPr>
            <a:xfrm>
              <a:off x="7619999" y="3756786"/>
              <a:ext cx="611505" cy="77470"/>
            </a:xfrm>
            <a:custGeom>
              <a:avLst/>
              <a:gdLst/>
              <a:ahLst/>
              <a:cxnLst/>
              <a:rect l="l" t="t" r="r" b="b"/>
              <a:pathLst>
                <a:path w="611504" h="77470">
                  <a:moveTo>
                    <a:pt x="76073" y="1143"/>
                  </a:moveTo>
                  <a:lnTo>
                    <a:pt x="0" y="39369"/>
                  </a:lnTo>
                  <a:lnTo>
                    <a:pt x="76326" y="77343"/>
                  </a:lnTo>
                  <a:lnTo>
                    <a:pt x="76221" y="45593"/>
                  </a:lnTo>
                  <a:lnTo>
                    <a:pt x="63500" y="45593"/>
                  </a:lnTo>
                  <a:lnTo>
                    <a:pt x="63500" y="32893"/>
                  </a:lnTo>
                  <a:lnTo>
                    <a:pt x="76178" y="32863"/>
                  </a:lnTo>
                  <a:lnTo>
                    <a:pt x="76073" y="1143"/>
                  </a:lnTo>
                  <a:close/>
                </a:path>
                <a:path w="611504" h="77470">
                  <a:moveTo>
                    <a:pt x="598742" y="31750"/>
                  </a:moveTo>
                  <a:lnTo>
                    <a:pt x="547751" y="31750"/>
                  </a:lnTo>
                  <a:lnTo>
                    <a:pt x="547751" y="44450"/>
                  </a:lnTo>
                  <a:lnTo>
                    <a:pt x="534998" y="44480"/>
                  </a:lnTo>
                  <a:lnTo>
                    <a:pt x="535051" y="76200"/>
                  </a:lnTo>
                  <a:lnTo>
                    <a:pt x="611251" y="37973"/>
                  </a:lnTo>
                  <a:lnTo>
                    <a:pt x="598742" y="31750"/>
                  </a:lnTo>
                  <a:close/>
                </a:path>
                <a:path w="611504" h="77470">
                  <a:moveTo>
                    <a:pt x="76178" y="32863"/>
                  </a:moveTo>
                  <a:lnTo>
                    <a:pt x="63500" y="32893"/>
                  </a:lnTo>
                  <a:lnTo>
                    <a:pt x="63500" y="45593"/>
                  </a:lnTo>
                  <a:lnTo>
                    <a:pt x="76221" y="45562"/>
                  </a:lnTo>
                  <a:lnTo>
                    <a:pt x="76178" y="32863"/>
                  </a:lnTo>
                  <a:close/>
                </a:path>
                <a:path w="611504" h="77470">
                  <a:moveTo>
                    <a:pt x="76221" y="45562"/>
                  </a:moveTo>
                  <a:lnTo>
                    <a:pt x="63500" y="45593"/>
                  </a:lnTo>
                  <a:lnTo>
                    <a:pt x="76221" y="45593"/>
                  </a:lnTo>
                  <a:close/>
                </a:path>
                <a:path w="611504" h="77470">
                  <a:moveTo>
                    <a:pt x="534976" y="31780"/>
                  </a:moveTo>
                  <a:lnTo>
                    <a:pt x="76178" y="32863"/>
                  </a:lnTo>
                  <a:lnTo>
                    <a:pt x="76221" y="45562"/>
                  </a:lnTo>
                  <a:lnTo>
                    <a:pt x="534998" y="44480"/>
                  </a:lnTo>
                  <a:lnTo>
                    <a:pt x="534976" y="31780"/>
                  </a:lnTo>
                  <a:close/>
                </a:path>
                <a:path w="611504" h="77470">
                  <a:moveTo>
                    <a:pt x="547751" y="31750"/>
                  </a:moveTo>
                  <a:lnTo>
                    <a:pt x="534976" y="31780"/>
                  </a:lnTo>
                  <a:lnTo>
                    <a:pt x="534998" y="44480"/>
                  </a:lnTo>
                  <a:lnTo>
                    <a:pt x="547751" y="44450"/>
                  </a:lnTo>
                  <a:lnTo>
                    <a:pt x="547751" y="31750"/>
                  </a:lnTo>
                  <a:close/>
                </a:path>
                <a:path w="611504" h="77470">
                  <a:moveTo>
                    <a:pt x="534924" y="0"/>
                  </a:moveTo>
                  <a:lnTo>
                    <a:pt x="534976" y="31780"/>
                  </a:lnTo>
                  <a:lnTo>
                    <a:pt x="598742" y="31750"/>
                  </a:lnTo>
                  <a:lnTo>
                    <a:pt x="5349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61" name="object 61"/>
            <p:cNvSpPr/>
            <p:nvPr/>
          </p:nvSpPr>
          <p:spPr>
            <a:xfrm>
              <a:off x="8918447" y="3563111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29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3"/>
                  </a:lnTo>
                  <a:lnTo>
                    <a:pt x="150875" y="481583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62" name="object 62"/>
            <p:cNvSpPr/>
            <p:nvPr/>
          </p:nvSpPr>
          <p:spPr>
            <a:xfrm>
              <a:off x="8381999" y="3757802"/>
              <a:ext cx="535940" cy="82550"/>
            </a:xfrm>
            <a:custGeom>
              <a:avLst/>
              <a:gdLst/>
              <a:ahLst/>
              <a:cxnLst/>
              <a:rect l="l" t="t" r="r" b="b"/>
              <a:pathLst>
                <a:path w="535940" h="82550">
                  <a:moveTo>
                    <a:pt x="460248" y="5842"/>
                  </a:moveTo>
                  <a:lnTo>
                    <a:pt x="459717" y="37652"/>
                  </a:lnTo>
                  <a:lnTo>
                    <a:pt x="472440" y="37846"/>
                  </a:lnTo>
                  <a:lnTo>
                    <a:pt x="472185" y="50546"/>
                  </a:lnTo>
                  <a:lnTo>
                    <a:pt x="459502" y="50546"/>
                  </a:lnTo>
                  <a:lnTo>
                    <a:pt x="458977" y="82042"/>
                  </a:lnTo>
                  <a:lnTo>
                    <a:pt x="524685" y="50546"/>
                  </a:lnTo>
                  <a:lnTo>
                    <a:pt x="472185" y="50546"/>
                  </a:lnTo>
                  <a:lnTo>
                    <a:pt x="459506" y="50352"/>
                  </a:lnTo>
                  <a:lnTo>
                    <a:pt x="525087" y="50352"/>
                  </a:lnTo>
                  <a:lnTo>
                    <a:pt x="535813" y="45212"/>
                  </a:lnTo>
                  <a:lnTo>
                    <a:pt x="460248" y="5842"/>
                  </a:lnTo>
                  <a:close/>
                </a:path>
                <a:path w="535940" h="82550">
                  <a:moveTo>
                    <a:pt x="76834" y="0"/>
                  </a:moveTo>
                  <a:lnTo>
                    <a:pt x="0" y="36957"/>
                  </a:lnTo>
                  <a:lnTo>
                    <a:pt x="75565" y="76200"/>
                  </a:lnTo>
                  <a:lnTo>
                    <a:pt x="76093" y="44516"/>
                  </a:lnTo>
                  <a:lnTo>
                    <a:pt x="63373" y="44323"/>
                  </a:lnTo>
                  <a:lnTo>
                    <a:pt x="63626" y="31623"/>
                  </a:lnTo>
                  <a:lnTo>
                    <a:pt x="76307" y="31623"/>
                  </a:lnTo>
                  <a:lnTo>
                    <a:pt x="76834" y="0"/>
                  </a:lnTo>
                  <a:close/>
                </a:path>
                <a:path w="535940" h="82550">
                  <a:moveTo>
                    <a:pt x="459717" y="37652"/>
                  </a:moveTo>
                  <a:lnTo>
                    <a:pt x="459506" y="50352"/>
                  </a:lnTo>
                  <a:lnTo>
                    <a:pt x="472185" y="50546"/>
                  </a:lnTo>
                  <a:lnTo>
                    <a:pt x="472440" y="37846"/>
                  </a:lnTo>
                  <a:lnTo>
                    <a:pt x="459717" y="37652"/>
                  </a:lnTo>
                  <a:close/>
                </a:path>
                <a:path w="535940" h="82550">
                  <a:moveTo>
                    <a:pt x="76304" y="31815"/>
                  </a:moveTo>
                  <a:lnTo>
                    <a:pt x="76093" y="44516"/>
                  </a:lnTo>
                  <a:lnTo>
                    <a:pt x="459506" y="50352"/>
                  </a:lnTo>
                  <a:lnTo>
                    <a:pt x="459717" y="37652"/>
                  </a:lnTo>
                  <a:lnTo>
                    <a:pt x="76304" y="31815"/>
                  </a:lnTo>
                  <a:close/>
                </a:path>
                <a:path w="535940" h="82550">
                  <a:moveTo>
                    <a:pt x="63626" y="31623"/>
                  </a:moveTo>
                  <a:lnTo>
                    <a:pt x="63373" y="44323"/>
                  </a:lnTo>
                  <a:lnTo>
                    <a:pt x="76093" y="44516"/>
                  </a:lnTo>
                  <a:lnTo>
                    <a:pt x="76304" y="31815"/>
                  </a:lnTo>
                  <a:lnTo>
                    <a:pt x="63626" y="31623"/>
                  </a:lnTo>
                  <a:close/>
                </a:path>
                <a:path w="535940" h="82550">
                  <a:moveTo>
                    <a:pt x="76307" y="31623"/>
                  </a:moveTo>
                  <a:lnTo>
                    <a:pt x="63626" y="31623"/>
                  </a:lnTo>
                  <a:lnTo>
                    <a:pt x="76304" y="31815"/>
                  </a:lnTo>
                  <a:lnTo>
                    <a:pt x="76307" y="31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63" name="object 63"/>
            <p:cNvSpPr/>
            <p:nvPr/>
          </p:nvSpPr>
          <p:spPr>
            <a:xfrm>
              <a:off x="9605771" y="3563111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29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3"/>
                  </a:lnTo>
                  <a:lnTo>
                    <a:pt x="150875" y="481583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64" name="object 64"/>
            <p:cNvSpPr/>
            <p:nvPr/>
          </p:nvSpPr>
          <p:spPr>
            <a:xfrm>
              <a:off x="9069323" y="3765803"/>
              <a:ext cx="535940" cy="76200"/>
            </a:xfrm>
            <a:custGeom>
              <a:avLst/>
              <a:gdLst/>
              <a:ahLst/>
              <a:cxnLst/>
              <a:rect l="l" t="t" r="r" b="b"/>
              <a:pathLst>
                <a:path w="53594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535940" h="76200">
                  <a:moveTo>
                    <a:pt x="459612" y="0"/>
                  </a:moveTo>
                  <a:lnTo>
                    <a:pt x="459612" y="76200"/>
                  </a:lnTo>
                  <a:lnTo>
                    <a:pt x="523112" y="44450"/>
                  </a:lnTo>
                  <a:lnTo>
                    <a:pt x="472312" y="44450"/>
                  </a:lnTo>
                  <a:lnTo>
                    <a:pt x="472312" y="31750"/>
                  </a:lnTo>
                  <a:lnTo>
                    <a:pt x="523112" y="31750"/>
                  </a:lnTo>
                  <a:lnTo>
                    <a:pt x="459612" y="0"/>
                  </a:lnTo>
                  <a:close/>
                </a:path>
                <a:path w="535940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535940" h="76200">
                  <a:moveTo>
                    <a:pt x="459612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459612" y="44450"/>
                  </a:lnTo>
                  <a:lnTo>
                    <a:pt x="459612" y="31750"/>
                  </a:lnTo>
                  <a:close/>
                </a:path>
                <a:path w="535940" h="76200">
                  <a:moveTo>
                    <a:pt x="523112" y="31750"/>
                  </a:moveTo>
                  <a:lnTo>
                    <a:pt x="472312" y="31750"/>
                  </a:lnTo>
                  <a:lnTo>
                    <a:pt x="472312" y="44450"/>
                  </a:lnTo>
                  <a:lnTo>
                    <a:pt x="523112" y="44450"/>
                  </a:lnTo>
                  <a:lnTo>
                    <a:pt x="535812" y="38100"/>
                  </a:lnTo>
                  <a:lnTo>
                    <a:pt x="523112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65" name="object 65"/>
            <p:cNvSpPr/>
            <p:nvPr/>
          </p:nvSpPr>
          <p:spPr>
            <a:xfrm>
              <a:off x="10291571" y="3563111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29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3"/>
                  </a:lnTo>
                  <a:lnTo>
                    <a:pt x="150875" y="481583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66" name="object 66"/>
            <p:cNvSpPr/>
            <p:nvPr/>
          </p:nvSpPr>
          <p:spPr>
            <a:xfrm>
              <a:off x="9756647" y="3765803"/>
              <a:ext cx="535940" cy="76200"/>
            </a:xfrm>
            <a:custGeom>
              <a:avLst/>
              <a:gdLst/>
              <a:ahLst/>
              <a:cxnLst/>
              <a:rect l="l" t="t" r="r" b="b"/>
              <a:pathLst>
                <a:path w="53594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535940" h="76200">
                  <a:moveTo>
                    <a:pt x="459612" y="0"/>
                  </a:moveTo>
                  <a:lnTo>
                    <a:pt x="459612" y="76200"/>
                  </a:lnTo>
                  <a:lnTo>
                    <a:pt x="523112" y="44450"/>
                  </a:lnTo>
                  <a:lnTo>
                    <a:pt x="472312" y="44450"/>
                  </a:lnTo>
                  <a:lnTo>
                    <a:pt x="472312" y="31750"/>
                  </a:lnTo>
                  <a:lnTo>
                    <a:pt x="523112" y="31750"/>
                  </a:lnTo>
                  <a:lnTo>
                    <a:pt x="459612" y="0"/>
                  </a:lnTo>
                  <a:close/>
                </a:path>
                <a:path w="535940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535940" h="76200">
                  <a:moveTo>
                    <a:pt x="459612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459612" y="44450"/>
                  </a:lnTo>
                  <a:lnTo>
                    <a:pt x="459612" y="31750"/>
                  </a:lnTo>
                  <a:close/>
                </a:path>
                <a:path w="535940" h="76200">
                  <a:moveTo>
                    <a:pt x="523112" y="31750"/>
                  </a:moveTo>
                  <a:lnTo>
                    <a:pt x="472312" y="31750"/>
                  </a:lnTo>
                  <a:lnTo>
                    <a:pt x="472312" y="44450"/>
                  </a:lnTo>
                  <a:lnTo>
                    <a:pt x="523112" y="44450"/>
                  </a:lnTo>
                  <a:lnTo>
                    <a:pt x="535812" y="38100"/>
                  </a:lnTo>
                  <a:lnTo>
                    <a:pt x="523112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67" name="object 67"/>
            <p:cNvSpPr/>
            <p:nvPr/>
          </p:nvSpPr>
          <p:spPr>
            <a:xfrm>
              <a:off x="10978895" y="3563111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29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3"/>
                  </a:lnTo>
                  <a:lnTo>
                    <a:pt x="150875" y="481583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68" name="object 68"/>
            <p:cNvSpPr/>
            <p:nvPr/>
          </p:nvSpPr>
          <p:spPr>
            <a:xfrm>
              <a:off x="10442447" y="3765803"/>
              <a:ext cx="535940" cy="76200"/>
            </a:xfrm>
            <a:custGeom>
              <a:avLst/>
              <a:gdLst/>
              <a:ahLst/>
              <a:cxnLst/>
              <a:rect l="l" t="t" r="r" b="b"/>
              <a:pathLst>
                <a:path w="53594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535940" h="76200">
                  <a:moveTo>
                    <a:pt x="459612" y="0"/>
                  </a:moveTo>
                  <a:lnTo>
                    <a:pt x="459612" y="76200"/>
                  </a:lnTo>
                  <a:lnTo>
                    <a:pt x="523112" y="44450"/>
                  </a:lnTo>
                  <a:lnTo>
                    <a:pt x="472312" y="44450"/>
                  </a:lnTo>
                  <a:lnTo>
                    <a:pt x="472312" y="31750"/>
                  </a:lnTo>
                  <a:lnTo>
                    <a:pt x="523112" y="31750"/>
                  </a:lnTo>
                  <a:lnTo>
                    <a:pt x="459612" y="0"/>
                  </a:lnTo>
                  <a:close/>
                </a:path>
                <a:path w="535940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535940" h="76200">
                  <a:moveTo>
                    <a:pt x="459612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459612" y="44450"/>
                  </a:lnTo>
                  <a:lnTo>
                    <a:pt x="459612" y="31750"/>
                  </a:lnTo>
                  <a:close/>
                </a:path>
                <a:path w="535940" h="76200">
                  <a:moveTo>
                    <a:pt x="523112" y="31750"/>
                  </a:moveTo>
                  <a:lnTo>
                    <a:pt x="472312" y="31750"/>
                  </a:lnTo>
                  <a:lnTo>
                    <a:pt x="472312" y="44450"/>
                  </a:lnTo>
                  <a:lnTo>
                    <a:pt x="523112" y="44450"/>
                  </a:lnTo>
                  <a:lnTo>
                    <a:pt x="535812" y="38100"/>
                  </a:lnTo>
                  <a:lnTo>
                    <a:pt x="523112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69" name="object 69"/>
            <p:cNvSpPr/>
            <p:nvPr/>
          </p:nvSpPr>
          <p:spPr>
            <a:xfrm>
              <a:off x="7470648" y="4226051"/>
              <a:ext cx="911860" cy="483234"/>
            </a:xfrm>
            <a:custGeom>
              <a:avLst/>
              <a:gdLst/>
              <a:ahLst/>
              <a:cxnLst/>
              <a:rect l="l" t="t" r="r" b="b"/>
              <a:pathLst>
                <a:path w="911859" h="483235">
                  <a:moveTo>
                    <a:pt x="149352" y="1524"/>
                  </a:moveTo>
                  <a:lnTo>
                    <a:pt x="0" y="1524"/>
                  </a:lnTo>
                  <a:lnTo>
                    <a:pt x="0" y="483108"/>
                  </a:lnTo>
                  <a:lnTo>
                    <a:pt x="149352" y="483108"/>
                  </a:lnTo>
                  <a:lnTo>
                    <a:pt x="149352" y="1524"/>
                  </a:lnTo>
                  <a:close/>
                </a:path>
                <a:path w="911859" h="483235">
                  <a:moveTo>
                    <a:pt x="911352" y="0"/>
                  </a:moveTo>
                  <a:lnTo>
                    <a:pt x="762000" y="0"/>
                  </a:lnTo>
                  <a:lnTo>
                    <a:pt x="762000" y="481584"/>
                  </a:lnTo>
                  <a:lnTo>
                    <a:pt x="911352" y="481584"/>
                  </a:lnTo>
                  <a:lnTo>
                    <a:pt x="911352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70" name="object 70"/>
            <p:cNvSpPr/>
            <p:nvPr/>
          </p:nvSpPr>
          <p:spPr>
            <a:xfrm>
              <a:off x="7619999" y="4428870"/>
              <a:ext cx="611505" cy="77470"/>
            </a:xfrm>
            <a:custGeom>
              <a:avLst/>
              <a:gdLst/>
              <a:ahLst/>
              <a:cxnLst/>
              <a:rect l="l" t="t" r="r" b="b"/>
              <a:pathLst>
                <a:path w="611504" h="77470">
                  <a:moveTo>
                    <a:pt x="76073" y="1142"/>
                  </a:moveTo>
                  <a:lnTo>
                    <a:pt x="0" y="39369"/>
                  </a:lnTo>
                  <a:lnTo>
                    <a:pt x="76326" y="77342"/>
                  </a:lnTo>
                  <a:lnTo>
                    <a:pt x="76221" y="45592"/>
                  </a:lnTo>
                  <a:lnTo>
                    <a:pt x="63500" y="45592"/>
                  </a:lnTo>
                  <a:lnTo>
                    <a:pt x="63500" y="32892"/>
                  </a:lnTo>
                  <a:lnTo>
                    <a:pt x="76178" y="32863"/>
                  </a:lnTo>
                  <a:lnTo>
                    <a:pt x="76073" y="1142"/>
                  </a:lnTo>
                  <a:close/>
                </a:path>
                <a:path w="611504" h="77470">
                  <a:moveTo>
                    <a:pt x="598742" y="31749"/>
                  </a:moveTo>
                  <a:lnTo>
                    <a:pt x="547751" y="31749"/>
                  </a:lnTo>
                  <a:lnTo>
                    <a:pt x="547751" y="44449"/>
                  </a:lnTo>
                  <a:lnTo>
                    <a:pt x="534998" y="44480"/>
                  </a:lnTo>
                  <a:lnTo>
                    <a:pt x="535051" y="76199"/>
                  </a:lnTo>
                  <a:lnTo>
                    <a:pt x="611251" y="37972"/>
                  </a:lnTo>
                  <a:lnTo>
                    <a:pt x="598742" y="31749"/>
                  </a:lnTo>
                  <a:close/>
                </a:path>
                <a:path w="611504" h="77470">
                  <a:moveTo>
                    <a:pt x="76178" y="32863"/>
                  </a:moveTo>
                  <a:lnTo>
                    <a:pt x="63500" y="32892"/>
                  </a:lnTo>
                  <a:lnTo>
                    <a:pt x="63500" y="45592"/>
                  </a:lnTo>
                  <a:lnTo>
                    <a:pt x="76221" y="45562"/>
                  </a:lnTo>
                  <a:lnTo>
                    <a:pt x="76178" y="32863"/>
                  </a:lnTo>
                  <a:close/>
                </a:path>
                <a:path w="611504" h="77470">
                  <a:moveTo>
                    <a:pt x="76221" y="45562"/>
                  </a:moveTo>
                  <a:lnTo>
                    <a:pt x="63500" y="45592"/>
                  </a:lnTo>
                  <a:lnTo>
                    <a:pt x="76221" y="45592"/>
                  </a:lnTo>
                  <a:close/>
                </a:path>
                <a:path w="611504" h="77470">
                  <a:moveTo>
                    <a:pt x="534976" y="31780"/>
                  </a:moveTo>
                  <a:lnTo>
                    <a:pt x="76178" y="32863"/>
                  </a:lnTo>
                  <a:lnTo>
                    <a:pt x="76221" y="45562"/>
                  </a:lnTo>
                  <a:lnTo>
                    <a:pt x="534998" y="44480"/>
                  </a:lnTo>
                  <a:lnTo>
                    <a:pt x="534976" y="31780"/>
                  </a:lnTo>
                  <a:close/>
                </a:path>
                <a:path w="611504" h="77470">
                  <a:moveTo>
                    <a:pt x="547751" y="31749"/>
                  </a:moveTo>
                  <a:lnTo>
                    <a:pt x="534976" y="31780"/>
                  </a:lnTo>
                  <a:lnTo>
                    <a:pt x="534998" y="44480"/>
                  </a:lnTo>
                  <a:lnTo>
                    <a:pt x="547751" y="44449"/>
                  </a:lnTo>
                  <a:lnTo>
                    <a:pt x="547751" y="31749"/>
                  </a:lnTo>
                  <a:close/>
                </a:path>
                <a:path w="611504" h="77470">
                  <a:moveTo>
                    <a:pt x="534924" y="0"/>
                  </a:moveTo>
                  <a:lnTo>
                    <a:pt x="534976" y="31780"/>
                  </a:lnTo>
                  <a:lnTo>
                    <a:pt x="598742" y="31749"/>
                  </a:lnTo>
                  <a:lnTo>
                    <a:pt x="5349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71" name="object 71"/>
            <p:cNvSpPr/>
            <p:nvPr/>
          </p:nvSpPr>
          <p:spPr>
            <a:xfrm>
              <a:off x="8918447" y="4233672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29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3"/>
                  </a:lnTo>
                  <a:lnTo>
                    <a:pt x="150875" y="481583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72" name="object 72"/>
            <p:cNvSpPr/>
            <p:nvPr/>
          </p:nvSpPr>
          <p:spPr>
            <a:xfrm>
              <a:off x="8381999" y="4429886"/>
              <a:ext cx="535940" cy="82550"/>
            </a:xfrm>
            <a:custGeom>
              <a:avLst/>
              <a:gdLst/>
              <a:ahLst/>
              <a:cxnLst/>
              <a:rect l="l" t="t" r="r" b="b"/>
              <a:pathLst>
                <a:path w="535940" h="82550">
                  <a:moveTo>
                    <a:pt x="460248" y="5842"/>
                  </a:moveTo>
                  <a:lnTo>
                    <a:pt x="459717" y="37652"/>
                  </a:lnTo>
                  <a:lnTo>
                    <a:pt x="472440" y="37845"/>
                  </a:lnTo>
                  <a:lnTo>
                    <a:pt x="472185" y="50545"/>
                  </a:lnTo>
                  <a:lnTo>
                    <a:pt x="459502" y="50545"/>
                  </a:lnTo>
                  <a:lnTo>
                    <a:pt x="458977" y="82042"/>
                  </a:lnTo>
                  <a:lnTo>
                    <a:pt x="524685" y="50545"/>
                  </a:lnTo>
                  <a:lnTo>
                    <a:pt x="472185" y="50545"/>
                  </a:lnTo>
                  <a:lnTo>
                    <a:pt x="459506" y="50352"/>
                  </a:lnTo>
                  <a:lnTo>
                    <a:pt x="525087" y="50352"/>
                  </a:lnTo>
                  <a:lnTo>
                    <a:pt x="535813" y="45212"/>
                  </a:lnTo>
                  <a:lnTo>
                    <a:pt x="460248" y="5842"/>
                  </a:lnTo>
                  <a:close/>
                </a:path>
                <a:path w="535940" h="82550">
                  <a:moveTo>
                    <a:pt x="76834" y="0"/>
                  </a:moveTo>
                  <a:lnTo>
                    <a:pt x="0" y="36956"/>
                  </a:lnTo>
                  <a:lnTo>
                    <a:pt x="75565" y="76200"/>
                  </a:lnTo>
                  <a:lnTo>
                    <a:pt x="76093" y="44516"/>
                  </a:lnTo>
                  <a:lnTo>
                    <a:pt x="63373" y="44323"/>
                  </a:lnTo>
                  <a:lnTo>
                    <a:pt x="63626" y="31623"/>
                  </a:lnTo>
                  <a:lnTo>
                    <a:pt x="76307" y="31623"/>
                  </a:lnTo>
                  <a:lnTo>
                    <a:pt x="76834" y="0"/>
                  </a:lnTo>
                  <a:close/>
                </a:path>
                <a:path w="535940" h="82550">
                  <a:moveTo>
                    <a:pt x="459717" y="37652"/>
                  </a:moveTo>
                  <a:lnTo>
                    <a:pt x="459506" y="50352"/>
                  </a:lnTo>
                  <a:lnTo>
                    <a:pt x="472185" y="50545"/>
                  </a:lnTo>
                  <a:lnTo>
                    <a:pt x="472440" y="37845"/>
                  </a:lnTo>
                  <a:lnTo>
                    <a:pt x="459717" y="37652"/>
                  </a:lnTo>
                  <a:close/>
                </a:path>
                <a:path w="535940" h="82550">
                  <a:moveTo>
                    <a:pt x="76304" y="31815"/>
                  </a:moveTo>
                  <a:lnTo>
                    <a:pt x="76093" y="44516"/>
                  </a:lnTo>
                  <a:lnTo>
                    <a:pt x="459506" y="50352"/>
                  </a:lnTo>
                  <a:lnTo>
                    <a:pt x="459717" y="37652"/>
                  </a:lnTo>
                  <a:lnTo>
                    <a:pt x="76304" y="31815"/>
                  </a:lnTo>
                  <a:close/>
                </a:path>
                <a:path w="535940" h="82550">
                  <a:moveTo>
                    <a:pt x="63626" y="31623"/>
                  </a:moveTo>
                  <a:lnTo>
                    <a:pt x="63373" y="44323"/>
                  </a:lnTo>
                  <a:lnTo>
                    <a:pt x="76093" y="44516"/>
                  </a:lnTo>
                  <a:lnTo>
                    <a:pt x="76304" y="31815"/>
                  </a:lnTo>
                  <a:lnTo>
                    <a:pt x="63626" y="31623"/>
                  </a:lnTo>
                  <a:close/>
                </a:path>
                <a:path w="535940" h="82550">
                  <a:moveTo>
                    <a:pt x="76307" y="31623"/>
                  </a:moveTo>
                  <a:lnTo>
                    <a:pt x="63626" y="31623"/>
                  </a:lnTo>
                  <a:lnTo>
                    <a:pt x="76304" y="31815"/>
                  </a:lnTo>
                  <a:lnTo>
                    <a:pt x="76307" y="31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73" name="object 73"/>
            <p:cNvSpPr/>
            <p:nvPr/>
          </p:nvSpPr>
          <p:spPr>
            <a:xfrm>
              <a:off x="9605771" y="4233672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29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3"/>
                  </a:lnTo>
                  <a:lnTo>
                    <a:pt x="150875" y="481583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74" name="object 74"/>
            <p:cNvSpPr/>
            <p:nvPr/>
          </p:nvSpPr>
          <p:spPr>
            <a:xfrm>
              <a:off x="9069323" y="4436363"/>
              <a:ext cx="535940" cy="76200"/>
            </a:xfrm>
            <a:custGeom>
              <a:avLst/>
              <a:gdLst/>
              <a:ahLst/>
              <a:cxnLst/>
              <a:rect l="l" t="t" r="r" b="b"/>
              <a:pathLst>
                <a:path w="53594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535940" h="76200">
                  <a:moveTo>
                    <a:pt x="459612" y="0"/>
                  </a:moveTo>
                  <a:lnTo>
                    <a:pt x="459612" y="76200"/>
                  </a:lnTo>
                  <a:lnTo>
                    <a:pt x="523112" y="44450"/>
                  </a:lnTo>
                  <a:lnTo>
                    <a:pt x="472312" y="44450"/>
                  </a:lnTo>
                  <a:lnTo>
                    <a:pt x="472312" y="31750"/>
                  </a:lnTo>
                  <a:lnTo>
                    <a:pt x="523112" y="31750"/>
                  </a:lnTo>
                  <a:lnTo>
                    <a:pt x="459612" y="0"/>
                  </a:lnTo>
                  <a:close/>
                </a:path>
                <a:path w="535940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535940" h="76200">
                  <a:moveTo>
                    <a:pt x="459612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459612" y="44450"/>
                  </a:lnTo>
                  <a:lnTo>
                    <a:pt x="459612" y="31750"/>
                  </a:lnTo>
                  <a:close/>
                </a:path>
                <a:path w="535940" h="76200">
                  <a:moveTo>
                    <a:pt x="523112" y="31750"/>
                  </a:moveTo>
                  <a:lnTo>
                    <a:pt x="472312" y="31750"/>
                  </a:lnTo>
                  <a:lnTo>
                    <a:pt x="472312" y="44450"/>
                  </a:lnTo>
                  <a:lnTo>
                    <a:pt x="523112" y="44450"/>
                  </a:lnTo>
                  <a:lnTo>
                    <a:pt x="535812" y="38100"/>
                  </a:lnTo>
                  <a:lnTo>
                    <a:pt x="523112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75" name="object 75"/>
            <p:cNvSpPr/>
            <p:nvPr/>
          </p:nvSpPr>
          <p:spPr>
            <a:xfrm>
              <a:off x="10291571" y="4233672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29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3"/>
                  </a:lnTo>
                  <a:lnTo>
                    <a:pt x="150875" y="481583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76" name="object 76"/>
            <p:cNvSpPr/>
            <p:nvPr/>
          </p:nvSpPr>
          <p:spPr>
            <a:xfrm>
              <a:off x="9756647" y="4436363"/>
              <a:ext cx="535940" cy="76200"/>
            </a:xfrm>
            <a:custGeom>
              <a:avLst/>
              <a:gdLst/>
              <a:ahLst/>
              <a:cxnLst/>
              <a:rect l="l" t="t" r="r" b="b"/>
              <a:pathLst>
                <a:path w="53594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535940" h="76200">
                  <a:moveTo>
                    <a:pt x="459612" y="0"/>
                  </a:moveTo>
                  <a:lnTo>
                    <a:pt x="459612" y="76200"/>
                  </a:lnTo>
                  <a:lnTo>
                    <a:pt x="523112" y="44450"/>
                  </a:lnTo>
                  <a:lnTo>
                    <a:pt x="472312" y="44450"/>
                  </a:lnTo>
                  <a:lnTo>
                    <a:pt x="472312" y="31750"/>
                  </a:lnTo>
                  <a:lnTo>
                    <a:pt x="523112" y="31750"/>
                  </a:lnTo>
                  <a:lnTo>
                    <a:pt x="459612" y="0"/>
                  </a:lnTo>
                  <a:close/>
                </a:path>
                <a:path w="535940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535940" h="76200">
                  <a:moveTo>
                    <a:pt x="459612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459612" y="44450"/>
                  </a:lnTo>
                  <a:lnTo>
                    <a:pt x="459612" y="31750"/>
                  </a:lnTo>
                  <a:close/>
                </a:path>
                <a:path w="535940" h="76200">
                  <a:moveTo>
                    <a:pt x="523112" y="31750"/>
                  </a:moveTo>
                  <a:lnTo>
                    <a:pt x="472312" y="31750"/>
                  </a:lnTo>
                  <a:lnTo>
                    <a:pt x="472312" y="44450"/>
                  </a:lnTo>
                  <a:lnTo>
                    <a:pt x="523112" y="44450"/>
                  </a:lnTo>
                  <a:lnTo>
                    <a:pt x="535812" y="38100"/>
                  </a:lnTo>
                  <a:lnTo>
                    <a:pt x="523112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77" name="object 77"/>
            <p:cNvSpPr/>
            <p:nvPr/>
          </p:nvSpPr>
          <p:spPr>
            <a:xfrm>
              <a:off x="10978895" y="4233672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29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3"/>
                  </a:lnTo>
                  <a:lnTo>
                    <a:pt x="150875" y="481583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78" name="object 78"/>
            <p:cNvSpPr/>
            <p:nvPr/>
          </p:nvSpPr>
          <p:spPr>
            <a:xfrm>
              <a:off x="10442447" y="4436363"/>
              <a:ext cx="535940" cy="76200"/>
            </a:xfrm>
            <a:custGeom>
              <a:avLst/>
              <a:gdLst/>
              <a:ahLst/>
              <a:cxnLst/>
              <a:rect l="l" t="t" r="r" b="b"/>
              <a:pathLst>
                <a:path w="53594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535940" h="76200">
                  <a:moveTo>
                    <a:pt x="459612" y="0"/>
                  </a:moveTo>
                  <a:lnTo>
                    <a:pt x="459612" y="76200"/>
                  </a:lnTo>
                  <a:lnTo>
                    <a:pt x="523112" y="44450"/>
                  </a:lnTo>
                  <a:lnTo>
                    <a:pt x="472312" y="44450"/>
                  </a:lnTo>
                  <a:lnTo>
                    <a:pt x="472312" y="31750"/>
                  </a:lnTo>
                  <a:lnTo>
                    <a:pt x="523112" y="31750"/>
                  </a:lnTo>
                  <a:lnTo>
                    <a:pt x="459612" y="0"/>
                  </a:lnTo>
                  <a:close/>
                </a:path>
                <a:path w="535940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535940" h="76200">
                  <a:moveTo>
                    <a:pt x="459612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459612" y="44450"/>
                  </a:lnTo>
                  <a:lnTo>
                    <a:pt x="459612" y="31750"/>
                  </a:lnTo>
                  <a:close/>
                </a:path>
                <a:path w="535940" h="76200">
                  <a:moveTo>
                    <a:pt x="523112" y="31750"/>
                  </a:moveTo>
                  <a:lnTo>
                    <a:pt x="472312" y="31750"/>
                  </a:lnTo>
                  <a:lnTo>
                    <a:pt x="472312" y="44450"/>
                  </a:lnTo>
                  <a:lnTo>
                    <a:pt x="523112" y="44450"/>
                  </a:lnTo>
                  <a:lnTo>
                    <a:pt x="535812" y="38100"/>
                  </a:lnTo>
                  <a:lnTo>
                    <a:pt x="523112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79" name="object 79"/>
            <p:cNvSpPr/>
            <p:nvPr/>
          </p:nvSpPr>
          <p:spPr>
            <a:xfrm>
              <a:off x="7507223" y="4037075"/>
              <a:ext cx="76200" cy="1892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80" name="object 80"/>
            <p:cNvSpPr/>
            <p:nvPr/>
          </p:nvSpPr>
          <p:spPr>
            <a:xfrm>
              <a:off x="8269223" y="4037075"/>
              <a:ext cx="76200" cy="1892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81" name="object 81"/>
            <p:cNvSpPr/>
            <p:nvPr/>
          </p:nvSpPr>
          <p:spPr>
            <a:xfrm>
              <a:off x="8956547" y="4044695"/>
              <a:ext cx="76200" cy="1892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82" name="object 82"/>
            <p:cNvSpPr/>
            <p:nvPr/>
          </p:nvSpPr>
          <p:spPr>
            <a:xfrm>
              <a:off x="9642347" y="4043172"/>
              <a:ext cx="76200" cy="1892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83" name="object 83"/>
            <p:cNvSpPr/>
            <p:nvPr/>
          </p:nvSpPr>
          <p:spPr>
            <a:xfrm>
              <a:off x="10329671" y="4044695"/>
              <a:ext cx="76200" cy="1892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84" name="object 84"/>
            <p:cNvSpPr/>
            <p:nvPr/>
          </p:nvSpPr>
          <p:spPr>
            <a:xfrm>
              <a:off x="11015471" y="4044695"/>
              <a:ext cx="76200" cy="1892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85" name="object 85"/>
            <p:cNvSpPr/>
            <p:nvPr/>
          </p:nvSpPr>
          <p:spPr>
            <a:xfrm>
              <a:off x="7318247" y="3534155"/>
              <a:ext cx="3957828" cy="128625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86" name="object 86"/>
            <p:cNvSpPr/>
            <p:nvPr/>
          </p:nvSpPr>
          <p:spPr>
            <a:xfrm>
              <a:off x="7470648" y="4911851"/>
              <a:ext cx="3659504" cy="489584"/>
            </a:xfrm>
            <a:custGeom>
              <a:avLst/>
              <a:gdLst/>
              <a:ahLst/>
              <a:cxnLst/>
              <a:rect l="l" t="t" r="r" b="b"/>
              <a:pathLst>
                <a:path w="3659504" h="489585">
                  <a:moveTo>
                    <a:pt x="149352" y="1524"/>
                  </a:moveTo>
                  <a:lnTo>
                    <a:pt x="0" y="1524"/>
                  </a:lnTo>
                  <a:lnTo>
                    <a:pt x="0" y="483108"/>
                  </a:lnTo>
                  <a:lnTo>
                    <a:pt x="149352" y="483108"/>
                  </a:lnTo>
                  <a:lnTo>
                    <a:pt x="149352" y="1524"/>
                  </a:lnTo>
                  <a:close/>
                </a:path>
                <a:path w="3659504" h="489585">
                  <a:moveTo>
                    <a:pt x="911352" y="0"/>
                  </a:moveTo>
                  <a:lnTo>
                    <a:pt x="762000" y="0"/>
                  </a:lnTo>
                  <a:lnTo>
                    <a:pt x="762000" y="481584"/>
                  </a:lnTo>
                  <a:lnTo>
                    <a:pt x="911352" y="481584"/>
                  </a:lnTo>
                  <a:lnTo>
                    <a:pt x="911352" y="0"/>
                  </a:lnTo>
                  <a:close/>
                </a:path>
                <a:path w="3659504" h="489585">
                  <a:moveTo>
                    <a:pt x="1598676" y="7620"/>
                  </a:moveTo>
                  <a:lnTo>
                    <a:pt x="1447800" y="7620"/>
                  </a:lnTo>
                  <a:lnTo>
                    <a:pt x="1447800" y="489204"/>
                  </a:lnTo>
                  <a:lnTo>
                    <a:pt x="1598676" y="489204"/>
                  </a:lnTo>
                  <a:lnTo>
                    <a:pt x="1598676" y="7620"/>
                  </a:lnTo>
                  <a:close/>
                </a:path>
                <a:path w="3659504" h="489585">
                  <a:moveTo>
                    <a:pt x="2286000" y="7620"/>
                  </a:moveTo>
                  <a:lnTo>
                    <a:pt x="2135124" y="7620"/>
                  </a:lnTo>
                  <a:lnTo>
                    <a:pt x="2135124" y="489204"/>
                  </a:lnTo>
                  <a:lnTo>
                    <a:pt x="2286000" y="489204"/>
                  </a:lnTo>
                  <a:lnTo>
                    <a:pt x="2286000" y="7620"/>
                  </a:lnTo>
                  <a:close/>
                </a:path>
                <a:path w="3659504" h="489585">
                  <a:moveTo>
                    <a:pt x="2971800" y="7620"/>
                  </a:moveTo>
                  <a:lnTo>
                    <a:pt x="2820924" y="7620"/>
                  </a:lnTo>
                  <a:lnTo>
                    <a:pt x="2820924" y="489204"/>
                  </a:lnTo>
                  <a:lnTo>
                    <a:pt x="2971800" y="489204"/>
                  </a:lnTo>
                  <a:lnTo>
                    <a:pt x="2971800" y="7620"/>
                  </a:lnTo>
                  <a:close/>
                </a:path>
                <a:path w="3659504" h="489585">
                  <a:moveTo>
                    <a:pt x="3659124" y="7620"/>
                  </a:moveTo>
                  <a:lnTo>
                    <a:pt x="3508248" y="7620"/>
                  </a:lnTo>
                  <a:lnTo>
                    <a:pt x="3508248" y="489204"/>
                  </a:lnTo>
                  <a:lnTo>
                    <a:pt x="3659124" y="489204"/>
                  </a:lnTo>
                  <a:lnTo>
                    <a:pt x="3659124" y="762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</p:grpSp>
      <p:sp>
        <p:nvSpPr>
          <p:cNvPr id="87" name="object 87"/>
          <p:cNvSpPr txBox="1"/>
          <p:nvPr/>
        </p:nvSpPr>
        <p:spPr>
          <a:xfrm>
            <a:off x="6504823" y="3685325"/>
            <a:ext cx="795982" cy="608602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947" spc="19" dirty="0">
                <a:latin typeface="Calibri"/>
                <a:cs typeface="Calibri"/>
              </a:rPr>
              <a:t>De</a:t>
            </a:r>
            <a:r>
              <a:rPr sz="1947" spc="8" dirty="0">
                <a:latin typeface="Calibri"/>
                <a:cs typeface="Calibri"/>
              </a:rPr>
              <a:t>c</a:t>
            </a:r>
            <a:r>
              <a:rPr sz="1947" spc="37" dirty="0">
                <a:latin typeface="Calibri"/>
                <a:cs typeface="Calibri"/>
              </a:rPr>
              <a:t>o</a:t>
            </a:r>
            <a:r>
              <a:rPr sz="1947" spc="29" dirty="0">
                <a:latin typeface="Calibri"/>
                <a:cs typeface="Calibri"/>
              </a:rPr>
              <a:t>d</a:t>
            </a:r>
            <a:r>
              <a:rPr sz="1947" spc="-4" dirty="0">
                <a:latin typeface="Calibri"/>
                <a:cs typeface="Calibri"/>
              </a:rPr>
              <a:t>er</a:t>
            </a:r>
            <a:endParaRPr sz="1947">
              <a:latin typeface="Calibri"/>
              <a:cs typeface="Calibri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5763570" y="3952075"/>
            <a:ext cx="2278394" cy="608602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947" spc="19" dirty="0">
                <a:latin typeface="Calibri"/>
                <a:cs typeface="Calibri"/>
              </a:rPr>
              <a:t>(Transformer, LSTM, </a:t>
            </a:r>
            <a:r>
              <a:rPr sz="1947" spc="-4" dirty="0">
                <a:latin typeface="Calibri"/>
                <a:cs typeface="Calibri"/>
              </a:rPr>
              <a:t>++</a:t>
            </a:r>
            <a:r>
              <a:rPr sz="1947" spc="-214" dirty="0">
                <a:latin typeface="Calibri"/>
                <a:cs typeface="Calibri"/>
              </a:rPr>
              <a:t> </a:t>
            </a:r>
            <a:r>
              <a:rPr sz="1947" spc="-4" dirty="0">
                <a:latin typeface="Calibri"/>
                <a:cs typeface="Calibri"/>
              </a:rPr>
              <a:t>)</a:t>
            </a:r>
            <a:endParaRPr sz="1947">
              <a:latin typeface="Calibri"/>
              <a:cs typeface="Calibri"/>
            </a:endParaRPr>
          </a:p>
        </p:txBody>
      </p:sp>
      <p:grpSp>
        <p:nvGrpSpPr>
          <p:cNvPr id="89" name="object 89"/>
          <p:cNvGrpSpPr/>
          <p:nvPr/>
        </p:nvGrpSpPr>
        <p:grpSpPr>
          <a:xfrm>
            <a:off x="5599289" y="3412360"/>
            <a:ext cx="2613982" cy="1101986"/>
            <a:chOff x="7507223" y="3406140"/>
            <a:chExt cx="3590925" cy="1513840"/>
          </a:xfrm>
        </p:grpSpPr>
        <p:sp>
          <p:nvSpPr>
            <p:cNvPr id="90" name="object 90"/>
            <p:cNvSpPr/>
            <p:nvPr/>
          </p:nvSpPr>
          <p:spPr>
            <a:xfrm>
              <a:off x="7507223" y="4722876"/>
              <a:ext cx="76200" cy="1892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91" name="object 91"/>
            <p:cNvSpPr/>
            <p:nvPr/>
          </p:nvSpPr>
          <p:spPr>
            <a:xfrm>
              <a:off x="8269223" y="4721352"/>
              <a:ext cx="76200" cy="1892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92" name="object 92"/>
            <p:cNvSpPr/>
            <p:nvPr/>
          </p:nvSpPr>
          <p:spPr>
            <a:xfrm>
              <a:off x="8956547" y="4730496"/>
              <a:ext cx="76200" cy="1892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93" name="object 93"/>
            <p:cNvSpPr/>
            <p:nvPr/>
          </p:nvSpPr>
          <p:spPr>
            <a:xfrm>
              <a:off x="9642347" y="4728972"/>
              <a:ext cx="76200" cy="1892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94" name="object 94"/>
            <p:cNvSpPr/>
            <p:nvPr/>
          </p:nvSpPr>
          <p:spPr>
            <a:xfrm>
              <a:off x="10329672" y="4730496"/>
              <a:ext cx="76200" cy="1892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95" name="object 95"/>
            <p:cNvSpPr/>
            <p:nvPr/>
          </p:nvSpPr>
          <p:spPr>
            <a:xfrm>
              <a:off x="11015471" y="4730496"/>
              <a:ext cx="76200" cy="1892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96" name="object 96"/>
            <p:cNvSpPr/>
            <p:nvPr/>
          </p:nvSpPr>
          <p:spPr>
            <a:xfrm>
              <a:off x="7513319" y="3407664"/>
              <a:ext cx="76200" cy="1892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97" name="object 97"/>
            <p:cNvSpPr/>
            <p:nvPr/>
          </p:nvSpPr>
          <p:spPr>
            <a:xfrm>
              <a:off x="8275319" y="3406140"/>
              <a:ext cx="76200" cy="1892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98" name="object 98"/>
            <p:cNvSpPr/>
            <p:nvPr/>
          </p:nvSpPr>
          <p:spPr>
            <a:xfrm>
              <a:off x="8961119" y="3413760"/>
              <a:ext cx="76200" cy="1892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99" name="object 99"/>
            <p:cNvSpPr/>
            <p:nvPr/>
          </p:nvSpPr>
          <p:spPr>
            <a:xfrm>
              <a:off x="10334244" y="3413760"/>
              <a:ext cx="76200" cy="1892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00" name="object 100"/>
            <p:cNvSpPr/>
            <p:nvPr/>
          </p:nvSpPr>
          <p:spPr>
            <a:xfrm>
              <a:off x="9648444" y="3412236"/>
              <a:ext cx="76200" cy="1892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1021567" y="3413760"/>
              <a:ext cx="76200" cy="1892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</p:grpSp>
      <p:sp>
        <p:nvSpPr>
          <p:cNvPr id="102" name="object 102"/>
          <p:cNvSpPr txBox="1"/>
          <p:nvPr/>
        </p:nvSpPr>
        <p:spPr>
          <a:xfrm>
            <a:off x="7935739" y="3177874"/>
            <a:ext cx="460394" cy="267565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9246">
              <a:spcBef>
                <a:spcPts val="77"/>
              </a:spcBef>
            </a:pPr>
            <a:r>
              <a:rPr sz="1675" dirty="0">
                <a:latin typeface="Wingdings"/>
                <a:cs typeface="Wingdings"/>
              </a:rPr>
              <a:t></a:t>
            </a:r>
            <a:r>
              <a:rPr sz="1675" spc="-4" dirty="0">
                <a:latin typeface="Calibri"/>
                <a:cs typeface="Calibri"/>
              </a:rPr>
              <a:t>/</a:t>
            </a:r>
            <a:r>
              <a:rPr sz="1675" spc="4" dirty="0">
                <a:latin typeface="Wingdings"/>
                <a:cs typeface="Wingdings"/>
              </a:rPr>
              <a:t></a:t>
            </a:r>
            <a:endParaRPr sz="1675">
              <a:latin typeface="Wingdings"/>
              <a:cs typeface="Wingdings"/>
            </a:endParaRPr>
          </a:p>
        </p:txBody>
      </p:sp>
      <p:sp>
        <p:nvSpPr>
          <p:cNvPr id="107" name="Title 106">
            <a:extLst>
              <a:ext uri="{FF2B5EF4-FFF2-40B4-BE49-F238E27FC236}">
                <a16:creationId xmlns:a16="http://schemas.microsoft.com/office/drawing/2014/main" id="{95CEF802-E128-4AA4-842E-2904588A2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222146"/>
            <a:ext cx="8109585" cy="477959"/>
          </a:xfrm>
        </p:spPr>
        <p:txBody>
          <a:bodyPr>
            <a:normAutofit fontScale="90000"/>
          </a:bodyPr>
          <a:lstStyle/>
          <a:p>
            <a:r>
              <a:rPr lang="en-US" sz="3106" spc="-4" dirty="0">
                <a:latin typeface="Calibri"/>
                <a:cs typeface="Calibri"/>
              </a:rPr>
              <a:t>The </a:t>
            </a:r>
            <a:r>
              <a:rPr lang="en-US" sz="3106" dirty="0">
                <a:latin typeface="Calibri"/>
                <a:cs typeface="Calibri"/>
              </a:rPr>
              <a:t>Pretraining / Finetuning</a:t>
            </a:r>
            <a:r>
              <a:rPr lang="en-US" sz="3106" spc="-33" dirty="0">
                <a:latin typeface="Calibri"/>
                <a:cs typeface="Calibri"/>
              </a:rPr>
              <a:t> </a:t>
            </a:r>
            <a:r>
              <a:rPr lang="en-US" sz="3106" dirty="0">
                <a:latin typeface="Calibri"/>
                <a:cs typeface="Calibri"/>
              </a:rPr>
              <a:t>Paradigm</a:t>
            </a:r>
            <a:endParaRPr lang="en-US" dirty="0"/>
          </a:p>
        </p:txBody>
      </p:sp>
      <p:sp>
        <p:nvSpPr>
          <p:cNvPr id="103" name="object 103"/>
          <p:cNvSpPr txBox="1"/>
          <p:nvPr/>
        </p:nvSpPr>
        <p:spPr>
          <a:xfrm>
            <a:off x="5534760" y="2371129"/>
            <a:ext cx="2923223" cy="602724"/>
          </a:xfrm>
          <a:prstGeom prst="rect">
            <a:avLst/>
          </a:prstGeom>
        </p:spPr>
        <p:txBody>
          <a:bodyPr vert="horz" wrap="square" lIns="0" tIns="57780" rIns="0" bIns="0" rtlCol="0">
            <a:spAutoFit/>
          </a:bodyPr>
          <a:lstStyle/>
          <a:p>
            <a:pPr marL="462" algn="ctr">
              <a:spcBef>
                <a:spcPts val="455"/>
              </a:spcBef>
            </a:pPr>
            <a:r>
              <a:rPr sz="1602" b="1" spc="-4" dirty="0">
                <a:latin typeface="Calibri"/>
                <a:cs typeface="Calibri"/>
              </a:rPr>
              <a:t>Step 2: Finetune </a:t>
            </a:r>
            <a:r>
              <a:rPr sz="1602" b="1" spc="-8" dirty="0">
                <a:latin typeface="Calibri"/>
                <a:cs typeface="Calibri"/>
              </a:rPr>
              <a:t>(on </a:t>
            </a:r>
            <a:r>
              <a:rPr sz="1602" b="1" spc="-4" dirty="0">
                <a:latin typeface="Calibri"/>
                <a:cs typeface="Calibri"/>
              </a:rPr>
              <a:t>your</a:t>
            </a:r>
            <a:r>
              <a:rPr sz="1602" b="1" spc="33" dirty="0">
                <a:latin typeface="Calibri"/>
                <a:cs typeface="Calibri"/>
              </a:rPr>
              <a:t> </a:t>
            </a:r>
            <a:r>
              <a:rPr sz="1602" b="1" spc="-4" dirty="0">
                <a:latin typeface="Calibri"/>
                <a:cs typeface="Calibri"/>
              </a:rPr>
              <a:t>task)</a:t>
            </a:r>
            <a:endParaRPr sz="1602">
              <a:latin typeface="Calibri"/>
              <a:cs typeface="Calibri"/>
            </a:endParaRPr>
          </a:p>
          <a:p>
            <a:pPr algn="ctr">
              <a:spcBef>
                <a:spcPts val="386"/>
              </a:spcBef>
            </a:pPr>
            <a:r>
              <a:rPr sz="1602" spc="-4" dirty="0">
                <a:latin typeface="Calibri"/>
                <a:cs typeface="Calibri"/>
              </a:rPr>
              <a:t>Not many labels; adapt </a:t>
            </a:r>
            <a:r>
              <a:rPr sz="1602" spc="-8" dirty="0">
                <a:latin typeface="Calibri"/>
                <a:cs typeface="Calibri"/>
              </a:rPr>
              <a:t>to </a:t>
            </a:r>
            <a:r>
              <a:rPr sz="1602" spc="-4" dirty="0">
                <a:latin typeface="Calibri"/>
                <a:cs typeface="Calibri"/>
              </a:rPr>
              <a:t>the</a:t>
            </a:r>
            <a:r>
              <a:rPr sz="1602" spc="4" dirty="0">
                <a:latin typeface="Calibri"/>
                <a:cs typeface="Calibri"/>
              </a:rPr>
              <a:t> </a:t>
            </a:r>
            <a:r>
              <a:rPr sz="1602" spc="-4" dirty="0">
                <a:latin typeface="Calibri"/>
                <a:cs typeface="Calibri"/>
              </a:rPr>
              <a:t>task!</a:t>
            </a:r>
            <a:endParaRPr sz="1602">
              <a:latin typeface="Calibri"/>
              <a:cs typeface="Calibri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6060607" y="4914094"/>
            <a:ext cx="1656215" cy="267098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675" i="1" dirty="0">
                <a:latin typeface="Calibri"/>
                <a:cs typeface="Calibri"/>
              </a:rPr>
              <a:t>… the </a:t>
            </a:r>
            <a:r>
              <a:rPr sz="1675" i="1" spc="-4" dirty="0">
                <a:latin typeface="Calibri"/>
                <a:cs typeface="Calibri"/>
              </a:rPr>
              <a:t>movie </a:t>
            </a:r>
            <a:r>
              <a:rPr sz="1675" i="1" dirty="0">
                <a:latin typeface="Calibri"/>
                <a:cs typeface="Calibri"/>
              </a:rPr>
              <a:t>was</a:t>
            </a:r>
            <a:r>
              <a:rPr sz="1675" i="1" spc="-44" dirty="0">
                <a:latin typeface="Calibri"/>
                <a:cs typeface="Calibri"/>
              </a:rPr>
              <a:t> </a:t>
            </a:r>
            <a:r>
              <a:rPr sz="1675" i="1" dirty="0">
                <a:latin typeface="Calibri"/>
                <a:cs typeface="Calibri"/>
              </a:rPr>
              <a:t>…</a:t>
            </a:r>
            <a:endParaRPr sz="1675">
              <a:latin typeface="Calibri"/>
              <a:cs typeface="Calibri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5238EC3E-ABD1-49AA-A2A3-43492BFDDC00}"/>
              </a:ext>
            </a:extLst>
          </p:cNvPr>
          <p:cNvSpPr txBox="1"/>
          <p:nvPr/>
        </p:nvSpPr>
        <p:spPr>
          <a:xfrm>
            <a:off x="134471" y="6488295"/>
            <a:ext cx="909223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7553">
              <a:defRPr/>
            </a:pPr>
            <a:r>
              <a:rPr lang="en-US" sz="1165" dirty="0">
                <a:solidFill>
                  <a:prstClr val="black"/>
                </a:solidFill>
                <a:latin typeface="Calibri"/>
              </a:rPr>
              <a:t>John Hewitt</a:t>
            </a:r>
          </a:p>
        </p:txBody>
      </p:sp>
    </p:spTree>
    <p:extLst>
      <p:ext uri="{BB962C8B-B14F-4D97-AF65-F5344CB8AC3E}">
        <p14:creationId xmlns:p14="http://schemas.microsoft.com/office/powerpoint/2010/main" val="86082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87552" y="1552849"/>
            <a:ext cx="8012051" cy="4475879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947" spc="-4" dirty="0">
                <a:latin typeface="Calibri"/>
                <a:cs typeface="Calibri"/>
              </a:rPr>
              <a:t>There’s increasing </a:t>
            </a:r>
            <a:r>
              <a:rPr sz="1947" dirty="0">
                <a:latin typeface="Calibri"/>
                <a:cs typeface="Calibri"/>
              </a:rPr>
              <a:t>evidence that </a:t>
            </a:r>
            <a:r>
              <a:rPr sz="1947" spc="-4" dirty="0">
                <a:latin typeface="Calibri"/>
                <a:cs typeface="Calibri"/>
              </a:rPr>
              <a:t>pretrained </a:t>
            </a:r>
            <a:r>
              <a:rPr sz="1947" dirty="0">
                <a:latin typeface="Calibri"/>
                <a:cs typeface="Calibri"/>
              </a:rPr>
              <a:t>models learn a wide variety </a:t>
            </a:r>
            <a:r>
              <a:rPr sz="1947" spc="-4" dirty="0">
                <a:latin typeface="Calibri"/>
                <a:cs typeface="Calibri"/>
              </a:rPr>
              <a:t>of </a:t>
            </a:r>
            <a:r>
              <a:rPr sz="1947" dirty="0">
                <a:latin typeface="Calibri"/>
                <a:cs typeface="Calibri"/>
              </a:rPr>
              <a:t>things</a:t>
            </a:r>
            <a:r>
              <a:rPr sz="1947" spc="-48" dirty="0">
                <a:latin typeface="Calibri"/>
                <a:cs typeface="Calibri"/>
              </a:rPr>
              <a:t> </a:t>
            </a:r>
            <a:r>
              <a:rPr sz="1947" dirty="0">
                <a:latin typeface="Calibri"/>
                <a:cs typeface="Calibri"/>
              </a:rPr>
              <a:t>about</a:t>
            </a:r>
          </a:p>
          <a:p>
            <a:pPr marL="9246"/>
            <a:r>
              <a:rPr sz="1947" dirty="0">
                <a:latin typeface="Calibri"/>
                <a:cs typeface="Calibri"/>
              </a:rPr>
              <a:t>the </a:t>
            </a:r>
            <a:r>
              <a:rPr sz="1947" spc="-4" dirty="0">
                <a:latin typeface="Calibri"/>
                <a:cs typeface="Calibri"/>
              </a:rPr>
              <a:t>statistical properties </a:t>
            </a:r>
            <a:r>
              <a:rPr sz="1947" spc="-8" dirty="0">
                <a:latin typeface="Calibri"/>
                <a:cs typeface="Calibri"/>
              </a:rPr>
              <a:t>of </a:t>
            </a:r>
            <a:r>
              <a:rPr sz="1947" dirty="0">
                <a:latin typeface="Calibri"/>
                <a:cs typeface="Calibri"/>
              </a:rPr>
              <a:t>language:</a:t>
            </a:r>
          </a:p>
          <a:p>
            <a:pPr marL="258870" indent="-249625">
              <a:spcBef>
                <a:spcPts val="404"/>
              </a:spcBef>
              <a:buClr>
                <a:srgbClr val="8B1515"/>
              </a:buClr>
              <a:buFont typeface="Times New Roman"/>
              <a:buChar char="•"/>
              <a:tabLst>
                <a:tab pos="258407" algn="l"/>
                <a:tab pos="258870" algn="l"/>
                <a:tab pos="4100773" algn="l"/>
              </a:tabLst>
            </a:pPr>
            <a:r>
              <a:rPr sz="1675" i="1" spc="-4" dirty="0">
                <a:latin typeface="Calibri"/>
                <a:cs typeface="Calibri"/>
              </a:rPr>
              <a:t>Stanford </a:t>
            </a:r>
            <a:r>
              <a:rPr sz="1675" i="1" dirty="0">
                <a:latin typeface="Calibri"/>
                <a:cs typeface="Calibri"/>
              </a:rPr>
              <a:t>University is</a:t>
            </a:r>
            <a:r>
              <a:rPr sz="1675" i="1" spc="8" dirty="0">
                <a:latin typeface="Calibri"/>
                <a:cs typeface="Calibri"/>
              </a:rPr>
              <a:t> </a:t>
            </a:r>
            <a:r>
              <a:rPr sz="1675" i="1" dirty="0">
                <a:latin typeface="Calibri"/>
                <a:cs typeface="Calibri"/>
              </a:rPr>
              <a:t>located</a:t>
            </a:r>
            <a:r>
              <a:rPr sz="1675" i="1" spc="8" dirty="0">
                <a:latin typeface="Calibri"/>
                <a:cs typeface="Calibri"/>
              </a:rPr>
              <a:t> </a:t>
            </a:r>
            <a:r>
              <a:rPr sz="1675" i="1" dirty="0">
                <a:latin typeface="Calibri"/>
                <a:cs typeface="Calibri"/>
              </a:rPr>
              <a:t>in</a:t>
            </a:r>
            <a:r>
              <a:rPr sz="1675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1675" i="1" dirty="0">
                <a:latin typeface="Calibri"/>
                <a:cs typeface="Calibri"/>
              </a:rPr>
              <a:t>, California.</a:t>
            </a:r>
            <a:r>
              <a:rPr sz="1675" i="1" spc="-44" dirty="0">
                <a:latin typeface="Calibri"/>
                <a:cs typeface="Calibri"/>
              </a:rPr>
              <a:t> </a:t>
            </a:r>
            <a:r>
              <a:rPr sz="1675" dirty="0">
                <a:solidFill>
                  <a:srgbClr val="175E53"/>
                </a:solidFill>
                <a:latin typeface="Calibri"/>
                <a:cs typeface="Calibri"/>
              </a:rPr>
              <a:t>[Trivia]</a:t>
            </a:r>
            <a:endParaRPr sz="1675" dirty="0">
              <a:latin typeface="Calibri"/>
              <a:cs typeface="Calibri"/>
            </a:endParaRPr>
          </a:p>
          <a:p>
            <a:pPr marL="258870" indent="-249625">
              <a:spcBef>
                <a:spcPts val="404"/>
              </a:spcBef>
              <a:buClr>
                <a:srgbClr val="8B1515"/>
              </a:buClr>
              <a:buFont typeface="Times New Roman"/>
              <a:buChar char="•"/>
              <a:tabLst>
                <a:tab pos="258407" algn="l"/>
                <a:tab pos="258870" algn="l"/>
                <a:tab pos="1064140" algn="l"/>
              </a:tabLst>
            </a:pPr>
            <a:r>
              <a:rPr sz="1675" i="1" dirty="0">
                <a:latin typeface="Calibri"/>
                <a:cs typeface="Calibri"/>
              </a:rPr>
              <a:t>I put</a:t>
            </a:r>
            <a:r>
              <a:rPr sz="1675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1675" i="1" dirty="0">
                <a:latin typeface="Calibri"/>
                <a:cs typeface="Calibri"/>
              </a:rPr>
              <a:t>fork down </a:t>
            </a:r>
            <a:r>
              <a:rPr sz="1675" i="1" spc="-4" dirty="0">
                <a:latin typeface="Calibri"/>
                <a:cs typeface="Calibri"/>
              </a:rPr>
              <a:t>on </a:t>
            </a:r>
            <a:r>
              <a:rPr sz="1675" i="1" dirty="0">
                <a:latin typeface="Calibri"/>
                <a:cs typeface="Calibri"/>
              </a:rPr>
              <a:t>the table.</a:t>
            </a:r>
            <a:r>
              <a:rPr sz="1675" i="1" spc="8" dirty="0">
                <a:latin typeface="Calibri"/>
                <a:cs typeface="Calibri"/>
              </a:rPr>
              <a:t> </a:t>
            </a:r>
            <a:r>
              <a:rPr sz="1675" dirty="0">
                <a:solidFill>
                  <a:srgbClr val="175E53"/>
                </a:solidFill>
                <a:latin typeface="Calibri"/>
                <a:cs typeface="Calibri"/>
              </a:rPr>
              <a:t>[syntax]</a:t>
            </a:r>
            <a:endParaRPr sz="1675" dirty="0">
              <a:latin typeface="Calibri"/>
              <a:cs typeface="Calibri"/>
            </a:endParaRPr>
          </a:p>
          <a:p>
            <a:pPr marL="258870" indent="-249625">
              <a:spcBef>
                <a:spcPts val="401"/>
              </a:spcBef>
              <a:buClr>
                <a:srgbClr val="8B1515"/>
              </a:buClr>
              <a:buFont typeface="Times New Roman"/>
              <a:buChar char="•"/>
              <a:tabLst>
                <a:tab pos="258407" algn="l"/>
                <a:tab pos="258870" algn="l"/>
                <a:tab pos="5976192" algn="l"/>
              </a:tabLst>
            </a:pPr>
            <a:r>
              <a:rPr sz="1675" i="1" dirty="0">
                <a:latin typeface="Calibri"/>
                <a:cs typeface="Calibri"/>
              </a:rPr>
              <a:t>The woman </a:t>
            </a:r>
            <a:r>
              <a:rPr sz="1675" i="1" spc="-4" dirty="0">
                <a:latin typeface="Calibri"/>
                <a:cs typeface="Calibri"/>
              </a:rPr>
              <a:t>walked </a:t>
            </a:r>
            <a:r>
              <a:rPr sz="1675" i="1" dirty="0">
                <a:latin typeface="Calibri"/>
                <a:cs typeface="Calibri"/>
              </a:rPr>
              <a:t>across the </a:t>
            </a:r>
            <a:r>
              <a:rPr sz="1675" i="1" spc="-4" dirty="0">
                <a:latin typeface="Calibri"/>
                <a:cs typeface="Calibri"/>
              </a:rPr>
              <a:t>street, </a:t>
            </a:r>
            <a:r>
              <a:rPr sz="1675" i="1" dirty="0">
                <a:latin typeface="Calibri"/>
                <a:cs typeface="Calibri"/>
              </a:rPr>
              <a:t>checking for</a:t>
            </a:r>
            <a:r>
              <a:rPr sz="1675" i="1" spc="48" dirty="0">
                <a:latin typeface="Calibri"/>
                <a:cs typeface="Calibri"/>
              </a:rPr>
              <a:t> </a:t>
            </a:r>
            <a:r>
              <a:rPr sz="1675" i="1" dirty="0">
                <a:latin typeface="Calibri"/>
                <a:cs typeface="Calibri"/>
              </a:rPr>
              <a:t>traffic</a:t>
            </a:r>
            <a:r>
              <a:rPr sz="1675" i="1" spc="4" dirty="0">
                <a:latin typeface="Calibri"/>
                <a:cs typeface="Calibri"/>
              </a:rPr>
              <a:t> </a:t>
            </a:r>
            <a:r>
              <a:rPr sz="1675" i="1" dirty="0">
                <a:latin typeface="Calibri"/>
                <a:cs typeface="Calibri"/>
              </a:rPr>
              <a:t>over</a:t>
            </a:r>
            <a:r>
              <a:rPr sz="1675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1675" i="1" dirty="0">
                <a:latin typeface="Calibri"/>
                <a:cs typeface="Calibri"/>
              </a:rPr>
              <a:t>shoulder.</a:t>
            </a:r>
            <a:r>
              <a:rPr sz="1675" i="1" spc="-15" dirty="0">
                <a:latin typeface="Calibri"/>
                <a:cs typeface="Calibri"/>
              </a:rPr>
              <a:t> </a:t>
            </a:r>
            <a:r>
              <a:rPr sz="1675" dirty="0">
                <a:solidFill>
                  <a:srgbClr val="175E53"/>
                </a:solidFill>
                <a:latin typeface="Calibri"/>
                <a:cs typeface="Calibri"/>
              </a:rPr>
              <a:t>[coreference]</a:t>
            </a:r>
            <a:endParaRPr sz="1675" dirty="0">
              <a:latin typeface="Calibri"/>
              <a:cs typeface="Calibri"/>
            </a:endParaRPr>
          </a:p>
          <a:p>
            <a:pPr marL="258870" indent="-249625">
              <a:spcBef>
                <a:spcPts val="404"/>
              </a:spcBef>
              <a:buClr>
                <a:srgbClr val="8B1515"/>
              </a:buClr>
              <a:buFont typeface="Times New Roman"/>
              <a:buChar char="•"/>
              <a:tabLst>
                <a:tab pos="258407" algn="l"/>
                <a:tab pos="258870" algn="l"/>
                <a:tab pos="5372471" algn="l"/>
                <a:tab pos="5525944" algn="l"/>
              </a:tabLst>
            </a:pPr>
            <a:r>
              <a:rPr sz="1675" i="1" dirty="0">
                <a:latin typeface="Calibri"/>
                <a:cs typeface="Calibri"/>
              </a:rPr>
              <a:t>I went to the ocean </a:t>
            </a:r>
            <a:r>
              <a:rPr sz="1675" i="1" spc="-4" dirty="0">
                <a:latin typeface="Calibri"/>
                <a:cs typeface="Calibri"/>
              </a:rPr>
              <a:t>to </a:t>
            </a:r>
            <a:r>
              <a:rPr sz="1675" i="1" dirty="0">
                <a:latin typeface="Calibri"/>
                <a:cs typeface="Calibri"/>
              </a:rPr>
              <a:t>see the </a:t>
            </a:r>
            <a:r>
              <a:rPr sz="1675" i="1" spc="-4" dirty="0">
                <a:latin typeface="Calibri"/>
                <a:cs typeface="Calibri"/>
              </a:rPr>
              <a:t>fish, </a:t>
            </a:r>
            <a:r>
              <a:rPr sz="1675" i="1" dirty="0">
                <a:latin typeface="Calibri"/>
                <a:cs typeface="Calibri"/>
              </a:rPr>
              <a:t>turtles,</a:t>
            </a:r>
            <a:r>
              <a:rPr sz="1675" i="1" spc="58" dirty="0">
                <a:latin typeface="Calibri"/>
                <a:cs typeface="Calibri"/>
              </a:rPr>
              <a:t> </a:t>
            </a:r>
            <a:r>
              <a:rPr sz="1675" i="1" dirty="0">
                <a:latin typeface="Calibri"/>
                <a:cs typeface="Calibri"/>
              </a:rPr>
              <a:t>seals,</a:t>
            </a:r>
            <a:r>
              <a:rPr sz="1675" i="1" spc="8" dirty="0">
                <a:latin typeface="Calibri"/>
                <a:cs typeface="Calibri"/>
              </a:rPr>
              <a:t> </a:t>
            </a:r>
            <a:r>
              <a:rPr sz="1675" i="1" spc="-4" dirty="0">
                <a:latin typeface="Calibri"/>
                <a:cs typeface="Calibri"/>
              </a:rPr>
              <a:t>and</a:t>
            </a:r>
            <a:r>
              <a:rPr sz="1675" i="1" u="heavy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1675" i="1" dirty="0">
                <a:latin typeface="Calibri"/>
                <a:cs typeface="Calibri"/>
              </a:rPr>
              <a:t>.	</a:t>
            </a:r>
            <a:r>
              <a:rPr sz="1675" dirty="0">
                <a:solidFill>
                  <a:srgbClr val="175E53"/>
                </a:solidFill>
                <a:latin typeface="Calibri"/>
                <a:cs typeface="Calibri"/>
              </a:rPr>
              <a:t>[lexical</a:t>
            </a:r>
            <a:r>
              <a:rPr sz="1675" spc="-22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675" spc="-4" dirty="0">
                <a:solidFill>
                  <a:srgbClr val="175E53"/>
                </a:solidFill>
                <a:latin typeface="Calibri"/>
                <a:cs typeface="Calibri"/>
              </a:rPr>
              <a:t>semantics/topic]</a:t>
            </a:r>
            <a:endParaRPr sz="1675" dirty="0">
              <a:latin typeface="Calibri"/>
              <a:cs typeface="Calibri"/>
            </a:endParaRPr>
          </a:p>
          <a:p>
            <a:pPr marL="258870" indent="-249625">
              <a:spcBef>
                <a:spcPts val="401"/>
              </a:spcBef>
              <a:buClr>
                <a:srgbClr val="8B1515"/>
              </a:buClr>
              <a:buFont typeface="Times New Roman"/>
              <a:buChar char="•"/>
              <a:tabLst>
                <a:tab pos="258407" algn="l"/>
                <a:tab pos="258870" algn="l"/>
              </a:tabLst>
            </a:pPr>
            <a:r>
              <a:rPr sz="1675" i="1" dirty="0">
                <a:latin typeface="Calibri"/>
                <a:cs typeface="Calibri"/>
              </a:rPr>
              <a:t>Overall, the value I got from the two </a:t>
            </a:r>
            <a:r>
              <a:rPr sz="1675" i="1" spc="-4" dirty="0">
                <a:latin typeface="Calibri"/>
                <a:cs typeface="Calibri"/>
              </a:rPr>
              <a:t>hours watching </a:t>
            </a:r>
            <a:r>
              <a:rPr sz="1675" i="1" dirty="0">
                <a:latin typeface="Calibri"/>
                <a:cs typeface="Calibri"/>
              </a:rPr>
              <a:t>it was the sum total of the</a:t>
            </a:r>
            <a:r>
              <a:rPr sz="1675" i="1" spc="37" dirty="0">
                <a:latin typeface="Calibri"/>
                <a:cs typeface="Calibri"/>
              </a:rPr>
              <a:t> </a:t>
            </a:r>
            <a:r>
              <a:rPr sz="1675" i="1" dirty="0">
                <a:latin typeface="Calibri"/>
                <a:cs typeface="Calibri"/>
              </a:rPr>
              <a:t>popcorn</a:t>
            </a:r>
            <a:endParaRPr sz="1675" dirty="0">
              <a:latin typeface="Calibri"/>
              <a:cs typeface="Calibri"/>
            </a:endParaRPr>
          </a:p>
          <a:p>
            <a:pPr marL="258407">
              <a:spcBef>
                <a:spcPts val="4"/>
              </a:spcBef>
              <a:tabLst>
                <a:tab pos="3154050" algn="l"/>
              </a:tabLst>
            </a:pPr>
            <a:r>
              <a:rPr sz="1675" i="1" dirty="0">
                <a:latin typeface="Calibri"/>
                <a:cs typeface="Calibri"/>
              </a:rPr>
              <a:t>and the </a:t>
            </a:r>
            <a:r>
              <a:rPr sz="1675" i="1" spc="-4" dirty="0">
                <a:latin typeface="Calibri"/>
                <a:cs typeface="Calibri"/>
              </a:rPr>
              <a:t>drink. The</a:t>
            </a:r>
            <a:r>
              <a:rPr sz="1675" i="1" spc="26" dirty="0">
                <a:latin typeface="Calibri"/>
                <a:cs typeface="Calibri"/>
              </a:rPr>
              <a:t> </a:t>
            </a:r>
            <a:r>
              <a:rPr sz="1675" i="1" dirty="0">
                <a:latin typeface="Calibri"/>
                <a:cs typeface="Calibri"/>
              </a:rPr>
              <a:t>movie</a:t>
            </a:r>
            <a:r>
              <a:rPr sz="1675" i="1" spc="-8" dirty="0">
                <a:latin typeface="Calibri"/>
                <a:cs typeface="Calibri"/>
              </a:rPr>
              <a:t> </a:t>
            </a:r>
            <a:r>
              <a:rPr sz="1675" i="1" dirty="0">
                <a:latin typeface="Calibri"/>
                <a:cs typeface="Calibri"/>
              </a:rPr>
              <a:t>was</a:t>
            </a:r>
            <a:r>
              <a:rPr sz="1675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1675" i="1" dirty="0">
                <a:latin typeface="Calibri"/>
                <a:cs typeface="Calibri"/>
              </a:rPr>
              <a:t>.</a:t>
            </a:r>
            <a:r>
              <a:rPr sz="1675" i="1" spc="11" dirty="0">
                <a:latin typeface="Calibri"/>
                <a:cs typeface="Calibri"/>
              </a:rPr>
              <a:t> </a:t>
            </a:r>
            <a:r>
              <a:rPr sz="1675" dirty="0">
                <a:solidFill>
                  <a:srgbClr val="175E53"/>
                </a:solidFill>
                <a:latin typeface="Calibri"/>
                <a:cs typeface="Calibri"/>
              </a:rPr>
              <a:t>[sentiment]</a:t>
            </a:r>
            <a:endParaRPr sz="1675" dirty="0">
              <a:latin typeface="Calibri"/>
              <a:cs typeface="Calibri"/>
            </a:endParaRPr>
          </a:p>
          <a:p>
            <a:pPr marL="258407" marR="251011" indent="-249625">
              <a:spcBef>
                <a:spcPts val="401"/>
              </a:spcBef>
              <a:buClr>
                <a:srgbClr val="8B1515"/>
              </a:buClr>
              <a:buFont typeface="Times New Roman"/>
              <a:buChar char="•"/>
              <a:tabLst>
                <a:tab pos="258407" algn="l"/>
                <a:tab pos="258870" algn="l"/>
                <a:tab pos="2774990" algn="l"/>
              </a:tabLst>
            </a:pPr>
            <a:r>
              <a:rPr sz="1675" spc="-4" dirty="0">
                <a:latin typeface="Calibri"/>
                <a:cs typeface="Calibri"/>
              </a:rPr>
              <a:t>Iroh </a:t>
            </a:r>
            <a:r>
              <a:rPr sz="1675" dirty="0">
                <a:latin typeface="Calibri"/>
                <a:cs typeface="Calibri"/>
              </a:rPr>
              <a:t>went into the kitchen to </a:t>
            </a:r>
            <a:r>
              <a:rPr sz="1675" spc="-4" dirty="0">
                <a:latin typeface="Calibri"/>
                <a:cs typeface="Calibri"/>
              </a:rPr>
              <a:t>make some </a:t>
            </a:r>
            <a:r>
              <a:rPr sz="1675" dirty="0">
                <a:latin typeface="Calibri"/>
                <a:cs typeface="Calibri"/>
              </a:rPr>
              <a:t>tea. </a:t>
            </a:r>
            <a:r>
              <a:rPr sz="1675" spc="-4" dirty="0">
                <a:latin typeface="Calibri"/>
                <a:cs typeface="Calibri"/>
              </a:rPr>
              <a:t>Standing next </a:t>
            </a:r>
            <a:r>
              <a:rPr sz="1675" dirty="0">
                <a:latin typeface="Calibri"/>
                <a:cs typeface="Calibri"/>
              </a:rPr>
              <a:t>to </a:t>
            </a:r>
            <a:r>
              <a:rPr sz="1675" spc="-4" dirty="0">
                <a:latin typeface="Calibri"/>
                <a:cs typeface="Calibri"/>
              </a:rPr>
              <a:t>Iroh, Zuko </a:t>
            </a:r>
            <a:r>
              <a:rPr sz="1675" dirty="0">
                <a:latin typeface="Calibri"/>
                <a:cs typeface="Calibri"/>
              </a:rPr>
              <a:t>pondered </a:t>
            </a:r>
            <a:r>
              <a:rPr sz="1675" spc="-4" dirty="0">
                <a:latin typeface="Calibri"/>
                <a:cs typeface="Calibri"/>
              </a:rPr>
              <a:t>his  destiny. Zuko</a:t>
            </a:r>
            <a:r>
              <a:rPr sz="1675" spc="11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left</a:t>
            </a:r>
            <a:r>
              <a:rPr sz="1675" spc="11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the</a:t>
            </a:r>
            <a:r>
              <a:rPr sz="1675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1675" dirty="0">
                <a:latin typeface="Calibri"/>
                <a:cs typeface="Calibri"/>
              </a:rPr>
              <a:t>. </a:t>
            </a:r>
            <a:r>
              <a:rPr sz="1675" dirty="0">
                <a:solidFill>
                  <a:srgbClr val="175E53"/>
                </a:solidFill>
                <a:latin typeface="Calibri"/>
                <a:cs typeface="Calibri"/>
              </a:rPr>
              <a:t>[some reasoning – this is</a:t>
            </a:r>
            <a:r>
              <a:rPr sz="1675" spc="-8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675" spc="-4" dirty="0">
                <a:solidFill>
                  <a:srgbClr val="175E53"/>
                </a:solidFill>
                <a:latin typeface="Calibri"/>
                <a:cs typeface="Calibri"/>
              </a:rPr>
              <a:t>harder]</a:t>
            </a:r>
            <a:endParaRPr sz="1675" dirty="0">
              <a:latin typeface="Calibri"/>
              <a:cs typeface="Calibri"/>
            </a:endParaRPr>
          </a:p>
          <a:p>
            <a:pPr marL="258870" indent="-249625">
              <a:spcBef>
                <a:spcPts val="401"/>
              </a:spcBef>
              <a:buClr>
                <a:srgbClr val="8B1515"/>
              </a:buClr>
              <a:buFont typeface="Times New Roman"/>
              <a:buChar char="•"/>
              <a:tabLst>
                <a:tab pos="258407" algn="l"/>
                <a:tab pos="258870" algn="l"/>
                <a:tab pos="6487460" algn="l"/>
              </a:tabLst>
            </a:pPr>
            <a:r>
              <a:rPr sz="1675" dirty="0">
                <a:latin typeface="Calibri"/>
                <a:cs typeface="Calibri"/>
              </a:rPr>
              <a:t>I was thinking about the sequence that goes 1, 1, 2, 3, 5, 8,</a:t>
            </a:r>
            <a:r>
              <a:rPr sz="1675" spc="62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13,</a:t>
            </a:r>
            <a:r>
              <a:rPr sz="1675" spc="8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21,</a:t>
            </a:r>
            <a:r>
              <a:rPr sz="1675" u="heavy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1675" dirty="0">
                <a:solidFill>
                  <a:srgbClr val="175E53"/>
                </a:solidFill>
                <a:latin typeface="Calibri"/>
                <a:cs typeface="Calibri"/>
              </a:rPr>
              <a:t>[some </a:t>
            </a:r>
            <a:r>
              <a:rPr sz="1675" spc="-4" dirty="0">
                <a:solidFill>
                  <a:srgbClr val="175E53"/>
                </a:solidFill>
                <a:latin typeface="Calibri"/>
                <a:cs typeface="Calibri"/>
              </a:rPr>
              <a:t>basic</a:t>
            </a:r>
            <a:endParaRPr sz="1675" dirty="0">
              <a:latin typeface="Calibri"/>
              <a:cs typeface="Calibri"/>
            </a:endParaRPr>
          </a:p>
          <a:p>
            <a:pPr marL="258407">
              <a:spcBef>
                <a:spcPts val="4"/>
              </a:spcBef>
            </a:pPr>
            <a:r>
              <a:rPr sz="1675" dirty="0">
                <a:solidFill>
                  <a:srgbClr val="175E53"/>
                </a:solidFill>
                <a:latin typeface="Calibri"/>
                <a:cs typeface="Calibri"/>
              </a:rPr>
              <a:t>arithmetic; they </a:t>
            </a:r>
            <a:r>
              <a:rPr sz="1675" spc="-4" dirty="0">
                <a:solidFill>
                  <a:srgbClr val="175E53"/>
                </a:solidFill>
                <a:latin typeface="Calibri"/>
                <a:cs typeface="Calibri"/>
              </a:rPr>
              <a:t>don’t </a:t>
            </a:r>
            <a:r>
              <a:rPr sz="1675" dirty="0">
                <a:solidFill>
                  <a:srgbClr val="175E53"/>
                </a:solidFill>
                <a:latin typeface="Calibri"/>
                <a:cs typeface="Calibri"/>
              </a:rPr>
              <a:t>learn the Fibonnaci</a:t>
            </a:r>
            <a:r>
              <a:rPr sz="1675" spc="15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675" dirty="0">
                <a:solidFill>
                  <a:srgbClr val="175E53"/>
                </a:solidFill>
                <a:latin typeface="Calibri"/>
                <a:cs typeface="Calibri"/>
              </a:rPr>
              <a:t>sequence]</a:t>
            </a:r>
            <a:endParaRPr sz="1675" dirty="0">
              <a:latin typeface="Calibri"/>
              <a:cs typeface="Calibri"/>
            </a:endParaRPr>
          </a:p>
          <a:p>
            <a:pPr marL="258870" indent="-249625">
              <a:spcBef>
                <a:spcPts val="401"/>
              </a:spcBef>
              <a:buClr>
                <a:srgbClr val="8B1515"/>
              </a:buClr>
              <a:buFont typeface="Times New Roman"/>
              <a:buChar char="•"/>
              <a:tabLst>
                <a:tab pos="258407" algn="l"/>
                <a:tab pos="258870" algn="l"/>
              </a:tabLst>
            </a:pPr>
            <a:r>
              <a:rPr sz="1675" dirty="0">
                <a:latin typeface="Calibri"/>
                <a:cs typeface="Calibri"/>
              </a:rPr>
              <a:t>Models </a:t>
            </a:r>
            <a:r>
              <a:rPr sz="1675" spc="-4" dirty="0">
                <a:latin typeface="Calibri"/>
                <a:cs typeface="Calibri"/>
              </a:rPr>
              <a:t>also </a:t>
            </a:r>
            <a:r>
              <a:rPr sz="1675" dirty="0">
                <a:latin typeface="Calibri"/>
                <a:cs typeface="Calibri"/>
              </a:rPr>
              <a:t>learn – and can exacerbate </a:t>
            </a:r>
            <a:r>
              <a:rPr sz="1675" spc="-4" dirty="0">
                <a:latin typeface="Calibri"/>
                <a:cs typeface="Calibri"/>
              </a:rPr>
              <a:t>racism, sexism, </a:t>
            </a:r>
            <a:r>
              <a:rPr sz="1675" dirty="0">
                <a:latin typeface="Calibri"/>
                <a:cs typeface="Calibri"/>
              </a:rPr>
              <a:t>all manner </a:t>
            </a:r>
            <a:r>
              <a:rPr sz="1675" spc="-4" dirty="0">
                <a:latin typeface="Calibri"/>
                <a:cs typeface="Calibri"/>
              </a:rPr>
              <a:t>of bad</a:t>
            </a:r>
            <a:r>
              <a:rPr sz="1675" spc="19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biases.</a:t>
            </a:r>
            <a:endParaRPr sz="1675" dirty="0">
              <a:latin typeface="Calibri"/>
              <a:cs typeface="Calibri"/>
            </a:endParaRPr>
          </a:p>
          <a:p>
            <a:pPr marL="258870" indent="-249625">
              <a:spcBef>
                <a:spcPts val="491"/>
              </a:spcBef>
              <a:buClr>
                <a:srgbClr val="8B1515"/>
              </a:buClr>
              <a:buFont typeface="Times New Roman"/>
              <a:buChar char="•"/>
              <a:tabLst>
                <a:tab pos="258407" algn="l"/>
                <a:tab pos="258870" algn="l"/>
              </a:tabLst>
            </a:pPr>
            <a:r>
              <a:rPr sz="1675" dirty="0">
                <a:latin typeface="Calibri"/>
                <a:cs typeface="Calibri"/>
              </a:rPr>
              <a:t>More </a:t>
            </a:r>
            <a:r>
              <a:rPr sz="1675" spc="-4" dirty="0">
                <a:latin typeface="Calibri"/>
                <a:cs typeface="Calibri"/>
              </a:rPr>
              <a:t>on </a:t>
            </a:r>
            <a:r>
              <a:rPr sz="1675" dirty="0">
                <a:latin typeface="Calibri"/>
                <a:cs typeface="Calibri"/>
              </a:rPr>
              <a:t>all this in the interpretability</a:t>
            </a:r>
            <a:r>
              <a:rPr sz="1675" spc="-4" dirty="0">
                <a:latin typeface="Calibri"/>
                <a:cs typeface="Calibri"/>
              </a:rPr>
              <a:t> lecture!</a:t>
            </a:r>
            <a:endParaRPr sz="1675" dirty="0">
              <a:latin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903BEA-C94F-4C25-84D2-521EFCB2B679}"/>
              </a:ext>
            </a:extLst>
          </p:cNvPr>
          <p:cNvSpPr txBox="1"/>
          <p:nvPr/>
        </p:nvSpPr>
        <p:spPr>
          <a:xfrm>
            <a:off x="134471" y="6488295"/>
            <a:ext cx="1787669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7553">
              <a:defRPr/>
            </a:pPr>
            <a:r>
              <a:rPr lang="en-US" sz="1165">
                <a:solidFill>
                  <a:prstClr val="black"/>
                </a:solidFill>
                <a:latin typeface="Calibri"/>
              </a:rPr>
              <a:t>Adapted from John </a:t>
            </a:r>
            <a:r>
              <a:rPr lang="en-US" sz="1165" dirty="0">
                <a:solidFill>
                  <a:prstClr val="black"/>
                </a:solidFill>
                <a:latin typeface="Calibri"/>
              </a:rPr>
              <a:t>Hewitt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AC1E75A-BFAC-4641-BF8F-19FF2A787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222146"/>
            <a:ext cx="8109585" cy="955918"/>
          </a:xfrm>
        </p:spPr>
        <p:txBody>
          <a:bodyPr/>
          <a:lstStyle/>
          <a:p>
            <a:r>
              <a:rPr lang="en-US" sz="3106" spc="-4" dirty="0"/>
              <a:t>Capturing meaning via context: </a:t>
            </a:r>
            <a:br>
              <a:rPr lang="en-US" sz="3106" spc="-4" dirty="0"/>
            </a:br>
            <a:r>
              <a:rPr lang="en-US" sz="3106" spc="-4" dirty="0"/>
              <a:t>What kinds </a:t>
            </a:r>
            <a:r>
              <a:rPr lang="en-US" sz="3106" dirty="0"/>
              <a:t>of </a:t>
            </a:r>
            <a:r>
              <a:rPr lang="en-US" sz="3106" spc="-4" dirty="0"/>
              <a:t>things </a:t>
            </a:r>
            <a:r>
              <a:rPr lang="en-US" sz="3106" dirty="0"/>
              <a:t>does pretraining</a:t>
            </a:r>
            <a:r>
              <a:rPr lang="en-US" sz="3106" spc="-40" dirty="0"/>
              <a:t> </a:t>
            </a:r>
            <a:r>
              <a:rPr lang="en-US" sz="3106" dirty="0"/>
              <a:t>learn?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222116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740518" y="2134906"/>
            <a:ext cx="363322" cy="144220"/>
          </a:xfrm>
          <a:custGeom>
            <a:avLst/>
            <a:gdLst/>
            <a:ahLst/>
            <a:cxnLst/>
            <a:rect l="l" t="t" r="r" b="b"/>
            <a:pathLst>
              <a:path w="499110" h="198119">
                <a:moveTo>
                  <a:pt x="436117" y="0"/>
                </a:moveTo>
                <a:lnTo>
                  <a:pt x="433324" y="8000"/>
                </a:lnTo>
                <a:lnTo>
                  <a:pt x="444783" y="12953"/>
                </a:lnTo>
                <a:lnTo>
                  <a:pt x="454612" y="19812"/>
                </a:lnTo>
                <a:lnTo>
                  <a:pt x="478266" y="65563"/>
                </a:lnTo>
                <a:lnTo>
                  <a:pt x="481202" y="97790"/>
                </a:lnTo>
                <a:lnTo>
                  <a:pt x="480464" y="115194"/>
                </a:lnTo>
                <a:lnTo>
                  <a:pt x="469391" y="157861"/>
                </a:lnTo>
                <a:lnTo>
                  <a:pt x="433577" y="189611"/>
                </a:lnTo>
                <a:lnTo>
                  <a:pt x="436117" y="197612"/>
                </a:lnTo>
                <a:lnTo>
                  <a:pt x="473854" y="175162"/>
                </a:lnTo>
                <a:lnTo>
                  <a:pt x="495077" y="133746"/>
                </a:lnTo>
                <a:lnTo>
                  <a:pt x="499110" y="98806"/>
                </a:lnTo>
                <a:lnTo>
                  <a:pt x="498105" y="80710"/>
                </a:lnTo>
                <a:lnTo>
                  <a:pt x="482853" y="34544"/>
                </a:lnTo>
                <a:lnTo>
                  <a:pt x="450457" y="5165"/>
                </a:lnTo>
                <a:lnTo>
                  <a:pt x="436117" y="0"/>
                </a:lnTo>
                <a:close/>
              </a:path>
              <a:path w="499110" h="198119">
                <a:moveTo>
                  <a:pt x="63118" y="0"/>
                </a:moveTo>
                <a:lnTo>
                  <a:pt x="25382" y="22449"/>
                </a:lnTo>
                <a:lnTo>
                  <a:pt x="4095" y="63960"/>
                </a:lnTo>
                <a:lnTo>
                  <a:pt x="0" y="98806"/>
                </a:lnTo>
                <a:lnTo>
                  <a:pt x="1021" y="116972"/>
                </a:lnTo>
                <a:lnTo>
                  <a:pt x="16255" y="163068"/>
                </a:lnTo>
                <a:lnTo>
                  <a:pt x="48760" y="192446"/>
                </a:lnTo>
                <a:lnTo>
                  <a:pt x="63118" y="197612"/>
                </a:lnTo>
                <a:lnTo>
                  <a:pt x="65532" y="189611"/>
                </a:lnTo>
                <a:lnTo>
                  <a:pt x="54294" y="184614"/>
                </a:lnTo>
                <a:lnTo>
                  <a:pt x="44592" y="177641"/>
                </a:lnTo>
                <a:lnTo>
                  <a:pt x="20986" y="131016"/>
                </a:lnTo>
                <a:lnTo>
                  <a:pt x="18034" y="97790"/>
                </a:lnTo>
                <a:lnTo>
                  <a:pt x="18772" y="80926"/>
                </a:lnTo>
                <a:lnTo>
                  <a:pt x="29845" y="39243"/>
                </a:lnTo>
                <a:lnTo>
                  <a:pt x="65912" y="8000"/>
                </a:lnTo>
                <a:lnTo>
                  <a:pt x="631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4" name="object 4"/>
          <p:cNvSpPr txBox="1"/>
          <p:nvPr/>
        </p:nvSpPr>
        <p:spPr>
          <a:xfrm>
            <a:off x="918508" y="1703153"/>
            <a:ext cx="5958769" cy="676953"/>
          </a:xfrm>
          <a:prstGeom prst="rect">
            <a:avLst/>
          </a:prstGeom>
        </p:spPr>
        <p:txBody>
          <a:bodyPr vert="horz" wrap="square" lIns="0" tIns="83666" rIns="0" bIns="0" rtlCol="0">
            <a:spAutoFit/>
          </a:bodyPr>
          <a:lstStyle/>
          <a:p>
            <a:pPr marL="268115" indent="-250086">
              <a:spcBef>
                <a:spcPts val="659"/>
              </a:spcBef>
              <a:buClr>
                <a:srgbClr val="8B1515"/>
              </a:buClr>
              <a:buFont typeface="Times New Roman"/>
              <a:buChar char="•"/>
              <a:tabLst>
                <a:tab pos="267653" algn="l"/>
                <a:tab pos="268577" algn="l"/>
              </a:tabLst>
            </a:pPr>
            <a:r>
              <a:rPr sz="1675" b="1" dirty="0">
                <a:latin typeface="Calibri"/>
                <a:cs typeface="Calibri"/>
              </a:rPr>
              <a:t>Residual</a:t>
            </a:r>
            <a:r>
              <a:rPr sz="1675" b="1" spc="-11" dirty="0">
                <a:latin typeface="Calibri"/>
                <a:cs typeface="Calibri"/>
              </a:rPr>
              <a:t> </a:t>
            </a:r>
            <a:r>
              <a:rPr sz="1675" b="1" dirty="0">
                <a:latin typeface="Calibri"/>
                <a:cs typeface="Calibri"/>
              </a:rPr>
              <a:t>connections</a:t>
            </a:r>
            <a:r>
              <a:rPr sz="1675" b="1" spc="-8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are a </a:t>
            </a:r>
            <a:r>
              <a:rPr sz="1675" spc="-4" dirty="0">
                <a:latin typeface="Calibri"/>
                <a:cs typeface="Calibri"/>
              </a:rPr>
              <a:t>trick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to help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models </a:t>
            </a:r>
            <a:r>
              <a:rPr sz="1675" dirty="0">
                <a:latin typeface="Calibri"/>
                <a:cs typeface="Calibri"/>
              </a:rPr>
              <a:t>train better.</a:t>
            </a:r>
          </a:p>
          <a:p>
            <a:pPr marL="517739" lvl="1" indent="-166879">
              <a:spcBef>
                <a:spcPts val="586"/>
              </a:spcBef>
              <a:buClr>
                <a:srgbClr val="007B92"/>
              </a:buClr>
              <a:buFont typeface="Times New Roman"/>
              <a:buChar char="•"/>
              <a:tabLst>
                <a:tab pos="518202" algn="l"/>
              </a:tabLst>
            </a:pPr>
            <a:r>
              <a:rPr sz="1675" dirty="0">
                <a:latin typeface="Calibri"/>
                <a:cs typeface="Calibri"/>
              </a:rPr>
              <a:t>Instead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of</a:t>
            </a:r>
            <a:r>
              <a:rPr sz="1675" dirty="0">
                <a:latin typeface="Calibri"/>
                <a:cs typeface="Calibri"/>
              </a:rPr>
              <a:t> </a:t>
            </a:r>
            <a:r>
              <a:rPr sz="1675" spc="44" dirty="0">
                <a:latin typeface="Cambria Math"/>
                <a:cs typeface="Cambria Math"/>
              </a:rPr>
              <a:t>𝑋</a:t>
            </a:r>
            <a:r>
              <a:rPr sz="1802" spc="65" baseline="28619" dirty="0">
                <a:latin typeface="Cambria Math"/>
                <a:cs typeface="Cambria Math"/>
              </a:rPr>
              <a:t>(𝑖)</a:t>
            </a:r>
            <a:r>
              <a:rPr sz="1802" spc="415" baseline="28619" dirty="0">
                <a:latin typeface="Cambria Math"/>
                <a:cs typeface="Cambria Math"/>
              </a:rPr>
              <a:t> </a:t>
            </a:r>
            <a:r>
              <a:rPr sz="1675" dirty="0">
                <a:latin typeface="Cambria Math"/>
                <a:cs typeface="Cambria Math"/>
              </a:rPr>
              <a:t>=</a:t>
            </a:r>
            <a:r>
              <a:rPr sz="1675" spc="87" dirty="0">
                <a:latin typeface="Cambria Math"/>
                <a:cs typeface="Cambria Math"/>
              </a:rPr>
              <a:t> </a:t>
            </a:r>
            <a:r>
              <a:rPr sz="1675" dirty="0">
                <a:latin typeface="Cambria Math"/>
                <a:cs typeface="Cambria Math"/>
              </a:rPr>
              <a:t>Layer(𝑋</a:t>
            </a:r>
            <a:r>
              <a:rPr sz="1675" spc="214" dirty="0">
                <a:latin typeface="Cambria Math"/>
                <a:cs typeface="Cambria Math"/>
              </a:rPr>
              <a:t> </a:t>
            </a:r>
            <a:r>
              <a:rPr sz="1802" spc="55" baseline="28619" dirty="0">
                <a:latin typeface="Cambria Math"/>
                <a:cs typeface="Cambria Math"/>
              </a:rPr>
              <a:t>𝑖−1</a:t>
            </a:r>
            <a:r>
              <a:rPr sz="1802" spc="464" baseline="28619" dirty="0">
                <a:latin typeface="Cambria Math"/>
                <a:cs typeface="Cambria Math"/>
              </a:rPr>
              <a:t> </a:t>
            </a:r>
            <a:r>
              <a:rPr sz="1675" dirty="0">
                <a:latin typeface="Cambria Math"/>
                <a:cs typeface="Cambria Math"/>
              </a:rPr>
              <a:t>)</a:t>
            </a:r>
            <a:r>
              <a:rPr sz="1675" spc="8" dirty="0">
                <a:latin typeface="Cambria Math"/>
                <a:cs typeface="Cambria Math"/>
              </a:rPr>
              <a:t> </a:t>
            </a:r>
            <a:r>
              <a:rPr sz="1675" spc="-4" dirty="0">
                <a:latin typeface="Calibri"/>
                <a:cs typeface="Calibri"/>
              </a:rPr>
              <a:t>(where</a:t>
            </a:r>
            <a:r>
              <a:rPr sz="1675" spc="15" dirty="0">
                <a:latin typeface="Calibri"/>
                <a:cs typeface="Calibri"/>
              </a:rPr>
              <a:t> </a:t>
            </a:r>
            <a:r>
              <a:rPr sz="1675" dirty="0">
                <a:latin typeface="Cambria Math"/>
                <a:cs typeface="Cambria Math"/>
              </a:rPr>
              <a:t>𝑖</a:t>
            </a:r>
            <a:r>
              <a:rPr sz="1675" spc="62" dirty="0">
                <a:latin typeface="Cambria Math"/>
                <a:cs typeface="Cambria Math"/>
              </a:rPr>
              <a:t> </a:t>
            </a:r>
            <a:r>
              <a:rPr sz="1675" dirty="0">
                <a:latin typeface="Calibri"/>
                <a:cs typeface="Calibri"/>
              </a:rPr>
              <a:t>represents</a:t>
            </a:r>
            <a:r>
              <a:rPr sz="1675" spc="-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the</a:t>
            </a:r>
            <a:r>
              <a:rPr sz="1675" spc="8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layer)</a:t>
            </a:r>
          </a:p>
        </p:txBody>
      </p:sp>
      <p:sp>
        <p:nvSpPr>
          <p:cNvPr id="5" name="object 5"/>
          <p:cNvSpPr/>
          <p:nvPr/>
        </p:nvSpPr>
        <p:spPr>
          <a:xfrm>
            <a:off x="4294101" y="3073443"/>
            <a:ext cx="363322" cy="144220"/>
          </a:xfrm>
          <a:custGeom>
            <a:avLst/>
            <a:gdLst/>
            <a:ahLst/>
            <a:cxnLst/>
            <a:rect l="l" t="t" r="r" b="b"/>
            <a:pathLst>
              <a:path w="499110" h="198119">
                <a:moveTo>
                  <a:pt x="436117" y="0"/>
                </a:moveTo>
                <a:lnTo>
                  <a:pt x="433324" y="8000"/>
                </a:lnTo>
                <a:lnTo>
                  <a:pt x="444783" y="12953"/>
                </a:lnTo>
                <a:lnTo>
                  <a:pt x="454612" y="19812"/>
                </a:lnTo>
                <a:lnTo>
                  <a:pt x="478266" y="65563"/>
                </a:lnTo>
                <a:lnTo>
                  <a:pt x="481202" y="97789"/>
                </a:lnTo>
                <a:lnTo>
                  <a:pt x="480464" y="115194"/>
                </a:lnTo>
                <a:lnTo>
                  <a:pt x="469391" y="157861"/>
                </a:lnTo>
                <a:lnTo>
                  <a:pt x="433577" y="189611"/>
                </a:lnTo>
                <a:lnTo>
                  <a:pt x="436117" y="197612"/>
                </a:lnTo>
                <a:lnTo>
                  <a:pt x="473854" y="175162"/>
                </a:lnTo>
                <a:lnTo>
                  <a:pt x="495077" y="133746"/>
                </a:lnTo>
                <a:lnTo>
                  <a:pt x="499110" y="98805"/>
                </a:lnTo>
                <a:lnTo>
                  <a:pt x="498105" y="80710"/>
                </a:lnTo>
                <a:lnTo>
                  <a:pt x="482853" y="34543"/>
                </a:lnTo>
                <a:lnTo>
                  <a:pt x="450457" y="5165"/>
                </a:lnTo>
                <a:lnTo>
                  <a:pt x="436117" y="0"/>
                </a:lnTo>
                <a:close/>
              </a:path>
              <a:path w="499110" h="198119">
                <a:moveTo>
                  <a:pt x="63119" y="0"/>
                </a:moveTo>
                <a:lnTo>
                  <a:pt x="25382" y="22449"/>
                </a:lnTo>
                <a:lnTo>
                  <a:pt x="4095" y="63960"/>
                </a:lnTo>
                <a:lnTo>
                  <a:pt x="0" y="98805"/>
                </a:lnTo>
                <a:lnTo>
                  <a:pt x="1021" y="116972"/>
                </a:lnTo>
                <a:lnTo>
                  <a:pt x="16256" y="163067"/>
                </a:lnTo>
                <a:lnTo>
                  <a:pt x="48760" y="192446"/>
                </a:lnTo>
                <a:lnTo>
                  <a:pt x="63119" y="197612"/>
                </a:lnTo>
                <a:lnTo>
                  <a:pt x="65532" y="189611"/>
                </a:lnTo>
                <a:lnTo>
                  <a:pt x="54294" y="184614"/>
                </a:lnTo>
                <a:lnTo>
                  <a:pt x="44592" y="177641"/>
                </a:lnTo>
                <a:lnTo>
                  <a:pt x="20986" y="131016"/>
                </a:lnTo>
                <a:lnTo>
                  <a:pt x="18034" y="97789"/>
                </a:lnTo>
                <a:lnTo>
                  <a:pt x="18772" y="80926"/>
                </a:lnTo>
                <a:lnTo>
                  <a:pt x="29845" y="39242"/>
                </a:lnTo>
                <a:lnTo>
                  <a:pt x="65912" y="8000"/>
                </a:lnTo>
                <a:lnTo>
                  <a:pt x="631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6" name="object 6"/>
          <p:cNvSpPr txBox="1"/>
          <p:nvPr/>
        </p:nvSpPr>
        <p:spPr>
          <a:xfrm>
            <a:off x="1242096" y="3045209"/>
            <a:ext cx="7031636" cy="522763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194153" indent="-166416">
              <a:lnSpc>
                <a:spcPts val="2006"/>
              </a:lnSpc>
              <a:spcBef>
                <a:spcPts val="77"/>
              </a:spcBef>
              <a:buClr>
                <a:srgbClr val="007B92"/>
              </a:buClr>
              <a:buFont typeface="Times New Roman"/>
              <a:buChar char="•"/>
              <a:tabLst>
                <a:tab pos="194153" algn="l"/>
                <a:tab pos="2284062" algn="l"/>
              </a:tabLst>
            </a:pPr>
            <a:r>
              <a:rPr sz="1675" dirty="0">
                <a:latin typeface="Calibri"/>
                <a:cs typeface="Calibri"/>
              </a:rPr>
              <a:t>We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let </a:t>
            </a:r>
            <a:r>
              <a:rPr sz="1675" spc="48" dirty="0">
                <a:latin typeface="Cambria Math"/>
                <a:cs typeface="Cambria Math"/>
              </a:rPr>
              <a:t>𝑋</a:t>
            </a:r>
            <a:r>
              <a:rPr sz="1802" spc="71" baseline="28619" dirty="0">
                <a:latin typeface="Cambria Math"/>
                <a:cs typeface="Cambria Math"/>
              </a:rPr>
              <a:t>(𝑖)</a:t>
            </a:r>
            <a:r>
              <a:rPr sz="1802" spc="404" baseline="28619" dirty="0">
                <a:latin typeface="Cambria Math"/>
                <a:cs typeface="Cambria Math"/>
              </a:rPr>
              <a:t> </a:t>
            </a:r>
            <a:r>
              <a:rPr sz="1675" dirty="0">
                <a:latin typeface="Cambria Math"/>
                <a:cs typeface="Cambria Math"/>
              </a:rPr>
              <a:t>=</a:t>
            </a:r>
            <a:r>
              <a:rPr sz="1675" spc="91" dirty="0">
                <a:latin typeface="Cambria Math"/>
                <a:cs typeface="Cambria Math"/>
              </a:rPr>
              <a:t> </a:t>
            </a:r>
            <a:r>
              <a:rPr sz="1675" spc="37" dirty="0">
                <a:latin typeface="Cambria Math"/>
                <a:cs typeface="Cambria Math"/>
              </a:rPr>
              <a:t>𝑋</a:t>
            </a:r>
            <a:r>
              <a:rPr sz="1802" spc="55" baseline="28619" dirty="0">
                <a:latin typeface="Cambria Math"/>
                <a:cs typeface="Cambria Math"/>
              </a:rPr>
              <a:t>(𝑖−1)</a:t>
            </a:r>
            <a:r>
              <a:rPr sz="1802" spc="261" baseline="28619" dirty="0">
                <a:latin typeface="Cambria Math"/>
                <a:cs typeface="Cambria Math"/>
              </a:rPr>
              <a:t> </a:t>
            </a:r>
            <a:r>
              <a:rPr sz="1675" dirty="0">
                <a:latin typeface="Cambria Math"/>
                <a:cs typeface="Cambria Math"/>
              </a:rPr>
              <a:t>+	Layer(𝑋</a:t>
            </a:r>
            <a:r>
              <a:rPr sz="1675" spc="222" dirty="0">
                <a:latin typeface="Cambria Math"/>
                <a:cs typeface="Cambria Math"/>
              </a:rPr>
              <a:t> </a:t>
            </a:r>
            <a:r>
              <a:rPr sz="1802" spc="55" baseline="28619" dirty="0">
                <a:latin typeface="Cambria Math"/>
                <a:cs typeface="Cambria Math"/>
              </a:rPr>
              <a:t>𝑖−1</a:t>
            </a:r>
            <a:r>
              <a:rPr sz="1802" spc="485" baseline="28619" dirty="0">
                <a:latin typeface="Cambria Math"/>
                <a:cs typeface="Cambria Math"/>
              </a:rPr>
              <a:t> </a:t>
            </a:r>
            <a:r>
              <a:rPr sz="1675" dirty="0">
                <a:latin typeface="Cambria Math"/>
                <a:cs typeface="Cambria Math"/>
              </a:rPr>
              <a:t>)</a:t>
            </a:r>
            <a:r>
              <a:rPr sz="1675" spc="4" dirty="0">
                <a:latin typeface="Cambria Math"/>
                <a:cs typeface="Cambria Math"/>
              </a:rPr>
              <a:t> </a:t>
            </a:r>
            <a:r>
              <a:rPr sz="1675" spc="-4" dirty="0">
                <a:latin typeface="Calibri"/>
                <a:cs typeface="Calibri"/>
              </a:rPr>
              <a:t>(so </a:t>
            </a:r>
            <a:r>
              <a:rPr sz="1675" dirty="0">
                <a:latin typeface="Calibri"/>
                <a:cs typeface="Calibri"/>
              </a:rPr>
              <a:t>we</a:t>
            </a:r>
            <a:r>
              <a:rPr sz="1675" spc="11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only have</a:t>
            </a:r>
            <a:r>
              <a:rPr sz="1675" dirty="0">
                <a:latin typeface="Calibri"/>
                <a:cs typeface="Calibri"/>
              </a:rPr>
              <a:t> to</a:t>
            </a:r>
            <a:r>
              <a:rPr sz="1675" spc="8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learn </a:t>
            </a:r>
            <a:r>
              <a:rPr sz="1675" spc="-4" dirty="0">
                <a:latin typeface="Calibri"/>
                <a:cs typeface="Calibri"/>
              </a:rPr>
              <a:t>“the</a:t>
            </a:r>
            <a:r>
              <a:rPr sz="1675" spc="15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residual”</a:t>
            </a:r>
            <a:endParaRPr sz="1675">
              <a:latin typeface="Calibri"/>
              <a:cs typeface="Calibri"/>
            </a:endParaRPr>
          </a:p>
          <a:p>
            <a:pPr marL="194153">
              <a:lnSpc>
                <a:spcPts val="2006"/>
              </a:lnSpc>
            </a:pPr>
            <a:r>
              <a:rPr sz="1675" spc="-4" dirty="0">
                <a:latin typeface="Calibri"/>
                <a:cs typeface="Calibri"/>
              </a:rPr>
              <a:t>from</a:t>
            </a:r>
            <a:r>
              <a:rPr sz="1675" spc="-19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the</a:t>
            </a:r>
            <a:r>
              <a:rPr sz="1675" spc="-8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previous</a:t>
            </a:r>
            <a:r>
              <a:rPr sz="1675" spc="-11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layer)</a:t>
            </a:r>
            <a:endParaRPr sz="1675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60586" y="4524700"/>
            <a:ext cx="3838001" cy="782624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175662" marR="3698" indent="-166416" algn="just">
              <a:spcBef>
                <a:spcPts val="73"/>
              </a:spcBef>
              <a:buClr>
                <a:srgbClr val="007B92"/>
              </a:buClr>
              <a:buFont typeface="Times New Roman"/>
              <a:buChar char="•"/>
              <a:tabLst>
                <a:tab pos="175662" algn="l"/>
              </a:tabLst>
            </a:pPr>
            <a:r>
              <a:rPr sz="1675" dirty="0">
                <a:latin typeface="Calibri"/>
                <a:cs typeface="Calibri"/>
              </a:rPr>
              <a:t>Residual </a:t>
            </a:r>
            <a:r>
              <a:rPr sz="1675" spc="-4" dirty="0">
                <a:latin typeface="Calibri"/>
                <a:cs typeface="Calibri"/>
              </a:rPr>
              <a:t>connections </a:t>
            </a:r>
            <a:r>
              <a:rPr sz="1675" dirty="0">
                <a:latin typeface="Calibri"/>
                <a:cs typeface="Calibri"/>
              </a:rPr>
              <a:t>are thought to </a:t>
            </a:r>
            <a:r>
              <a:rPr sz="1675" spc="-4" dirty="0">
                <a:latin typeface="Calibri"/>
                <a:cs typeface="Calibri"/>
              </a:rPr>
              <a:t>make </a:t>
            </a:r>
            <a:r>
              <a:rPr sz="1675" spc="-368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the loss landscape </a:t>
            </a:r>
            <a:r>
              <a:rPr sz="1675" spc="-4" dirty="0">
                <a:latin typeface="Calibri"/>
                <a:cs typeface="Calibri"/>
              </a:rPr>
              <a:t>considerably smoother </a:t>
            </a:r>
            <a:r>
              <a:rPr sz="1675" spc="-368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(thus</a:t>
            </a:r>
            <a:r>
              <a:rPr sz="1675" spc="8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easier</a:t>
            </a:r>
            <a:r>
              <a:rPr sz="1675" spc="-8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training!)</a:t>
            </a:r>
            <a:endParaRPr sz="1675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352126" y="2532619"/>
            <a:ext cx="1885950" cy="397529"/>
            <a:chOff x="3046476" y="2197607"/>
            <a:chExt cx="2590800" cy="546100"/>
          </a:xfrm>
        </p:grpSpPr>
        <p:sp>
          <p:nvSpPr>
            <p:cNvPr id="9" name="object 9"/>
            <p:cNvSpPr/>
            <p:nvPr/>
          </p:nvSpPr>
          <p:spPr>
            <a:xfrm>
              <a:off x="3046476" y="2400299"/>
              <a:ext cx="2590800" cy="76200"/>
            </a:xfrm>
            <a:custGeom>
              <a:avLst/>
              <a:gdLst/>
              <a:ahLst/>
              <a:cxnLst/>
              <a:rect l="l" t="t" r="r" b="b"/>
              <a:pathLst>
                <a:path w="2590800" h="76200">
                  <a:moveTo>
                    <a:pt x="2514600" y="0"/>
                  </a:moveTo>
                  <a:lnTo>
                    <a:pt x="2514600" y="76200"/>
                  </a:lnTo>
                  <a:lnTo>
                    <a:pt x="2578100" y="44450"/>
                  </a:lnTo>
                  <a:lnTo>
                    <a:pt x="2527300" y="44450"/>
                  </a:lnTo>
                  <a:lnTo>
                    <a:pt x="2527300" y="31750"/>
                  </a:lnTo>
                  <a:lnTo>
                    <a:pt x="2578100" y="31750"/>
                  </a:lnTo>
                  <a:lnTo>
                    <a:pt x="2514600" y="0"/>
                  </a:lnTo>
                  <a:close/>
                </a:path>
                <a:path w="2590800" h="76200">
                  <a:moveTo>
                    <a:pt x="2514600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2514600" y="44450"/>
                  </a:lnTo>
                  <a:lnTo>
                    <a:pt x="2514600" y="31750"/>
                  </a:lnTo>
                  <a:close/>
                </a:path>
                <a:path w="2590800" h="76200">
                  <a:moveTo>
                    <a:pt x="2578100" y="31750"/>
                  </a:moveTo>
                  <a:lnTo>
                    <a:pt x="2527300" y="31750"/>
                  </a:lnTo>
                  <a:lnTo>
                    <a:pt x="2527300" y="44450"/>
                  </a:lnTo>
                  <a:lnTo>
                    <a:pt x="2578100" y="44450"/>
                  </a:lnTo>
                  <a:lnTo>
                    <a:pt x="2590800" y="38100"/>
                  </a:lnTo>
                  <a:lnTo>
                    <a:pt x="2578100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0" name="object 10"/>
            <p:cNvSpPr/>
            <p:nvPr/>
          </p:nvSpPr>
          <p:spPr>
            <a:xfrm>
              <a:off x="3553968" y="2197607"/>
              <a:ext cx="1295400" cy="546100"/>
            </a:xfrm>
            <a:custGeom>
              <a:avLst/>
              <a:gdLst/>
              <a:ahLst/>
              <a:cxnLst/>
              <a:rect l="l" t="t" r="r" b="b"/>
              <a:pathLst>
                <a:path w="1295400" h="546100">
                  <a:moveTo>
                    <a:pt x="1204468" y="0"/>
                  </a:moveTo>
                  <a:lnTo>
                    <a:pt x="90932" y="0"/>
                  </a:lnTo>
                  <a:lnTo>
                    <a:pt x="55560" y="7153"/>
                  </a:lnTo>
                  <a:lnTo>
                    <a:pt x="26654" y="26654"/>
                  </a:lnTo>
                  <a:lnTo>
                    <a:pt x="7153" y="55560"/>
                  </a:lnTo>
                  <a:lnTo>
                    <a:pt x="0" y="90931"/>
                  </a:lnTo>
                  <a:lnTo>
                    <a:pt x="0" y="454659"/>
                  </a:lnTo>
                  <a:lnTo>
                    <a:pt x="7153" y="490031"/>
                  </a:lnTo>
                  <a:lnTo>
                    <a:pt x="26654" y="518937"/>
                  </a:lnTo>
                  <a:lnTo>
                    <a:pt x="55560" y="538438"/>
                  </a:lnTo>
                  <a:lnTo>
                    <a:pt x="90932" y="545591"/>
                  </a:lnTo>
                  <a:lnTo>
                    <a:pt x="1204468" y="545591"/>
                  </a:lnTo>
                  <a:lnTo>
                    <a:pt x="1239839" y="538438"/>
                  </a:lnTo>
                  <a:lnTo>
                    <a:pt x="1268745" y="518937"/>
                  </a:lnTo>
                  <a:lnTo>
                    <a:pt x="1288246" y="490031"/>
                  </a:lnTo>
                  <a:lnTo>
                    <a:pt x="1295400" y="454659"/>
                  </a:lnTo>
                  <a:lnTo>
                    <a:pt x="1295400" y="90931"/>
                  </a:lnTo>
                  <a:lnTo>
                    <a:pt x="1288246" y="55560"/>
                  </a:lnTo>
                  <a:lnTo>
                    <a:pt x="1268745" y="26654"/>
                  </a:lnTo>
                  <a:lnTo>
                    <a:pt x="1239839" y="7153"/>
                  </a:lnTo>
                  <a:lnTo>
                    <a:pt x="1204468" y="0"/>
                  </a:lnTo>
                  <a:close/>
                </a:path>
              </a:pathLst>
            </a:custGeom>
            <a:solidFill>
              <a:srgbClr val="FFACF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930208" y="2576163"/>
            <a:ext cx="528343" cy="608602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947" spc="44" dirty="0">
                <a:latin typeface="Calibri"/>
                <a:cs typeface="Calibri"/>
              </a:rPr>
              <a:t>Lay</a:t>
            </a:r>
            <a:r>
              <a:rPr sz="1947" spc="40" dirty="0">
                <a:latin typeface="Calibri"/>
                <a:cs typeface="Calibri"/>
              </a:rPr>
              <a:t>e</a:t>
            </a:r>
            <a:r>
              <a:rPr sz="1947" spc="-4" dirty="0">
                <a:latin typeface="Calibri"/>
                <a:cs typeface="Calibri"/>
              </a:rPr>
              <a:t>r</a:t>
            </a:r>
            <a:endParaRPr sz="1947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08130" y="2481643"/>
            <a:ext cx="2985162" cy="255411"/>
          </a:xfrm>
          <a:prstGeom prst="rect">
            <a:avLst/>
          </a:prstGeom>
        </p:spPr>
        <p:txBody>
          <a:bodyPr vert="horz" wrap="square" lIns="0" tIns="8783" rIns="0" bIns="0" rtlCol="0">
            <a:spAutoFit/>
          </a:bodyPr>
          <a:lstStyle/>
          <a:p>
            <a:pPr marL="36981">
              <a:spcBef>
                <a:spcPts val="69"/>
              </a:spcBef>
              <a:tabLst>
                <a:tab pos="2626603" algn="l"/>
              </a:tabLst>
            </a:pPr>
            <a:r>
              <a:rPr sz="2403" spc="38" baseline="-20202" dirty="0">
                <a:latin typeface="Cambria Math"/>
                <a:cs typeface="Cambria Math"/>
              </a:rPr>
              <a:t>𝑋</a:t>
            </a:r>
            <a:r>
              <a:rPr sz="1165" spc="26" dirty="0">
                <a:latin typeface="Cambria Math"/>
                <a:cs typeface="Cambria Math"/>
              </a:rPr>
              <a:t>(𝑖−1)	</a:t>
            </a:r>
            <a:r>
              <a:rPr sz="2403" spc="55" baseline="-20202" dirty="0">
                <a:latin typeface="Cambria Math"/>
                <a:cs typeface="Cambria Math"/>
              </a:rPr>
              <a:t>𝑋</a:t>
            </a:r>
            <a:r>
              <a:rPr sz="1165" spc="37" dirty="0">
                <a:latin typeface="Cambria Math"/>
                <a:cs typeface="Cambria Math"/>
              </a:rPr>
              <a:t>(𝑖)</a:t>
            </a:r>
            <a:endParaRPr sz="1165">
              <a:latin typeface="Cambria Math"/>
              <a:cs typeface="Cambria Math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352126" y="3694142"/>
            <a:ext cx="1885950" cy="397529"/>
            <a:chOff x="3046476" y="3793235"/>
            <a:chExt cx="2590800" cy="546100"/>
          </a:xfrm>
        </p:grpSpPr>
        <p:sp>
          <p:nvSpPr>
            <p:cNvPr id="14" name="object 14"/>
            <p:cNvSpPr/>
            <p:nvPr/>
          </p:nvSpPr>
          <p:spPr>
            <a:xfrm>
              <a:off x="3046476" y="3995927"/>
              <a:ext cx="2590800" cy="76200"/>
            </a:xfrm>
            <a:custGeom>
              <a:avLst/>
              <a:gdLst/>
              <a:ahLst/>
              <a:cxnLst/>
              <a:rect l="l" t="t" r="r" b="b"/>
              <a:pathLst>
                <a:path w="2590800" h="76200">
                  <a:moveTo>
                    <a:pt x="2514600" y="0"/>
                  </a:moveTo>
                  <a:lnTo>
                    <a:pt x="2514600" y="76200"/>
                  </a:lnTo>
                  <a:lnTo>
                    <a:pt x="2578100" y="44450"/>
                  </a:lnTo>
                  <a:lnTo>
                    <a:pt x="2527300" y="44450"/>
                  </a:lnTo>
                  <a:lnTo>
                    <a:pt x="2527300" y="31750"/>
                  </a:lnTo>
                  <a:lnTo>
                    <a:pt x="2578100" y="31750"/>
                  </a:lnTo>
                  <a:lnTo>
                    <a:pt x="2514600" y="0"/>
                  </a:lnTo>
                  <a:close/>
                </a:path>
                <a:path w="2590800" h="76200">
                  <a:moveTo>
                    <a:pt x="2514600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2514600" y="44450"/>
                  </a:lnTo>
                  <a:lnTo>
                    <a:pt x="2514600" y="31750"/>
                  </a:lnTo>
                  <a:close/>
                </a:path>
                <a:path w="2590800" h="76200">
                  <a:moveTo>
                    <a:pt x="2578100" y="31750"/>
                  </a:moveTo>
                  <a:lnTo>
                    <a:pt x="2527300" y="31750"/>
                  </a:lnTo>
                  <a:lnTo>
                    <a:pt x="2527300" y="44450"/>
                  </a:lnTo>
                  <a:lnTo>
                    <a:pt x="2578100" y="44450"/>
                  </a:lnTo>
                  <a:lnTo>
                    <a:pt x="2590800" y="38100"/>
                  </a:lnTo>
                  <a:lnTo>
                    <a:pt x="2578100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5" name="object 15"/>
            <p:cNvSpPr/>
            <p:nvPr/>
          </p:nvSpPr>
          <p:spPr>
            <a:xfrm>
              <a:off x="3553968" y="3793235"/>
              <a:ext cx="1295400" cy="546100"/>
            </a:xfrm>
            <a:custGeom>
              <a:avLst/>
              <a:gdLst/>
              <a:ahLst/>
              <a:cxnLst/>
              <a:rect l="l" t="t" r="r" b="b"/>
              <a:pathLst>
                <a:path w="1295400" h="546100">
                  <a:moveTo>
                    <a:pt x="1204468" y="0"/>
                  </a:moveTo>
                  <a:lnTo>
                    <a:pt x="90932" y="0"/>
                  </a:lnTo>
                  <a:lnTo>
                    <a:pt x="55560" y="7153"/>
                  </a:lnTo>
                  <a:lnTo>
                    <a:pt x="26654" y="26654"/>
                  </a:lnTo>
                  <a:lnTo>
                    <a:pt x="7153" y="55560"/>
                  </a:lnTo>
                  <a:lnTo>
                    <a:pt x="0" y="90931"/>
                  </a:lnTo>
                  <a:lnTo>
                    <a:pt x="0" y="454659"/>
                  </a:lnTo>
                  <a:lnTo>
                    <a:pt x="7153" y="490031"/>
                  </a:lnTo>
                  <a:lnTo>
                    <a:pt x="26654" y="518937"/>
                  </a:lnTo>
                  <a:lnTo>
                    <a:pt x="55560" y="538438"/>
                  </a:lnTo>
                  <a:lnTo>
                    <a:pt x="90932" y="545591"/>
                  </a:lnTo>
                  <a:lnTo>
                    <a:pt x="1204468" y="545591"/>
                  </a:lnTo>
                  <a:lnTo>
                    <a:pt x="1239839" y="538438"/>
                  </a:lnTo>
                  <a:lnTo>
                    <a:pt x="1268745" y="518937"/>
                  </a:lnTo>
                  <a:lnTo>
                    <a:pt x="1288246" y="490031"/>
                  </a:lnTo>
                  <a:lnTo>
                    <a:pt x="1295400" y="454659"/>
                  </a:lnTo>
                  <a:lnTo>
                    <a:pt x="1295400" y="90931"/>
                  </a:lnTo>
                  <a:lnTo>
                    <a:pt x="1288246" y="55560"/>
                  </a:lnTo>
                  <a:lnTo>
                    <a:pt x="1268745" y="26654"/>
                  </a:lnTo>
                  <a:lnTo>
                    <a:pt x="1239839" y="7153"/>
                  </a:lnTo>
                  <a:lnTo>
                    <a:pt x="1204468" y="0"/>
                  </a:lnTo>
                  <a:close/>
                </a:path>
              </a:pathLst>
            </a:custGeom>
            <a:solidFill>
              <a:srgbClr val="FFACF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930208" y="3737686"/>
            <a:ext cx="528343" cy="608602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947" spc="44" dirty="0">
                <a:latin typeface="Calibri"/>
                <a:cs typeface="Calibri"/>
              </a:rPr>
              <a:t>Lay</a:t>
            </a:r>
            <a:r>
              <a:rPr sz="1947" spc="40" dirty="0">
                <a:latin typeface="Calibri"/>
                <a:cs typeface="Calibri"/>
              </a:rPr>
              <a:t>e</a:t>
            </a:r>
            <a:r>
              <a:rPr sz="1947" spc="-4" dirty="0">
                <a:latin typeface="Calibri"/>
                <a:cs typeface="Calibri"/>
              </a:rPr>
              <a:t>r</a:t>
            </a:r>
            <a:endParaRPr sz="1947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08130" y="3643666"/>
            <a:ext cx="2985162" cy="255411"/>
          </a:xfrm>
          <a:prstGeom prst="rect">
            <a:avLst/>
          </a:prstGeom>
        </p:spPr>
        <p:txBody>
          <a:bodyPr vert="horz" wrap="square" lIns="0" tIns="8783" rIns="0" bIns="0" rtlCol="0">
            <a:spAutoFit/>
          </a:bodyPr>
          <a:lstStyle/>
          <a:p>
            <a:pPr marL="36981">
              <a:spcBef>
                <a:spcPts val="69"/>
              </a:spcBef>
              <a:tabLst>
                <a:tab pos="2626603" algn="l"/>
              </a:tabLst>
            </a:pPr>
            <a:r>
              <a:rPr sz="2403" spc="38" baseline="-20202" dirty="0">
                <a:latin typeface="Cambria Math"/>
                <a:cs typeface="Cambria Math"/>
              </a:rPr>
              <a:t>𝑋</a:t>
            </a:r>
            <a:r>
              <a:rPr sz="1165" spc="26" dirty="0">
                <a:latin typeface="Cambria Math"/>
                <a:cs typeface="Cambria Math"/>
              </a:rPr>
              <a:t>(𝑖−1)	</a:t>
            </a:r>
            <a:r>
              <a:rPr sz="2403" spc="55" baseline="-20202" dirty="0">
                <a:latin typeface="Cambria Math"/>
                <a:cs typeface="Cambria Math"/>
              </a:rPr>
              <a:t>𝑋</a:t>
            </a:r>
            <a:r>
              <a:rPr sz="1165" spc="37" dirty="0">
                <a:latin typeface="Cambria Math"/>
                <a:cs typeface="Cambria Math"/>
              </a:rPr>
              <a:t>(𝑖)</a:t>
            </a:r>
            <a:endParaRPr sz="1165">
              <a:latin typeface="Cambria Math"/>
              <a:cs typeface="Cambria Math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348659" y="3762923"/>
            <a:ext cx="1700591" cy="446527"/>
            <a:chOff x="3041713" y="3887723"/>
            <a:chExt cx="2336165" cy="613410"/>
          </a:xfrm>
        </p:grpSpPr>
        <p:sp>
          <p:nvSpPr>
            <p:cNvPr id="19" name="object 19"/>
            <p:cNvSpPr/>
            <p:nvPr/>
          </p:nvSpPr>
          <p:spPr>
            <a:xfrm>
              <a:off x="3046476" y="4034027"/>
              <a:ext cx="2326640" cy="462280"/>
            </a:xfrm>
            <a:custGeom>
              <a:avLst/>
              <a:gdLst/>
              <a:ahLst/>
              <a:cxnLst/>
              <a:rect l="l" t="t" r="r" b="b"/>
              <a:pathLst>
                <a:path w="2326640" h="462279">
                  <a:moveTo>
                    <a:pt x="0" y="0"/>
                  </a:moveTo>
                  <a:lnTo>
                    <a:pt x="381000" y="0"/>
                  </a:lnTo>
                  <a:lnTo>
                    <a:pt x="381000" y="461899"/>
                  </a:lnTo>
                  <a:lnTo>
                    <a:pt x="762000" y="461899"/>
                  </a:lnTo>
                </a:path>
                <a:path w="2326640" h="462279">
                  <a:moveTo>
                    <a:pt x="769620" y="461899"/>
                  </a:moveTo>
                  <a:lnTo>
                    <a:pt x="2058162" y="461899"/>
                  </a:lnTo>
                  <a:lnTo>
                    <a:pt x="2058162" y="0"/>
                  </a:lnTo>
                  <a:lnTo>
                    <a:pt x="2326513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0" name="object 20"/>
            <p:cNvSpPr/>
            <p:nvPr/>
          </p:nvSpPr>
          <p:spPr>
            <a:xfrm>
              <a:off x="4977383" y="3887723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52400" y="0"/>
                  </a:moveTo>
                  <a:lnTo>
                    <a:pt x="104217" y="7766"/>
                  </a:lnTo>
                  <a:lnTo>
                    <a:pt x="62380" y="29394"/>
                  </a:lnTo>
                  <a:lnTo>
                    <a:pt x="29394" y="62380"/>
                  </a:lnTo>
                  <a:lnTo>
                    <a:pt x="7766" y="104217"/>
                  </a:lnTo>
                  <a:lnTo>
                    <a:pt x="0" y="152400"/>
                  </a:lnTo>
                  <a:lnTo>
                    <a:pt x="7766" y="200582"/>
                  </a:lnTo>
                  <a:lnTo>
                    <a:pt x="29394" y="242419"/>
                  </a:lnTo>
                  <a:lnTo>
                    <a:pt x="62380" y="275405"/>
                  </a:lnTo>
                  <a:lnTo>
                    <a:pt x="104217" y="297033"/>
                  </a:lnTo>
                  <a:lnTo>
                    <a:pt x="152400" y="304800"/>
                  </a:lnTo>
                  <a:lnTo>
                    <a:pt x="200582" y="297033"/>
                  </a:lnTo>
                  <a:lnTo>
                    <a:pt x="242419" y="275405"/>
                  </a:lnTo>
                  <a:lnTo>
                    <a:pt x="275405" y="242419"/>
                  </a:lnTo>
                  <a:lnTo>
                    <a:pt x="297033" y="200582"/>
                  </a:lnTo>
                  <a:lnTo>
                    <a:pt x="304800" y="152400"/>
                  </a:lnTo>
                  <a:lnTo>
                    <a:pt x="297033" y="104217"/>
                  </a:lnTo>
                  <a:lnTo>
                    <a:pt x="275405" y="62380"/>
                  </a:lnTo>
                  <a:lnTo>
                    <a:pt x="242419" y="29394"/>
                  </a:lnTo>
                  <a:lnTo>
                    <a:pt x="200582" y="7766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799316" y="3703295"/>
            <a:ext cx="129428" cy="308969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947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947">
              <a:latin typeface="Calibri"/>
              <a:cs typeface="Calibri"/>
            </a:endParaRPr>
          </a:p>
        </p:txBody>
      </p:sp>
      <p:pic>
        <p:nvPicPr>
          <p:cNvPr id="22" name="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2506" y="3785203"/>
            <a:ext cx="2878786" cy="1173635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5856943" y="4920107"/>
            <a:ext cx="2430010" cy="899692"/>
          </a:xfrm>
          <a:prstGeom prst="rect">
            <a:avLst/>
          </a:prstGeom>
        </p:spPr>
        <p:txBody>
          <a:bodyPr vert="horz" wrap="square" lIns="0" tIns="131277" rIns="0" bIns="0" rtlCol="0">
            <a:spAutoFit/>
          </a:bodyPr>
          <a:lstStyle/>
          <a:p>
            <a:pPr marL="9246">
              <a:spcBef>
                <a:spcPts val="1034"/>
              </a:spcBef>
              <a:tabLst>
                <a:tab pos="1598983" algn="l"/>
              </a:tabLst>
            </a:pPr>
            <a:r>
              <a:rPr sz="1529" dirty="0">
                <a:solidFill>
                  <a:srgbClr val="600058"/>
                </a:solidFill>
                <a:latin typeface="Calibri"/>
                <a:cs typeface="Calibri"/>
              </a:rPr>
              <a:t>[no</a:t>
            </a:r>
            <a:r>
              <a:rPr sz="1529" spc="8" dirty="0">
                <a:solidFill>
                  <a:srgbClr val="600058"/>
                </a:solidFill>
                <a:latin typeface="Calibri"/>
                <a:cs typeface="Calibri"/>
              </a:rPr>
              <a:t> </a:t>
            </a:r>
            <a:r>
              <a:rPr sz="1529" spc="-4" dirty="0">
                <a:solidFill>
                  <a:srgbClr val="600058"/>
                </a:solidFill>
                <a:latin typeface="Calibri"/>
                <a:cs typeface="Calibri"/>
              </a:rPr>
              <a:t>residuals]	[residuals]</a:t>
            </a:r>
            <a:endParaRPr sz="1529">
              <a:latin typeface="Calibri"/>
              <a:cs typeface="Calibri"/>
            </a:endParaRPr>
          </a:p>
          <a:p>
            <a:pPr marL="366578" marR="147002" indent="-61020">
              <a:lnSpc>
                <a:spcPct val="120000"/>
              </a:lnSpc>
              <a:spcBef>
                <a:spcPts val="510"/>
              </a:spcBef>
            </a:pPr>
            <a:r>
              <a:rPr sz="1310" dirty="0">
                <a:solidFill>
                  <a:srgbClr val="600058"/>
                </a:solidFill>
                <a:latin typeface="Calibri"/>
                <a:cs typeface="Calibri"/>
              </a:rPr>
              <a:t>[Loss </a:t>
            </a:r>
            <a:r>
              <a:rPr sz="1310" spc="-4" dirty="0">
                <a:solidFill>
                  <a:srgbClr val="600058"/>
                </a:solidFill>
                <a:latin typeface="Calibri"/>
                <a:cs typeface="Calibri"/>
              </a:rPr>
              <a:t>landscape visualization, </a:t>
            </a:r>
            <a:r>
              <a:rPr sz="1310" spc="-288" dirty="0">
                <a:solidFill>
                  <a:srgbClr val="600058"/>
                </a:solidFill>
                <a:latin typeface="Calibri"/>
                <a:cs typeface="Calibri"/>
              </a:rPr>
              <a:t> </a:t>
            </a:r>
            <a:r>
              <a:rPr sz="1310" u="sng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Li</a:t>
            </a:r>
            <a:r>
              <a:rPr sz="1310" u="sng" spc="-11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310" u="sng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et al.,</a:t>
            </a:r>
            <a:r>
              <a:rPr sz="1310" u="sng" spc="-15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310" u="sng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2018</a:t>
            </a:r>
            <a:r>
              <a:rPr sz="1310" dirty="0">
                <a:solidFill>
                  <a:srgbClr val="600058"/>
                </a:solidFill>
                <a:latin typeface="Calibri"/>
                <a:cs typeface="Calibri"/>
              </a:rPr>
              <a:t>,</a:t>
            </a:r>
            <a:r>
              <a:rPr sz="1310" spc="-4" dirty="0">
                <a:solidFill>
                  <a:srgbClr val="600058"/>
                </a:solidFill>
                <a:latin typeface="Calibri"/>
                <a:cs typeface="Calibri"/>
              </a:rPr>
              <a:t> on</a:t>
            </a:r>
            <a:r>
              <a:rPr sz="1310" dirty="0">
                <a:solidFill>
                  <a:srgbClr val="600058"/>
                </a:solidFill>
                <a:latin typeface="Calibri"/>
                <a:cs typeface="Calibri"/>
              </a:rPr>
              <a:t> a</a:t>
            </a:r>
            <a:r>
              <a:rPr sz="1310" spc="-8" dirty="0">
                <a:solidFill>
                  <a:srgbClr val="600058"/>
                </a:solidFill>
                <a:latin typeface="Calibri"/>
                <a:cs typeface="Calibri"/>
              </a:rPr>
              <a:t> </a:t>
            </a:r>
            <a:r>
              <a:rPr sz="1310" dirty="0">
                <a:solidFill>
                  <a:srgbClr val="600058"/>
                </a:solidFill>
                <a:latin typeface="Calibri"/>
                <a:cs typeface="Calibri"/>
              </a:rPr>
              <a:t>ResNet]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006C58C-E592-4C47-8234-30720C164B6C}"/>
              </a:ext>
            </a:extLst>
          </p:cNvPr>
          <p:cNvSpPr txBox="1"/>
          <p:nvPr/>
        </p:nvSpPr>
        <p:spPr>
          <a:xfrm>
            <a:off x="134471" y="6488295"/>
            <a:ext cx="909223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7553">
              <a:defRPr/>
            </a:pPr>
            <a:r>
              <a:rPr lang="en-US" sz="1165" dirty="0">
                <a:solidFill>
                  <a:prstClr val="black"/>
                </a:solidFill>
                <a:latin typeface="Calibri"/>
              </a:rPr>
              <a:t>John Hewitt</a:t>
            </a:r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D77712B6-1C8E-4AB3-A433-C2364CB55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222146"/>
            <a:ext cx="8109585" cy="955918"/>
          </a:xfrm>
        </p:spPr>
        <p:txBody>
          <a:bodyPr/>
          <a:lstStyle/>
          <a:p>
            <a:r>
              <a:rPr lang="en-US" sz="3106" spc="4" dirty="0">
                <a:cs typeface="Calibri"/>
              </a:rPr>
              <a:t>The</a:t>
            </a:r>
            <a:r>
              <a:rPr lang="en-US" sz="3106" spc="8" dirty="0">
                <a:cs typeface="Calibri"/>
              </a:rPr>
              <a:t> </a:t>
            </a:r>
            <a:r>
              <a:rPr lang="en-US" sz="3106" spc="4" dirty="0">
                <a:cs typeface="Calibri"/>
              </a:rPr>
              <a:t>Transformer</a:t>
            </a:r>
            <a:r>
              <a:rPr lang="en-US" sz="3106" dirty="0">
                <a:cs typeface="Calibri"/>
              </a:rPr>
              <a:t> </a:t>
            </a:r>
            <a:r>
              <a:rPr lang="en-US" sz="3106" spc="4" dirty="0">
                <a:cs typeface="Calibri"/>
              </a:rPr>
              <a:t>Encoder:</a:t>
            </a:r>
            <a:r>
              <a:rPr lang="en-US" sz="3106" spc="19" dirty="0">
                <a:cs typeface="Calibri"/>
              </a:rPr>
              <a:t> </a:t>
            </a:r>
            <a:br>
              <a:rPr lang="en-US" sz="3106" spc="19" dirty="0">
                <a:cs typeface="Calibri"/>
              </a:rPr>
            </a:br>
            <a:r>
              <a:rPr lang="en-US" sz="3106" spc="4" dirty="0"/>
              <a:t>Residual</a:t>
            </a:r>
            <a:r>
              <a:rPr lang="en-US" sz="3106" dirty="0"/>
              <a:t> </a:t>
            </a:r>
            <a:r>
              <a:rPr lang="en-US" sz="3106" spc="4" dirty="0"/>
              <a:t>connections</a:t>
            </a:r>
            <a:r>
              <a:rPr lang="en-US" sz="3106" spc="44" dirty="0"/>
              <a:t> </a:t>
            </a:r>
            <a:r>
              <a:rPr lang="en-US" sz="2718" spc="-8" dirty="0">
                <a:cs typeface="Calibri"/>
              </a:rPr>
              <a:t>[</a:t>
            </a:r>
            <a:r>
              <a:rPr lang="en-US" sz="2718" u="heavy" spc="-8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cs typeface="Calibri"/>
                <a:hlinkClick r:id="rId4"/>
              </a:rPr>
              <a:t>He</a:t>
            </a:r>
            <a:r>
              <a:rPr lang="en-US" sz="2718" u="heavy" spc="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cs typeface="Calibri"/>
                <a:hlinkClick r:id="rId4"/>
              </a:rPr>
              <a:t> </a:t>
            </a:r>
            <a:r>
              <a:rPr lang="en-US" sz="2718" u="heavy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cs typeface="Calibri"/>
                <a:hlinkClick r:id="rId4"/>
              </a:rPr>
              <a:t>et</a:t>
            </a:r>
            <a:r>
              <a:rPr lang="en-US" sz="2718" u="heavy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cs typeface="Calibri"/>
                <a:hlinkClick r:id="rId4"/>
              </a:rPr>
              <a:t> al.,</a:t>
            </a:r>
            <a:r>
              <a:rPr lang="en-US" sz="2718" u="heavy" spc="11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cs typeface="Calibri"/>
                <a:hlinkClick r:id="rId4"/>
              </a:rPr>
              <a:t> </a:t>
            </a:r>
            <a:r>
              <a:rPr lang="en-US" sz="2718" u="heavy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cs typeface="Calibri"/>
                <a:hlinkClick r:id="rId4"/>
              </a:rPr>
              <a:t>2016</a:t>
            </a:r>
            <a:r>
              <a:rPr lang="en-US" sz="2718" spc="-4" dirty="0">
                <a:cs typeface="Calibri"/>
              </a:rPr>
              <a:t>]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95883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87551" y="1774727"/>
            <a:ext cx="7002052" cy="267565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9246">
              <a:spcBef>
                <a:spcPts val="77"/>
              </a:spcBef>
            </a:pPr>
            <a:r>
              <a:rPr sz="1675" dirty="0">
                <a:latin typeface="Calibri"/>
                <a:cs typeface="Calibri"/>
              </a:rPr>
              <a:t>The </a:t>
            </a:r>
            <a:r>
              <a:rPr sz="1675" spc="-4" dirty="0">
                <a:latin typeface="Calibri"/>
                <a:cs typeface="Calibri"/>
              </a:rPr>
              <a:t>neural </a:t>
            </a:r>
            <a:r>
              <a:rPr sz="1675" dirty="0">
                <a:latin typeface="Calibri"/>
                <a:cs typeface="Calibri"/>
              </a:rPr>
              <a:t>architecture influences the type </a:t>
            </a:r>
            <a:r>
              <a:rPr sz="1675" spc="-4" dirty="0">
                <a:latin typeface="Calibri"/>
                <a:cs typeface="Calibri"/>
              </a:rPr>
              <a:t>of pretraining, </a:t>
            </a:r>
            <a:r>
              <a:rPr sz="1675" dirty="0">
                <a:latin typeface="Calibri"/>
                <a:cs typeface="Calibri"/>
              </a:rPr>
              <a:t>and </a:t>
            </a:r>
            <a:r>
              <a:rPr sz="1675" spc="-4" dirty="0">
                <a:latin typeface="Calibri"/>
                <a:cs typeface="Calibri"/>
              </a:rPr>
              <a:t>natural use</a:t>
            </a:r>
            <a:r>
              <a:rPr sz="1675" spc="33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cases.</a:t>
            </a:r>
            <a:endParaRPr sz="1675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4305" y="2140869"/>
            <a:ext cx="1129629" cy="755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10"/>
          </a:p>
        </p:txBody>
      </p:sp>
      <p:grpSp>
        <p:nvGrpSpPr>
          <p:cNvPr id="5" name="object 5"/>
          <p:cNvGrpSpPr/>
          <p:nvPr/>
        </p:nvGrpSpPr>
        <p:grpSpPr>
          <a:xfrm>
            <a:off x="867773" y="3325826"/>
            <a:ext cx="1122787" cy="748834"/>
            <a:chOff x="1007363" y="3287267"/>
            <a:chExt cx="1542415" cy="1028700"/>
          </a:xfrm>
        </p:grpSpPr>
        <p:sp>
          <p:nvSpPr>
            <p:cNvPr id="6" name="object 6"/>
            <p:cNvSpPr/>
            <p:nvPr/>
          </p:nvSpPr>
          <p:spPr>
            <a:xfrm>
              <a:off x="1007364" y="3287267"/>
              <a:ext cx="192405" cy="1028700"/>
            </a:xfrm>
            <a:custGeom>
              <a:avLst/>
              <a:gdLst/>
              <a:ahLst/>
              <a:cxnLst/>
              <a:rect l="l" t="t" r="r" b="b"/>
              <a:pathLst>
                <a:path w="192405" h="1028700">
                  <a:moveTo>
                    <a:pt x="192024" y="679704"/>
                  </a:moveTo>
                  <a:lnTo>
                    <a:pt x="189509" y="667258"/>
                  </a:lnTo>
                  <a:lnTo>
                    <a:pt x="182651" y="657085"/>
                  </a:lnTo>
                  <a:lnTo>
                    <a:pt x="172478" y="650227"/>
                  </a:lnTo>
                  <a:lnTo>
                    <a:pt x="160020" y="647700"/>
                  </a:lnTo>
                  <a:lnTo>
                    <a:pt x="32004" y="647700"/>
                  </a:lnTo>
                  <a:lnTo>
                    <a:pt x="19545" y="650227"/>
                  </a:lnTo>
                  <a:lnTo>
                    <a:pt x="9372" y="657085"/>
                  </a:lnTo>
                  <a:lnTo>
                    <a:pt x="2501" y="667258"/>
                  </a:lnTo>
                  <a:lnTo>
                    <a:pt x="0" y="679704"/>
                  </a:lnTo>
                  <a:lnTo>
                    <a:pt x="0" y="996696"/>
                  </a:lnTo>
                  <a:lnTo>
                    <a:pt x="2501" y="1009154"/>
                  </a:lnTo>
                  <a:lnTo>
                    <a:pt x="9372" y="1019327"/>
                  </a:lnTo>
                  <a:lnTo>
                    <a:pt x="19545" y="1026185"/>
                  </a:lnTo>
                  <a:lnTo>
                    <a:pt x="32004" y="1028700"/>
                  </a:lnTo>
                  <a:lnTo>
                    <a:pt x="160020" y="1028700"/>
                  </a:lnTo>
                  <a:lnTo>
                    <a:pt x="172478" y="1026185"/>
                  </a:lnTo>
                  <a:lnTo>
                    <a:pt x="182651" y="1019327"/>
                  </a:lnTo>
                  <a:lnTo>
                    <a:pt x="189509" y="1009154"/>
                  </a:lnTo>
                  <a:lnTo>
                    <a:pt x="192024" y="996696"/>
                  </a:lnTo>
                  <a:lnTo>
                    <a:pt x="192024" y="679704"/>
                  </a:lnTo>
                  <a:close/>
                </a:path>
                <a:path w="192405" h="1028700">
                  <a:moveTo>
                    <a:pt x="192024" y="32004"/>
                  </a:moveTo>
                  <a:lnTo>
                    <a:pt x="189509" y="19558"/>
                  </a:lnTo>
                  <a:lnTo>
                    <a:pt x="182651" y="9385"/>
                  </a:lnTo>
                  <a:lnTo>
                    <a:pt x="172478" y="2527"/>
                  </a:lnTo>
                  <a:lnTo>
                    <a:pt x="160020" y="0"/>
                  </a:lnTo>
                  <a:lnTo>
                    <a:pt x="32004" y="0"/>
                  </a:lnTo>
                  <a:lnTo>
                    <a:pt x="19545" y="2527"/>
                  </a:lnTo>
                  <a:lnTo>
                    <a:pt x="9372" y="9385"/>
                  </a:lnTo>
                  <a:lnTo>
                    <a:pt x="2501" y="19558"/>
                  </a:lnTo>
                  <a:lnTo>
                    <a:pt x="0" y="32004"/>
                  </a:lnTo>
                  <a:lnTo>
                    <a:pt x="0" y="348996"/>
                  </a:lnTo>
                  <a:lnTo>
                    <a:pt x="2501" y="361454"/>
                  </a:lnTo>
                  <a:lnTo>
                    <a:pt x="9372" y="371627"/>
                  </a:lnTo>
                  <a:lnTo>
                    <a:pt x="19545" y="378485"/>
                  </a:lnTo>
                  <a:lnTo>
                    <a:pt x="32004" y="381000"/>
                  </a:lnTo>
                  <a:lnTo>
                    <a:pt x="160020" y="381000"/>
                  </a:lnTo>
                  <a:lnTo>
                    <a:pt x="172478" y="378485"/>
                  </a:lnTo>
                  <a:lnTo>
                    <a:pt x="182651" y="371627"/>
                  </a:lnTo>
                  <a:lnTo>
                    <a:pt x="189509" y="361454"/>
                  </a:lnTo>
                  <a:lnTo>
                    <a:pt x="192024" y="348996"/>
                  </a:lnTo>
                  <a:lnTo>
                    <a:pt x="192024" y="32004"/>
                  </a:lnTo>
                  <a:close/>
                </a:path>
              </a:pathLst>
            </a:custGeom>
            <a:solidFill>
              <a:srgbClr val="6CE9FF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7" name="object 7"/>
            <p:cNvSpPr/>
            <p:nvPr/>
          </p:nvSpPr>
          <p:spPr>
            <a:xfrm>
              <a:off x="1065275" y="3668267"/>
              <a:ext cx="76200" cy="266700"/>
            </a:xfrm>
            <a:custGeom>
              <a:avLst/>
              <a:gdLst/>
              <a:ahLst/>
              <a:cxnLst/>
              <a:rect l="l" t="t" r="r" b="b"/>
              <a:pathLst>
                <a:path w="76200" h="266700">
                  <a:moveTo>
                    <a:pt x="44450" y="63499"/>
                  </a:moveTo>
                  <a:lnTo>
                    <a:pt x="31750" y="63499"/>
                  </a:lnTo>
                  <a:lnTo>
                    <a:pt x="31750" y="266699"/>
                  </a:lnTo>
                  <a:lnTo>
                    <a:pt x="44450" y="266699"/>
                  </a:lnTo>
                  <a:lnTo>
                    <a:pt x="44450" y="63499"/>
                  </a:lnTo>
                  <a:close/>
                </a:path>
                <a:path w="76200" h="266700">
                  <a:moveTo>
                    <a:pt x="38100" y="0"/>
                  </a:moveTo>
                  <a:lnTo>
                    <a:pt x="0" y="76199"/>
                  </a:lnTo>
                  <a:lnTo>
                    <a:pt x="31750" y="76199"/>
                  </a:lnTo>
                  <a:lnTo>
                    <a:pt x="31750" y="63499"/>
                  </a:lnTo>
                  <a:lnTo>
                    <a:pt x="69850" y="63499"/>
                  </a:lnTo>
                  <a:lnTo>
                    <a:pt x="38100" y="0"/>
                  </a:lnTo>
                  <a:close/>
                </a:path>
                <a:path w="76200" h="266700">
                  <a:moveTo>
                    <a:pt x="69850" y="63499"/>
                  </a:moveTo>
                  <a:lnTo>
                    <a:pt x="44450" y="63499"/>
                  </a:lnTo>
                  <a:lnTo>
                    <a:pt x="44450" y="76199"/>
                  </a:lnTo>
                  <a:lnTo>
                    <a:pt x="76200" y="76199"/>
                  </a:lnTo>
                  <a:lnTo>
                    <a:pt x="69850" y="634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8" name="object 8"/>
            <p:cNvSpPr/>
            <p:nvPr/>
          </p:nvSpPr>
          <p:spPr>
            <a:xfrm>
              <a:off x="1351788" y="3287267"/>
              <a:ext cx="192405" cy="1028700"/>
            </a:xfrm>
            <a:custGeom>
              <a:avLst/>
              <a:gdLst/>
              <a:ahLst/>
              <a:cxnLst/>
              <a:rect l="l" t="t" r="r" b="b"/>
              <a:pathLst>
                <a:path w="192405" h="1028700">
                  <a:moveTo>
                    <a:pt x="192024" y="679704"/>
                  </a:moveTo>
                  <a:lnTo>
                    <a:pt x="189496" y="667258"/>
                  </a:lnTo>
                  <a:lnTo>
                    <a:pt x="182638" y="657085"/>
                  </a:lnTo>
                  <a:lnTo>
                    <a:pt x="172466" y="650227"/>
                  </a:lnTo>
                  <a:lnTo>
                    <a:pt x="160020" y="647700"/>
                  </a:lnTo>
                  <a:lnTo>
                    <a:pt x="32004" y="647700"/>
                  </a:lnTo>
                  <a:lnTo>
                    <a:pt x="19545" y="650227"/>
                  </a:lnTo>
                  <a:lnTo>
                    <a:pt x="9372" y="657085"/>
                  </a:lnTo>
                  <a:lnTo>
                    <a:pt x="2514" y="667258"/>
                  </a:lnTo>
                  <a:lnTo>
                    <a:pt x="0" y="679704"/>
                  </a:lnTo>
                  <a:lnTo>
                    <a:pt x="0" y="996696"/>
                  </a:lnTo>
                  <a:lnTo>
                    <a:pt x="2514" y="1009154"/>
                  </a:lnTo>
                  <a:lnTo>
                    <a:pt x="9372" y="1019327"/>
                  </a:lnTo>
                  <a:lnTo>
                    <a:pt x="19545" y="1026185"/>
                  </a:lnTo>
                  <a:lnTo>
                    <a:pt x="32004" y="1028700"/>
                  </a:lnTo>
                  <a:lnTo>
                    <a:pt x="160020" y="1028700"/>
                  </a:lnTo>
                  <a:lnTo>
                    <a:pt x="172466" y="1026185"/>
                  </a:lnTo>
                  <a:lnTo>
                    <a:pt x="182638" y="1019327"/>
                  </a:lnTo>
                  <a:lnTo>
                    <a:pt x="189496" y="1009154"/>
                  </a:lnTo>
                  <a:lnTo>
                    <a:pt x="192024" y="996696"/>
                  </a:lnTo>
                  <a:lnTo>
                    <a:pt x="192024" y="679704"/>
                  </a:lnTo>
                  <a:close/>
                </a:path>
                <a:path w="192405" h="1028700">
                  <a:moveTo>
                    <a:pt x="192024" y="32004"/>
                  </a:moveTo>
                  <a:lnTo>
                    <a:pt x="189496" y="19558"/>
                  </a:lnTo>
                  <a:lnTo>
                    <a:pt x="182638" y="9385"/>
                  </a:lnTo>
                  <a:lnTo>
                    <a:pt x="172466" y="2527"/>
                  </a:lnTo>
                  <a:lnTo>
                    <a:pt x="160020" y="0"/>
                  </a:lnTo>
                  <a:lnTo>
                    <a:pt x="32004" y="0"/>
                  </a:lnTo>
                  <a:lnTo>
                    <a:pt x="19545" y="2527"/>
                  </a:lnTo>
                  <a:lnTo>
                    <a:pt x="9372" y="9385"/>
                  </a:lnTo>
                  <a:lnTo>
                    <a:pt x="2514" y="19558"/>
                  </a:lnTo>
                  <a:lnTo>
                    <a:pt x="0" y="32004"/>
                  </a:lnTo>
                  <a:lnTo>
                    <a:pt x="0" y="348996"/>
                  </a:lnTo>
                  <a:lnTo>
                    <a:pt x="2514" y="361454"/>
                  </a:lnTo>
                  <a:lnTo>
                    <a:pt x="9372" y="371627"/>
                  </a:lnTo>
                  <a:lnTo>
                    <a:pt x="19545" y="378485"/>
                  </a:lnTo>
                  <a:lnTo>
                    <a:pt x="32004" y="381000"/>
                  </a:lnTo>
                  <a:lnTo>
                    <a:pt x="160020" y="381000"/>
                  </a:lnTo>
                  <a:lnTo>
                    <a:pt x="172466" y="378485"/>
                  </a:lnTo>
                  <a:lnTo>
                    <a:pt x="182638" y="371627"/>
                  </a:lnTo>
                  <a:lnTo>
                    <a:pt x="189496" y="361454"/>
                  </a:lnTo>
                  <a:lnTo>
                    <a:pt x="192024" y="348996"/>
                  </a:lnTo>
                  <a:lnTo>
                    <a:pt x="192024" y="32004"/>
                  </a:lnTo>
                  <a:close/>
                </a:path>
              </a:pathLst>
            </a:custGeom>
            <a:solidFill>
              <a:srgbClr val="6CE9FF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9" name="object 9"/>
            <p:cNvSpPr/>
            <p:nvPr/>
          </p:nvSpPr>
          <p:spPr>
            <a:xfrm>
              <a:off x="1099489" y="3668267"/>
              <a:ext cx="348615" cy="271780"/>
            </a:xfrm>
            <a:custGeom>
              <a:avLst/>
              <a:gdLst/>
              <a:ahLst/>
              <a:cxnLst/>
              <a:rect l="l" t="t" r="r" b="b"/>
              <a:pathLst>
                <a:path w="348615" h="271779">
                  <a:moveTo>
                    <a:pt x="284261" y="41702"/>
                  </a:moveTo>
                  <a:lnTo>
                    <a:pt x="0" y="261619"/>
                  </a:lnTo>
                  <a:lnTo>
                    <a:pt x="7772" y="271779"/>
                  </a:lnTo>
                  <a:lnTo>
                    <a:pt x="292027" y="51725"/>
                  </a:lnTo>
                  <a:lnTo>
                    <a:pt x="284261" y="41702"/>
                  </a:lnTo>
                  <a:close/>
                </a:path>
                <a:path w="348615" h="271779">
                  <a:moveTo>
                    <a:pt x="332127" y="33908"/>
                  </a:moveTo>
                  <a:lnTo>
                    <a:pt x="294335" y="33908"/>
                  </a:lnTo>
                  <a:lnTo>
                    <a:pt x="302082" y="43941"/>
                  </a:lnTo>
                  <a:lnTo>
                    <a:pt x="292027" y="51725"/>
                  </a:lnTo>
                  <a:lnTo>
                    <a:pt x="311480" y="76834"/>
                  </a:lnTo>
                  <a:lnTo>
                    <a:pt x="332127" y="33908"/>
                  </a:lnTo>
                  <a:close/>
                </a:path>
                <a:path w="348615" h="271779">
                  <a:moveTo>
                    <a:pt x="294335" y="33908"/>
                  </a:moveTo>
                  <a:lnTo>
                    <a:pt x="284261" y="41702"/>
                  </a:lnTo>
                  <a:lnTo>
                    <a:pt x="292027" y="51725"/>
                  </a:lnTo>
                  <a:lnTo>
                    <a:pt x="302082" y="43941"/>
                  </a:lnTo>
                  <a:lnTo>
                    <a:pt x="294335" y="33908"/>
                  </a:lnTo>
                  <a:close/>
                </a:path>
                <a:path w="348615" h="271779">
                  <a:moveTo>
                    <a:pt x="348437" y="0"/>
                  </a:moveTo>
                  <a:lnTo>
                    <a:pt x="264744" y="16509"/>
                  </a:lnTo>
                  <a:lnTo>
                    <a:pt x="284261" y="41702"/>
                  </a:lnTo>
                  <a:lnTo>
                    <a:pt x="294335" y="33908"/>
                  </a:lnTo>
                  <a:lnTo>
                    <a:pt x="332127" y="33908"/>
                  </a:lnTo>
                  <a:lnTo>
                    <a:pt x="3484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0" name="object 10"/>
            <p:cNvSpPr/>
            <p:nvPr/>
          </p:nvSpPr>
          <p:spPr>
            <a:xfrm>
              <a:off x="1696212" y="3287267"/>
              <a:ext cx="192405" cy="1028700"/>
            </a:xfrm>
            <a:custGeom>
              <a:avLst/>
              <a:gdLst/>
              <a:ahLst/>
              <a:cxnLst/>
              <a:rect l="l" t="t" r="r" b="b"/>
              <a:pathLst>
                <a:path w="192405" h="1028700">
                  <a:moveTo>
                    <a:pt x="192024" y="679704"/>
                  </a:moveTo>
                  <a:lnTo>
                    <a:pt x="189496" y="667258"/>
                  </a:lnTo>
                  <a:lnTo>
                    <a:pt x="182638" y="657085"/>
                  </a:lnTo>
                  <a:lnTo>
                    <a:pt x="172466" y="650227"/>
                  </a:lnTo>
                  <a:lnTo>
                    <a:pt x="160020" y="647700"/>
                  </a:lnTo>
                  <a:lnTo>
                    <a:pt x="32004" y="647700"/>
                  </a:lnTo>
                  <a:lnTo>
                    <a:pt x="19545" y="650227"/>
                  </a:lnTo>
                  <a:lnTo>
                    <a:pt x="9372" y="657085"/>
                  </a:lnTo>
                  <a:lnTo>
                    <a:pt x="2514" y="667258"/>
                  </a:lnTo>
                  <a:lnTo>
                    <a:pt x="0" y="679704"/>
                  </a:lnTo>
                  <a:lnTo>
                    <a:pt x="0" y="996696"/>
                  </a:lnTo>
                  <a:lnTo>
                    <a:pt x="2514" y="1009154"/>
                  </a:lnTo>
                  <a:lnTo>
                    <a:pt x="9372" y="1019327"/>
                  </a:lnTo>
                  <a:lnTo>
                    <a:pt x="19545" y="1026185"/>
                  </a:lnTo>
                  <a:lnTo>
                    <a:pt x="32004" y="1028700"/>
                  </a:lnTo>
                  <a:lnTo>
                    <a:pt x="160020" y="1028700"/>
                  </a:lnTo>
                  <a:lnTo>
                    <a:pt x="172466" y="1026185"/>
                  </a:lnTo>
                  <a:lnTo>
                    <a:pt x="182638" y="1019327"/>
                  </a:lnTo>
                  <a:lnTo>
                    <a:pt x="189496" y="1009154"/>
                  </a:lnTo>
                  <a:lnTo>
                    <a:pt x="192024" y="996696"/>
                  </a:lnTo>
                  <a:lnTo>
                    <a:pt x="192024" y="679704"/>
                  </a:lnTo>
                  <a:close/>
                </a:path>
                <a:path w="192405" h="1028700">
                  <a:moveTo>
                    <a:pt x="192024" y="32004"/>
                  </a:moveTo>
                  <a:lnTo>
                    <a:pt x="189496" y="19558"/>
                  </a:lnTo>
                  <a:lnTo>
                    <a:pt x="182638" y="9385"/>
                  </a:lnTo>
                  <a:lnTo>
                    <a:pt x="172466" y="2527"/>
                  </a:lnTo>
                  <a:lnTo>
                    <a:pt x="160020" y="0"/>
                  </a:lnTo>
                  <a:lnTo>
                    <a:pt x="32004" y="0"/>
                  </a:lnTo>
                  <a:lnTo>
                    <a:pt x="19545" y="2527"/>
                  </a:lnTo>
                  <a:lnTo>
                    <a:pt x="9372" y="9385"/>
                  </a:lnTo>
                  <a:lnTo>
                    <a:pt x="2514" y="19558"/>
                  </a:lnTo>
                  <a:lnTo>
                    <a:pt x="0" y="32004"/>
                  </a:lnTo>
                  <a:lnTo>
                    <a:pt x="0" y="348996"/>
                  </a:lnTo>
                  <a:lnTo>
                    <a:pt x="2514" y="361454"/>
                  </a:lnTo>
                  <a:lnTo>
                    <a:pt x="9372" y="371627"/>
                  </a:lnTo>
                  <a:lnTo>
                    <a:pt x="19545" y="378485"/>
                  </a:lnTo>
                  <a:lnTo>
                    <a:pt x="32004" y="381000"/>
                  </a:lnTo>
                  <a:lnTo>
                    <a:pt x="160020" y="381000"/>
                  </a:lnTo>
                  <a:lnTo>
                    <a:pt x="172466" y="378485"/>
                  </a:lnTo>
                  <a:lnTo>
                    <a:pt x="182638" y="371627"/>
                  </a:lnTo>
                  <a:lnTo>
                    <a:pt x="189496" y="361454"/>
                  </a:lnTo>
                  <a:lnTo>
                    <a:pt x="192024" y="348996"/>
                  </a:lnTo>
                  <a:lnTo>
                    <a:pt x="192024" y="32004"/>
                  </a:lnTo>
                  <a:close/>
                </a:path>
              </a:pathLst>
            </a:custGeom>
            <a:solidFill>
              <a:srgbClr val="6CE9FF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1" name="object 11"/>
            <p:cNvSpPr/>
            <p:nvPr/>
          </p:nvSpPr>
          <p:spPr>
            <a:xfrm>
              <a:off x="1101077" y="3660266"/>
              <a:ext cx="691515" cy="280670"/>
            </a:xfrm>
            <a:custGeom>
              <a:avLst/>
              <a:gdLst/>
              <a:ahLst/>
              <a:cxnLst/>
              <a:rect l="l" t="t" r="r" b="b"/>
              <a:pathLst>
                <a:path w="691514" h="280670">
                  <a:moveTo>
                    <a:pt x="617933" y="29613"/>
                  </a:moveTo>
                  <a:lnTo>
                    <a:pt x="0" y="268731"/>
                  </a:lnTo>
                  <a:lnTo>
                    <a:pt x="4584" y="280669"/>
                  </a:lnTo>
                  <a:lnTo>
                    <a:pt x="622517" y="41421"/>
                  </a:lnTo>
                  <a:lnTo>
                    <a:pt x="617933" y="29613"/>
                  </a:lnTo>
                  <a:close/>
                </a:path>
                <a:path w="691514" h="280670">
                  <a:moveTo>
                    <a:pt x="675799" y="25018"/>
                  </a:moveTo>
                  <a:lnTo>
                    <a:pt x="629805" y="25018"/>
                  </a:lnTo>
                  <a:lnTo>
                    <a:pt x="634377" y="36829"/>
                  </a:lnTo>
                  <a:lnTo>
                    <a:pt x="622517" y="41421"/>
                  </a:lnTo>
                  <a:lnTo>
                    <a:pt x="633996" y="70992"/>
                  </a:lnTo>
                  <a:lnTo>
                    <a:pt x="675799" y="25018"/>
                  </a:lnTo>
                  <a:close/>
                </a:path>
                <a:path w="691514" h="280670">
                  <a:moveTo>
                    <a:pt x="629805" y="25018"/>
                  </a:moveTo>
                  <a:lnTo>
                    <a:pt x="617933" y="29613"/>
                  </a:lnTo>
                  <a:lnTo>
                    <a:pt x="622517" y="41421"/>
                  </a:lnTo>
                  <a:lnTo>
                    <a:pt x="634377" y="36829"/>
                  </a:lnTo>
                  <a:lnTo>
                    <a:pt x="629805" y="25018"/>
                  </a:lnTo>
                  <a:close/>
                </a:path>
                <a:path w="691514" h="280670">
                  <a:moveTo>
                    <a:pt x="606437" y="0"/>
                  </a:moveTo>
                  <a:lnTo>
                    <a:pt x="617933" y="29613"/>
                  </a:lnTo>
                  <a:lnTo>
                    <a:pt x="629805" y="25018"/>
                  </a:lnTo>
                  <a:lnTo>
                    <a:pt x="675799" y="25018"/>
                  </a:lnTo>
                  <a:lnTo>
                    <a:pt x="691273" y="8000"/>
                  </a:lnTo>
                  <a:lnTo>
                    <a:pt x="6064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2" name="object 12"/>
            <p:cNvSpPr/>
            <p:nvPr/>
          </p:nvSpPr>
          <p:spPr>
            <a:xfrm>
              <a:off x="2040636" y="3287267"/>
              <a:ext cx="192405" cy="1028700"/>
            </a:xfrm>
            <a:custGeom>
              <a:avLst/>
              <a:gdLst/>
              <a:ahLst/>
              <a:cxnLst/>
              <a:rect l="l" t="t" r="r" b="b"/>
              <a:pathLst>
                <a:path w="192405" h="1028700">
                  <a:moveTo>
                    <a:pt x="192024" y="679704"/>
                  </a:moveTo>
                  <a:lnTo>
                    <a:pt x="189496" y="667258"/>
                  </a:lnTo>
                  <a:lnTo>
                    <a:pt x="182638" y="657085"/>
                  </a:lnTo>
                  <a:lnTo>
                    <a:pt x="172466" y="650227"/>
                  </a:lnTo>
                  <a:lnTo>
                    <a:pt x="160020" y="647700"/>
                  </a:lnTo>
                  <a:lnTo>
                    <a:pt x="32004" y="647700"/>
                  </a:lnTo>
                  <a:lnTo>
                    <a:pt x="19545" y="650227"/>
                  </a:lnTo>
                  <a:lnTo>
                    <a:pt x="9372" y="657085"/>
                  </a:lnTo>
                  <a:lnTo>
                    <a:pt x="2514" y="667258"/>
                  </a:lnTo>
                  <a:lnTo>
                    <a:pt x="0" y="679704"/>
                  </a:lnTo>
                  <a:lnTo>
                    <a:pt x="0" y="996696"/>
                  </a:lnTo>
                  <a:lnTo>
                    <a:pt x="2514" y="1009154"/>
                  </a:lnTo>
                  <a:lnTo>
                    <a:pt x="9372" y="1019327"/>
                  </a:lnTo>
                  <a:lnTo>
                    <a:pt x="19545" y="1026185"/>
                  </a:lnTo>
                  <a:lnTo>
                    <a:pt x="32004" y="1028700"/>
                  </a:lnTo>
                  <a:lnTo>
                    <a:pt x="160020" y="1028700"/>
                  </a:lnTo>
                  <a:lnTo>
                    <a:pt x="172466" y="1026185"/>
                  </a:lnTo>
                  <a:lnTo>
                    <a:pt x="182638" y="1019327"/>
                  </a:lnTo>
                  <a:lnTo>
                    <a:pt x="189496" y="1009154"/>
                  </a:lnTo>
                  <a:lnTo>
                    <a:pt x="192024" y="996696"/>
                  </a:lnTo>
                  <a:lnTo>
                    <a:pt x="192024" y="679704"/>
                  </a:lnTo>
                  <a:close/>
                </a:path>
                <a:path w="192405" h="1028700">
                  <a:moveTo>
                    <a:pt x="192024" y="32004"/>
                  </a:moveTo>
                  <a:lnTo>
                    <a:pt x="189496" y="19558"/>
                  </a:lnTo>
                  <a:lnTo>
                    <a:pt x="182638" y="9385"/>
                  </a:lnTo>
                  <a:lnTo>
                    <a:pt x="172466" y="2527"/>
                  </a:lnTo>
                  <a:lnTo>
                    <a:pt x="160020" y="0"/>
                  </a:lnTo>
                  <a:lnTo>
                    <a:pt x="32004" y="0"/>
                  </a:lnTo>
                  <a:lnTo>
                    <a:pt x="19545" y="2527"/>
                  </a:lnTo>
                  <a:lnTo>
                    <a:pt x="9372" y="9385"/>
                  </a:lnTo>
                  <a:lnTo>
                    <a:pt x="2514" y="19558"/>
                  </a:lnTo>
                  <a:lnTo>
                    <a:pt x="0" y="32004"/>
                  </a:lnTo>
                  <a:lnTo>
                    <a:pt x="0" y="348996"/>
                  </a:lnTo>
                  <a:lnTo>
                    <a:pt x="2514" y="361454"/>
                  </a:lnTo>
                  <a:lnTo>
                    <a:pt x="9372" y="371627"/>
                  </a:lnTo>
                  <a:lnTo>
                    <a:pt x="19545" y="378485"/>
                  </a:lnTo>
                  <a:lnTo>
                    <a:pt x="32004" y="381000"/>
                  </a:lnTo>
                  <a:lnTo>
                    <a:pt x="160020" y="381000"/>
                  </a:lnTo>
                  <a:lnTo>
                    <a:pt x="172466" y="378485"/>
                  </a:lnTo>
                  <a:lnTo>
                    <a:pt x="182638" y="371627"/>
                  </a:lnTo>
                  <a:lnTo>
                    <a:pt x="189496" y="361454"/>
                  </a:lnTo>
                  <a:lnTo>
                    <a:pt x="192024" y="348996"/>
                  </a:lnTo>
                  <a:lnTo>
                    <a:pt x="192024" y="32004"/>
                  </a:lnTo>
                  <a:close/>
                </a:path>
              </a:pathLst>
            </a:custGeom>
            <a:solidFill>
              <a:srgbClr val="6CE9FF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3" name="object 13"/>
            <p:cNvSpPr/>
            <p:nvPr/>
          </p:nvSpPr>
          <p:spPr>
            <a:xfrm>
              <a:off x="1445513" y="3660266"/>
              <a:ext cx="691515" cy="280670"/>
            </a:xfrm>
            <a:custGeom>
              <a:avLst/>
              <a:gdLst/>
              <a:ahLst/>
              <a:cxnLst/>
              <a:rect l="l" t="t" r="r" b="b"/>
              <a:pathLst>
                <a:path w="691514" h="280670">
                  <a:moveTo>
                    <a:pt x="617920" y="29613"/>
                  </a:moveTo>
                  <a:lnTo>
                    <a:pt x="0" y="268731"/>
                  </a:lnTo>
                  <a:lnTo>
                    <a:pt x="4572" y="280669"/>
                  </a:lnTo>
                  <a:lnTo>
                    <a:pt x="622504" y="41421"/>
                  </a:lnTo>
                  <a:lnTo>
                    <a:pt x="617920" y="29613"/>
                  </a:lnTo>
                  <a:close/>
                </a:path>
                <a:path w="691514" h="280670">
                  <a:moveTo>
                    <a:pt x="675786" y="25018"/>
                  </a:moveTo>
                  <a:lnTo>
                    <a:pt x="629793" y="25018"/>
                  </a:lnTo>
                  <a:lnTo>
                    <a:pt x="634365" y="36829"/>
                  </a:lnTo>
                  <a:lnTo>
                    <a:pt x="622504" y="41421"/>
                  </a:lnTo>
                  <a:lnTo>
                    <a:pt x="633984" y="70992"/>
                  </a:lnTo>
                  <a:lnTo>
                    <a:pt x="675786" y="25018"/>
                  </a:lnTo>
                  <a:close/>
                </a:path>
                <a:path w="691514" h="280670">
                  <a:moveTo>
                    <a:pt x="629793" y="25018"/>
                  </a:moveTo>
                  <a:lnTo>
                    <a:pt x="617920" y="29613"/>
                  </a:lnTo>
                  <a:lnTo>
                    <a:pt x="622504" y="41421"/>
                  </a:lnTo>
                  <a:lnTo>
                    <a:pt x="634365" y="36829"/>
                  </a:lnTo>
                  <a:lnTo>
                    <a:pt x="629793" y="25018"/>
                  </a:lnTo>
                  <a:close/>
                </a:path>
                <a:path w="691514" h="280670">
                  <a:moveTo>
                    <a:pt x="606425" y="0"/>
                  </a:moveTo>
                  <a:lnTo>
                    <a:pt x="617920" y="29613"/>
                  </a:lnTo>
                  <a:lnTo>
                    <a:pt x="629793" y="25018"/>
                  </a:lnTo>
                  <a:lnTo>
                    <a:pt x="675786" y="25018"/>
                  </a:lnTo>
                  <a:lnTo>
                    <a:pt x="691261" y="8000"/>
                  </a:lnTo>
                  <a:lnTo>
                    <a:pt x="6064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4" name="object 14"/>
            <p:cNvSpPr/>
            <p:nvPr/>
          </p:nvSpPr>
          <p:spPr>
            <a:xfrm>
              <a:off x="2357628" y="3287267"/>
              <a:ext cx="192405" cy="1028700"/>
            </a:xfrm>
            <a:custGeom>
              <a:avLst/>
              <a:gdLst/>
              <a:ahLst/>
              <a:cxnLst/>
              <a:rect l="l" t="t" r="r" b="b"/>
              <a:pathLst>
                <a:path w="192405" h="1028700">
                  <a:moveTo>
                    <a:pt x="192024" y="679704"/>
                  </a:moveTo>
                  <a:lnTo>
                    <a:pt x="189496" y="667258"/>
                  </a:lnTo>
                  <a:lnTo>
                    <a:pt x="182638" y="657085"/>
                  </a:lnTo>
                  <a:lnTo>
                    <a:pt x="172466" y="650227"/>
                  </a:lnTo>
                  <a:lnTo>
                    <a:pt x="160020" y="647700"/>
                  </a:lnTo>
                  <a:lnTo>
                    <a:pt x="32004" y="647700"/>
                  </a:lnTo>
                  <a:lnTo>
                    <a:pt x="19545" y="650227"/>
                  </a:lnTo>
                  <a:lnTo>
                    <a:pt x="9372" y="657085"/>
                  </a:lnTo>
                  <a:lnTo>
                    <a:pt x="2514" y="667258"/>
                  </a:lnTo>
                  <a:lnTo>
                    <a:pt x="0" y="679704"/>
                  </a:lnTo>
                  <a:lnTo>
                    <a:pt x="0" y="996696"/>
                  </a:lnTo>
                  <a:lnTo>
                    <a:pt x="2514" y="1009154"/>
                  </a:lnTo>
                  <a:lnTo>
                    <a:pt x="9372" y="1019327"/>
                  </a:lnTo>
                  <a:lnTo>
                    <a:pt x="19545" y="1026185"/>
                  </a:lnTo>
                  <a:lnTo>
                    <a:pt x="32004" y="1028700"/>
                  </a:lnTo>
                  <a:lnTo>
                    <a:pt x="160020" y="1028700"/>
                  </a:lnTo>
                  <a:lnTo>
                    <a:pt x="172466" y="1026185"/>
                  </a:lnTo>
                  <a:lnTo>
                    <a:pt x="182638" y="1019327"/>
                  </a:lnTo>
                  <a:lnTo>
                    <a:pt x="189496" y="1009154"/>
                  </a:lnTo>
                  <a:lnTo>
                    <a:pt x="192024" y="996696"/>
                  </a:lnTo>
                  <a:lnTo>
                    <a:pt x="192024" y="679704"/>
                  </a:lnTo>
                  <a:close/>
                </a:path>
                <a:path w="192405" h="1028700">
                  <a:moveTo>
                    <a:pt x="192024" y="32004"/>
                  </a:moveTo>
                  <a:lnTo>
                    <a:pt x="189496" y="19558"/>
                  </a:lnTo>
                  <a:lnTo>
                    <a:pt x="182638" y="9385"/>
                  </a:lnTo>
                  <a:lnTo>
                    <a:pt x="172466" y="2527"/>
                  </a:lnTo>
                  <a:lnTo>
                    <a:pt x="160020" y="0"/>
                  </a:lnTo>
                  <a:lnTo>
                    <a:pt x="32004" y="0"/>
                  </a:lnTo>
                  <a:lnTo>
                    <a:pt x="19545" y="2527"/>
                  </a:lnTo>
                  <a:lnTo>
                    <a:pt x="9372" y="9385"/>
                  </a:lnTo>
                  <a:lnTo>
                    <a:pt x="2514" y="19558"/>
                  </a:lnTo>
                  <a:lnTo>
                    <a:pt x="0" y="32004"/>
                  </a:lnTo>
                  <a:lnTo>
                    <a:pt x="0" y="348996"/>
                  </a:lnTo>
                  <a:lnTo>
                    <a:pt x="2514" y="361454"/>
                  </a:lnTo>
                  <a:lnTo>
                    <a:pt x="9372" y="371627"/>
                  </a:lnTo>
                  <a:lnTo>
                    <a:pt x="19545" y="378485"/>
                  </a:lnTo>
                  <a:lnTo>
                    <a:pt x="32004" y="381000"/>
                  </a:lnTo>
                  <a:lnTo>
                    <a:pt x="160020" y="381000"/>
                  </a:lnTo>
                  <a:lnTo>
                    <a:pt x="172466" y="378485"/>
                  </a:lnTo>
                  <a:lnTo>
                    <a:pt x="182638" y="371627"/>
                  </a:lnTo>
                  <a:lnTo>
                    <a:pt x="189496" y="361454"/>
                  </a:lnTo>
                  <a:lnTo>
                    <a:pt x="192024" y="348996"/>
                  </a:lnTo>
                  <a:lnTo>
                    <a:pt x="192024" y="32004"/>
                  </a:lnTo>
                  <a:close/>
                </a:path>
              </a:pathLst>
            </a:custGeom>
            <a:solidFill>
              <a:srgbClr val="6CE9FF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5" name="object 15"/>
            <p:cNvSpPr/>
            <p:nvPr/>
          </p:nvSpPr>
          <p:spPr>
            <a:xfrm>
              <a:off x="1102144" y="3645661"/>
              <a:ext cx="1390015" cy="295910"/>
            </a:xfrm>
            <a:custGeom>
              <a:avLst/>
              <a:gdLst/>
              <a:ahLst/>
              <a:cxnLst/>
              <a:rect l="l" t="t" r="r" b="b"/>
              <a:pathLst>
                <a:path w="1390014" h="295910">
                  <a:moveTo>
                    <a:pt x="1389595" y="98806"/>
                  </a:moveTo>
                  <a:lnTo>
                    <a:pt x="1383245" y="86106"/>
                  </a:lnTo>
                  <a:lnTo>
                    <a:pt x="1351762" y="23152"/>
                  </a:lnTo>
                  <a:lnTo>
                    <a:pt x="1351864" y="22910"/>
                  </a:lnTo>
                  <a:lnTo>
                    <a:pt x="1352257" y="22606"/>
                  </a:lnTo>
                  <a:lnTo>
                    <a:pt x="1345145" y="20650"/>
                  </a:lnTo>
                  <a:lnTo>
                    <a:pt x="1345145" y="98806"/>
                  </a:lnTo>
                  <a:lnTo>
                    <a:pt x="1345145" y="275310"/>
                  </a:lnTo>
                  <a:lnTo>
                    <a:pt x="1317548" y="252133"/>
                  </a:lnTo>
                  <a:lnTo>
                    <a:pt x="1317548" y="268617"/>
                  </a:lnTo>
                  <a:lnTo>
                    <a:pt x="1255306" y="243535"/>
                  </a:lnTo>
                  <a:lnTo>
                    <a:pt x="1255306" y="257124"/>
                  </a:lnTo>
                  <a:lnTo>
                    <a:pt x="1159865" y="231838"/>
                  </a:lnTo>
                  <a:lnTo>
                    <a:pt x="1159865" y="244894"/>
                  </a:lnTo>
                  <a:lnTo>
                    <a:pt x="1109129" y="234873"/>
                  </a:lnTo>
                  <a:lnTo>
                    <a:pt x="1112227" y="232270"/>
                  </a:lnTo>
                  <a:lnTo>
                    <a:pt x="1159865" y="244894"/>
                  </a:lnTo>
                  <a:lnTo>
                    <a:pt x="1159865" y="231838"/>
                  </a:lnTo>
                  <a:lnTo>
                    <a:pt x="1124051" y="222338"/>
                  </a:lnTo>
                  <a:lnTo>
                    <a:pt x="1138605" y="210121"/>
                  </a:lnTo>
                  <a:lnTo>
                    <a:pt x="1255306" y="257124"/>
                  </a:lnTo>
                  <a:lnTo>
                    <a:pt x="1255306" y="243535"/>
                  </a:lnTo>
                  <a:lnTo>
                    <a:pt x="1149565" y="200914"/>
                  </a:lnTo>
                  <a:lnTo>
                    <a:pt x="1193241" y="164223"/>
                  </a:lnTo>
                  <a:lnTo>
                    <a:pt x="1317548" y="268617"/>
                  </a:lnTo>
                  <a:lnTo>
                    <a:pt x="1317548" y="252133"/>
                  </a:lnTo>
                  <a:lnTo>
                    <a:pt x="1203096" y="155956"/>
                  </a:lnTo>
                  <a:lnTo>
                    <a:pt x="1293164" y="80302"/>
                  </a:lnTo>
                  <a:lnTo>
                    <a:pt x="1295615" y="86360"/>
                  </a:lnTo>
                  <a:lnTo>
                    <a:pt x="1300975" y="80314"/>
                  </a:lnTo>
                  <a:lnTo>
                    <a:pt x="1314551" y="96481"/>
                  </a:lnTo>
                  <a:lnTo>
                    <a:pt x="1313395" y="98806"/>
                  </a:lnTo>
                  <a:lnTo>
                    <a:pt x="1316507" y="98806"/>
                  </a:lnTo>
                  <a:lnTo>
                    <a:pt x="1318221" y="100838"/>
                  </a:lnTo>
                  <a:lnTo>
                    <a:pt x="1319098" y="98806"/>
                  </a:lnTo>
                  <a:lnTo>
                    <a:pt x="1345145" y="98806"/>
                  </a:lnTo>
                  <a:lnTo>
                    <a:pt x="1345145" y="20650"/>
                  </a:lnTo>
                  <a:lnTo>
                    <a:pt x="1284122" y="3873"/>
                  </a:lnTo>
                  <a:lnTo>
                    <a:pt x="1284122" y="71297"/>
                  </a:lnTo>
                  <a:lnTo>
                    <a:pt x="1193241" y="147675"/>
                  </a:lnTo>
                  <a:lnTo>
                    <a:pt x="1183386" y="139395"/>
                  </a:lnTo>
                  <a:lnTo>
                    <a:pt x="1183386" y="155943"/>
                  </a:lnTo>
                  <a:lnTo>
                    <a:pt x="1136256" y="195554"/>
                  </a:lnTo>
                  <a:lnTo>
                    <a:pt x="1125296" y="191147"/>
                  </a:lnTo>
                  <a:lnTo>
                    <a:pt x="1125296" y="204762"/>
                  </a:lnTo>
                  <a:lnTo>
                    <a:pt x="1109091" y="218376"/>
                  </a:lnTo>
                  <a:lnTo>
                    <a:pt x="1097280" y="215252"/>
                  </a:lnTo>
                  <a:lnTo>
                    <a:pt x="1097280" y="228307"/>
                  </a:lnTo>
                  <a:lnTo>
                    <a:pt x="1093216" y="231724"/>
                  </a:lnTo>
                  <a:lnTo>
                    <a:pt x="1080757" y="229273"/>
                  </a:lnTo>
                  <a:lnTo>
                    <a:pt x="1080757" y="242201"/>
                  </a:lnTo>
                  <a:lnTo>
                    <a:pt x="1040853" y="275729"/>
                  </a:lnTo>
                  <a:lnTo>
                    <a:pt x="1040853" y="234315"/>
                  </a:lnTo>
                  <a:lnTo>
                    <a:pt x="1080757" y="242201"/>
                  </a:lnTo>
                  <a:lnTo>
                    <a:pt x="1080757" y="229273"/>
                  </a:lnTo>
                  <a:lnTo>
                    <a:pt x="1040853" y="221399"/>
                  </a:lnTo>
                  <a:lnTo>
                    <a:pt x="1040853" y="213360"/>
                  </a:lnTo>
                  <a:lnTo>
                    <a:pt x="1097280" y="228307"/>
                  </a:lnTo>
                  <a:lnTo>
                    <a:pt x="1097280" y="215252"/>
                  </a:lnTo>
                  <a:lnTo>
                    <a:pt x="1040853" y="200291"/>
                  </a:lnTo>
                  <a:lnTo>
                    <a:pt x="1040853" y="170738"/>
                  </a:lnTo>
                  <a:lnTo>
                    <a:pt x="1125296" y="204762"/>
                  </a:lnTo>
                  <a:lnTo>
                    <a:pt x="1125296" y="191147"/>
                  </a:lnTo>
                  <a:lnTo>
                    <a:pt x="1040853" y="157099"/>
                  </a:lnTo>
                  <a:lnTo>
                    <a:pt x="1040853" y="154825"/>
                  </a:lnTo>
                  <a:lnTo>
                    <a:pt x="1136281" y="116395"/>
                  </a:lnTo>
                  <a:lnTo>
                    <a:pt x="1183386" y="155943"/>
                  </a:lnTo>
                  <a:lnTo>
                    <a:pt x="1183386" y="139395"/>
                  </a:lnTo>
                  <a:lnTo>
                    <a:pt x="1149616" y="111010"/>
                  </a:lnTo>
                  <a:lnTo>
                    <a:pt x="1281480" y="57899"/>
                  </a:lnTo>
                  <a:lnTo>
                    <a:pt x="1284122" y="71297"/>
                  </a:lnTo>
                  <a:lnTo>
                    <a:pt x="1284122" y="3873"/>
                  </a:lnTo>
                  <a:lnTo>
                    <a:pt x="1270088" y="0"/>
                  </a:lnTo>
                  <a:lnTo>
                    <a:pt x="1271231" y="5867"/>
                  </a:lnTo>
                  <a:lnTo>
                    <a:pt x="1268691" y="5334"/>
                  </a:lnTo>
                  <a:lnTo>
                    <a:pt x="1271536" y="16103"/>
                  </a:lnTo>
                  <a:lnTo>
                    <a:pt x="1267167" y="15748"/>
                  </a:lnTo>
                  <a:lnTo>
                    <a:pt x="1273594" y="31711"/>
                  </a:lnTo>
                  <a:lnTo>
                    <a:pt x="1254480" y="35496"/>
                  </a:lnTo>
                  <a:lnTo>
                    <a:pt x="1254480" y="55029"/>
                  </a:lnTo>
                  <a:lnTo>
                    <a:pt x="1138593" y="101739"/>
                  </a:lnTo>
                  <a:lnTo>
                    <a:pt x="1125245" y="90538"/>
                  </a:lnTo>
                  <a:lnTo>
                    <a:pt x="1125245" y="107124"/>
                  </a:lnTo>
                  <a:lnTo>
                    <a:pt x="1040853" y="141135"/>
                  </a:lnTo>
                  <a:lnTo>
                    <a:pt x="1040853" y="111645"/>
                  </a:lnTo>
                  <a:lnTo>
                    <a:pt x="1109103" y="93560"/>
                  </a:lnTo>
                  <a:lnTo>
                    <a:pt x="1125245" y="107124"/>
                  </a:lnTo>
                  <a:lnTo>
                    <a:pt x="1125245" y="90538"/>
                  </a:lnTo>
                  <a:lnTo>
                    <a:pt x="1124115" y="89585"/>
                  </a:lnTo>
                  <a:lnTo>
                    <a:pt x="1254480" y="55029"/>
                  </a:lnTo>
                  <a:lnTo>
                    <a:pt x="1254480" y="35496"/>
                  </a:lnTo>
                  <a:lnTo>
                    <a:pt x="1159027" y="54343"/>
                  </a:lnTo>
                  <a:lnTo>
                    <a:pt x="1159027" y="67246"/>
                  </a:lnTo>
                  <a:lnTo>
                    <a:pt x="1112291" y="79641"/>
                  </a:lnTo>
                  <a:lnTo>
                    <a:pt x="1109243" y="77089"/>
                  </a:lnTo>
                  <a:lnTo>
                    <a:pt x="1159027" y="67246"/>
                  </a:lnTo>
                  <a:lnTo>
                    <a:pt x="1159027" y="54343"/>
                  </a:lnTo>
                  <a:lnTo>
                    <a:pt x="1097267" y="66535"/>
                  </a:lnTo>
                  <a:lnTo>
                    <a:pt x="1097267" y="83629"/>
                  </a:lnTo>
                  <a:lnTo>
                    <a:pt x="1078572" y="88582"/>
                  </a:lnTo>
                  <a:lnTo>
                    <a:pt x="1084033" y="82067"/>
                  </a:lnTo>
                  <a:lnTo>
                    <a:pt x="1093241" y="80251"/>
                  </a:lnTo>
                  <a:lnTo>
                    <a:pt x="1097267" y="83629"/>
                  </a:lnTo>
                  <a:lnTo>
                    <a:pt x="1097267" y="66535"/>
                  </a:lnTo>
                  <a:lnTo>
                    <a:pt x="1097026" y="66573"/>
                  </a:lnTo>
                  <a:lnTo>
                    <a:pt x="1103769" y="58547"/>
                  </a:lnTo>
                  <a:lnTo>
                    <a:pt x="1117307" y="42418"/>
                  </a:lnTo>
                  <a:lnTo>
                    <a:pt x="1034618" y="22644"/>
                  </a:lnTo>
                  <a:lnTo>
                    <a:pt x="1028153" y="22009"/>
                  </a:lnTo>
                  <a:lnTo>
                    <a:pt x="1028153" y="98806"/>
                  </a:lnTo>
                  <a:lnTo>
                    <a:pt x="1028153" y="101942"/>
                  </a:lnTo>
                  <a:lnTo>
                    <a:pt x="1028153" y="276275"/>
                  </a:lnTo>
                  <a:lnTo>
                    <a:pt x="995946" y="251358"/>
                  </a:lnTo>
                  <a:lnTo>
                    <a:pt x="995946" y="267487"/>
                  </a:lnTo>
                  <a:lnTo>
                    <a:pt x="931075" y="242392"/>
                  </a:lnTo>
                  <a:lnTo>
                    <a:pt x="931075" y="256070"/>
                  </a:lnTo>
                  <a:lnTo>
                    <a:pt x="844791" y="233807"/>
                  </a:lnTo>
                  <a:lnTo>
                    <a:pt x="858888" y="228130"/>
                  </a:lnTo>
                  <a:lnTo>
                    <a:pt x="931075" y="256070"/>
                  </a:lnTo>
                  <a:lnTo>
                    <a:pt x="931075" y="242392"/>
                  </a:lnTo>
                  <a:lnTo>
                    <a:pt x="876211" y="221157"/>
                  </a:lnTo>
                  <a:lnTo>
                    <a:pt x="908443" y="208178"/>
                  </a:lnTo>
                  <a:lnTo>
                    <a:pt x="923048" y="211061"/>
                  </a:lnTo>
                  <a:lnTo>
                    <a:pt x="995946" y="267487"/>
                  </a:lnTo>
                  <a:lnTo>
                    <a:pt x="995946" y="251358"/>
                  </a:lnTo>
                  <a:lnTo>
                    <a:pt x="951014" y="216585"/>
                  </a:lnTo>
                  <a:lnTo>
                    <a:pt x="1028153" y="231813"/>
                  </a:lnTo>
                  <a:lnTo>
                    <a:pt x="1028153" y="218884"/>
                  </a:lnTo>
                  <a:lnTo>
                    <a:pt x="929970" y="199504"/>
                  </a:lnTo>
                  <a:lnTo>
                    <a:pt x="953236" y="190131"/>
                  </a:lnTo>
                  <a:lnTo>
                    <a:pt x="1028153" y="209994"/>
                  </a:lnTo>
                  <a:lnTo>
                    <a:pt x="1028153" y="196938"/>
                  </a:lnTo>
                  <a:lnTo>
                    <a:pt x="972781" y="182257"/>
                  </a:lnTo>
                  <a:lnTo>
                    <a:pt x="1021105" y="162788"/>
                  </a:lnTo>
                  <a:lnTo>
                    <a:pt x="1028153" y="165620"/>
                  </a:lnTo>
                  <a:lnTo>
                    <a:pt x="1028153" y="146253"/>
                  </a:lnTo>
                  <a:lnTo>
                    <a:pt x="1021054" y="149123"/>
                  </a:lnTo>
                  <a:lnTo>
                    <a:pt x="1004112" y="142303"/>
                  </a:lnTo>
                  <a:lnTo>
                    <a:pt x="1004112" y="155943"/>
                  </a:lnTo>
                  <a:lnTo>
                    <a:pt x="952296" y="176834"/>
                  </a:lnTo>
                  <a:lnTo>
                    <a:pt x="932751" y="171665"/>
                  </a:lnTo>
                  <a:lnTo>
                    <a:pt x="932751" y="184708"/>
                  </a:lnTo>
                  <a:lnTo>
                    <a:pt x="917676" y="190779"/>
                  </a:lnTo>
                  <a:lnTo>
                    <a:pt x="900658" y="177634"/>
                  </a:lnTo>
                  <a:lnTo>
                    <a:pt x="900658" y="193725"/>
                  </a:lnTo>
                  <a:lnTo>
                    <a:pt x="885659" y="190766"/>
                  </a:lnTo>
                  <a:lnTo>
                    <a:pt x="885659" y="203682"/>
                  </a:lnTo>
                  <a:lnTo>
                    <a:pt x="858901" y="214464"/>
                  </a:lnTo>
                  <a:lnTo>
                    <a:pt x="841603" y="207772"/>
                  </a:lnTo>
                  <a:lnTo>
                    <a:pt x="841603" y="221437"/>
                  </a:lnTo>
                  <a:lnTo>
                    <a:pt x="824128" y="228473"/>
                  </a:lnTo>
                  <a:lnTo>
                    <a:pt x="804443" y="223393"/>
                  </a:lnTo>
                  <a:lnTo>
                    <a:pt x="804443" y="236397"/>
                  </a:lnTo>
                  <a:lnTo>
                    <a:pt x="730326" y="266268"/>
                  </a:lnTo>
                  <a:lnTo>
                    <a:pt x="777786" y="229527"/>
                  </a:lnTo>
                  <a:lnTo>
                    <a:pt x="804443" y="236397"/>
                  </a:lnTo>
                  <a:lnTo>
                    <a:pt x="804443" y="223393"/>
                  </a:lnTo>
                  <a:lnTo>
                    <a:pt x="790397" y="219760"/>
                  </a:lnTo>
                  <a:lnTo>
                    <a:pt x="806030" y="207657"/>
                  </a:lnTo>
                  <a:lnTo>
                    <a:pt x="841603" y="221437"/>
                  </a:lnTo>
                  <a:lnTo>
                    <a:pt x="841603" y="207772"/>
                  </a:lnTo>
                  <a:lnTo>
                    <a:pt x="817791" y="198551"/>
                  </a:lnTo>
                  <a:lnTo>
                    <a:pt x="826300" y="191973"/>
                  </a:lnTo>
                  <a:lnTo>
                    <a:pt x="885659" y="203682"/>
                  </a:lnTo>
                  <a:lnTo>
                    <a:pt x="885659" y="190766"/>
                  </a:lnTo>
                  <a:lnTo>
                    <a:pt x="839609" y="181673"/>
                  </a:lnTo>
                  <a:lnTo>
                    <a:pt x="860437" y="165544"/>
                  </a:lnTo>
                  <a:lnTo>
                    <a:pt x="866254" y="167081"/>
                  </a:lnTo>
                  <a:lnTo>
                    <a:pt x="900658" y="193725"/>
                  </a:lnTo>
                  <a:lnTo>
                    <a:pt x="900658" y="177634"/>
                  </a:lnTo>
                  <a:lnTo>
                    <a:pt x="897864" y="175463"/>
                  </a:lnTo>
                  <a:lnTo>
                    <a:pt x="932751" y="184708"/>
                  </a:lnTo>
                  <a:lnTo>
                    <a:pt x="932751" y="171665"/>
                  </a:lnTo>
                  <a:lnTo>
                    <a:pt x="873569" y="155968"/>
                  </a:lnTo>
                  <a:lnTo>
                    <a:pt x="952360" y="135102"/>
                  </a:lnTo>
                  <a:lnTo>
                    <a:pt x="1004112" y="155943"/>
                  </a:lnTo>
                  <a:lnTo>
                    <a:pt x="1004112" y="142303"/>
                  </a:lnTo>
                  <a:lnTo>
                    <a:pt x="972820" y="129679"/>
                  </a:lnTo>
                  <a:lnTo>
                    <a:pt x="1028153" y="115011"/>
                  </a:lnTo>
                  <a:lnTo>
                    <a:pt x="1028153" y="101942"/>
                  </a:lnTo>
                  <a:lnTo>
                    <a:pt x="953249" y="121793"/>
                  </a:lnTo>
                  <a:lnTo>
                    <a:pt x="932789" y="113550"/>
                  </a:lnTo>
                  <a:lnTo>
                    <a:pt x="932789" y="127215"/>
                  </a:lnTo>
                  <a:lnTo>
                    <a:pt x="898055" y="136410"/>
                  </a:lnTo>
                  <a:lnTo>
                    <a:pt x="917752" y="121158"/>
                  </a:lnTo>
                  <a:lnTo>
                    <a:pt x="932789" y="127215"/>
                  </a:lnTo>
                  <a:lnTo>
                    <a:pt x="932789" y="113550"/>
                  </a:lnTo>
                  <a:lnTo>
                    <a:pt x="930084" y="112458"/>
                  </a:lnTo>
                  <a:lnTo>
                    <a:pt x="997432" y="99148"/>
                  </a:lnTo>
                  <a:lnTo>
                    <a:pt x="997673" y="99441"/>
                  </a:lnTo>
                  <a:lnTo>
                    <a:pt x="997851" y="99072"/>
                  </a:lnTo>
                  <a:lnTo>
                    <a:pt x="999197" y="98806"/>
                  </a:lnTo>
                  <a:lnTo>
                    <a:pt x="1028153" y="98806"/>
                  </a:lnTo>
                  <a:lnTo>
                    <a:pt x="1028153" y="22009"/>
                  </a:lnTo>
                  <a:lnTo>
                    <a:pt x="988745" y="18288"/>
                  </a:lnTo>
                  <a:lnTo>
                    <a:pt x="988745" y="87934"/>
                  </a:lnTo>
                  <a:lnTo>
                    <a:pt x="951026" y="95389"/>
                  </a:lnTo>
                  <a:lnTo>
                    <a:pt x="974178" y="77457"/>
                  </a:lnTo>
                  <a:lnTo>
                    <a:pt x="977353" y="85598"/>
                  </a:lnTo>
                  <a:lnTo>
                    <a:pt x="982522" y="79908"/>
                  </a:lnTo>
                  <a:lnTo>
                    <a:pt x="988745" y="87934"/>
                  </a:lnTo>
                  <a:lnTo>
                    <a:pt x="988745" y="18288"/>
                  </a:lnTo>
                  <a:lnTo>
                    <a:pt x="969391" y="16459"/>
                  </a:lnTo>
                  <a:lnTo>
                    <a:pt x="969391" y="65125"/>
                  </a:lnTo>
                  <a:lnTo>
                    <a:pt x="923163" y="100888"/>
                  </a:lnTo>
                  <a:lnTo>
                    <a:pt x="908558" y="103784"/>
                  </a:lnTo>
                  <a:lnTo>
                    <a:pt x="900722" y="100634"/>
                  </a:lnTo>
                  <a:lnTo>
                    <a:pt x="900722" y="118249"/>
                  </a:lnTo>
                  <a:lnTo>
                    <a:pt x="866406" y="144792"/>
                  </a:lnTo>
                  <a:lnTo>
                    <a:pt x="860323" y="146405"/>
                  </a:lnTo>
                  <a:lnTo>
                    <a:pt x="840714" y="131241"/>
                  </a:lnTo>
                  <a:lnTo>
                    <a:pt x="840714" y="164668"/>
                  </a:lnTo>
                  <a:lnTo>
                    <a:pt x="822985" y="178384"/>
                  </a:lnTo>
                  <a:lnTo>
                    <a:pt x="809663" y="175755"/>
                  </a:lnTo>
                  <a:lnTo>
                    <a:pt x="809663" y="188683"/>
                  </a:lnTo>
                  <a:lnTo>
                    <a:pt x="803871" y="193167"/>
                  </a:lnTo>
                  <a:lnTo>
                    <a:pt x="792099" y="188620"/>
                  </a:lnTo>
                  <a:lnTo>
                    <a:pt x="792099" y="202272"/>
                  </a:lnTo>
                  <a:lnTo>
                    <a:pt x="774712" y="215722"/>
                  </a:lnTo>
                  <a:lnTo>
                    <a:pt x="762101" y="212471"/>
                  </a:lnTo>
                  <a:lnTo>
                    <a:pt x="762101" y="225475"/>
                  </a:lnTo>
                  <a:lnTo>
                    <a:pt x="696429" y="276275"/>
                  </a:lnTo>
                  <a:lnTo>
                    <a:pt x="696429" y="208534"/>
                  </a:lnTo>
                  <a:lnTo>
                    <a:pt x="762101" y="225475"/>
                  </a:lnTo>
                  <a:lnTo>
                    <a:pt x="762101" y="212471"/>
                  </a:lnTo>
                  <a:lnTo>
                    <a:pt x="710539" y="199161"/>
                  </a:lnTo>
                  <a:lnTo>
                    <a:pt x="754202" y="187591"/>
                  </a:lnTo>
                  <a:lnTo>
                    <a:pt x="792099" y="202272"/>
                  </a:lnTo>
                  <a:lnTo>
                    <a:pt x="792099" y="188620"/>
                  </a:lnTo>
                  <a:lnTo>
                    <a:pt x="775144" y="182054"/>
                  </a:lnTo>
                  <a:lnTo>
                    <a:pt x="775550" y="181952"/>
                  </a:lnTo>
                  <a:lnTo>
                    <a:pt x="809663" y="188683"/>
                  </a:lnTo>
                  <a:lnTo>
                    <a:pt x="809663" y="175755"/>
                  </a:lnTo>
                  <a:lnTo>
                    <a:pt x="803490" y="174536"/>
                  </a:lnTo>
                  <a:lnTo>
                    <a:pt x="840714" y="164668"/>
                  </a:lnTo>
                  <a:lnTo>
                    <a:pt x="840714" y="131241"/>
                  </a:lnTo>
                  <a:lnTo>
                    <a:pt x="840625" y="147243"/>
                  </a:lnTo>
                  <a:lnTo>
                    <a:pt x="824280" y="142913"/>
                  </a:lnTo>
                  <a:lnTo>
                    <a:pt x="824280" y="155968"/>
                  </a:lnTo>
                  <a:lnTo>
                    <a:pt x="775233" y="168960"/>
                  </a:lnTo>
                  <a:lnTo>
                    <a:pt x="734148" y="160858"/>
                  </a:lnTo>
                  <a:lnTo>
                    <a:pt x="734148" y="179832"/>
                  </a:lnTo>
                  <a:lnTo>
                    <a:pt x="696429" y="189826"/>
                  </a:lnTo>
                  <a:lnTo>
                    <a:pt x="696429" y="166331"/>
                  </a:lnTo>
                  <a:lnTo>
                    <a:pt x="702208" y="167474"/>
                  </a:lnTo>
                  <a:lnTo>
                    <a:pt x="734148" y="179832"/>
                  </a:lnTo>
                  <a:lnTo>
                    <a:pt x="734148" y="160858"/>
                  </a:lnTo>
                  <a:lnTo>
                    <a:pt x="709523" y="155994"/>
                  </a:lnTo>
                  <a:lnTo>
                    <a:pt x="775373" y="143002"/>
                  </a:lnTo>
                  <a:lnTo>
                    <a:pt x="824280" y="155968"/>
                  </a:lnTo>
                  <a:lnTo>
                    <a:pt x="824280" y="142913"/>
                  </a:lnTo>
                  <a:lnTo>
                    <a:pt x="803592" y="137426"/>
                  </a:lnTo>
                  <a:lnTo>
                    <a:pt x="823010" y="133591"/>
                  </a:lnTo>
                  <a:lnTo>
                    <a:pt x="840625" y="147243"/>
                  </a:lnTo>
                  <a:lnTo>
                    <a:pt x="840625" y="131165"/>
                  </a:lnTo>
                  <a:lnTo>
                    <a:pt x="839546" y="130327"/>
                  </a:lnTo>
                  <a:lnTo>
                    <a:pt x="900722" y="118249"/>
                  </a:lnTo>
                  <a:lnTo>
                    <a:pt x="900722" y="100634"/>
                  </a:lnTo>
                  <a:lnTo>
                    <a:pt x="885774" y="94615"/>
                  </a:lnTo>
                  <a:lnTo>
                    <a:pt x="885774" y="108280"/>
                  </a:lnTo>
                  <a:lnTo>
                    <a:pt x="826223" y="120027"/>
                  </a:lnTo>
                  <a:lnTo>
                    <a:pt x="817689" y="113411"/>
                  </a:lnTo>
                  <a:lnTo>
                    <a:pt x="858913" y="97459"/>
                  </a:lnTo>
                  <a:lnTo>
                    <a:pt x="885774" y="108280"/>
                  </a:lnTo>
                  <a:lnTo>
                    <a:pt x="885774" y="94615"/>
                  </a:lnTo>
                  <a:lnTo>
                    <a:pt x="876223" y="90754"/>
                  </a:lnTo>
                  <a:lnTo>
                    <a:pt x="964450" y="56591"/>
                  </a:lnTo>
                  <a:lnTo>
                    <a:pt x="967714" y="60807"/>
                  </a:lnTo>
                  <a:lnTo>
                    <a:pt x="969391" y="65125"/>
                  </a:lnTo>
                  <a:lnTo>
                    <a:pt x="969391" y="16459"/>
                  </a:lnTo>
                  <a:lnTo>
                    <a:pt x="949794" y="14605"/>
                  </a:lnTo>
                  <a:lnTo>
                    <a:pt x="958710" y="37592"/>
                  </a:lnTo>
                  <a:lnTo>
                    <a:pt x="950937" y="39116"/>
                  </a:lnTo>
                  <a:lnTo>
                    <a:pt x="956360" y="46139"/>
                  </a:lnTo>
                  <a:lnTo>
                    <a:pt x="859015" y="83820"/>
                  </a:lnTo>
                  <a:lnTo>
                    <a:pt x="841692" y="76847"/>
                  </a:lnTo>
                  <a:lnTo>
                    <a:pt x="841692" y="90512"/>
                  </a:lnTo>
                  <a:lnTo>
                    <a:pt x="809701" y="102895"/>
                  </a:lnTo>
                  <a:lnTo>
                    <a:pt x="809701" y="123291"/>
                  </a:lnTo>
                  <a:lnTo>
                    <a:pt x="775601" y="130009"/>
                  </a:lnTo>
                  <a:lnTo>
                    <a:pt x="775131" y="129895"/>
                  </a:lnTo>
                  <a:lnTo>
                    <a:pt x="803859" y="118770"/>
                  </a:lnTo>
                  <a:lnTo>
                    <a:pt x="809701" y="123291"/>
                  </a:lnTo>
                  <a:lnTo>
                    <a:pt x="809701" y="102895"/>
                  </a:lnTo>
                  <a:lnTo>
                    <a:pt x="805954" y="104343"/>
                  </a:lnTo>
                  <a:lnTo>
                    <a:pt x="792137" y="93649"/>
                  </a:lnTo>
                  <a:lnTo>
                    <a:pt x="792137" y="109689"/>
                  </a:lnTo>
                  <a:lnTo>
                    <a:pt x="754240" y="124358"/>
                  </a:lnTo>
                  <a:lnTo>
                    <a:pt x="734225" y="119062"/>
                  </a:lnTo>
                  <a:lnTo>
                    <a:pt x="734225" y="132092"/>
                  </a:lnTo>
                  <a:lnTo>
                    <a:pt x="702119" y="144513"/>
                  </a:lnTo>
                  <a:lnTo>
                    <a:pt x="696429" y="145643"/>
                  </a:lnTo>
                  <a:lnTo>
                    <a:pt x="696429" y="122085"/>
                  </a:lnTo>
                  <a:lnTo>
                    <a:pt x="734225" y="132092"/>
                  </a:lnTo>
                  <a:lnTo>
                    <a:pt x="734225" y="119062"/>
                  </a:lnTo>
                  <a:lnTo>
                    <a:pt x="696429" y="109029"/>
                  </a:lnTo>
                  <a:lnTo>
                    <a:pt x="696429" y="98806"/>
                  </a:lnTo>
                  <a:lnTo>
                    <a:pt x="726719" y="98806"/>
                  </a:lnTo>
                  <a:lnTo>
                    <a:pt x="727036" y="99441"/>
                  </a:lnTo>
                  <a:lnTo>
                    <a:pt x="727519" y="98806"/>
                  </a:lnTo>
                  <a:lnTo>
                    <a:pt x="728179" y="98806"/>
                  </a:lnTo>
                  <a:lnTo>
                    <a:pt x="727913" y="98298"/>
                  </a:lnTo>
                  <a:lnTo>
                    <a:pt x="741489" y="80733"/>
                  </a:lnTo>
                  <a:lnTo>
                    <a:pt x="746467" y="86360"/>
                  </a:lnTo>
                  <a:lnTo>
                    <a:pt x="750176" y="77203"/>
                  </a:lnTo>
                  <a:lnTo>
                    <a:pt x="792137" y="109689"/>
                  </a:lnTo>
                  <a:lnTo>
                    <a:pt x="792137" y="93649"/>
                  </a:lnTo>
                  <a:lnTo>
                    <a:pt x="755116" y="64985"/>
                  </a:lnTo>
                  <a:lnTo>
                    <a:pt x="756716" y="61010"/>
                  </a:lnTo>
                  <a:lnTo>
                    <a:pt x="759498" y="57416"/>
                  </a:lnTo>
                  <a:lnTo>
                    <a:pt x="841692" y="90512"/>
                  </a:lnTo>
                  <a:lnTo>
                    <a:pt x="841692" y="76847"/>
                  </a:lnTo>
                  <a:lnTo>
                    <a:pt x="767575" y="46964"/>
                  </a:lnTo>
                  <a:lnTo>
                    <a:pt x="773645" y="39116"/>
                  </a:lnTo>
                  <a:lnTo>
                    <a:pt x="766165" y="37642"/>
                  </a:lnTo>
                  <a:lnTo>
                    <a:pt x="775042" y="15748"/>
                  </a:lnTo>
                  <a:lnTo>
                    <a:pt x="690206" y="22606"/>
                  </a:lnTo>
                  <a:lnTo>
                    <a:pt x="690079" y="22606"/>
                  </a:lnTo>
                  <a:lnTo>
                    <a:pt x="683729" y="23901"/>
                  </a:lnTo>
                  <a:lnTo>
                    <a:pt x="683729" y="98806"/>
                  </a:lnTo>
                  <a:lnTo>
                    <a:pt x="683729" y="276275"/>
                  </a:lnTo>
                  <a:lnTo>
                    <a:pt x="651522" y="251358"/>
                  </a:lnTo>
                  <a:lnTo>
                    <a:pt x="651522" y="267500"/>
                  </a:lnTo>
                  <a:lnTo>
                    <a:pt x="570699" y="236220"/>
                  </a:lnTo>
                  <a:lnTo>
                    <a:pt x="600824" y="228244"/>
                  </a:lnTo>
                  <a:lnTo>
                    <a:pt x="651522" y="267500"/>
                  </a:lnTo>
                  <a:lnTo>
                    <a:pt x="651522" y="251358"/>
                  </a:lnTo>
                  <a:lnTo>
                    <a:pt x="616343" y="224129"/>
                  </a:lnTo>
                  <a:lnTo>
                    <a:pt x="683729" y="206260"/>
                  </a:lnTo>
                  <a:lnTo>
                    <a:pt x="683729" y="192239"/>
                  </a:lnTo>
                  <a:lnTo>
                    <a:pt x="660679" y="186309"/>
                  </a:lnTo>
                  <a:lnTo>
                    <a:pt x="660679" y="199301"/>
                  </a:lnTo>
                  <a:lnTo>
                    <a:pt x="603758" y="214388"/>
                  </a:lnTo>
                  <a:lnTo>
                    <a:pt x="588251" y="202387"/>
                  </a:lnTo>
                  <a:lnTo>
                    <a:pt x="588251" y="218503"/>
                  </a:lnTo>
                  <a:lnTo>
                    <a:pt x="550659" y="228460"/>
                  </a:lnTo>
                  <a:lnTo>
                    <a:pt x="535597" y="222631"/>
                  </a:lnTo>
                  <a:lnTo>
                    <a:pt x="574255" y="207670"/>
                  </a:lnTo>
                  <a:lnTo>
                    <a:pt x="588251" y="218503"/>
                  </a:lnTo>
                  <a:lnTo>
                    <a:pt x="588251" y="202387"/>
                  </a:lnTo>
                  <a:lnTo>
                    <a:pt x="621792" y="189268"/>
                  </a:lnTo>
                  <a:lnTo>
                    <a:pt x="660679" y="199301"/>
                  </a:lnTo>
                  <a:lnTo>
                    <a:pt x="660679" y="186309"/>
                  </a:lnTo>
                  <a:lnTo>
                    <a:pt x="641959" y="181470"/>
                  </a:lnTo>
                  <a:lnTo>
                    <a:pt x="683729" y="165290"/>
                  </a:lnTo>
                  <a:lnTo>
                    <a:pt x="683729" y="146672"/>
                  </a:lnTo>
                  <a:lnTo>
                    <a:pt x="644042" y="131330"/>
                  </a:lnTo>
                  <a:lnTo>
                    <a:pt x="644042" y="155994"/>
                  </a:lnTo>
                  <a:lnTo>
                    <a:pt x="633945" y="157988"/>
                  </a:lnTo>
                  <a:lnTo>
                    <a:pt x="633945" y="170903"/>
                  </a:lnTo>
                  <a:lnTo>
                    <a:pt x="620788" y="175996"/>
                  </a:lnTo>
                  <a:lnTo>
                    <a:pt x="615315" y="174586"/>
                  </a:lnTo>
                  <a:lnTo>
                    <a:pt x="633945" y="170903"/>
                  </a:lnTo>
                  <a:lnTo>
                    <a:pt x="633945" y="157988"/>
                  </a:lnTo>
                  <a:lnTo>
                    <a:pt x="600621" y="164566"/>
                  </a:lnTo>
                  <a:lnTo>
                    <a:pt x="600621" y="183807"/>
                  </a:lnTo>
                  <a:lnTo>
                    <a:pt x="576364" y="193192"/>
                  </a:lnTo>
                  <a:lnTo>
                    <a:pt x="565124" y="184492"/>
                  </a:lnTo>
                  <a:lnTo>
                    <a:pt x="586752" y="180225"/>
                  </a:lnTo>
                  <a:lnTo>
                    <a:pt x="600621" y="183807"/>
                  </a:lnTo>
                  <a:lnTo>
                    <a:pt x="600621" y="164566"/>
                  </a:lnTo>
                  <a:lnTo>
                    <a:pt x="586930" y="167259"/>
                  </a:lnTo>
                  <a:lnTo>
                    <a:pt x="562495" y="160959"/>
                  </a:lnTo>
                  <a:lnTo>
                    <a:pt x="562495" y="198564"/>
                  </a:lnTo>
                  <a:lnTo>
                    <a:pt x="529678" y="211264"/>
                  </a:lnTo>
                  <a:lnTo>
                    <a:pt x="529678" y="234010"/>
                  </a:lnTo>
                  <a:lnTo>
                    <a:pt x="455244" y="253733"/>
                  </a:lnTo>
                  <a:lnTo>
                    <a:pt x="517931" y="229476"/>
                  </a:lnTo>
                  <a:lnTo>
                    <a:pt x="529678" y="234010"/>
                  </a:lnTo>
                  <a:lnTo>
                    <a:pt x="529678" y="211264"/>
                  </a:lnTo>
                  <a:lnTo>
                    <a:pt x="517931" y="215798"/>
                  </a:lnTo>
                  <a:lnTo>
                    <a:pt x="500265" y="208965"/>
                  </a:lnTo>
                  <a:lnTo>
                    <a:pt x="500265" y="222631"/>
                  </a:lnTo>
                  <a:lnTo>
                    <a:pt x="384327" y="267487"/>
                  </a:lnTo>
                  <a:lnTo>
                    <a:pt x="461594" y="207657"/>
                  </a:lnTo>
                  <a:lnTo>
                    <a:pt x="500265" y="222631"/>
                  </a:lnTo>
                  <a:lnTo>
                    <a:pt x="500265" y="208965"/>
                  </a:lnTo>
                  <a:lnTo>
                    <a:pt x="480301" y="201231"/>
                  </a:lnTo>
                  <a:lnTo>
                    <a:pt x="548551" y="187769"/>
                  </a:lnTo>
                  <a:lnTo>
                    <a:pt x="562495" y="198564"/>
                  </a:lnTo>
                  <a:lnTo>
                    <a:pt x="562495" y="160959"/>
                  </a:lnTo>
                  <a:lnTo>
                    <a:pt x="558368" y="159905"/>
                  </a:lnTo>
                  <a:lnTo>
                    <a:pt x="558368" y="172897"/>
                  </a:lnTo>
                  <a:lnTo>
                    <a:pt x="551802" y="174193"/>
                  </a:lnTo>
                  <a:lnTo>
                    <a:pt x="545998" y="169710"/>
                  </a:lnTo>
                  <a:lnTo>
                    <a:pt x="558368" y="172897"/>
                  </a:lnTo>
                  <a:lnTo>
                    <a:pt x="558368" y="159905"/>
                  </a:lnTo>
                  <a:lnTo>
                    <a:pt x="535241" y="153936"/>
                  </a:lnTo>
                  <a:lnTo>
                    <a:pt x="535241" y="177457"/>
                  </a:lnTo>
                  <a:lnTo>
                    <a:pt x="488772" y="186626"/>
                  </a:lnTo>
                  <a:lnTo>
                    <a:pt x="517931" y="164058"/>
                  </a:lnTo>
                  <a:lnTo>
                    <a:pt x="535241" y="177457"/>
                  </a:lnTo>
                  <a:lnTo>
                    <a:pt x="535241" y="153936"/>
                  </a:lnTo>
                  <a:lnTo>
                    <a:pt x="532053" y="153111"/>
                  </a:lnTo>
                  <a:lnTo>
                    <a:pt x="551840" y="137795"/>
                  </a:lnTo>
                  <a:lnTo>
                    <a:pt x="644042" y="155994"/>
                  </a:lnTo>
                  <a:lnTo>
                    <a:pt x="644042" y="131330"/>
                  </a:lnTo>
                  <a:lnTo>
                    <a:pt x="634060" y="127457"/>
                  </a:lnTo>
                  <a:lnTo>
                    <a:pt x="634060" y="141097"/>
                  </a:lnTo>
                  <a:lnTo>
                    <a:pt x="565150" y="127495"/>
                  </a:lnTo>
                  <a:lnTo>
                    <a:pt x="576414" y="118770"/>
                  </a:lnTo>
                  <a:lnTo>
                    <a:pt x="634060" y="141097"/>
                  </a:lnTo>
                  <a:lnTo>
                    <a:pt x="634060" y="127457"/>
                  </a:lnTo>
                  <a:lnTo>
                    <a:pt x="588137" y="109689"/>
                  </a:lnTo>
                  <a:lnTo>
                    <a:pt x="603821" y="97536"/>
                  </a:lnTo>
                  <a:lnTo>
                    <a:pt x="683729" y="118719"/>
                  </a:lnTo>
                  <a:lnTo>
                    <a:pt x="683729" y="105664"/>
                  </a:lnTo>
                  <a:lnTo>
                    <a:pt x="657847" y="98806"/>
                  </a:lnTo>
                  <a:lnTo>
                    <a:pt x="683729" y="98806"/>
                  </a:lnTo>
                  <a:lnTo>
                    <a:pt x="683729" y="23901"/>
                  </a:lnTo>
                  <a:lnTo>
                    <a:pt x="651433" y="30264"/>
                  </a:lnTo>
                  <a:lnTo>
                    <a:pt x="651433" y="97116"/>
                  </a:lnTo>
                  <a:lnTo>
                    <a:pt x="616381" y="87820"/>
                  </a:lnTo>
                  <a:lnTo>
                    <a:pt x="633793" y="74333"/>
                  </a:lnTo>
                  <a:lnTo>
                    <a:pt x="651433" y="97116"/>
                  </a:lnTo>
                  <a:lnTo>
                    <a:pt x="651433" y="30264"/>
                  </a:lnTo>
                  <a:lnTo>
                    <a:pt x="606513" y="39116"/>
                  </a:lnTo>
                  <a:lnTo>
                    <a:pt x="626021" y="64312"/>
                  </a:lnTo>
                  <a:lnTo>
                    <a:pt x="600925" y="83731"/>
                  </a:lnTo>
                  <a:lnTo>
                    <a:pt x="588365" y="80403"/>
                  </a:lnTo>
                  <a:lnTo>
                    <a:pt x="588365" y="93446"/>
                  </a:lnTo>
                  <a:lnTo>
                    <a:pt x="574294" y="104330"/>
                  </a:lnTo>
                  <a:lnTo>
                    <a:pt x="562559" y="99796"/>
                  </a:lnTo>
                  <a:lnTo>
                    <a:pt x="562559" y="113398"/>
                  </a:lnTo>
                  <a:lnTo>
                    <a:pt x="548576" y="124218"/>
                  </a:lnTo>
                  <a:lnTo>
                    <a:pt x="535266" y="121602"/>
                  </a:lnTo>
                  <a:lnTo>
                    <a:pt x="535266" y="134518"/>
                  </a:lnTo>
                  <a:lnTo>
                    <a:pt x="517893" y="147955"/>
                  </a:lnTo>
                  <a:lnTo>
                    <a:pt x="503821" y="137071"/>
                  </a:lnTo>
                  <a:lnTo>
                    <a:pt x="503821" y="158826"/>
                  </a:lnTo>
                  <a:lnTo>
                    <a:pt x="460756" y="192151"/>
                  </a:lnTo>
                  <a:lnTo>
                    <a:pt x="458165" y="192671"/>
                  </a:lnTo>
                  <a:lnTo>
                    <a:pt x="438315" y="185000"/>
                  </a:lnTo>
                  <a:lnTo>
                    <a:pt x="438315" y="209511"/>
                  </a:lnTo>
                  <a:lnTo>
                    <a:pt x="352005" y="276275"/>
                  </a:lnTo>
                  <a:lnTo>
                    <a:pt x="352005" y="226542"/>
                  </a:lnTo>
                  <a:lnTo>
                    <a:pt x="438315" y="209511"/>
                  </a:lnTo>
                  <a:lnTo>
                    <a:pt x="438315" y="185000"/>
                  </a:lnTo>
                  <a:lnTo>
                    <a:pt x="434797" y="183629"/>
                  </a:lnTo>
                  <a:lnTo>
                    <a:pt x="434797" y="197281"/>
                  </a:lnTo>
                  <a:lnTo>
                    <a:pt x="352005" y="213614"/>
                  </a:lnTo>
                  <a:lnTo>
                    <a:pt x="352005" y="165227"/>
                  </a:lnTo>
                  <a:lnTo>
                    <a:pt x="434797" y="197281"/>
                  </a:lnTo>
                  <a:lnTo>
                    <a:pt x="434797" y="183629"/>
                  </a:lnTo>
                  <a:lnTo>
                    <a:pt x="352005" y="151587"/>
                  </a:lnTo>
                  <a:lnTo>
                    <a:pt x="352005" y="119646"/>
                  </a:lnTo>
                  <a:lnTo>
                    <a:pt x="503821" y="158826"/>
                  </a:lnTo>
                  <a:lnTo>
                    <a:pt x="503821" y="137071"/>
                  </a:lnTo>
                  <a:lnTo>
                    <a:pt x="489635" y="126098"/>
                  </a:lnTo>
                  <a:lnTo>
                    <a:pt x="489635" y="142163"/>
                  </a:lnTo>
                  <a:lnTo>
                    <a:pt x="352005" y="106641"/>
                  </a:lnTo>
                  <a:lnTo>
                    <a:pt x="352005" y="98806"/>
                  </a:lnTo>
                  <a:lnTo>
                    <a:pt x="354368" y="98806"/>
                  </a:lnTo>
                  <a:lnTo>
                    <a:pt x="460756" y="119811"/>
                  </a:lnTo>
                  <a:lnTo>
                    <a:pt x="489635" y="142163"/>
                  </a:lnTo>
                  <a:lnTo>
                    <a:pt x="489635" y="126098"/>
                  </a:lnTo>
                  <a:lnTo>
                    <a:pt x="488619" y="125310"/>
                  </a:lnTo>
                  <a:lnTo>
                    <a:pt x="535266" y="134518"/>
                  </a:lnTo>
                  <a:lnTo>
                    <a:pt x="535266" y="121602"/>
                  </a:lnTo>
                  <a:lnTo>
                    <a:pt x="466204" y="107962"/>
                  </a:lnTo>
                  <a:lnTo>
                    <a:pt x="438353" y="86410"/>
                  </a:lnTo>
                  <a:lnTo>
                    <a:pt x="438353" y="102463"/>
                  </a:lnTo>
                  <a:lnTo>
                    <a:pt x="387959" y="92519"/>
                  </a:lnTo>
                  <a:lnTo>
                    <a:pt x="397725" y="79883"/>
                  </a:lnTo>
                  <a:lnTo>
                    <a:pt x="402932" y="85598"/>
                  </a:lnTo>
                  <a:lnTo>
                    <a:pt x="406082" y="77457"/>
                  </a:lnTo>
                  <a:lnTo>
                    <a:pt x="438353" y="102463"/>
                  </a:lnTo>
                  <a:lnTo>
                    <a:pt x="438353" y="86410"/>
                  </a:lnTo>
                  <a:lnTo>
                    <a:pt x="412813" y="66636"/>
                  </a:lnTo>
                  <a:lnTo>
                    <a:pt x="415353" y="57048"/>
                  </a:lnTo>
                  <a:lnTo>
                    <a:pt x="415734" y="56553"/>
                  </a:lnTo>
                  <a:lnTo>
                    <a:pt x="562559" y="113398"/>
                  </a:lnTo>
                  <a:lnTo>
                    <a:pt x="562559" y="99796"/>
                  </a:lnTo>
                  <a:lnTo>
                    <a:pt x="454406" y="57937"/>
                  </a:lnTo>
                  <a:lnTo>
                    <a:pt x="588365" y="93446"/>
                  </a:lnTo>
                  <a:lnTo>
                    <a:pt x="588365" y="80403"/>
                  </a:lnTo>
                  <a:lnTo>
                    <a:pt x="422046" y="36334"/>
                  </a:lnTo>
                  <a:lnTo>
                    <a:pt x="430491" y="14605"/>
                  </a:lnTo>
                  <a:lnTo>
                    <a:pt x="426529" y="14986"/>
                  </a:lnTo>
                  <a:lnTo>
                    <a:pt x="429094" y="5334"/>
                  </a:lnTo>
                  <a:lnTo>
                    <a:pt x="345655" y="22606"/>
                  </a:lnTo>
                  <a:lnTo>
                    <a:pt x="339305" y="35306"/>
                  </a:lnTo>
                  <a:lnTo>
                    <a:pt x="339305" y="98806"/>
                  </a:lnTo>
                  <a:lnTo>
                    <a:pt x="339305" y="103365"/>
                  </a:lnTo>
                  <a:lnTo>
                    <a:pt x="339305" y="276275"/>
                  </a:lnTo>
                  <a:lnTo>
                    <a:pt x="290677" y="238645"/>
                  </a:lnTo>
                  <a:lnTo>
                    <a:pt x="339305" y="229044"/>
                  </a:lnTo>
                  <a:lnTo>
                    <a:pt x="339305" y="216115"/>
                  </a:lnTo>
                  <a:lnTo>
                    <a:pt x="277368" y="228346"/>
                  </a:lnTo>
                  <a:lnTo>
                    <a:pt x="69964" y="67868"/>
                  </a:lnTo>
                  <a:lnTo>
                    <a:pt x="72136" y="56883"/>
                  </a:lnTo>
                  <a:lnTo>
                    <a:pt x="339305" y="160312"/>
                  </a:lnTo>
                  <a:lnTo>
                    <a:pt x="339305" y="146672"/>
                  </a:lnTo>
                  <a:lnTo>
                    <a:pt x="104305" y="55727"/>
                  </a:lnTo>
                  <a:lnTo>
                    <a:pt x="339305" y="116370"/>
                  </a:lnTo>
                  <a:lnTo>
                    <a:pt x="339305" y="103365"/>
                  </a:lnTo>
                  <a:lnTo>
                    <a:pt x="321652" y="98806"/>
                  </a:lnTo>
                  <a:lnTo>
                    <a:pt x="339305" y="98806"/>
                  </a:lnTo>
                  <a:lnTo>
                    <a:pt x="339305" y="35306"/>
                  </a:lnTo>
                  <a:lnTo>
                    <a:pt x="317639" y="78638"/>
                  </a:lnTo>
                  <a:lnTo>
                    <a:pt x="311746" y="77482"/>
                  </a:lnTo>
                  <a:lnTo>
                    <a:pt x="311746" y="90398"/>
                  </a:lnTo>
                  <a:lnTo>
                    <a:pt x="309156" y="95592"/>
                  </a:lnTo>
                  <a:lnTo>
                    <a:pt x="215036" y="71310"/>
                  </a:lnTo>
                  <a:lnTo>
                    <a:pt x="311746" y="90398"/>
                  </a:lnTo>
                  <a:lnTo>
                    <a:pt x="311746" y="77482"/>
                  </a:lnTo>
                  <a:lnTo>
                    <a:pt x="79425" y="31610"/>
                  </a:lnTo>
                  <a:lnTo>
                    <a:pt x="86042" y="14605"/>
                  </a:lnTo>
                  <a:lnTo>
                    <a:pt x="81864" y="14998"/>
                  </a:lnTo>
                  <a:lnTo>
                    <a:pt x="84531" y="4699"/>
                  </a:lnTo>
                  <a:lnTo>
                    <a:pt x="82334" y="5181"/>
                  </a:lnTo>
                  <a:lnTo>
                    <a:pt x="83362" y="0"/>
                  </a:lnTo>
                  <a:lnTo>
                    <a:pt x="1231" y="22606"/>
                  </a:lnTo>
                  <a:lnTo>
                    <a:pt x="38163" y="99441"/>
                  </a:lnTo>
                  <a:lnTo>
                    <a:pt x="53301" y="79857"/>
                  </a:lnTo>
                  <a:lnTo>
                    <a:pt x="58534" y="85598"/>
                  </a:lnTo>
                  <a:lnTo>
                    <a:pt x="61671" y="77495"/>
                  </a:lnTo>
                  <a:lnTo>
                    <a:pt x="260756" y="231622"/>
                  </a:lnTo>
                  <a:lnTo>
                    <a:pt x="0" y="283083"/>
                  </a:lnTo>
                  <a:lnTo>
                    <a:pt x="2463" y="295529"/>
                  </a:lnTo>
                  <a:lnTo>
                    <a:pt x="274066" y="241922"/>
                  </a:lnTo>
                  <a:lnTo>
                    <a:pt x="341845" y="294386"/>
                  </a:lnTo>
                  <a:lnTo>
                    <a:pt x="345668" y="289369"/>
                  </a:lnTo>
                  <a:lnTo>
                    <a:pt x="347306" y="295402"/>
                  </a:lnTo>
                  <a:lnTo>
                    <a:pt x="347916" y="295249"/>
                  </a:lnTo>
                  <a:lnTo>
                    <a:pt x="348272" y="295148"/>
                  </a:lnTo>
                  <a:lnTo>
                    <a:pt x="549719" y="241769"/>
                  </a:lnTo>
                  <a:lnTo>
                    <a:pt x="687920" y="295275"/>
                  </a:lnTo>
                  <a:lnTo>
                    <a:pt x="690143" y="289471"/>
                  </a:lnTo>
                  <a:lnTo>
                    <a:pt x="692492" y="295148"/>
                  </a:lnTo>
                  <a:lnTo>
                    <a:pt x="825106" y="241731"/>
                  </a:lnTo>
                  <a:lnTo>
                    <a:pt x="1031798" y="295071"/>
                  </a:lnTo>
                  <a:lnTo>
                    <a:pt x="1032344" y="295275"/>
                  </a:lnTo>
                  <a:lnTo>
                    <a:pt x="1033106" y="295402"/>
                  </a:lnTo>
                  <a:lnTo>
                    <a:pt x="1034643" y="289483"/>
                  </a:lnTo>
                  <a:lnTo>
                    <a:pt x="1038567" y="294132"/>
                  </a:lnTo>
                  <a:lnTo>
                    <a:pt x="1096670" y="245338"/>
                  </a:lnTo>
                  <a:lnTo>
                    <a:pt x="1350987" y="295529"/>
                  </a:lnTo>
                  <a:lnTo>
                    <a:pt x="1352194" y="289306"/>
                  </a:lnTo>
                  <a:lnTo>
                    <a:pt x="1357845" y="289306"/>
                  </a:lnTo>
                  <a:lnTo>
                    <a:pt x="1357845" y="98806"/>
                  </a:lnTo>
                  <a:lnTo>
                    <a:pt x="1389595" y="9880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296934" y="2381615"/>
            <a:ext cx="846829" cy="267565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9246">
              <a:spcBef>
                <a:spcPts val="77"/>
              </a:spcBef>
            </a:pPr>
            <a:r>
              <a:rPr sz="1675" b="1" spc="-4" dirty="0">
                <a:latin typeface="Calibri"/>
                <a:cs typeface="Calibri"/>
              </a:rPr>
              <a:t>Decoders</a:t>
            </a:r>
            <a:endParaRPr sz="1675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50507" y="2172606"/>
            <a:ext cx="5025502" cy="627501"/>
          </a:xfrm>
          <a:prstGeom prst="rect">
            <a:avLst/>
          </a:prstGeom>
        </p:spPr>
        <p:txBody>
          <a:bodyPr vert="horz" wrap="square" lIns="0" tIns="60092" rIns="0" bIns="0" rtlCol="0">
            <a:spAutoFit/>
          </a:bodyPr>
          <a:lstStyle/>
          <a:p>
            <a:pPr marL="258870" indent="-249625">
              <a:spcBef>
                <a:spcPts val="474"/>
              </a:spcBef>
              <a:buClr>
                <a:srgbClr val="8B1515"/>
              </a:buClr>
              <a:buFont typeface="Times New Roman"/>
              <a:buChar char="•"/>
              <a:tabLst>
                <a:tab pos="258407" algn="l"/>
                <a:tab pos="258870" algn="l"/>
              </a:tabLst>
            </a:pPr>
            <a:r>
              <a:rPr sz="1675" spc="-4" dirty="0">
                <a:latin typeface="Calibri"/>
                <a:cs typeface="Calibri"/>
              </a:rPr>
              <a:t>Language models! </a:t>
            </a:r>
            <a:r>
              <a:rPr sz="1675" dirty="0">
                <a:latin typeface="Calibri"/>
                <a:cs typeface="Calibri"/>
              </a:rPr>
              <a:t>What we’ve seen </a:t>
            </a:r>
            <a:r>
              <a:rPr sz="1675" spc="-4" dirty="0">
                <a:latin typeface="Calibri"/>
                <a:cs typeface="Calibri"/>
              </a:rPr>
              <a:t>so</a:t>
            </a:r>
            <a:r>
              <a:rPr sz="1675" spc="15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far.</a:t>
            </a:r>
            <a:endParaRPr sz="1675">
              <a:latin typeface="Calibri"/>
              <a:cs typeface="Calibri"/>
            </a:endParaRPr>
          </a:p>
          <a:p>
            <a:pPr marL="258870" indent="-249625">
              <a:spcBef>
                <a:spcPts val="401"/>
              </a:spcBef>
              <a:buClr>
                <a:srgbClr val="8B1515"/>
              </a:buClr>
              <a:buFont typeface="Times New Roman"/>
              <a:buChar char="•"/>
              <a:tabLst>
                <a:tab pos="258407" algn="l"/>
                <a:tab pos="258870" algn="l"/>
              </a:tabLst>
            </a:pPr>
            <a:r>
              <a:rPr sz="1675" dirty="0">
                <a:latin typeface="Calibri"/>
                <a:cs typeface="Calibri"/>
              </a:rPr>
              <a:t>Nice </a:t>
            </a:r>
            <a:r>
              <a:rPr sz="1675" spc="-4" dirty="0">
                <a:latin typeface="Calibri"/>
                <a:cs typeface="Calibri"/>
              </a:rPr>
              <a:t>to </a:t>
            </a:r>
            <a:r>
              <a:rPr sz="1675" dirty="0">
                <a:latin typeface="Calibri"/>
                <a:cs typeface="Calibri"/>
              </a:rPr>
              <a:t>generate </a:t>
            </a:r>
            <a:r>
              <a:rPr sz="1675" spc="-4" dirty="0">
                <a:latin typeface="Calibri"/>
                <a:cs typeface="Calibri"/>
              </a:rPr>
              <a:t>from; can’t </a:t>
            </a:r>
            <a:r>
              <a:rPr sz="1675" dirty="0">
                <a:latin typeface="Calibri"/>
                <a:cs typeface="Calibri"/>
              </a:rPr>
              <a:t>condition </a:t>
            </a:r>
            <a:r>
              <a:rPr sz="1675" spc="-4" dirty="0">
                <a:latin typeface="Calibri"/>
                <a:cs typeface="Calibri"/>
              </a:rPr>
              <a:t>on </a:t>
            </a:r>
            <a:r>
              <a:rPr sz="1675" dirty="0">
                <a:latin typeface="Calibri"/>
                <a:cs typeface="Calibri"/>
              </a:rPr>
              <a:t>future</a:t>
            </a:r>
            <a:r>
              <a:rPr sz="1675" spc="29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words</a:t>
            </a:r>
            <a:endParaRPr sz="1675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314963" y="3569337"/>
            <a:ext cx="823254" cy="267098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675" b="1" dirty="0">
                <a:latin typeface="Calibri"/>
                <a:cs typeface="Calibri"/>
              </a:rPr>
              <a:t>Encoders</a:t>
            </a:r>
            <a:endParaRPr sz="1675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468443" y="3360108"/>
            <a:ext cx="4810097" cy="627501"/>
          </a:xfrm>
          <a:prstGeom prst="rect">
            <a:avLst/>
          </a:prstGeom>
        </p:spPr>
        <p:txBody>
          <a:bodyPr vert="horz" wrap="square" lIns="0" tIns="60092" rIns="0" bIns="0" rtlCol="0">
            <a:spAutoFit/>
          </a:bodyPr>
          <a:lstStyle/>
          <a:p>
            <a:pPr marL="258870" indent="-249625">
              <a:spcBef>
                <a:spcPts val="474"/>
              </a:spcBef>
              <a:buClr>
                <a:srgbClr val="8B1515"/>
              </a:buClr>
              <a:buFont typeface="Times New Roman"/>
              <a:buChar char="•"/>
              <a:tabLst>
                <a:tab pos="258407" algn="l"/>
                <a:tab pos="258870" algn="l"/>
              </a:tabLst>
            </a:pPr>
            <a:r>
              <a:rPr sz="1675" dirty="0">
                <a:latin typeface="Calibri"/>
                <a:cs typeface="Calibri"/>
              </a:rPr>
              <a:t>Gets bidirectional </a:t>
            </a:r>
            <a:r>
              <a:rPr sz="1675" spc="-4" dirty="0">
                <a:latin typeface="Calibri"/>
                <a:cs typeface="Calibri"/>
              </a:rPr>
              <a:t>context </a:t>
            </a:r>
            <a:r>
              <a:rPr sz="1675" dirty="0">
                <a:latin typeface="Calibri"/>
                <a:cs typeface="Calibri"/>
              </a:rPr>
              <a:t>– can condition </a:t>
            </a:r>
            <a:r>
              <a:rPr sz="1675" spc="-4" dirty="0">
                <a:latin typeface="Calibri"/>
                <a:cs typeface="Calibri"/>
              </a:rPr>
              <a:t>on</a:t>
            </a:r>
            <a:r>
              <a:rPr sz="1675" spc="-8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future!</a:t>
            </a:r>
            <a:endParaRPr sz="1675">
              <a:latin typeface="Calibri"/>
              <a:cs typeface="Calibri"/>
            </a:endParaRPr>
          </a:p>
          <a:p>
            <a:pPr marL="258870" indent="-249625">
              <a:spcBef>
                <a:spcPts val="401"/>
              </a:spcBef>
              <a:buClr>
                <a:srgbClr val="8B1515"/>
              </a:buClr>
              <a:buFont typeface="Times New Roman"/>
              <a:buChar char="•"/>
              <a:tabLst>
                <a:tab pos="258407" algn="l"/>
                <a:tab pos="258870" algn="l"/>
              </a:tabLst>
            </a:pPr>
            <a:r>
              <a:rPr sz="1675" dirty="0">
                <a:latin typeface="Calibri"/>
                <a:cs typeface="Calibri"/>
              </a:rPr>
              <a:t>Wait, </a:t>
            </a:r>
            <a:r>
              <a:rPr sz="1675" spc="-4" dirty="0">
                <a:latin typeface="Calibri"/>
                <a:cs typeface="Calibri"/>
              </a:rPr>
              <a:t>how </a:t>
            </a:r>
            <a:r>
              <a:rPr sz="1675" dirty="0">
                <a:latin typeface="Calibri"/>
                <a:cs typeface="Calibri"/>
              </a:rPr>
              <a:t>do </a:t>
            </a:r>
            <a:r>
              <a:rPr sz="1675" spc="-4" dirty="0">
                <a:latin typeface="Calibri"/>
                <a:cs typeface="Calibri"/>
              </a:rPr>
              <a:t>we </a:t>
            </a:r>
            <a:r>
              <a:rPr sz="1675" dirty="0">
                <a:latin typeface="Calibri"/>
                <a:cs typeface="Calibri"/>
              </a:rPr>
              <a:t>pretrain</a:t>
            </a:r>
            <a:r>
              <a:rPr sz="1675" spc="11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them?</a:t>
            </a:r>
            <a:endParaRPr sz="1675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73475" y="4482775"/>
            <a:ext cx="1375773" cy="11649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21" name="object 21"/>
          <p:cNvSpPr txBox="1"/>
          <p:nvPr/>
        </p:nvSpPr>
        <p:spPr>
          <a:xfrm>
            <a:off x="2296934" y="4743249"/>
            <a:ext cx="846829" cy="607384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 marR="3698">
              <a:lnSpc>
                <a:spcPct val="120000"/>
              </a:lnSpc>
              <a:spcBef>
                <a:spcPts val="73"/>
              </a:spcBef>
            </a:pPr>
            <a:r>
              <a:rPr sz="1675" b="1" spc="-4" dirty="0">
                <a:latin typeface="Calibri"/>
                <a:cs typeface="Calibri"/>
              </a:rPr>
              <a:t>Encoder-  D</a:t>
            </a:r>
            <a:r>
              <a:rPr sz="1675" b="1" spc="4" dirty="0">
                <a:latin typeface="Calibri"/>
                <a:cs typeface="Calibri"/>
              </a:rPr>
              <a:t>e</a:t>
            </a:r>
            <a:r>
              <a:rPr sz="1675" b="1" spc="-4" dirty="0">
                <a:latin typeface="Calibri"/>
                <a:cs typeface="Calibri"/>
              </a:rPr>
              <a:t>code</a:t>
            </a:r>
            <a:r>
              <a:rPr sz="1675" b="1" dirty="0">
                <a:latin typeface="Calibri"/>
                <a:cs typeface="Calibri"/>
              </a:rPr>
              <a:t>rs</a:t>
            </a:r>
            <a:endParaRPr sz="1675">
              <a:latin typeface="Calibri"/>
              <a:cs typeface="Calibri"/>
            </a:endParaRPr>
          </a:p>
        </p:txBody>
      </p:sp>
      <p:sp>
        <p:nvSpPr>
          <p:cNvPr id="25" name="Title 24">
            <a:extLst>
              <a:ext uri="{FF2B5EF4-FFF2-40B4-BE49-F238E27FC236}">
                <a16:creationId xmlns:a16="http://schemas.microsoft.com/office/drawing/2014/main" id="{C6D7D45B-BAA5-45FD-9A2A-DA123A722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222146"/>
            <a:ext cx="8109585" cy="477959"/>
          </a:xfrm>
        </p:spPr>
        <p:txBody>
          <a:bodyPr>
            <a:normAutofit fontScale="90000"/>
          </a:bodyPr>
          <a:lstStyle/>
          <a:p>
            <a:r>
              <a:rPr lang="en-US" sz="3106" spc="-4" dirty="0">
                <a:latin typeface="Calibri"/>
                <a:cs typeface="Calibri"/>
              </a:rPr>
              <a:t>Pretraining for three </a:t>
            </a:r>
            <a:r>
              <a:rPr lang="en-US" sz="3106" dirty="0">
                <a:latin typeface="Calibri"/>
                <a:cs typeface="Calibri"/>
              </a:rPr>
              <a:t>types of</a:t>
            </a:r>
            <a:r>
              <a:rPr lang="en-US" sz="3106" spc="-11" dirty="0">
                <a:latin typeface="Calibri"/>
                <a:cs typeface="Calibri"/>
              </a:rPr>
              <a:t> </a:t>
            </a:r>
            <a:r>
              <a:rPr lang="en-US" sz="3106" dirty="0">
                <a:latin typeface="Calibri"/>
                <a:cs typeface="Calibri"/>
              </a:rPr>
              <a:t>architectures</a:t>
            </a:r>
            <a:endParaRPr lang="en-US" dirty="0"/>
          </a:p>
        </p:txBody>
      </p:sp>
      <p:sp>
        <p:nvSpPr>
          <p:cNvPr id="22" name="object 22"/>
          <p:cNvSpPr txBox="1"/>
          <p:nvPr/>
        </p:nvSpPr>
        <p:spPr>
          <a:xfrm>
            <a:off x="3450507" y="4723243"/>
            <a:ext cx="3625832" cy="627501"/>
          </a:xfrm>
          <a:prstGeom prst="rect">
            <a:avLst/>
          </a:prstGeom>
        </p:spPr>
        <p:txBody>
          <a:bodyPr vert="horz" wrap="square" lIns="0" tIns="60092" rIns="0" bIns="0" rtlCol="0">
            <a:spAutoFit/>
          </a:bodyPr>
          <a:lstStyle/>
          <a:p>
            <a:pPr marL="258870" indent="-249625">
              <a:spcBef>
                <a:spcPts val="474"/>
              </a:spcBef>
              <a:buClr>
                <a:srgbClr val="8B1515"/>
              </a:buClr>
              <a:buFont typeface="Times New Roman"/>
              <a:buChar char="•"/>
              <a:tabLst>
                <a:tab pos="258407" algn="l"/>
                <a:tab pos="258870" algn="l"/>
              </a:tabLst>
            </a:pPr>
            <a:r>
              <a:rPr sz="1675" dirty="0">
                <a:latin typeface="Calibri"/>
                <a:cs typeface="Calibri"/>
              </a:rPr>
              <a:t>Good </a:t>
            </a:r>
            <a:r>
              <a:rPr sz="1675" spc="-4" dirty="0">
                <a:latin typeface="Calibri"/>
                <a:cs typeface="Calibri"/>
              </a:rPr>
              <a:t>parts of </a:t>
            </a:r>
            <a:r>
              <a:rPr sz="1675" dirty="0">
                <a:latin typeface="Calibri"/>
                <a:cs typeface="Calibri"/>
              </a:rPr>
              <a:t>decoders and</a:t>
            </a:r>
            <a:r>
              <a:rPr sz="1675" spc="-15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encoders?</a:t>
            </a:r>
            <a:endParaRPr sz="1675">
              <a:latin typeface="Calibri"/>
              <a:cs typeface="Calibri"/>
            </a:endParaRPr>
          </a:p>
          <a:p>
            <a:pPr marL="258870" indent="-249625">
              <a:spcBef>
                <a:spcPts val="401"/>
              </a:spcBef>
              <a:buClr>
                <a:srgbClr val="8B1515"/>
              </a:buClr>
              <a:buFont typeface="Times New Roman"/>
              <a:buChar char="•"/>
              <a:tabLst>
                <a:tab pos="258407" algn="l"/>
                <a:tab pos="258870" algn="l"/>
              </a:tabLst>
            </a:pPr>
            <a:r>
              <a:rPr sz="1675" dirty="0">
                <a:latin typeface="Calibri"/>
                <a:cs typeface="Calibri"/>
              </a:rPr>
              <a:t>What’s the </a:t>
            </a:r>
            <a:r>
              <a:rPr sz="1675" spc="-4" dirty="0">
                <a:latin typeface="Calibri"/>
                <a:cs typeface="Calibri"/>
              </a:rPr>
              <a:t>best </a:t>
            </a:r>
            <a:r>
              <a:rPr sz="1675" dirty="0">
                <a:latin typeface="Calibri"/>
                <a:cs typeface="Calibri"/>
              </a:rPr>
              <a:t>way to pretrain</a:t>
            </a:r>
            <a:r>
              <a:rPr sz="1675" spc="-22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them?</a:t>
            </a:r>
            <a:endParaRPr sz="1675">
              <a:latin typeface="Calibri"/>
              <a:cs typeface="Calibri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ECF301D-2A03-484D-A2AF-8FDBBEB21D58}"/>
              </a:ext>
            </a:extLst>
          </p:cNvPr>
          <p:cNvSpPr txBox="1"/>
          <p:nvPr/>
        </p:nvSpPr>
        <p:spPr>
          <a:xfrm>
            <a:off x="134471" y="6488295"/>
            <a:ext cx="909223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7553">
              <a:defRPr/>
            </a:pPr>
            <a:r>
              <a:rPr lang="en-US" sz="1165" dirty="0">
                <a:solidFill>
                  <a:prstClr val="black"/>
                </a:solidFill>
                <a:latin typeface="Calibri"/>
              </a:rPr>
              <a:t>John Hewitt</a:t>
            </a:r>
          </a:p>
        </p:txBody>
      </p:sp>
    </p:spTree>
    <p:extLst>
      <p:ext uri="{BB962C8B-B14F-4D97-AF65-F5344CB8AC3E}">
        <p14:creationId xmlns:p14="http://schemas.microsoft.com/office/powerpoint/2010/main" val="1396583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59523" y="2245289"/>
            <a:ext cx="1836490" cy="2011680"/>
            <a:chOff x="7177849" y="1802892"/>
            <a:chExt cx="2522855" cy="2763520"/>
          </a:xfrm>
        </p:grpSpPr>
        <p:sp>
          <p:nvSpPr>
            <p:cNvPr id="3" name="object 3"/>
            <p:cNvSpPr/>
            <p:nvPr/>
          </p:nvSpPr>
          <p:spPr>
            <a:xfrm>
              <a:off x="9500616" y="1802892"/>
              <a:ext cx="76200" cy="983615"/>
            </a:xfrm>
            <a:custGeom>
              <a:avLst/>
              <a:gdLst/>
              <a:ahLst/>
              <a:cxnLst/>
              <a:rect l="l" t="t" r="r" b="b"/>
              <a:pathLst>
                <a:path w="76200" h="983614">
                  <a:moveTo>
                    <a:pt x="44450" y="63500"/>
                  </a:moveTo>
                  <a:lnTo>
                    <a:pt x="31750" y="63500"/>
                  </a:lnTo>
                  <a:lnTo>
                    <a:pt x="31750" y="983234"/>
                  </a:lnTo>
                  <a:lnTo>
                    <a:pt x="44450" y="983234"/>
                  </a:lnTo>
                  <a:lnTo>
                    <a:pt x="44450" y="63500"/>
                  </a:lnTo>
                  <a:close/>
                </a:path>
                <a:path w="76200" h="983614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983614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4" name="object 4"/>
            <p:cNvSpPr/>
            <p:nvPr/>
          </p:nvSpPr>
          <p:spPr>
            <a:xfrm>
              <a:off x="9383267" y="2785872"/>
              <a:ext cx="312420" cy="658495"/>
            </a:xfrm>
            <a:custGeom>
              <a:avLst/>
              <a:gdLst/>
              <a:ahLst/>
              <a:cxnLst/>
              <a:rect l="l" t="t" r="r" b="b"/>
              <a:pathLst>
                <a:path w="312420" h="658495">
                  <a:moveTo>
                    <a:pt x="260350" y="0"/>
                  </a:moveTo>
                  <a:lnTo>
                    <a:pt x="52070" y="0"/>
                  </a:lnTo>
                  <a:lnTo>
                    <a:pt x="31825" y="4099"/>
                  </a:lnTo>
                  <a:lnTo>
                    <a:pt x="15271" y="15271"/>
                  </a:lnTo>
                  <a:lnTo>
                    <a:pt x="4099" y="31825"/>
                  </a:lnTo>
                  <a:lnTo>
                    <a:pt x="0" y="52069"/>
                  </a:lnTo>
                  <a:lnTo>
                    <a:pt x="0" y="606298"/>
                  </a:lnTo>
                  <a:lnTo>
                    <a:pt x="4099" y="626542"/>
                  </a:lnTo>
                  <a:lnTo>
                    <a:pt x="15271" y="643096"/>
                  </a:lnTo>
                  <a:lnTo>
                    <a:pt x="31825" y="654268"/>
                  </a:lnTo>
                  <a:lnTo>
                    <a:pt x="52070" y="658367"/>
                  </a:lnTo>
                  <a:lnTo>
                    <a:pt x="260350" y="658367"/>
                  </a:lnTo>
                  <a:lnTo>
                    <a:pt x="280594" y="654268"/>
                  </a:lnTo>
                  <a:lnTo>
                    <a:pt x="297148" y="643096"/>
                  </a:lnTo>
                  <a:lnTo>
                    <a:pt x="308320" y="626542"/>
                  </a:lnTo>
                  <a:lnTo>
                    <a:pt x="312420" y="606298"/>
                  </a:lnTo>
                  <a:lnTo>
                    <a:pt x="312420" y="52069"/>
                  </a:lnTo>
                  <a:lnTo>
                    <a:pt x="308320" y="31825"/>
                  </a:lnTo>
                  <a:lnTo>
                    <a:pt x="297148" y="15271"/>
                  </a:lnTo>
                  <a:lnTo>
                    <a:pt x="280594" y="4099"/>
                  </a:lnTo>
                  <a:lnTo>
                    <a:pt x="260350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5" name="object 5"/>
            <p:cNvSpPr/>
            <p:nvPr/>
          </p:nvSpPr>
          <p:spPr>
            <a:xfrm>
              <a:off x="9383267" y="2785872"/>
              <a:ext cx="312420" cy="658495"/>
            </a:xfrm>
            <a:custGeom>
              <a:avLst/>
              <a:gdLst/>
              <a:ahLst/>
              <a:cxnLst/>
              <a:rect l="l" t="t" r="r" b="b"/>
              <a:pathLst>
                <a:path w="312420" h="658495">
                  <a:moveTo>
                    <a:pt x="0" y="52069"/>
                  </a:moveTo>
                  <a:lnTo>
                    <a:pt x="4099" y="31825"/>
                  </a:lnTo>
                  <a:lnTo>
                    <a:pt x="15271" y="15271"/>
                  </a:lnTo>
                  <a:lnTo>
                    <a:pt x="31825" y="4099"/>
                  </a:lnTo>
                  <a:lnTo>
                    <a:pt x="52070" y="0"/>
                  </a:lnTo>
                  <a:lnTo>
                    <a:pt x="260350" y="0"/>
                  </a:lnTo>
                  <a:lnTo>
                    <a:pt x="280594" y="4099"/>
                  </a:lnTo>
                  <a:lnTo>
                    <a:pt x="297148" y="15271"/>
                  </a:lnTo>
                  <a:lnTo>
                    <a:pt x="308320" y="31825"/>
                  </a:lnTo>
                  <a:lnTo>
                    <a:pt x="312420" y="52069"/>
                  </a:lnTo>
                  <a:lnTo>
                    <a:pt x="312420" y="606298"/>
                  </a:lnTo>
                  <a:lnTo>
                    <a:pt x="308320" y="626542"/>
                  </a:lnTo>
                  <a:lnTo>
                    <a:pt x="297148" y="643096"/>
                  </a:lnTo>
                  <a:lnTo>
                    <a:pt x="280594" y="654268"/>
                  </a:lnTo>
                  <a:lnTo>
                    <a:pt x="260350" y="658367"/>
                  </a:lnTo>
                  <a:lnTo>
                    <a:pt x="52070" y="658367"/>
                  </a:lnTo>
                  <a:lnTo>
                    <a:pt x="31825" y="654268"/>
                  </a:lnTo>
                  <a:lnTo>
                    <a:pt x="15271" y="643096"/>
                  </a:lnTo>
                  <a:lnTo>
                    <a:pt x="4099" y="626542"/>
                  </a:lnTo>
                  <a:lnTo>
                    <a:pt x="0" y="606298"/>
                  </a:lnTo>
                  <a:lnTo>
                    <a:pt x="0" y="52069"/>
                  </a:lnTo>
                  <a:close/>
                </a:path>
              </a:pathLst>
            </a:custGeom>
            <a:ln w="9525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6" name="object 6"/>
            <p:cNvSpPr/>
            <p:nvPr/>
          </p:nvSpPr>
          <p:spPr>
            <a:xfrm>
              <a:off x="7182611" y="2785872"/>
              <a:ext cx="312420" cy="658495"/>
            </a:xfrm>
            <a:custGeom>
              <a:avLst/>
              <a:gdLst/>
              <a:ahLst/>
              <a:cxnLst/>
              <a:rect l="l" t="t" r="r" b="b"/>
              <a:pathLst>
                <a:path w="312420" h="658495">
                  <a:moveTo>
                    <a:pt x="260350" y="0"/>
                  </a:moveTo>
                  <a:lnTo>
                    <a:pt x="52070" y="0"/>
                  </a:lnTo>
                  <a:lnTo>
                    <a:pt x="31825" y="4099"/>
                  </a:lnTo>
                  <a:lnTo>
                    <a:pt x="15271" y="15271"/>
                  </a:lnTo>
                  <a:lnTo>
                    <a:pt x="4099" y="31825"/>
                  </a:lnTo>
                  <a:lnTo>
                    <a:pt x="0" y="52069"/>
                  </a:lnTo>
                  <a:lnTo>
                    <a:pt x="0" y="606298"/>
                  </a:lnTo>
                  <a:lnTo>
                    <a:pt x="4099" y="626542"/>
                  </a:lnTo>
                  <a:lnTo>
                    <a:pt x="15271" y="643096"/>
                  </a:lnTo>
                  <a:lnTo>
                    <a:pt x="31825" y="654268"/>
                  </a:lnTo>
                  <a:lnTo>
                    <a:pt x="52070" y="658367"/>
                  </a:lnTo>
                  <a:lnTo>
                    <a:pt x="260350" y="658367"/>
                  </a:lnTo>
                  <a:lnTo>
                    <a:pt x="280594" y="654268"/>
                  </a:lnTo>
                  <a:lnTo>
                    <a:pt x="297148" y="643096"/>
                  </a:lnTo>
                  <a:lnTo>
                    <a:pt x="308320" y="626542"/>
                  </a:lnTo>
                  <a:lnTo>
                    <a:pt x="312420" y="606298"/>
                  </a:lnTo>
                  <a:lnTo>
                    <a:pt x="312420" y="52069"/>
                  </a:lnTo>
                  <a:lnTo>
                    <a:pt x="308320" y="31825"/>
                  </a:lnTo>
                  <a:lnTo>
                    <a:pt x="297148" y="15271"/>
                  </a:lnTo>
                  <a:lnTo>
                    <a:pt x="280594" y="4099"/>
                  </a:lnTo>
                  <a:lnTo>
                    <a:pt x="260350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7" name="object 7"/>
            <p:cNvSpPr/>
            <p:nvPr/>
          </p:nvSpPr>
          <p:spPr>
            <a:xfrm>
              <a:off x="7182611" y="2785872"/>
              <a:ext cx="312420" cy="658495"/>
            </a:xfrm>
            <a:custGeom>
              <a:avLst/>
              <a:gdLst/>
              <a:ahLst/>
              <a:cxnLst/>
              <a:rect l="l" t="t" r="r" b="b"/>
              <a:pathLst>
                <a:path w="312420" h="658495">
                  <a:moveTo>
                    <a:pt x="0" y="52069"/>
                  </a:moveTo>
                  <a:lnTo>
                    <a:pt x="4099" y="31825"/>
                  </a:lnTo>
                  <a:lnTo>
                    <a:pt x="15271" y="15271"/>
                  </a:lnTo>
                  <a:lnTo>
                    <a:pt x="31825" y="4099"/>
                  </a:lnTo>
                  <a:lnTo>
                    <a:pt x="52070" y="0"/>
                  </a:lnTo>
                  <a:lnTo>
                    <a:pt x="260350" y="0"/>
                  </a:lnTo>
                  <a:lnTo>
                    <a:pt x="280594" y="4099"/>
                  </a:lnTo>
                  <a:lnTo>
                    <a:pt x="297148" y="15271"/>
                  </a:lnTo>
                  <a:lnTo>
                    <a:pt x="308320" y="31825"/>
                  </a:lnTo>
                  <a:lnTo>
                    <a:pt x="312420" y="52069"/>
                  </a:lnTo>
                  <a:lnTo>
                    <a:pt x="312420" y="606298"/>
                  </a:lnTo>
                  <a:lnTo>
                    <a:pt x="308320" y="626542"/>
                  </a:lnTo>
                  <a:lnTo>
                    <a:pt x="297148" y="643096"/>
                  </a:lnTo>
                  <a:lnTo>
                    <a:pt x="280594" y="654268"/>
                  </a:lnTo>
                  <a:lnTo>
                    <a:pt x="260350" y="658367"/>
                  </a:lnTo>
                  <a:lnTo>
                    <a:pt x="52070" y="658367"/>
                  </a:lnTo>
                  <a:lnTo>
                    <a:pt x="31825" y="654268"/>
                  </a:lnTo>
                  <a:lnTo>
                    <a:pt x="15271" y="643096"/>
                  </a:lnTo>
                  <a:lnTo>
                    <a:pt x="4099" y="626542"/>
                  </a:lnTo>
                  <a:lnTo>
                    <a:pt x="0" y="606298"/>
                  </a:lnTo>
                  <a:lnTo>
                    <a:pt x="0" y="52069"/>
                  </a:lnTo>
                  <a:close/>
                </a:path>
              </a:pathLst>
            </a:custGeom>
            <a:ln w="9525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8" name="object 8"/>
            <p:cNvSpPr/>
            <p:nvPr/>
          </p:nvSpPr>
          <p:spPr>
            <a:xfrm>
              <a:off x="7182611" y="3904488"/>
              <a:ext cx="312420" cy="657225"/>
            </a:xfrm>
            <a:custGeom>
              <a:avLst/>
              <a:gdLst/>
              <a:ahLst/>
              <a:cxnLst/>
              <a:rect l="l" t="t" r="r" b="b"/>
              <a:pathLst>
                <a:path w="312420" h="657225">
                  <a:moveTo>
                    <a:pt x="260350" y="0"/>
                  </a:moveTo>
                  <a:lnTo>
                    <a:pt x="52070" y="0"/>
                  </a:lnTo>
                  <a:lnTo>
                    <a:pt x="31825" y="4099"/>
                  </a:lnTo>
                  <a:lnTo>
                    <a:pt x="15271" y="15271"/>
                  </a:lnTo>
                  <a:lnTo>
                    <a:pt x="4099" y="31825"/>
                  </a:lnTo>
                  <a:lnTo>
                    <a:pt x="0" y="52069"/>
                  </a:lnTo>
                  <a:lnTo>
                    <a:pt x="0" y="604774"/>
                  </a:lnTo>
                  <a:lnTo>
                    <a:pt x="4099" y="625018"/>
                  </a:lnTo>
                  <a:lnTo>
                    <a:pt x="15271" y="641572"/>
                  </a:lnTo>
                  <a:lnTo>
                    <a:pt x="31825" y="652744"/>
                  </a:lnTo>
                  <a:lnTo>
                    <a:pt x="52070" y="656844"/>
                  </a:lnTo>
                  <a:lnTo>
                    <a:pt x="260350" y="656844"/>
                  </a:lnTo>
                  <a:lnTo>
                    <a:pt x="280594" y="652744"/>
                  </a:lnTo>
                  <a:lnTo>
                    <a:pt x="297148" y="641572"/>
                  </a:lnTo>
                  <a:lnTo>
                    <a:pt x="308320" y="625018"/>
                  </a:lnTo>
                  <a:lnTo>
                    <a:pt x="312420" y="604774"/>
                  </a:lnTo>
                  <a:lnTo>
                    <a:pt x="312420" y="52069"/>
                  </a:lnTo>
                  <a:lnTo>
                    <a:pt x="308320" y="31825"/>
                  </a:lnTo>
                  <a:lnTo>
                    <a:pt x="297148" y="15271"/>
                  </a:lnTo>
                  <a:lnTo>
                    <a:pt x="280594" y="4099"/>
                  </a:lnTo>
                  <a:lnTo>
                    <a:pt x="260350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9" name="object 9"/>
            <p:cNvSpPr/>
            <p:nvPr/>
          </p:nvSpPr>
          <p:spPr>
            <a:xfrm>
              <a:off x="7182611" y="3904488"/>
              <a:ext cx="312420" cy="657225"/>
            </a:xfrm>
            <a:custGeom>
              <a:avLst/>
              <a:gdLst/>
              <a:ahLst/>
              <a:cxnLst/>
              <a:rect l="l" t="t" r="r" b="b"/>
              <a:pathLst>
                <a:path w="312420" h="657225">
                  <a:moveTo>
                    <a:pt x="0" y="52069"/>
                  </a:moveTo>
                  <a:lnTo>
                    <a:pt x="4099" y="31825"/>
                  </a:lnTo>
                  <a:lnTo>
                    <a:pt x="15271" y="15271"/>
                  </a:lnTo>
                  <a:lnTo>
                    <a:pt x="31825" y="4099"/>
                  </a:lnTo>
                  <a:lnTo>
                    <a:pt x="52070" y="0"/>
                  </a:lnTo>
                  <a:lnTo>
                    <a:pt x="260350" y="0"/>
                  </a:lnTo>
                  <a:lnTo>
                    <a:pt x="280594" y="4099"/>
                  </a:lnTo>
                  <a:lnTo>
                    <a:pt x="297148" y="15271"/>
                  </a:lnTo>
                  <a:lnTo>
                    <a:pt x="308320" y="31825"/>
                  </a:lnTo>
                  <a:lnTo>
                    <a:pt x="312420" y="52069"/>
                  </a:lnTo>
                  <a:lnTo>
                    <a:pt x="312420" y="604774"/>
                  </a:lnTo>
                  <a:lnTo>
                    <a:pt x="308320" y="625018"/>
                  </a:lnTo>
                  <a:lnTo>
                    <a:pt x="297148" y="641572"/>
                  </a:lnTo>
                  <a:lnTo>
                    <a:pt x="280594" y="652744"/>
                  </a:lnTo>
                  <a:lnTo>
                    <a:pt x="260350" y="656844"/>
                  </a:lnTo>
                  <a:lnTo>
                    <a:pt x="52070" y="656844"/>
                  </a:lnTo>
                  <a:lnTo>
                    <a:pt x="31825" y="652744"/>
                  </a:lnTo>
                  <a:lnTo>
                    <a:pt x="15271" y="641572"/>
                  </a:lnTo>
                  <a:lnTo>
                    <a:pt x="4099" y="625018"/>
                  </a:lnTo>
                  <a:lnTo>
                    <a:pt x="0" y="604774"/>
                  </a:lnTo>
                  <a:lnTo>
                    <a:pt x="0" y="52069"/>
                  </a:lnTo>
                  <a:close/>
                </a:path>
              </a:pathLst>
            </a:custGeom>
            <a:ln w="9524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0" name="object 10"/>
            <p:cNvSpPr/>
            <p:nvPr/>
          </p:nvSpPr>
          <p:spPr>
            <a:xfrm>
              <a:off x="7299959" y="3444240"/>
              <a:ext cx="76200" cy="461009"/>
            </a:xfrm>
            <a:custGeom>
              <a:avLst/>
              <a:gdLst/>
              <a:ahLst/>
              <a:cxnLst/>
              <a:rect l="l" t="t" r="r" b="b"/>
              <a:pathLst>
                <a:path w="76200" h="461010">
                  <a:moveTo>
                    <a:pt x="44450" y="63500"/>
                  </a:moveTo>
                  <a:lnTo>
                    <a:pt x="31750" y="63500"/>
                  </a:lnTo>
                  <a:lnTo>
                    <a:pt x="31750" y="460375"/>
                  </a:lnTo>
                  <a:lnTo>
                    <a:pt x="44450" y="460502"/>
                  </a:lnTo>
                  <a:lnTo>
                    <a:pt x="44450" y="63500"/>
                  </a:lnTo>
                  <a:close/>
                </a:path>
                <a:path w="76200" h="461010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461010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1" name="object 11"/>
            <p:cNvSpPr/>
            <p:nvPr/>
          </p:nvSpPr>
          <p:spPr>
            <a:xfrm>
              <a:off x="7743443" y="2785872"/>
              <a:ext cx="312420" cy="658495"/>
            </a:xfrm>
            <a:custGeom>
              <a:avLst/>
              <a:gdLst/>
              <a:ahLst/>
              <a:cxnLst/>
              <a:rect l="l" t="t" r="r" b="b"/>
              <a:pathLst>
                <a:path w="312420" h="658495">
                  <a:moveTo>
                    <a:pt x="260350" y="0"/>
                  </a:moveTo>
                  <a:lnTo>
                    <a:pt x="52070" y="0"/>
                  </a:lnTo>
                  <a:lnTo>
                    <a:pt x="31825" y="4099"/>
                  </a:lnTo>
                  <a:lnTo>
                    <a:pt x="15271" y="15271"/>
                  </a:lnTo>
                  <a:lnTo>
                    <a:pt x="4099" y="31825"/>
                  </a:lnTo>
                  <a:lnTo>
                    <a:pt x="0" y="52069"/>
                  </a:lnTo>
                  <a:lnTo>
                    <a:pt x="0" y="606298"/>
                  </a:lnTo>
                  <a:lnTo>
                    <a:pt x="4099" y="626542"/>
                  </a:lnTo>
                  <a:lnTo>
                    <a:pt x="15271" y="643096"/>
                  </a:lnTo>
                  <a:lnTo>
                    <a:pt x="31825" y="654268"/>
                  </a:lnTo>
                  <a:lnTo>
                    <a:pt x="52070" y="658367"/>
                  </a:lnTo>
                  <a:lnTo>
                    <a:pt x="260350" y="658367"/>
                  </a:lnTo>
                  <a:lnTo>
                    <a:pt x="280594" y="654268"/>
                  </a:lnTo>
                  <a:lnTo>
                    <a:pt x="297148" y="643096"/>
                  </a:lnTo>
                  <a:lnTo>
                    <a:pt x="308320" y="626542"/>
                  </a:lnTo>
                  <a:lnTo>
                    <a:pt x="312420" y="606298"/>
                  </a:lnTo>
                  <a:lnTo>
                    <a:pt x="312420" y="52069"/>
                  </a:lnTo>
                  <a:lnTo>
                    <a:pt x="308320" y="31825"/>
                  </a:lnTo>
                  <a:lnTo>
                    <a:pt x="297148" y="15271"/>
                  </a:lnTo>
                  <a:lnTo>
                    <a:pt x="280594" y="4099"/>
                  </a:lnTo>
                  <a:lnTo>
                    <a:pt x="260350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2" name="object 12"/>
            <p:cNvSpPr/>
            <p:nvPr/>
          </p:nvSpPr>
          <p:spPr>
            <a:xfrm>
              <a:off x="7743443" y="2785872"/>
              <a:ext cx="312420" cy="658495"/>
            </a:xfrm>
            <a:custGeom>
              <a:avLst/>
              <a:gdLst/>
              <a:ahLst/>
              <a:cxnLst/>
              <a:rect l="l" t="t" r="r" b="b"/>
              <a:pathLst>
                <a:path w="312420" h="658495">
                  <a:moveTo>
                    <a:pt x="0" y="52069"/>
                  </a:moveTo>
                  <a:lnTo>
                    <a:pt x="4099" y="31825"/>
                  </a:lnTo>
                  <a:lnTo>
                    <a:pt x="15271" y="15271"/>
                  </a:lnTo>
                  <a:lnTo>
                    <a:pt x="31825" y="4099"/>
                  </a:lnTo>
                  <a:lnTo>
                    <a:pt x="52070" y="0"/>
                  </a:lnTo>
                  <a:lnTo>
                    <a:pt x="260350" y="0"/>
                  </a:lnTo>
                  <a:lnTo>
                    <a:pt x="280594" y="4099"/>
                  </a:lnTo>
                  <a:lnTo>
                    <a:pt x="297148" y="15271"/>
                  </a:lnTo>
                  <a:lnTo>
                    <a:pt x="308320" y="31825"/>
                  </a:lnTo>
                  <a:lnTo>
                    <a:pt x="312420" y="52069"/>
                  </a:lnTo>
                  <a:lnTo>
                    <a:pt x="312420" y="606298"/>
                  </a:lnTo>
                  <a:lnTo>
                    <a:pt x="308320" y="626542"/>
                  </a:lnTo>
                  <a:lnTo>
                    <a:pt x="297148" y="643096"/>
                  </a:lnTo>
                  <a:lnTo>
                    <a:pt x="280594" y="654268"/>
                  </a:lnTo>
                  <a:lnTo>
                    <a:pt x="260350" y="658367"/>
                  </a:lnTo>
                  <a:lnTo>
                    <a:pt x="52070" y="658367"/>
                  </a:lnTo>
                  <a:lnTo>
                    <a:pt x="31825" y="654268"/>
                  </a:lnTo>
                  <a:lnTo>
                    <a:pt x="15271" y="643096"/>
                  </a:lnTo>
                  <a:lnTo>
                    <a:pt x="4099" y="626542"/>
                  </a:lnTo>
                  <a:lnTo>
                    <a:pt x="0" y="606298"/>
                  </a:lnTo>
                  <a:lnTo>
                    <a:pt x="0" y="52069"/>
                  </a:lnTo>
                  <a:close/>
                </a:path>
              </a:pathLst>
            </a:custGeom>
            <a:ln w="9525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3" name="object 13"/>
            <p:cNvSpPr/>
            <p:nvPr/>
          </p:nvSpPr>
          <p:spPr>
            <a:xfrm>
              <a:off x="7743443" y="3904488"/>
              <a:ext cx="312420" cy="657225"/>
            </a:xfrm>
            <a:custGeom>
              <a:avLst/>
              <a:gdLst/>
              <a:ahLst/>
              <a:cxnLst/>
              <a:rect l="l" t="t" r="r" b="b"/>
              <a:pathLst>
                <a:path w="312420" h="657225">
                  <a:moveTo>
                    <a:pt x="260350" y="0"/>
                  </a:moveTo>
                  <a:lnTo>
                    <a:pt x="52070" y="0"/>
                  </a:lnTo>
                  <a:lnTo>
                    <a:pt x="31825" y="4099"/>
                  </a:lnTo>
                  <a:lnTo>
                    <a:pt x="15271" y="15271"/>
                  </a:lnTo>
                  <a:lnTo>
                    <a:pt x="4099" y="31825"/>
                  </a:lnTo>
                  <a:lnTo>
                    <a:pt x="0" y="52069"/>
                  </a:lnTo>
                  <a:lnTo>
                    <a:pt x="0" y="604774"/>
                  </a:lnTo>
                  <a:lnTo>
                    <a:pt x="4099" y="625018"/>
                  </a:lnTo>
                  <a:lnTo>
                    <a:pt x="15271" y="641572"/>
                  </a:lnTo>
                  <a:lnTo>
                    <a:pt x="31825" y="652744"/>
                  </a:lnTo>
                  <a:lnTo>
                    <a:pt x="52070" y="656844"/>
                  </a:lnTo>
                  <a:lnTo>
                    <a:pt x="260350" y="656844"/>
                  </a:lnTo>
                  <a:lnTo>
                    <a:pt x="280594" y="652744"/>
                  </a:lnTo>
                  <a:lnTo>
                    <a:pt x="297148" y="641572"/>
                  </a:lnTo>
                  <a:lnTo>
                    <a:pt x="308320" y="625018"/>
                  </a:lnTo>
                  <a:lnTo>
                    <a:pt x="312420" y="604774"/>
                  </a:lnTo>
                  <a:lnTo>
                    <a:pt x="312420" y="52069"/>
                  </a:lnTo>
                  <a:lnTo>
                    <a:pt x="308320" y="31825"/>
                  </a:lnTo>
                  <a:lnTo>
                    <a:pt x="297148" y="15271"/>
                  </a:lnTo>
                  <a:lnTo>
                    <a:pt x="280594" y="4099"/>
                  </a:lnTo>
                  <a:lnTo>
                    <a:pt x="260350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4" name="object 14"/>
            <p:cNvSpPr/>
            <p:nvPr/>
          </p:nvSpPr>
          <p:spPr>
            <a:xfrm>
              <a:off x="7743443" y="3904488"/>
              <a:ext cx="312420" cy="657225"/>
            </a:xfrm>
            <a:custGeom>
              <a:avLst/>
              <a:gdLst/>
              <a:ahLst/>
              <a:cxnLst/>
              <a:rect l="l" t="t" r="r" b="b"/>
              <a:pathLst>
                <a:path w="312420" h="657225">
                  <a:moveTo>
                    <a:pt x="0" y="52069"/>
                  </a:moveTo>
                  <a:lnTo>
                    <a:pt x="4099" y="31825"/>
                  </a:lnTo>
                  <a:lnTo>
                    <a:pt x="15271" y="15271"/>
                  </a:lnTo>
                  <a:lnTo>
                    <a:pt x="31825" y="4099"/>
                  </a:lnTo>
                  <a:lnTo>
                    <a:pt x="52070" y="0"/>
                  </a:lnTo>
                  <a:lnTo>
                    <a:pt x="260350" y="0"/>
                  </a:lnTo>
                  <a:lnTo>
                    <a:pt x="280594" y="4099"/>
                  </a:lnTo>
                  <a:lnTo>
                    <a:pt x="297148" y="15271"/>
                  </a:lnTo>
                  <a:lnTo>
                    <a:pt x="308320" y="31825"/>
                  </a:lnTo>
                  <a:lnTo>
                    <a:pt x="312420" y="52069"/>
                  </a:lnTo>
                  <a:lnTo>
                    <a:pt x="312420" y="604774"/>
                  </a:lnTo>
                  <a:lnTo>
                    <a:pt x="308320" y="625018"/>
                  </a:lnTo>
                  <a:lnTo>
                    <a:pt x="297148" y="641572"/>
                  </a:lnTo>
                  <a:lnTo>
                    <a:pt x="280594" y="652744"/>
                  </a:lnTo>
                  <a:lnTo>
                    <a:pt x="260350" y="656844"/>
                  </a:lnTo>
                  <a:lnTo>
                    <a:pt x="52070" y="656844"/>
                  </a:lnTo>
                  <a:lnTo>
                    <a:pt x="31825" y="652744"/>
                  </a:lnTo>
                  <a:lnTo>
                    <a:pt x="15271" y="641572"/>
                  </a:lnTo>
                  <a:lnTo>
                    <a:pt x="4099" y="625018"/>
                  </a:lnTo>
                  <a:lnTo>
                    <a:pt x="0" y="604774"/>
                  </a:lnTo>
                  <a:lnTo>
                    <a:pt x="0" y="52069"/>
                  </a:lnTo>
                  <a:close/>
                </a:path>
              </a:pathLst>
            </a:custGeom>
            <a:ln w="9524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5" name="object 15"/>
            <p:cNvSpPr/>
            <p:nvPr/>
          </p:nvSpPr>
          <p:spPr>
            <a:xfrm>
              <a:off x="7333995" y="3444240"/>
              <a:ext cx="565150" cy="465455"/>
            </a:xfrm>
            <a:custGeom>
              <a:avLst/>
              <a:gdLst/>
              <a:ahLst/>
              <a:cxnLst/>
              <a:rect l="l" t="t" r="r" b="b"/>
              <a:pathLst>
                <a:path w="565150" h="465454">
                  <a:moveTo>
                    <a:pt x="502256" y="43479"/>
                  </a:moveTo>
                  <a:lnTo>
                    <a:pt x="0" y="455549"/>
                  </a:lnTo>
                  <a:lnTo>
                    <a:pt x="8127" y="465328"/>
                  </a:lnTo>
                  <a:lnTo>
                    <a:pt x="510325" y="53306"/>
                  </a:lnTo>
                  <a:lnTo>
                    <a:pt x="502256" y="43479"/>
                  </a:lnTo>
                  <a:close/>
                </a:path>
                <a:path w="565150" h="465454">
                  <a:moveTo>
                    <a:pt x="549369" y="35433"/>
                  </a:moveTo>
                  <a:lnTo>
                    <a:pt x="512063" y="35433"/>
                  </a:lnTo>
                  <a:lnTo>
                    <a:pt x="520192" y="45212"/>
                  </a:lnTo>
                  <a:lnTo>
                    <a:pt x="510325" y="53306"/>
                  </a:lnTo>
                  <a:lnTo>
                    <a:pt x="530478" y="77850"/>
                  </a:lnTo>
                  <a:lnTo>
                    <a:pt x="549369" y="35433"/>
                  </a:lnTo>
                  <a:close/>
                </a:path>
                <a:path w="565150" h="465454">
                  <a:moveTo>
                    <a:pt x="512063" y="35433"/>
                  </a:moveTo>
                  <a:lnTo>
                    <a:pt x="502256" y="43479"/>
                  </a:lnTo>
                  <a:lnTo>
                    <a:pt x="510325" y="53306"/>
                  </a:lnTo>
                  <a:lnTo>
                    <a:pt x="520192" y="45212"/>
                  </a:lnTo>
                  <a:lnTo>
                    <a:pt x="512063" y="35433"/>
                  </a:lnTo>
                  <a:close/>
                </a:path>
                <a:path w="565150" h="465454">
                  <a:moveTo>
                    <a:pt x="565150" y="0"/>
                  </a:moveTo>
                  <a:lnTo>
                    <a:pt x="482092" y="18923"/>
                  </a:lnTo>
                  <a:lnTo>
                    <a:pt x="502256" y="43479"/>
                  </a:lnTo>
                  <a:lnTo>
                    <a:pt x="512063" y="35433"/>
                  </a:lnTo>
                  <a:lnTo>
                    <a:pt x="549369" y="35433"/>
                  </a:lnTo>
                  <a:lnTo>
                    <a:pt x="5651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6" name="object 16"/>
            <p:cNvSpPr/>
            <p:nvPr/>
          </p:nvSpPr>
          <p:spPr>
            <a:xfrm>
              <a:off x="8304275" y="2785872"/>
              <a:ext cx="312420" cy="658495"/>
            </a:xfrm>
            <a:custGeom>
              <a:avLst/>
              <a:gdLst/>
              <a:ahLst/>
              <a:cxnLst/>
              <a:rect l="l" t="t" r="r" b="b"/>
              <a:pathLst>
                <a:path w="312420" h="658495">
                  <a:moveTo>
                    <a:pt x="260350" y="0"/>
                  </a:moveTo>
                  <a:lnTo>
                    <a:pt x="52070" y="0"/>
                  </a:lnTo>
                  <a:lnTo>
                    <a:pt x="31825" y="4099"/>
                  </a:lnTo>
                  <a:lnTo>
                    <a:pt x="15271" y="15271"/>
                  </a:lnTo>
                  <a:lnTo>
                    <a:pt x="4099" y="31825"/>
                  </a:lnTo>
                  <a:lnTo>
                    <a:pt x="0" y="52069"/>
                  </a:lnTo>
                  <a:lnTo>
                    <a:pt x="0" y="606298"/>
                  </a:lnTo>
                  <a:lnTo>
                    <a:pt x="4099" y="626542"/>
                  </a:lnTo>
                  <a:lnTo>
                    <a:pt x="15271" y="643096"/>
                  </a:lnTo>
                  <a:lnTo>
                    <a:pt x="31825" y="654268"/>
                  </a:lnTo>
                  <a:lnTo>
                    <a:pt x="52070" y="658367"/>
                  </a:lnTo>
                  <a:lnTo>
                    <a:pt x="260350" y="658367"/>
                  </a:lnTo>
                  <a:lnTo>
                    <a:pt x="280594" y="654268"/>
                  </a:lnTo>
                  <a:lnTo>
                    <a:pt x="297148" y="643096"/>
                  </a:lnTo>
                  <a:lnTo>
                    <a:pt x="308320" y="626542"/>
                  </a:lnTo>
                  <a:lnTo>
                    <a:pt x="312420" y="606298"/>
                  </a:lnTo>
                  <a:lnTo>
                    <a:pt x="312420" y="52069"/>
                  </a:lnTo>
                  <a:lnTo>
                    <a:pt x="308320" y="31825"/>
                  </a:lnTo>
                  <a:lnTo>
                    <a:pt x="297148" y="15271"/>
                  </a:lnTo>
                  <a:lnTo>
                    <a:pt x="280594" y="4099"/>
                  </a:lnTo>
                  <a:lnTo>
                    <a:pt x="260350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7" name="object 17"/>
            <p:cNvSpPr/>
            <p:nvPr/>
          </p:nvSpPr>
          <p:spPr>
            <a:xfrm>
              <a:off x="8304275" y="2785872"/>
              <a:ext cx="312420" cy="658495"/>
            </a:xfrm>
            <a:custGeom>
              <a:avLst/>
              <a:gdLst/>
              <a:ahLst/>
              <a:cxnLst/>
              <a:rect l="l" t="t" r="r" b="b"/>
              <a:pathLst>
                <a:path w="312420" h="658495">
                  <a:moveTo>
                    <a:pt x="0" y="52069"/>
                  </a:moveTo>
                  <a:lnTo>
                    <a:pt x="4099" y="31825"/>
                  </a:lnTo>
                  <a:lnTo>
                    <a:pt x="15271" y="15271"/>
                  </a:lnTo>
                  <a:lnTo>
                    <a:pt x="31825" y="4099"/>
                  </a:lnTo>
                  <a:lnTo>
                    <a:pt x="52070" y="0"/>
                  </a:lnTo>
                  <a:lnTo>
                    <a:pt x="260350" y="0"/>
                  </a:lnTo>
                  <a:lnTo>
                    <a:pt x="280594" y="4099"/>
                  </a:lnTo>
                  <a:lnTo>
                    <a:pt x="297148" y="15271"/>
                  </a:lnTo>
                  <a:lnTo>
                    <a:pt x="308320" y="31825"/>
                  </a:lnTo>
                  <a:lnTo>
                    <a:pt x="312420" y="52069"/>
                  </a:lnTo>
                  <a:lnTo>
                    <a:pt x="312420" y="606298"/>
                  </a:lnTo>
                  <a:lnTo>
                    <a:pt x="308320" y="626542"/>
                  </a:lnTo>
                  <a:lnTo>
                    <a:pt x="297148" y="643096"/>
                  </a:lnTo>
                  <a:lnTo>
                    <a:pt x="280594" y="654268"/>
                  </a:lnTo>
                  <a:lnTo>
                    <a:pt x="260350" y="658367"/>
                  </a:lnTo>
                  <a:lnTo>
                    <a:pt x="52070" y="658367"/>
                  </a:lnTo>
                  <a:lnTo>
                    <a:pt x="31825" y="654268"/>
                  </a:lnTo>
                  <a:lnTo>
                    <a:pt x="15271" y="643096"/>
                  </a:lnTo>
                  <a:lnTo>
                    <a:pt x="4099" y="626542"/>
                  </a:lnTo>
                  <a:lnTo>
                    <a:pt x="0" y="606298"/>
                  </a:lnTo>
                  <a:lnTo>
                    <a:pt x="0" y="52069"/>
                  </a:lnTo>
                  <a:close/>
                </a:path>
              </a:pathLst>
            </a:custGeom>
            <a:ln w="9525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8" name="object 18"/>
            <p:cNvSpPr/>
            <p:nvPr/>
          </p:nvSpPr>
          <p:spPr>
            <a:xfrm>
              <a:off x="8304275" y="3904488"/>
              <a:ext cx="312420" cy="657225"/>
            </a:xfrm>
            <a:custGeom>
              <a:avLst/>
              <a:gdLst/>
              <a:ahLst/>
              <a:cxnLst/>
              <a:rect l="l" t="t" r="r" b="b"/>
              <a:pathLst>
                <a:path w="312420" h="657225">
                  <a:moveTo>
                    <a:pt x="260350" y="0"/>
                  </a:moveTo>
                  <a:lnTo>
                    <a:pt x="52070" y="0"/>
                  </a:lnTo>
                  <a:lnTo>
                    <a:pt x="31825" y="4099"/>
                  </a:lnTo>
                  <a:lnTo>
                    <a:pt x="15271" y="15271"/>
                  </a:lnTo>
                  <a:lnTo>
                    <a:pt x="4099" y="31825"/>
                  </a:lnTo>
                  <a:lnTo>
                    <a:pt x="0" y="52069"/>
                  </a:lnTo>
                  <a:lnTo>
                    <a:pt x="0" y="604774"/>
                  </a:lnTo>
                  <a:lnTo>
                    <a:pt x="4099" y="625018"/>
                  </a:lnTo>
                  <a:lnTo>
                    <a:pt x="15271" y="641572"/>
                  </a:lnTo>
                  <a:lnTo>
                    <a:pt x="31825" y="652744"/>
                  </a:lnTo>
                  <a:lnTo>
                    <a:pt x="52070" y="656844"/>
                  </a:lnTo>
                  <a:lnTo>
                    <a:pt x="260350" y="656844"/>
                  </a:lnTo>
                  <a:lnTo>
                    <a:pt x="280594" y="652744"/>
                  </a:lnTo>
                  <a:lnTo>
                    <a:pt x="297148" y="641572"/>
                  </a:lnTo>
                  <a:lnTo>
                    <a:pt x="308320" y="625018"/>
                  </a:lnTo>
                  <a:lnTo>
                    <a:pt x="312420" y="604774"/>
                  </a:lnTo>
                  <a:lnTo>
                    <a:pt x="312420" y="52069"/>
                  </a:lnTo>
                  <a:lnTo>
                    <a:pt x="308320" y="31825"/>
                  </a:lnTo>
                  <a:lnTo>
                    <a:pt x="297148" y="15271"/>
                  </a:lnTo>
                  <a:lnTo>
                    <a:pt x="280594" y="4099"/>
                  </a:lnTo>
                  <a:lnTo>
                    <a:pt x="260350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9" name="object 19"/>
            <p:cNvSpPr/>
            <p:nvPr/>
          </p:nvSpPr>
          <p:spPr>
            <a:xfrm>
              <a:off x="8304275" y="3904488"/>
              <a:ext cx="312420" cy="657225"/>
            </a:xfrm>
            <a:custGeom>
              <a:avLst/>
              <a:gdLst/>
              <a:ahLst/>
              <a:cxnLst/>
              <a:rect l="l" t="t" r="r" b="b"/>
              <a:pathLst>
                <a:path w="312420" h="657225">
                  <a:moveTo>
                    <a:pt x="0" y="52069"/>
                  </a:moveTo>
                  <a:lnTo>
                    <a:pt x="4099" y="31825"/>
                  </a:lnTo>
                  <a:lnTo>
                    <a:pt x="15271" y="15271"/>
                  </a:lnTo>
                  <a:lnTo>
                    <a:pt x="31825" y="4099"/>
                  </a:lnTo>
                  <a:lnTo>
                    <a:pt x="52070" y="0"/>
                  </a:lnTo>
                  <a:lnTo>
                    <a:pt x="260350" y="0"/>
                  </a:lnTo>
                  <a:lnTo>
                    <a:pt x="280594" y="4099"/>
                  </a:lnTo>
                  <a:lnTo>
                    <a:pt x="297148" y="15271"/>
                  </a:lnTo>
                  <a:lnTo>
                    <a:pt x="308320" y="31825"/>
                  </a:lnTo>
                  <a:lnTo>
                    <a:pt x="312420" y="52069"/>
                  </a:lnTo>
                  <a:lnTo>
                    <a:pt x="312420" y="604774"/>
                  </a:lnTo>
                  <a:lnTo>
                    <a:pt x="308320" y="625018"/>
                  </a:lnTo>
                  <a:lnTo>
                    <a:pt x="297148" y="641572"/>
                  </a:lnTo>
                  <a:lnTo>
                    <a:pt x="280594" y="652744"/>
                  </a:lnTo>
                  <a:lnTo>
                    <a:pt x="260350" y="656844"/>
                  </a:lnTo>
                  <a:lnTo>
                    <a:pt x="52070" y="656844"/>
                  </a:lnTo>
                  <a:lnTo>
                    <a:pt x="31825" y="652744"/>
                  </a:lnTo>
                  <a:lnTo>
                    <a:pt x="15271" y="641572"/>
                  </a:lnTo>
                  <a:lnTo>
                    <a:pt x="4099" y="625018"/>
                  </a:lnTo>
                  <a:lnTo>
                    <a:pt x="0" y="604774"/>
                  </a:lnTo>
                  <a:lnTo>
                    <a:pt x="0" y="52069"/>
                  </a:lnTo>
                  <a:close/>
                </a:path>
              </a:pathLst>
            </a:custGeom>
            <a:ln w="9524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0" name="object 20"/>
            <p:cNvSpPr/>
            <p:nvPr/>
          </p:nvSpPr>
          <p:spPr>
            <a:xfrm>
              <a:off x="7335646" y="3437890"/>
              <a:ext cx="1125220" cy="473075"/>
            </a:xfrm>
            <a:custGeom>
              <a:avLst/>
              <a:gdLst/>
              <a:ahLst/>
              <a:cxnLst/>
              <a:rect l="l" t="t" r="r" b="b"/>
              <a:pathLst>
                <a:path w="1125220" h="473075">
                  <a:moveTo>
                    <a:pt x="1051835" y="29421"/>
                  </a:moveTo>
                  <a:lnTo>
                    <a:pt x="0" y="460883"/>
                  </a:lnTo>
                  <a:lnTo>
                    <a:pt x="4825" y="472694"/>
                  </a:lnTo>
                  <a:lnTo>
                    <a:pt x="1056639" y="41116"/>
                  </a:lnTo>
                  <a:lnTo>
                    <a:pt x="1051835" y="29421"/>
                  </a:lnTo>
                  <a:close/>
                </a:path>
                <a:path w="1125220" h="473075">
                  <a:moveTo>
                    <a:pt x="1108741" y="24637"/>
                  </a:moveTo>
                  <a:lnTo>
                    <a:pt x="1063498" y="24637"/>
                  </a:lnTo>
                  <a:lnTo>
                    <a:pt x="1068324" y="36322"/>
                  </a:lnTo>
                  <a:lnTo>
                    <a:pt x="1056639" y="41116"/>
                  </a:lnTo>
                  <a:lnTo>
                    <a:pt x="1068704" y="70485"/>
                  </a:lnTo>
                  <a:lnTo>
                    <a:pt x="1108741" y="24637"/>
                  </a:lnTo>
                  <a:close/>
                </a:path>
                <a:path w="1125220" h="473075">
                  <a:moveTo>
                    <a:pt x="1063498" y="24637"/>
                  </a:moveTo>
                  <a:lnTo>
                    <a:pt x="1051835" y="29421"/>
                  </a:lnTo>
                  <a:lnTo>
                    <a:pt x="1056639" y="41116"/>
                  </a:lnTo>
                  <a:lnTo>
                    <a:pt x="1068324" y="36322"/>
                  </a:lnTo>
                  <a:lnTo>
                    <a:pt x="1063498" y="24637"/>
                  </a:lnTo>
                  <a:close/>
                </a:path>
                <a:path w="1125220" h="473075">
                  <a:moveTo>
                    <a:pt x="1039749" y="0"/>
                  </a:moveTo>
                  <a:lnTo>
                    <a:pt x="1051835" y="29421"/>
                  </a:lnTo>
                  <a:lnTo>
                    <a:pt x="1063498" y="24637"/>
                  </a:lnTo>
                  <a:lnTo>
                    <a:pt x="1108741" y="24637"/>
                  </a:lnTo>
                  <a:lnTo>
                    <a:pt x="1124711" y="6350"/>
                  </a:lnTo>
                  <a:lnTo>
                    <a:pt x="10397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1" name="object 21"/>
            <p:cNvSpPr/>
            <p:nvPr/>
          </p:nvSpPr>
          <p:spPr>
            <a:xfrm>
              <a:off x="8865107" y="2785872"/>
              <a:ext cx="314325" cy="658495"/>
            </a:xfrm>
            <a:custGeom>
              <a:avLst/>
              <a:gdLst/>
              <a:ahLst/>
              <a:cxnLst/>
              <a:rect l="l" t="t" r="r" b="b"/>
              <a:pathLst>
                <a:path w="314325" h="658495">
                  <a:moveTo>
                    <a:pt x="261620" y="0"/>
                  </a:moveTo>
                  <a:lnTo>
                    <a:pt x="52324" y="0"/>
                  </a:lnTo>
                  <a:lnTo>
                    <a:pt x="31932" y="4103"/>
                  </a:lnTo>
                  <a:lnTo>
                    <a:pt x="15303" y="15303"/>
                  </a:lnTo>
                  <a:lnTo>
                    <a:pt x="4103" y="31932"/>
                  </a:lnTo>
                  <a:lnTo>
                    <a:pt x="0" y="52324"/>
                  </a:lnTo>
                  <a:lnTo>
                    <a:pt x="0" y="606043"/>
                  </a:lnTo>
                  <a:lnTo>
                    <a:pt x="4103" y="626435"/>
                  </a:lnTo>
                  <a:lnTo>
                    <a:pt x="15303" y="643064"/>
                  </a:lnTo>
                  <a:lnTo>
                    <a:pt x="31932" y="654264"/>
                  </a:lnTo>
                  <a:lnTo>
                    <a:pt x="52324" y="658367"/>
                  </a:lnTo>
                  <a:lnTo>
                    <a:pt x="261620" y="658367"/>
                  </a:lnTo>
                  <a:lnTo>
                    <a:pt x="282011" y="654264"/>
                  </a:lnTo>
                  <a:lnTo>
                    <a:pt x="298640" y="643064"/>
                  </a:lnTo>
                  <a:lnTo>
                    <a:pt x="309840" y="626435"/>
                  </a:lnTo>
                  <a:lnTo>
                    <a:pt x="313944" y="606043"/>
                  </a:lnTo>
                  <a:lnTo>
                    <a:pt x="313944" y="52324"/>
                  </a:lnTo>
                  <a:lnTo>
                    <a:pt x="309840" y="31932"/>
                  </a:lnTo>
                  <a:lnTo>
                    <a:pt x="298640" y="15303"/>
                  </a:lnTo>
                  <a:lnTo>
                    <a:pt x="282011" y="4103"/>
                  </a:lnTo>
                  <a:lnTo>
                    <a:pt x="261620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2" name="object 22"/>
            <p:cNvSpPr/>
            <p:nvPr/>
          </p:nvSpPr>
          <p:spPr>
            <a:xfrm>
              <a:off x="8865107" y="2785872"/>
              <a:ext cx="314325" cy="658495"/>
            </a:xfrm>
            <a:custGeom>
              <a:avLst/>
              <a:gdLst/>
              <a:ahLst/>
              <a:cxnLst/>
              <a:rect l="l" t="t" r="r" b="b"/>
              <a:pathLst>
                <a:path w="314325" h="658495">
                  <a:moveTo>
                    <a:pt x="0" y="52324"/>
                  </a:moveTo>
                  <a:lnTo>
                    <a:pt x="4103" y="31932"/>
                  </a:lnTo>
                  <a:lnTo>
                    <a:pt x="15303" y="15303"/>
                  </a:lnTo>
                  <a:lnTo>
                    <a:pt x="31932" y="4103"/>
                  </a:lnTo>
                  <a:lnTo>
                    <a:pt x="52324" y="0"/>
                  </a:lnTo>
                  <a:lnTo>
                    <a:pt x="261620" y="0"/>
                  </a:lnTo>
                  <a:lnTo>
                    <a:pt x="282011" y="4103"/>
                  </a:lnTo>
                  <a:lnTo>
                    <a:pt x="298640" y="15303"/>
                  </a:lnTo>
                  <a:lnTo>
                    <a:pt x="309840" y="31932"/>
                  </a:lnTo>
                  <a:lnTo>
                    <a:pt x="313944" y="52324"/>
                  </a:lnTo>
                  <a:lnTo>
                    <a:pt x="313944" y="606043"/>
                  </a:lnTo>
                  <a:lnTo>
                    <a:pt x="309840" y="626435"/>
                  </a:lnTo>
                  <a:lnTo>
                    <a:pt x="298640" y="643064"/>
                  </a:lnTo>
                  <a:lnTo>
                    <a:pt x="282011" y="654264"/>
                  </a:lnTo>
                  <a:lnTo>
                    <a:pt x="261620" y="658367"/>
                  </a:lnTo>
                  <a:lnTo>
                    <a:pt x="52324" y="658367"/>
                  </a:lnTo>
                  <a:lnTo>
                    <a:pt x="31932" y="654264"/>
                  </a:lnTo>
                  <a:lnTo>
                    <a:pt x="15303" y="643064"/>
                  </a:lnTo>
                  <a:lnTo>
                    <a:pt x="4103" y="626435"/>
                  </a:lnTo>
                  <a:lnTo>
                    <a:pt x="0" y="606043"/>
                  </a:lnTo>
                  <a:lnTo>
                    <a:pt x="0" y="52324"/>
                  </a:lnTo>
                  <a:close/>
                </a:path>
              </a:pathLst>
            </a:custGeom>
            <a:ln w="9525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3" name="object 23"/>
            <p:cNvSpPr/>
            <p:nvPr/>
          </p:nvSpPr>
          <p:spPr>
            <a:xfrm>
              <a:off x="8865107" y="3904488"/>
              <a:ext cx="314325" cy="657225"/>
            </a:xfrm>
            <a:custGeom>
              <a:avLst/>
              <a:gdLst/>
              <a:ahLst/>
              <a:cxnLst/>
              <a:rect l="l" t="t" r="r" b="b"/>
              <a:pathLst>
                <a:path w="314325" h="657225">
                  <a:moveTo>
                    <a:pt x="261620" y="0"/>
                  </a:moveTo>
                  <a:lnTo>
                    <a:pt x="52324" y="0"/>
                  </a:lnTo>
                  <a:lnTo>
                    <a:pt x="31932" y="4103"/>
                  </a:lnTo>
                  <a:lnTo>
                    <a:pt x="15303" y="15303"/>
                  </a:lnTo>
                  <a:lnTo>
                    <a:pt x="4103" y="31932"/>
                  </a:lnTo>
                  <a:lnTo>
                    <a:pt x="0" y="52324"/>
                  </a:lnTo>
                  <a:lnTo>
                    <a:pt x="0" y="604519"/>
                  </a:lnTo>
                  <a:lnTo>
                    <a:pt x="4103" y="624911"/>
                  </a:lnTo>
                  <a:lnTo>
                    <a:pt x="15303" y="641540"/>
                  </a:lnTo>
                  <a:lnTo>
                    <a:pt x="31932" y="652740"/>
                  </a:lnTo>
                  <a:lnTo>
                    <a:pt x="52324" y="656844"/>
                  </a:lnTo>
                  <a:lnTo>
                    <a:pt x="261620" y="656844"/>
                  </a:lnTo>
                  <a:lnTo>
                    <a:pt x="282011" y="652740"/>
                  </a:lnTo>
                  <a:lnTo>
                    <a:pt x="298640" y="641540"/>
                  </a:lnTo>
                  <a:lnTo>
                    <a:pt x="309840" y="624911"/>
                  </a:lnTo>
                  <a:lnTo>
                    <a:pt x="313944" y="604519"/>
                  </a:lnTo>
                  <a:lnTo>
                    <a:pt x="313944" y="52324"/>
                  </a:lnTo>
                  <a:lnTo>
                    <a:pt x="309840" y="31932"/>
                  </a:lnTo>
                  <a:lnTo>
                    <a:pt x="298640" y="15303"/>
                  </a:lnTo>
                  <a:lnTo>
                    <a:pt x="282011" y="4103"/>
                  </a:lnTo>
                  <a:lnTo>
                    <a:pt x="261620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4" name="object 24"/>
            <p:cNvSpPr/>
            <p:nvPr/>
          </p:nvSpPr>
          <p:spPr>
            <a:xfrm>
              <a:off x="8865107" y="3904488"/>
              <a:ext cx="314325" cy="657225"/>
            </a:xfrm>
            <a:custGeom>
              <a:avLst/>
              <a:gdLst/>
              <a:ahLst/>
              <a:cxnLst/>
              <a:rect l="l" t="t" r="r" b="b"/>
              <a:pathLst>
                <a:path w="314325" h="657225">
                  <a:moveTo>
                    <a:pt x="0" y="52324"/>
                  </a:moveTo>
                  <a:lnTo>
                    <a:pt x="4103" y="31932"/>
                  </a:lnTo>
                  <a:lnTo>
                    <a:pt x="15303" y="15303"/>
                  </a:lnTo>
                  <a:lnTo>
                    <a:pt x="31932" y="4103"/>
                  </a:lnTo>
                  <a:lnTo>
                    <a:pt x="52324" y="0"/>
                  </a:lnTo>
                  <a:lnTo>
                    <a:pt x="261620" y="0"/>
                  </a:lnTo>
                  <a:lnTo>
                    <a:pt x="282011" y="4103"/>
                  </a:lnTo>
                  <a:lnTo>
                    <a:pt x="298640" y="15303"/>
                  </a:lnTo>
                  <a:lnTo>
                    <a:pt x="309840" y="31932"/>
                  </a:lnTo>
                  <a:lnTo>
                    <a:pt x="313944" y="52324"/>
                  </a:lnTo>
                  <a:lnTo>
                    <a:pt x="313944" y="604519"/>
                  </a:lnTo>
                  <a:lnTo>
                    <a:pt x="309840" y="624911"/>
                  </a:lnTo>
                  <a:lnTo>
                    <a:pt x="298640" y="641540"/>
                  </a:lnTo>
                  <a:lnTo>
                    <a:pt x="282011" y="652740"/>
                  </a:lnTo>
                  <a:lnTo>
                    <a:pt x="261620" y="656844"/>
                  </a:lnTo>
                  <a:lnTo>
                    <a:pt x="52324" y="656844"/>
                  </a:lnTo>
                  <a:lnTo>
                    <a:pt x="31932" y="652740"/>
                  </a:lnTo>
                  <a:lnTo>
                    <a:pt x="15303" y="641540"/>
                  </a:lnTo>
                  <a:lnTo>
                    <a:pt x="4103" y="624911"/>
                  </a:lnTo>
                  <a:lnTo>
                    <a:pt x="0" y="604519"/>
                  </a:lnTo>
                  <a:lnTo>
                    <a:pt x="0" y="52324"/>
                  </a:lnTo>
                  <a:close/>
                </a:path>
              </a:pathLst>
            </a:custGeom>
            <a:ln w="9525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5" name="object 25"/>
            <p:cNvSpPr/>
            <p:nvPr/>
          </p:nvSpPr>
          <p:spPr>
            <a:xfrm>
              <a:off x="7898002" y="3437890"/>
              <a:ext cx="1125220" cy="473075"/>
            </a:xfrm>
            <a:custGeom>
              <a:avLst/>
              <a:gdLst/>
              <a:ahLst/>
              <a:cxnLst/>
              <a:rect l="l" t="t" r="r" b="b"/>
              <a:pathLst>
                <a:path w="1125220" h="473075">
                  <a:moveTo>
                    <a:pt x="1051835" y="29421"/>
                  </a:moveTo>
                  <a:lnTo>
                    <a:pt x="0" y="460883"/>
                  </a:lnTo>
                  <a:lnTo>
                    <a:pt x="4825" y="472694"/>
                  </a:lnTo>
                  <a:lnTo>
                    <a:pt x="1056639" y="41116"/>
                  </a:lnTo>
                  <a:lnTo>
                    <a:pt x="1051835" y="29421"/>
                  </a:lnTo>
                  <a:close/>
                </a:path>
                <a:path w="1125220" h="473075">
                  <a:moveTo>
                    <a:pt x="1108741" y="24637"/>
                  </a:moveTo>
                  <a:lnTo>
                    <a:pt x="1063498" y="24637"/>
                  </a:lnTo>
                  <a:lnTo>
                    <a:pt x="1068324" y="36322"/>
                  </a:lnTo>
                  <a:lnTo>
                    <a:pt x="1056639" y="41116"/>
                  </a:lnTo>
                  <a:lnTo>
                    <a:pt x="1068704" y="70485"/>
                  </a:lnTo>
                  <a:lnTo>
                    <a:pt x="1108741" y="24637"/>
                  </a:lnTo>
                  <a:close/>
                </a:path>
                <a:path w="1125220" h="473075">
                  <a:moveTo>
                    <a:pt x="1063498" y="24637"/>
                  </a:moveTo>
                  <a:lnTo>
                    <a:pt x="1051835" y="29421"/>
                  </a:lnTo>
                  <a:lnTo>
                    <a:pt x="1056639" y="41116"/>
                  </a:lnTo>
                  <a:lnTo>
                    <a:pt x="1068324" y="36322"/>
                  </a:lnTo>
                  <a:lnTo>
                    <a:pt x="1063498" y="24637"/>
                  </a:lnTo>
                  <a:close/>
                </a:path>
                <a:path w="1125220" h="473075">
                  <a:moveTo>
                    <a:pt x="1039749" y="0"/>
                  </a:moveTo>
                  <a:lnTo>
                    <a:pt x="1051835" y="29421"/>
                  </a:lnTo>
                  <a:lnTo>
                    <a:pt x="1063498" y="24637"/>
                  </a:lnTo>
                  <a:lnTo>
                    <a:pt x="1108741" y="24637"/>
                  </a:lnTo>
                  <a:lnTo>
                    <a:pt x="1124712" y="6350"/>
                  </a:lnTo>
                  <a:lnTo>
                    <a:pt x="10397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6" name="object 26"/>
            <p:cNvSpPr/>
            <p:nvPr/>
          </p:nvSpPr>
          <p:spPr>
            <a:xfrm>
              <a:off x="9383267" y="3904488"/>
              <a:ext cx="312420" cy="657225"/>
            </a:xfrm>
            <a:custGeom>
              <a:avLst/>
              <a:gdLst/>
              <a:ahLst/>
              <a:cxnLst/>
              <a:rect l="l" t="t" r="r" b="b"/>
              <a:pathLst>
                <a:path w="312420" h="657225">
                  <a:moveTo>
                    <a:pt x="260350" y="0"/>
                  </a:moveTo>
                  <a:lnTo>
                    <a:pt x="52070" y="0"/>
                  </a:lnTo>
                  <a:lnTo>
                    <a:pt x="31825" y="4099"/>
                  </a:lnTo>
                  <a:lnTo>
                    <a:pt x="15271" y="15271"/>
                  </a:lnTo>
                  <a:lnTo>
                    <a:pt x="4099" y="31825"/>
                  </a:lnTo>
                  <a:lnTo>
                    <a:pt x="0" y="52069"/>
                  </a:lnTo>
                  <a:lnTo>
                    <a:pt x="0" y="604774"/>
                  </a:lnTo>
                  <a:lnTo>
                    <a:pt x="4099" y="625018"/>
                  </a:lnTo>
                  <a:lnTo>
                    <a:pt x="15271" y="641572"/>
                  </a:lnTo>
                  <a:lnTo>
                    <a:pt x="31825" y="652744"/>
                  </a:lnTo>
                  <a:lnTo>
                    <a:pt x="52070" y="656844"/>
                  </a:lnTo>
                  <a:lnTo>
                    <a:pt x="260350" y="656844"/>
                  </a:lnTo>
                  <a:lnTo>
                    <a:pt x="280594" y="652744"/>
                  </a:lnTo>
                  <a:lnTo>
                    <a:pt x="297148" y="641572"/>
                  </a:lnTo>
                  <a:lnTo>
                    <a:pt x="308320" y="625018"/>
                  </a:lnTo>
                  <a:lnTo>
                    <a:pt x="312420" y="604774"/>
                  </a:lnTo>
                  <a:lnTo>
                    <a:pt x="312420" y="52069"/>
                  </a:lnTo>
                  <a:lnTo>
                    <a:pt x="308320" y="31825"/>
                  </a:lnTo>
                  <a:lnTo>
                    <a:pt x="297148" y="15271"/>
                  </a:lnTo>
                  <a:lnTo>
                    <a:pt x="280594" y="4099"/>
                  </a:lnTo>
                  <a:lnTo>
                    <a:pt x="260350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7" name="object 27"/>
            <p:cNvSpPr/>
            <p:nvPr/>
          </p:nvSpPr>
          <p:spPr>
            <a:xfrm>
              <a:off x="9383267" y="3904488"/>
              <a:ext cx="312420" cy="657225"/>
            </a:xfrm>
            <a:custGeom>
              <a:avLst/>
              <a:gdLst/>
              <a:ahLst/>
              <a:cxnLst/>
              <a:rect l="l" t="t" r="r" b="b"/>
              <a:pathLst>
                <a:path w="312420" h="657225">
                  <a:moveTo>
                    <a:pt x="0" y="52069"/>
                  </a:moveTo>
                  <a:lnTo>
                    <a:pt x="4099" y="31825"/>
                  </a:lnTo>
                  <a:lnTo>
                    <a:pt x="15271" y="15271"/>
                  </a:lnTo>
                  <a:lnTo>
                    <a:pt x="31825" y="4099"/>
                  </a:lnTo>
                  <a:lnTo>
                    <a:pt x="52070" y="0"/>
                  </a:lnTo>
                  <a:lnTo>
                    <a:pt x="260350" y="0"/>
                  </a:lnTo>
                  <a:lnTo>
                    <a:pt x="280594" y="4099"/>
                  </a:lnTo>
                  <a:lnTo>
                    <a:pt x="297148" y="15271"/>
                  </a:lnTo>
                  <a:lnTo>
                    <a:pt x="308320" y="31825"/>
                  </a:lnTo>
                  <a:lnTo>
                    <a:pt x="312420" y="52069"/>
                  </a:lnTo>
                  <a:lnTo>
                    <a:pt x="312420" y="604774"/>
                  </a:lnTo>
                  <a:lnTo>
                    <a:pt x="308320" y="625018"/>
                  </a:lnTo>
                  <a:lnTo>
                    <a:pt x="297148" y="641572"/>
                  </a:lnTo>
                  <a:lnTo>
                    <a:pt x="280594" y="652744"/>
                  </a:lnTo>
                  <a:lnTo>
                    <a:pt x="260350" y="656844"/>
                  </a:lnTo>
                  <a:lnTo>
                    <a:pt x="52070" y="656844"/>
                  </a:lnTo>
                  <a:lnTo>
                    <a:pt x="31825" y="652744"/>
                  </a:lnTo>
                  <a:lnTo>
                    <a:pt x="15271" y="641572"/>
                  </a:lnTo>
                  <a:lnTo>
                    <a:pt x="4099" y="625018"/>
                  </a:lnTo>
                  <a:lnTo>
                    <a:pt x="0" y="604774"/>
                  </a:lnTo>
                  <a:lnTo>
                    <a:pt x="0" y="52069"/>
                  </a:lnTo>
                  <a:close/>
                </a:path>
              </a:pathLst>
            </a:custGeom>
            <a:ln w="9524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8" name="object 28"/>
            <p:cNvSpPr/>
            <p:nvPr/>
          </p:nvSpPr>
          <p:spPr>
            <a:xfrm>
              <a:off x="7336790" y="3422522"/>
              <a:ext cx="2240280" cy="488315"/>
            </a:xfrm>
            <a:custGeom>
              <a:avLst/>
              <a:gdLst/>
              <a:ahLst/>
              <a:cxnLst/>
              <a:rect l="l" t="t" r="r" b="b"/>
              <a:pathLst>
                <a:path w="2240279" h="488314">
                  <a:moveTo>
                    <a:pt x="2240026" y="97917"/>
                  </a:moveTo>
                  <a:lnTo>
                    <a:pt x="2233676" y="85217"/>
                  </a:lnTo>
                  <a:lnTo>
                    <a:pt x="2202281" y="22440"/>
                  </a:lnTo>
                  <a:lnTo>
                    <a:pt x="2203069" y="21717"/>
                  </a:lnTo>
                  <a:lnTo>
                    <a:pt x="2198801" y="20904"/>
                  </a:lnTo>
                  <a:lnTo>
                    <a:pt x="2134857" y="4051"/>
                  </a:lnTo>
                  <a:lnTo>
                    <a:pt x="2134857" y="73431"/>
                  </a:lnTo>
                  <a:lnTo>
                    <a:pt x="1691640" y="468020"/>
                  </a:lnTo>
                  <a:lnTo>
                    <a:pt x="1691640" y="246862"/>
                  </a:lnTo>
                  <a:lnTo>
                    <a:pt x="2131809" y="58915"/>
                  </a:lnTo>
                  <a:lnTo>
                    <a:pt x="2134857" y="73431"/>
                  </a:lnTo>
                  <a:lnTo>
                    <a:pt x="2134857" y="4051"/>
                  </a:lnTo>
                  <a:lnTo>
                    <a:pt x="2119503" y="0"/>
                  </a:lnTo>
                  <a:lnTo>
                    <a:pt x="2120722" y="5854"/>
                  </a:lnTo>
                  <a:lnTo>
                    <a:pt x="2119376" y="5588"/>
                  </a:lnTo>
                  <a:lnTo>
                    <a:pt x="2122551" y="16929"/>
                  </a:lnTo>
                  <a:lnTo>
                    <a:pt x="2117725" y="16637"/>
                  </a:lnTo>
                  <a:lnTo>
                    <a:pt x="2124049" y="31457"/>
                  </a:lnTo>
                  <a:lnTo>
                    <a:pt x="2109673" y="34467"/>
                  </a:lnTo>
                  <a:lnTo>
                    <a:pt x="2109673" y="54521"/>
                  </a:lnTo>
                  <a:lnTo>
                    <a:pt x="1691640" y="233070"/>
                  </a:lnTo>
                  <a:lnTo>
                    <a:pt x="1691640" y="171958"/>
                  </a:lnTo>
                  <a:lnTo>
                    <a:pt x="2109673" y="54521"/>
                  </a:lnTo>
                  <a:lnTo>
                    <a:pt x="2109673" y="34467"/>
                  </a:lnTo>
                  <a:lnTo>
                    <a:pt x="2024049" y="52400"/>
                  </a:lnTo>
                  <a:lnTo>
                    <a:pt x="2024049" y="65392"/>
                  </a:lnTo>
                  <a:lnTo>
                    <a:pt x="1691640" y="158750"/>
                  </a:lnTo>
                  <a:lnTo>
                    <a:pt x="1691640" y="134950"/>
                  </a:lnTo>
                  <a:lnTo>
                    <a:pt x="2024049" y="65392"/>
                  </a:lnTo>
                  <a:lnTo>
                    <a:pt x="2024049" y="52400"/>
                  </a:lnTo>
                  <a:lnTo>
                    <a:pt x="1691640" y="121970"/>
                  </a:lnTo>
                  <a:lnTo>
                    <a:pt x="1691640" y="97917"/>
                  </a:lnTo>
                  <a:lnTo>
                    <a:pt x="1723390" y="97917"/>
                  </a:lnTo>
                  <a:lnTo>
                    <a:pt x="1717040" y="85217"/>
                  </a:lnTo>
                  <a:lnTo>
                    <a:pt x="1685518" y="22186"/>
                  </a:lnTo>
                  <a:lnTo>
                    <a:pt x="1685925" y="21717"/>
                  </a:lnTo>
                  <a:lnTo>
                    <a:pt x="1678940" y="21196"/>
                  </a:lnTo>
                  <a:lnTo>
                    <a:pt x="1678940" y="238493"/>
                  </a:lnTo>
                  <a:lnTo>
                    <a:pt x="1162812" y="458914"/>
                  </a:lnTo>
                  <a:lnTo>
                    <a:pt x="1419377" y="248424"/>
                  </a:lnTo>
                  <a:lnTo>
                    <a:pt x="1678940" y="175514"/>
                  </a:lnTo>
                  <a:lnTo>
                    <a:pt x="1678940" y="162318"/>
                  </a:lnTo>
                  <a:lnTo>
                    <a:pt x="1443863" y="228333"/>
                  </a:lnTo>
                  <a:lnTo>
                    <a:pt x="1511833" y="172567"/>
                  </a:lnTo>
                  <a:lnTo>
                    <a:pt x="1678940" y="137604"/>
                  </a:lnTo>
                  <a:lnTo>
                    <a:pt x="1678940" y="124625"/>
                  </a:lnTo>
                  <a:lnTo>
                    <a:pt x="1533055" y="155155"/>
                  </a:lnTo>
                  <a:lnTo>
                    <a:pt x="1626781" y="78257"/>
                  </a:lnTo>
                  <a:lnTo>
                    <a:pt x="1629918" y="85852"/>
                  </a:lnTo>
                  <a:lnTo>
                    <a:pt x="1634909" y="80137"/>
                  </a:lnTo>
                  <a:lnTo>
                    <a:pt x="1648066" y="96164"/>
                  </a:lnTo>
                  <a:lnTo>
                    <a:pt x="1647190" y="97917"/>
                  </a:lnTo>
                  <a:lnTo>
                    <a:pt x="1649514" y="97917"/>
                  </a:lnTo>
                  <a:lnTo>
                    <a:pt x="1650873" y="99568"/>
                  </a:lnTo>
                  <a:lnTo>
                    <a:pt x="1651596" y="97917"/>
                  </a:lnTo>
                  <a:lnTo>
                    <a:pt x="1678940" y="97917"/>
                  </a:lnTo>
                  <a:lnTo>
                    <a:pt x="1678940" y="21196"/>
                  </a:lnTo>
                  <a:lnTo>
                    <a:pt x="1621726" y="16929"/>
                  </a:lnTo>
                  <a:lnTo>
                    <a:pt x="1621726" y="65951"/>
                  </a:lnTo>
                  <a:lnTo>
                    <a:pt x="1506131" y="160794"/>
                  </a:lnTo>
                  <a:lnTo>
                    <a:pt x="1484909" y="165239"/>
                  </a:lnTo>
                  <a:lnTo>
                    <a:pt x="1484909" y="178193"/>
                  </a:lnTo>
                  <a:lnTo>
                    <a:pt x="1413370" y="236893"/>
                  </a:lnTo>
                  <a:lnTo>
                    <a:pt x="1388884" y="243776"/>
                  </a:lnTo>
                  <a:lnTo>
                    <a:pt x="1388884" y="256984"/>
                  </a:lnTo>
                  <a:lnTo>
                    <a:pt x="1130808" y="468731"/>
                  </a:lnTo>
                  <a:lnTo>
                    <a:pt x="1130808" y="329476"/>
                  </a:lnTo>
                  <a:lnTo>
                    <a:pt x="1388884" y="256984"/>
                  </a:lnTo>
                  <a:lnTo>
                    <a:pt x="1388884" y="243776"/>
                  </a:lnTo>
                  <a:lnTo>
                    <a:pt x="1130808" y="316242"/>
                  </a:lnTo>
                  <a:lnTo>
                    <a:pt x="1130808" y="256336"/>
                  </a:lnTo>
                  <a:lnTo>
                    <a:pt x="1150950" y="248069"/>
                  </a:lnTo>
                  <a:lnTo>
                    <a:pt x="1484909" y="178193"/>
                  </a:lnTo>
                  <a:lnTo>
                    <a:pt x="1484909" y="165239"/>
                  </a:lnTo>
                  <a:lnTo>
                    <a:pt x="1215275" y="221665"/>
                  </a:lnTo>
                  <a:lnTo>
                    <a:pt x="1616075" y="57213"/>
                  </a:lnTo>
                  <a:lnTo>
                    <a:pt x="1620189" y="62230"/>
                  </a:lnTo>
                  <a:lnTo>
                    <a:pt x="1621726" y="65951"/>
                  </a:lnTo>
                  <a:lnTo>
                    <a:pt x="1621726" y="16929"/>
                  </a:lnTo>
                  <a:lnTo>
                    <a:pt x="1600962" y="15367"/>
                  </a:lnTo>
                  <a:lnTo>
                    <a:pt x="1610575" y="38798"/>
                  </a:lnTo>
                  <a:lnTo>
                    <a:pt x="1602486" y="40640"/>
                  </a:lnTo>
                  <a:lnTo>
                    <a:pt x="1607693" y="46990"/>
                  </a:lnTo>
                  <a:lnTo>
                    <a:pt x="1147013" y="235953"/>
                  </a:lnTo>
                  <a:lnTo>
                    <a:pt x="1130808" y="239356"/>
                  </a:lnTo>
                  <a:lnTo>
                    <a:pt x="1130808" y="97917"/>
                  </a:lnTo>
                  <a:lnTo>
                    <a:pt x="1162558" y="97917"/>
                  </a:lnTo>
                  <a:lnTo>
                    <a:pt x="1156208" y="85217"/>
                  </a:lnTo>
                  <a:lnTo>
                    <a:pt x="1124585" y="21996"/>
                  </a:lnTo>
                  <a:lnTo>
                    <a:pt x="1124712" y="21717"/>
                  </a:lnTo>
                  <a:lnTo>
                    <a:pt x="1124483" y="21780"/>
                  </a:lnTo>
                  <a:lnTo>
                    <a:pt x="1118108" y="23241"/>
                  </a:lnTo>
                  <a:lnTo>
                    <a:pt x="1118108" y="97917"/>
                  </a:lnTo>
                  <a:lnTo>
                    <a:pt x="1118108" y="242011"/>
                  </a:lnTo>
                  <a:lnTo>
                    <a:pt x="1118108" y="261556"/>
                  </a:lnTo>
                  <a:lnTo>
                    <a:pt x="1118108" y="319798"/>
                  </a:lnTo>
                  <a:lnTo>
                    <a:pt x="668299" y="446112"/>
                  </a:lnTo>
                  <a:lnTo>
                    <a:pt x="1118108" y="261556"/>
                  </a:lnTo>
                  <a:lnTo>
                    <a:pt x="1118108" y="242011"/>
                  </a:lnTo>
                  <a:lnTo>
                    <a:pt x="1082675" y="249428"/>
                  </a:lnTo>
                  <a:lnTo>
                    <a:pt x="1082675" y="262356"/>
                  </a:lnTo>
                  <a:lnTo>
                    <a:pt x="600481" y="460146"/>
                  </a:lnTo>
                  <a:lnTo>
                    <a:pt x="759040" y="330060"/>
                  </a:lnTo>
                  <a:lnTo>
                    <a:pt x="1082675" y="262356"/>
                  </a:lnTo>
                  <a:lnTo>
                    <a:pt x="1082675" y="249428"/>
                  </a:lnTo>
                  <a:lnTo>
                    <a:pt x="780161" y="312737"/>
                  </a:lnTo>
                  <a:lnTo>
                    <a:pt x="1069886" y="75031"/>
                  </a:lnTo>
                  <a:lnTo>
                    <a:pt x="1087234" y="96164"/>
                  </a:lnTo>
                  <a:lnTo>
                    <a:pt x="1086358" y="97917"/>
                  </a:lnTo>
                  <a:lnTo>
                    <a:pt x="1088682" y="97917"/>
                  </a:lnTo>
                  <a:lnTo>
                    <a:pt x="1090041" y="99568"/>
                  </a:lnTo>
                  <a:lnTo>
                    <a:pt x="1090764" y="97917"/>
                  </a:lnTo>
                  <a:lnTo>
                    <a:pt x="1118108" y="97917"/>
                  </a:lnTo>
                  <a:lnTo>
                    <a:pt x="1118108" y="23241"/>
                  </a:lnTo>
                  <a:lnTo>
                    <a:pt x="1041654" y="40640"/>
                  </a:lnTo>
                  <a:lnTo>
                    <a:pt x="1061808" y="65201"/>
                  </a:lnTo>
                  <a:lnTo>
                    <a:pt x="753237" y="318363"/>
                  </a:lnTo>
                  <a:lnTo>
                    <a:pt x="732129" y="322783"/>
                  </a:lnTo>
                  <a:lnTo>
                    <a:pt x="732129" y="335686"/>
                  </a:lnTo>
                  <a:lnTo>
                    <a:pt x="569976" y="468731"/>
                  </a:lnTo>
                  <a:lnTo>
                    <a:pt x="569976" y="369608"/>
                  </a:lnTo>
                  <a:lnTo>
                    <a:pt x="732129" y="335686"/>
                  </a:lnTo>
                  <a:lnTo>
                    <a:pt x="732129" y="322783"/>
                  </a:lnTo>
                  <a:lnTo>
                    <a:pt x="569976" y="356717"/>
                  </a:lnTo>
                  <a:lnTo>
                    <a:pt x="569976" y="97917"/>
                  </a:lnTo>
                  <a:lnTo>
                    <a:pt x="601726" y="97917"/>
                  </a:lnTo>
                  <a:lnTo>
                    <a:pt x="595376" y="85217"/>
                  </a:lnTo>
                  <a:lnTo>
                    <a:pt x="563626" y="21717"/>
                  </a:lnTo>
                  <a:lnTo>
                    <a:pt x="525526" y="97917"/>
                  </a:lnTo>
                  <a:lnTo>
                    <a:pt x="557276" y="97917"/>
                  </a:lnTo>
                  <a:lnTo>
                    <a:pt x="557276" y="359371"/>
                  </a:lnTo>
                  <a:lnTo>
                    <a:pt x="0" y="475996"/>
                  </a:lnTo>
                  <a:lnTo>
                    <a:pt x="2540" y="488315"/>
                  </a:lnTo>
                  <a:lnTo>
                    <a:pt x="557276" y="372262"/>
                  </a:lnTo>
                  <a:lnTo>
                    <a:pt x="557276" y="482092"/>
                  </a:lnTo>
                  <a:lnTo>
                    <a:pt x="563549" y="482155"/>
                  </a:lnTo>
                  <a:lnTo>
                    <a:pt x="565277" y="488315"/>
                  </a:lnTo>
                  <a:lnTo>
                    <a:pt x="1118108" y="333032"/>
                  </a:lnTo>
                  <a:lnTo>
                    <a:pt x="1118108" y="482092"/>
                  </a:lnTo>
                  <a:lnTo>
                    <a:pt x="1124458" y="482155"/>
                  </a:lnTo>
                  <a:lnTo>
                    <a:pt x="1126998" y="487934"/>
                  </a:lnTo>
                  <a:lnTo>
                    <a:pt x="1678940" y="252285"/>
                  </a:lnTo>
                  <a:lnTo>
                    <a:pt x="1678940" y="482092"/>
                  </a:lnTo>
                  <a:lnTo>
                    <a:pt x="1685290" y="482155"/>
                  </a:lnTo>
                  <a:lnTo>
                    <a:pt x="1689481" y="486918"/>
                  </a:lnTo>
                  <a:lnTo>
                    <a:pt x="2145284" y="81153"/>
                  </a:lnTo>
                  <a:lnTo>
                    <a:pt x="2147697" y="86741"/>
                  </a:lnTo>
                  <a:lnTo>
                    <a:pt x="2152891" y="80606"/>
                  </a:lnTo>
                  <a:lnTo>
                    <a:pt x="2165439" y="94691"/>
                  </a:lnTo>
                  <a:lnTo>
                    <a:pt x="2163826" y="97917"/>
                  </a:lnTo>
                  <a:lnTo>
                    <a:pt x="2168321" y="97917"/>
                  </a:lnTo>
                  <a:lnTo>
                    <a:pt x="2170938" y="100838"/>
                  </a:lnTo>
                  <a:lnTo>
                    <a:pt x="2172093" y="97917"/>
                  </a:lnTo>
                  <a:lnTo>
                    <a:pt x="2195576" y="97917"/>
                  </a:lnTo>
                  <a:lnTo>
                    <a:pt x="2195576" y="482219"/>
                  </a:lnTo>
                  <a:lnTo>
                    <a:pt x="2208276" y="482219"/>
                  </a:lnTo>
                  <a:lnTo>
                    <a:pt x="2208276" y="97917"/>
                  </a:lnTo>
                  <a:lnTo>
                    <a:pt x="2240026" y="9791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7251344" y="3037943"/>
            <a:ext cx="908306" cy="288945"/>
          </a:xfrm>
          <a:prstGeom prst="rect">
            <a:avLst/>
          </a:prstGeom>
        </p:spPr>
        <p:txBody>
          <a:bodyPr vert="horz" wrap="square" lIns="0" tIns="8783" rIns="0" bIns="0" rtlCol="0">
            <a:spAutoFit/>
          </a:bodyPr>
          <a:lstStyle/>
          <a:p>
            <a:pPr marL="27736">
              <a:spcBef>
                <a:spcPts val="69"/>
              </a:spcBef>
            </a:pPr>
            <a:r>
              <a:rPr sz="1820" spc="22" dirty="0">
                <a:latin typeface="Cambria Math"/>
                <a:cs typeface="Cambria Math"/>
              </a:rPr>
              <a:t>ℎ</a:t>
            </a:r>
            <a:r>
              <a:rPr sz="1966" spc="32" baseline="-15432" dirty="0">
                <a:latin typeface="Cambria Math"/>
                <a:cs typeface="Cambria Math"/>
              </a:rPr>
              <a:t>1</a:t>
            </a:r>
            <a:r>
              <a:rPr sz="1820" spc="22" dirty="0">
                <a:latin typeface="Cambria Math"/>
                <a:cs typeface="Cambria Math"/>
              </a:rPr>
              <a:t>,</a:t>
            </a:r>
            <a:r>
              <a:rPr sz="1820" spc="-113" dirty="0">
                <a:latin typeface="Cambria Math"/>
                <a:cs typeface="Cambria Math"/>
              </a:rPr>
              <a:t> </a:t>
            </a:r>
            <a:r>
              <a:rPr sz="1820" spc="-4" dirty="0">
                <a:latin typeface="Cambria Math"/>
                <a:cs typeface="Cambria Math"/>
              </a:rPr>
              <a:t>…</a:t>
            </a:r>
            <a:r>
              <a:rPr sz="1820" spc="-116" dirty="0">
                <a:latin typeface="Cambria Math"/>
                <a:cs typeface="Cambria Math"/>
              </a:rPr>
              <a:t> </a:t>
            </a:r>
            <a:r>
              <a:rPr sz="1820" spc="-4" dirty="0">
                <a:latin typeface="Cambria Math"/>
                <a:cs typeface="Cambria Math"/>
              </a:rPr>
              <a:t>,</a:t>
            </a:r>
            <a:r>
              <a:rPr sz="1820" spc="-116" dirty="0">
                <a:latin typeface="Cambria Math"/>
                <a:cs typeface="Cambria Math"/>
              </a:rPr>
              <a:t> </a:t>
            </a:r>
            <a:r>
              <a:rPr sz="1820" spc="44" dirty="0">
                <a:latin typeface="Cambria Math"/>
                <a:cs typeface="Cambria Math"/>
              </a:rPr>
              <a:t>ℎ</a:t>
            </a:r>
            <a:r>
              <a:rPr sz="1966" spc="65" baseline="-15432" dirty="0">
                <a:latin typeface="Cambria Math"/>
                <a:cs typeface="Cambria Math"/>
              </a:rPr>
              <a:t>𝑇</a:t>
            </a:r>
            <a:endParaRPr sz="1966" baseline="-15432">
              <a:latin typeface="Cambria Math"/>
              <a:cs typeface="Cambria Math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469828" y="2144891"/>
            <a:ext cx="343909" cy="197378"/>
          </a:xfrm>
          <a:custGeom>
            <a:avLst/>
            <a:gdLst/>
            <a:ahLst/>
            <a:cxnLst/>
            <a:rect l="l" t="t" r="r" b="b"/>
            <a:pathLst>
              <a:path w="472439" h="271144">
                <a:moveTo>
                  <a:pt x="471932" y="2031"/>
                </a:moveTo>
                <a:lnTo>
                  <a:pt x="449961" y="2031"/>
                </a:lnTo>
                <a:lnTo>
                  <a:pt x="449961" y="267969"/>
                </a:lnTo>
                <a:lnTo>
                  <a:pt x="471932" y="267969"/>
                </a:lnTo>
                <a:lnTo>
                  <a:pt x="471932" y="2031"/>
                </a:lnTo>
                <a:close/>
              </a:path>
              <a:path w="472439" h="271144">
                <a:moveTo>
                  <a:pt x="86360" y="0"/>
                </a:moveTo>
                <a:lnTo>
                  <a:pt x="49498" y="17414"/>
                </a:lnTo>
                <a:lnTo>
                  <a:pt x="22352" y="47497"/>
                </a:lnTo>
                <a:lnTo>
                  <a:pt x="5556" y="87804"/>
                </a:lnTo>
                <a:lnTo>
                  <a:pt x="0" y="135635"/>
                </a:lnTo>
                <a:lnTo>
                  <a:pt x="1383" y="160569"/>
                </a:lnTo>
                <a:lnTo>
                  <a:pt x="12483" y="204626"/>
                </a:lnTo>
                <a:lnTo>
                  <a:pt x="34603" y="240319"/>
                </a:lnTo>
                <a:lnTo>
                  <a:pt x="66694" y="264029"/>
                </a:lnTo>
                <a:lnTo>
                  <a:pt x="86360" y="271144"/>
                </a:lnTo>
                <a:lnTo>
                  <a:pt x="89789" y="260095"/>
                </a:lnTo>
                <a:lnTo>
                  <a:pt x="74360" y="253237"/>
                </a:lnTo>
                <a:lnTo>
                  <a:pt x="61039" y="243712"/>
                </a:lnTo>
                <a:lnTo>
                  <a:pt x="33692" y="199354"/>
                </a:lnTo>
                <a:lnTo>
                  <a:pt x="25640" y="158118"/>
                </a:lnTo>
                <a:lnTo>
                  <a:pt x="24638" y="134238"/>
                </a:lnTo>
                <a:lnTo>
                  <a:pt x="25640" y="111089"/>
                </a:lnTo>
                <a:lnTo>
                  <a:pt x="33692" y="70981"/>
                </a:lnTo>
                <a:lnTo>
                  <a:pt x="61150" y="27273"/>
                </a:lnTo>
                <a:lnTo>
                  <a:pt x="90297" y="11049"/>
                </a:lnTo>
                <a:lnTo>
                  <a:pt x="863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32" name="object 32"/>
          <p:cNvSpPr txBox="1"/>
          <p:nvPr/>
        </p:nvSpPr>
        <p:spPr>
          <a:xfrm>
            <a:off x="469060" y="1723028"/>
            <a:ext cx="5634739" cy="1310204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27736" marR="22189">
              <a:lnSpc>
                <a:spcPct val="120400"/>
              </a:lnSpc>
              <a:spcBef>
                <a:spcPts val="73"/>
              </a:spcBef>
            </a:pPr>
            <a:r>
              <a:rPr sz="1675" dirty="0">
                <a:latin typeface="Calibri"/>
                <a:cs typeface="Calibri"/>
              </a:rPr>
              <a:t>When </a:t>
            </a:r>
            <a:r>
              <a:rPr sz="1675" spc="-4" dirty="0">
                <a:latin typeface="Calibri"/>
                <a:cs typeface="Calibri"/>
              </a:rPr>
              <a:t>using </a:t>
            </a:r>
            <a:r>
              <a:rPr sz="1675" dirty="0">
                <a:latin typeface="Calibri"/>
                <a:cs typeface="Calibri"/>
              </a:rPr>
              <a:t>language model </a:t>
            </a:r>
            <a:r>
              <a:rPr sz="1675" spc="-4" dirty="0">
                <a:latin typeface="Calibri"/>
                <a:cs typeface="Calibri"/>
              </a:rPr>
              <a:t>pretrained decoders, </a:t>
            </a:r>
            <a:r>
              <a:rPr sz="1675" dirty="0">
                <a:latin typeface="Calibri"/>
                <a:cs typeface="Calibri"/>
              </a:rPr>
              <a:t>we can </a:t>
            </a:r>
            <a:r>
              <a:rPr sz="1675" spc="-4" dirty="0">
                <a:latin typeface="Calibri"/>
                <a:cs typeface="Calibri"/>
              </a:rPr>
              <a:t>ignore  </a:t>
            </a:r>
            <a:r>
              <a:rPr sz="1675" dirty="0">
                <a:latin typeface="Calibri"/>
                <a:cs typeface="Calibri"/>
              </a:rPr>
              <a:t>that they were trained to </a:t>
            </a:r>
            <a:r>
              <a:rPr sz="1675" spc="-4" dirty="0">
                <a:latin typeface="Calibri"/>
                <a:cs typeface="Calibri"/>
              </a:rPr>
              <a:t>model </a:t>
            </a:r>
            <a:r>
              <a:rPr sz="1675" dirty="0">
                <a:latin typeface="Cambria Math"/>
                <a:cs typeface="Cambria Math"/>
              </a:rPr>
              <a:t>𝑝 </a:t>
            </a:r>
            <a:r>
              <a:rPr lang="en-US" sz="1675" dirty="0">
                <a:latin typeface="Cambria Math"/>
                <a:cs typeface="Cambria Math"/>
              </a:rPr>
              <a:t>  </a:t>
            </a:r>
            <a:r>
              <a:rPr sz="1675" spc="4" dirty="0">
                <a:latin typeface="Cambria Math"/>
                <a:cs typeface="Cambria Math"/>
              </a:rPr>
              <a:t>𝑤</a:t>
            </a:r>
            <a:r>
              <a:rPr sz="1802" spc="5" baseline="-15151" dirty="0">
                <a:latin typeface="Cambria Math"/>
                <a:cs typeface="Cambria Math"/>
              </a:rPr>
              <a:t>𝑡</a:t>
            </a:r>
            <a:r>
              <a:rPr sz="1802" spc="153" baseline="-15151" dirty="0">
                <a:latin typeface="Cambria Math"/>
                <a:cs typeface="Cambria Math"/>
              </a:rPr>
              <a:t> </a:t>
            </a:r>
            <a:r>
              <a:rPr sz="1675" spc="15" dirty="0">
                <a:latin typeface="Cambria Math"/>
                <a:cs typeface="Cambria Math"/>
              </a:rPr>
              <a:t>𝑤</a:t>
            </a:r>
            <a:r>
              <a:rPr sz="1802" spc="22" baseline="-15151" dirty="0">
                <a:latin typeface="Cambria Math"/>
                <a:cs typeface="Cambria Math"/>
              </a:rPr>
              <a:t>1:𝑡−1</a:t>
            </a:r>
            <a:r>
              <a:rPr sz="1675" spc="15" dirty="0">
                <a:latin typeface="Cambria Math"/>
                <a:cs typeface="Cambria Math"/>
              </a:rPr>
              <a:t>)</a:t>
            </a:r>
            <a:r>
              <a:rPr sz="1675" spc="15" dirty="0">
                <a:latin typeface="Calibri"/>
                <a:cs typeface="Calibri"/>
              </a:rPr>
              <a:t>.</a:t>
            </a:r>
            <a:endParaRPr sz="1675" dirty="0">
              <a:latin typeface="Calibri"/>
              <a:cs typeface="Calibri"/>
            </a:endParaRPr>
          </a:p>
          <a:p>
            <a:pPr marL="27736">
              <a:spcBef>
                <a:spcPts val="1336"/>
              </a:spcBef>
            </a:pPr>
            <a:r>
              <a:rPr sz="1675" dirty="0">
                <a:latin typeface="Calibri"/>
                <a:cs typeface="Calibri"/>
              </a:rPr>
              <a:t>We can finetune them </a:t>
            </a:r>
            <a:r>
              <a:rPr sz="1675" spc="-4" dirty="0">
                <a:latin typeface="Calibri"/>
                <a:cs typeface="Calibri"/>
              </a:rPr>
              <a:t>by training </a:t>
            </a:r>
            <a:r>
              <a:rPr sz="1675" dirty="0">
                <a:latin typeface="Calibri"/>
                <a:cs typeface="Calibri"/>
              </a:rPr>
              <a:t>a</a:t>
            </a:r>
            <a:r>
              <a:rPr sz="1675" spc="15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classifier</a:t>
            </a:r>
            <a:endParaRPr sz="1675" dirty="0">
              <a:latin typeface="Calibri"/>
              <a:cs typeface="Calibri"/>
            </a:endParaRPr>
          </a:p>
          <a:p>
            <a:pPr marL="27736"/>
            <a:r>
              <a:rPr sz="1675" spc="-4" dirty="0">
                <a:latin typeface="Calibri"/>
                <a:cs typeface="Calibri"/>
              </a:rPr>
              <a:t>on </a:t>
            </a:r>
            <a:r>
              <a:rPr sz="1675" dirty="0">
                <a:latin typeface="Calibri"/>
                <a:cs typeface="Calibri"/>
              </a:rPr>
              <a:t>the last word’s </a:t>
            </a:r>
            <a:r>
              <a:rPr sz="1675" spc="-4" dirty="0">
                <a:latin typeface="Calibri"/>
                <a:cs typeface="Calibri"/>
              </a:rPr>
              <a:t>hidden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state.</a:t>
            </a:r>
            <a:endParaRPr sz="1675" dirty="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969499" y="3387122"/>
            <a:ext cx="1003991" cy="197378"/>
          </a:xfrm>
          <a:custGeom>
            <a:avLst/>
            <a:gdLst/>
            <a:ahLst/>
            <a:cxnLst/>
            <a:rect l="l" t="t" r="r" b="b"/>
            <a:pathLst>
              <a:path w="1379220" h="271145">
                <a:moveTo>
                  <a:pt x="1292605" y="0"/>
                </a:moveTo>
                <a:lnTo>
                  <a:pt x="1288795" y="10921"/>
                </a:lnTo>
                <a:lnTo>
                  <a:pt x="1304464" y="17754"/>
                </a:lnTo>
                <a:lnTo>
                  <a:pt x="1317942" y="27193"/>
                </a:lnTo>
                <a:lnTo>
                  <a:pt x="1345326" y="70871"/>
                </a:lnTo>
                <a:lnTo>
                  <a:pt x="1353327" y="111015"/>
                </a:lnTo>
                <a:lnTo>
                  <a:pt x="1354327" y="134111"/>
                </a:lnTo>
                <a:lnTo>
                  <a:pt x="1353327" y="158045"/>
                </a:lnTo>
                <a:lnTo>
                  <a:pt x="1345326" y="199245"/>
                </a:lnTo>
                <a:lnTo>
                  <a:pt x="1317990" y="243585"/>
                </a:lnTo>
                <a:lnTo>
                  <a:pt x="1289177" y="259968"/>
                </a:lnTo>
                <a:lnTo>
                  <a:pt x="1292605" y="271017"/>
                </a:lnTo>
                <a:lnTo>
                  <a:pt x="1329578" y="253666"/>
                </a:lnTo>
                <a:lnTo>
                  <a:pt x="1356740" y="223646"/>
                </a:lnTo>
                <a:lnTo>
                  <a:pt x="1373489" y="183435"/>
                </a:lnTo>
                <a:lnTo>
                  <a:pt x="1379092" y="135508"/>
                </a:lnTo>
                <a:lnTo>
                  <a:pt x="1377690" y="110702"/>
                </a:lnTo>
                <a:lnTo>
                  <a:pt x="1366502" y="66661"/>
                </a:lnTo>
                <a:lnTo>
                  <a:pt x="1344308" y="30807"/>
                </a:lnTo>
                <a:lnTo>
                  <a:pt x="1312253" y="7046"/>
                </a:lnTo>
                <a:lnTo>
                  <a:pt x="1292605" y="0"/>
                </a:lnTo>
                <a:close/>
              </a:path>
              <a:path w="1379220" h="271145">
                <a:moveTo>
                  <a:pt x="86359" y="0"/>
                </a:moveTo>
                <a:lnTo>
                  <a:pt x="49498" y="17319"/>
                </a:lnTo>
                <a:lnTo>
                  <a:pt x="22351" y="47497"/>
                </a:lnTo>
                <a:lnTo>
                  <a:pt x="5556" y="87741"/>
                </a:lnTo>
                <a:lnTo>
                  <a:pt x="0" y="135508"/>
                </a:lnTo>
                <a:lnTo>
                  <a:pt x="1383" y="160442"/>
                </a:lnTo>
                <a:lnTo>
                  <a:pt x="12483" y="204499"/>
                </a:lnTo>
                <a:lnTo>
                  <a:pt x="34603" y="240246"/>
                </a:lnTo>
                <a:lnTo>
                  <a:pt x="66694" y="263919"/>
                </a:lnTo>
                <a:lnTo>
                  <a:pt x="86359" y="271017"/>
                </a:lnTo>
                <a:lnTo>
                  <a:pt x="89788" y="259968"/>
                </a:lnTo>
                <a:lnTo>
                  <a:pt x="74360" y="253110"/>
                </a:lnTo>
                <a:lnTo>
                  <a:pt x="61039" y="243585"/>
                </a:lnTo>
                <a:lnTo>
                  <a:pt x="33692" y="199245"/>
                </a:lnTo>
                <a:lnTo>
                  <a:pt x="25640" y="158045"/>
                </a:lnTo>
                <a:lnTo>
                  <a:pt x="24637" y="134111"/>
                </a:lnTo>
                <a:lnTo>
                  <a:pt x="25640" y="111015"/>
                </a:lnTo>
                <a:lnTo>
                  <a:pt x="33692" y="70871"/>
                </a:lnTo>
                <a:lnTo>
                  <a:pt x="61150" y="27193"/>
                </a:lnTo>
                <a:lnTo>
                  <a:pt x="90296" y="10921"/>
                </a:lnTo>
                <a:lnTo>
                  <a:pt x="863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34" name="object 34"/>
          <p:cNvSpPr txBox="1"/>
          <p:nvPr/>
        </p:nvSpPr>
        <p:spPr>
          <a:xfrm>
            <a:off x="469061" y="3324533"/>
            <a:ext cx="3832916" cy="1092149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183520" algn="ctr">
              <a:spcBef>
                <a:spcPts val="77"/>
              </a:spcBef>
              <a:tabLst>
                <a:tab pos="1308679" algn="l"/>
              </a:tabLst>
            </a:pPr>
            <a:r>
              <a:rPr sz="1675" spc="26" dirty="0">
                <a:latin typeface="Cambria Math"/>
                <a:cs typeface="Cambria Math"/>
              </a:rPr>
              <a:t>ℎ</a:t>
            </a:r>
            <a:r>
              <a:rPr sz="1802" spc="38" baseline="-15151" dirty="0">
                <a:latin typeface="Cambria Math"/>
                <a:cs typeface="Cambria Math"/>
              </a:rPr>
              <a:t>1</a:t>
            </a:r>
            <a:r>
              <a:rPr sz="1675" spc="26" dirty="0">
                <a:latin typeface="Cambria Math"/>
                <a:cs typeface="Cambria Math"/>
              </a:rPr>
              <a:t>,</a:t>
            </a:r>
            <a:r>
              <a:rPr sz="1675" spc="-281" dirty="0">
                <a:latin typeface="Cambria Math"/>
                <a:cs typeface="Cambria Math"/>
              </a:rPr>
              <a:t> </a:t>
            </a:r>
            <a:r>
              <a:rPr sz="1675" dirty="0">
                <a:latin typeface="Cambria Math"/>
                <a:cs typeface="Cambria Math"/>
              </a:rPr>
              <a:t>… , </a:t>
            </a:r>
            <a:r>
              <a:rPr sz="1675" spc="51" dirty="0">
                <a:latin typeface="Cambria Math"/>
                <a:cs typeface="Cambria Math"/>
              </a:rPr>
              <a:t>ℎ</a:t>
            </a:r>
            <a:r>
              <a:rPr sz="1802" spc="76" baseline="-15151" dirty="0">
                <a:latin typeface="Cambria Math"/>
                <a:cs typeface="Cambria Math"/>
              </a:rPr>
              <a:t>𝑇</a:t>
            </a:r>
            <a:r>
              <a:rPr sz="1802" spc="458" baseline="-15151" dirty="0">
                <a:latin typeface="Cambria Math"/>
                <a:cs typeface="Cambria Math"/>
              </a:rPr>
              <a:t> </a:t>
            </a:r>
            <a:r>
              <a:rPr sz="1675" dirty="0">
                <a:latin typeface="Cambria Math"/>
                <a:cs typeface="Cambria Math"/>
              </a:rPr>
              <a:t>=	Decoder </a:t>
            </a:r>
            <a:r>
              <a:rPr sz="1675" spc="4" dirty="0">
                <a:latin typeface="Cambria Math"/>
                <a:cs typeface="Cambria Math"/>
              </a:rPr>
              <a:t>𝑤</a:t>
            </a:r>
            <a:r>
              <a:rPr sz="1802" spc="5" baseline="-15151" dirty="0">
                <a:latin typeface="Cambria Math"/>
                <a:cs typeface="Cambria Math"/>
              </a:rPr>
              <a:t>1</a:t>
            </a:r>
            <a:r>
              <a:rPr sz="1675" spc="4" dirty="0">
                <a:latin typeface="Cambria Math"/>
                <a:cs typeface="Cambria Math"/>
              </a:rPr>
              <a:t>, </a:t>
            </a:r>
            <a:r>
              <a:rPr sz="1675" dirty="0">
                <a:latin typeface="Cambria Math"/>
                <a:cs typeface="Cambria Math"/>
              </a:rPr>
              <a:t>… ,</a:t>
            </a:r>
            <a:r>
              <a:rPr sz="1675" spc="26" dirty="0">
                <a:latin typeface="Cambria Math"/>
                <a:cs typeface="Cambria Math"/>
              </a:rPr>
              <a:t> </a:t>
            </a:r>
            <a:r>
              <a:rPr sz="1675" spc="22" dirty="0">
                <a:latin typeface="Cambria Math"/>
                <a:cs typeface="Cambria Math"/>
              </a:rPr>
              <a:t>𝑤</a:t>
            </a:r>
            <a:r>
              <a:rPr sz="1802" spc="32" baseline="-15151" dirty="0">
                <a:latin typeface="Cambria Math"/>
                <a:cs typeface="Cambria Math"/>
              </a:rPr>
              <a:t>𝑇</a:t>
            </a:r>
            <a:endParaRPr sz="1802" baseline="-15151">
              <a:latin typeface="Cambria Math"/>
              <a:cs typeface="Cambria Math"/>
            </a:endParaRPr>
          </a:p>
          <a:p>
            <a:pPr marL="280596" algn="ctr"/>
            <a:r>
              <a:rPr sz="1675" dirty="0">
                <a:latin typeface="Cambria Math"/>
                <a:cs typeface="Cambria Math"/>
              </a:rPr>
              <a:t>𝑦 ∼ </a:t>
            </a:r>
            <a:r>
              <a:rPr sz="1675" spc="19" dirty="0">
                <a:latin typeface="Cambria Math"/>
                <a:cs typeface="Cambria Math"/>
              </a:rPr>
              <a:t>𝐴𝑤</a:t>
            </a:r>
            <a:r>
              <a:rPr sz="1802" spc="27" baseline="-15151" dirty="0">
                <a:latin typeface="Cambria Math"/>
                <a:cs typeface="Cambria Math"/>
              </a:rPr>
              <a:t>𝑇  </a:t>
            </a:r>
            <a:r>
              <a:rPr sz="1675" dirty="0">
                <a:latin typeface="Cambria Math"/>
                <a:cs typeface="Cambria Math"/>
              </a:rPr>
              <a:t>+</a:t>
            </a:r>
            <a:r>
              <a:rPr sz="1675" spc="113" dirty="0">
                <a:latin typeface="Cambria Math"/>
                <a:cs typeface="Cambria Math"/>
              </a:rPr>
              <a:t> </a:t>
            </a:r>
            <a:r>
              <a:rPr sz="1675" dirty="0">
                <a:latin typeface="Cambria Math"/>
                <a:cs typeface="Cambria Math"/>
              </a:rPr>
              <a:t>𝑏</a:t>
            </a:r>
            <a:endParaRPr sz="1675">
              <a:latin typeface="Cambria Math"/>
              <a:cs typeface="Cambria Math"/>
            </a:endParaRPr>
          </a:p>
          <a:p>
            <a:pPr marL="27736" marR="22189">
              <a:spcBef>
                <a:spcPts val="401"/>
              </a:spcBef>
            </a:pPr>
            <a:r>
              <a:rPr sz="1675" dirty="0">
                <a:latin typeface="Calibri"/>
                <a:cs typeface="Calibri"/>
              </a:rPr>
              <a:t>Where </a:t>
            </a:r>
            <a:r>
              <a:rPr sz="1675" dirty="0">
                <a:latin typeface="Cambria Math"/>
                <a:cs typeface="Cambria Math"/>
              </a:rPr>
              <a:t>𝐴 </a:t>
            </a:r>
            <a:r>
              <a:rPr sz="1675" dirty="0">
                <a:latin typeface="Calibri"/>
                <a:cs typeface="Calibri"/>
              </a:rPr>
              <a:t>and </a:t>
            </a:r>
            <a:r>
              <a:rPr sz="1675" dirty="0">
                <a:latin typeface="Cambria Math"/>
                <a:cs typeface="Cambria Math"/>
              </a:rPr>
              <a:t>𝑏 </a:t>
            </a:r>
            <a:r>
              <a:rPr sz="1675" dirty="0">
                <a:latin typeface="Calibri"/>
                <a:cs typeface="Calibri"/>
              </a:rPr>
              <a:t>are randomly initialized and  </a:t>
            </a:r>
            <a:r>
              <a:rPr sz="1675" spc="-4" dirty="0">
                <a:latin typeface="Calibri"/>
                <a:cs typeface="Calibri"/>
              </a:rPr>
              <a:t>specified by </a:t>
            </a:r>
            <a:r>
              <a:rPr sz="1675" dirty="0">
                <a:latin typeface="Calibri"/>
                <a:cs typeface="Calibri"/>
              </a:rPr>
              <a:t>the </a:t>
            </a:r>
            <a:r>
              <a:rPr sz="1675" spc="-4" dirty="0">
                <a:latin typeface="Calibri"/>
                <a:cs typeface="Calibri"/>
              </a:rPr>
              <a:t>downstream</a:t>
            </a:r>
            <a:r>
              <a:rPr sz="1675" dirty="0">
                <a:latin typeface="Calibri"/>
                <a:cs typeface="Calibri"/>
              </a:rPr>
              <a:t> task.</a:t>
            </a:r>
            <a:endParaRPr sz="1675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87551" y="4752587"/>
            <a:ext cx="3864811" cy="524861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 marR="3698">
              <a:spcBef>
                <a:spcPts val="73"/>
              </a:spcBef>
            </a:pPr>
            <a:r>
              <a:rPr sz="1675" dirty="0">
                <a:latin typeface="Calibri"/>
                <a:cs typeface="Calibri"/>
              </a:rPr>
              <a:t>Gradients </a:t>
            </a:r>
            <a:r>
              <a:rPr sz="1675" spc="-4" dirty="0">
                <a:latin typeface="Calibri"/>
                <a:cs typeface="Calibri"/>
              </a:rPr>
              <a:t>backpropagate </a:t>
            </a:r>
            <a:r>
              <a:rPr sz="1675" dirty="0">
                <a:latin typeface="Calibri"/>
                <a:cs typeface="Calibri"/>
              </a:rPr>
              <a:t>through the whole  </a:t>
            </a:r>
            <a:r>
              <a:rPr sz="1675" spc="-4" dirty="0">
                <a:latin typeface="Calibri"/>
                <a:cs typeface="Calibri"/>
              </a:rPr>
              <a:t>network.</a:t>
            </a:r>
            <a:endParaRPr sz="1675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771428" y="4210708"/>
            <a:ext cx="978567" cy="288945"/>
          </a:xfrm>
          <a:prstGeom prst="rect">
            <a:avLst/>
          </a:prstGeom>
        </p:spPr>
        <p:txBody>
          <a:bodyPr vert="horz" wrap="square" lIns="0" tIns="8783" rIns="0" bIns="0" rtlCol="0">
            <a:spAutoFit/>
          </a:bodyPr>
          <a:lstStyle/>
          <a:p>
            <a:pPr marL="27736">
              <a:spcBef>
                <a:spcPts val="69"/>
              </a:spcBef>
            </a:pPr>
            <a:r>
              <a:rPr sz="1820" spc="4" dirty="0">
                <a:latin typeface="Cambria Math"/>
                <a:cs typeface="Cambria Math"/>
              </a:rPr>
              <a:t>𝑤</a:t>
            </a:r>
            <a:r>
              <a:rPr sz="1966" spc="5" baseline="-15432" dirty="0">
                <a:latin typeface="Cambria Math"/>
                <a:cs typeface="Cambria Math"/>
              </a:rPr>
              <a:t>1</a:t>
            </a:r>
            <a:r>
              <a:rPr sz="1820" spc="4" dirty="0">
                <a:latin typeface="Cambria Math"/>
                <a:cs typeface="Cambria Math"/>
              </a:rPr>
              <a:t>,</a:t>
            </a:r>
            <a:r>
              <a:rPr sz="1820" spc="-120" dirty="0">
                <a:latin typeface="Cambria Math"/>
                <a:cs typeface="Cambria Math"/>
              </a:rPr>
              <a:t> </a:t>
            </a:r>
            <a:r>
              <a:rPr sz="1820" spc="-4" dirty="0">
                <a:latin typeface="Cambria Math"/>
                <a:cs typeface="Cambria Math"/>
              </a:rPr>
              <a:t>…</a:t>
            </a:r>
            <a:r>
              <a:rPr sz="1820" spc="-116" dirty="0">
                <a:latin typeface="Cambria Math"/>
                <a:cs typeface="Cambria Math"/>
              </a:rPr>
              <a:t> </a:t>
            </a:r>
            <a:r>
              <a:rPr sz="1820" spc="-4" dirty="0">
                <a:latin typeface="Cambria Math"/>
                <a:cs typeface="Cambria Math"/>
              </a:rPr>
              <a:t>,</a:t>
            </a:r>
            <a:r>
              <a:rPr sz="1820" spc="-120" dirty="0">
                <a:latin typeface="Cambria Math"/>
                <a:cs typeface="Cambria Math"/>
              </a:rPr>
              <a:t> </a:t>
            </a:r>
            <a:r>
              <a:rPr sz="1820" spc="19" dirty="0">
                <a:latin typeface="Cambria Math"/>
                <a:cs typeface="Cambria Math"/>
              </a:rPr>
              <a:t>𝑤</a:t>
            </a:r>
            <a:r>
              <a:rPr sz="1966" spc="27" baseline="-15432" dirty="0">
                <a:latin typeface="Cambria Math"/>
                <a:cs typeface="Cambria Math"/>
              </a:rPr>
              <a:t>𝑇</a:t>
            </a:r>
            <a:endParaRPr sz="1966" baseline="-15432">
              <a:latin typeface="Cambria Math"/>
              <a:cs typeface="Cambria Math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520076" y="2431664"/>
            <a:ext cx="1039584" cy="258856"/>
          </a:xfrm>
          <a:custGeom>
            <a:avLst/>
            <a:gdLst/>
            <a:ahLst/>
            <a:cxnLst/>
            <a:rect l="l" t="t" r="r" b="b"/>
            <a:pathLst>
              <a:path w="1428115" h="355600">
                <a:moveTo>
                  <a:pt x="1368805" y="0"/>
                </a:moveTo>
                <a:lnTo>
                  <a:pt x="59181" y="0"/>
                </a:lnTo>
                <a:lnTo>
                  <a:pt x="36165" y="4657"/>
                </a:lnTo>
                <a:lnTo>
                  <a:pt x="17351" y="17351"/>
                </a:lnTo>
                <a:lnTo>
                  <a:pt x="4657" y="36165"/>
                </a:lnTo>
                <a:lnTo>
                  <a:pt x="0" y="59181"/>
                </a:lnTo>
                <a:lnTo>
                  <a:pt x="0" y="295910"/>
                </a:lnTo>
                <a:lnTo>
                  <a:pt x="4657" y="318926"/>
                </a:lnTo>
                <a:lnTo>
                  <a:pt x="17351" y="337740"/>
                </a:lnTo>
                <a:lnTo>
                  <a:pt x="36165" y="350434"/>
                </a:lnTo>
                <a:lnTo>
                  <a:pt x="59181" y="355091"/>
                </a:lnTo>
                <a:lnTo>
                  <a:pt x="1368805" y="355091"/>
                </a:lnTo>
                <a:lnTo>
                  <a:pt x="1391822" y="350434"/>
                </a:lnTo>
                <a:lnTo>
                  <a:pt x="1410636" y="337740"/>
                </a:lnTo>
                <a:lnTo>
                  <a:pt x="1423330" y="318926"/>
                </a:lnTo>
                <a:lnTo>
                  <a:pt x="1427987" y="295910"/>
                </a:lnTo>
                <a:lnTo>
                  <a:pt x="1427987" y="59181"/>
                </a:lnTo>
                <a:lnTo>
                  <a:pt x="1423330" y="36165"/>
                </a:lnTo>
                <a:lnTo>
                  <a:pt x="1410636" y="17351"/>
                </a:lnTo>
                <a:lnTo>
                  <a:pt x="1391822" y="4657"/>
                </a:lnTo>
                <a:lnTo>
                  <a:pt x="1368805" y="0"/>
                </a:lnTo>
                <a:close/>
              </a:path>
            </a:pathLst>
          </a:custGeom>
          <a:solidFill>
            <a:srgbClr val="D3D6D2"/>
          </a:solid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38" name="object 38"/>
          <p:cNvSpPr txBox="1"/>
          <p:nvPr/>
        </p:nvSpPr>
        <p:spPr>
          <a:xfrm>
            <a:off x="6523462" y="1983809"/>
            <a:ext cx="1033113" cy="733911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177973">
              <a:spcBef>
                <a:spcPts val="77"/>
              </a:spcBef>
            </a:pPr>
            <a:r>
              <a:rPr sz="1675" dirty="0">
                <a:latin typeface="Wingdings"/>
                <a:cs typeface="Wingdings"/>
              </a:rPr>
              <a:t></a:t>
            </a:r>
            <a:r>
              <a:rPr sz="1675" dirty="0">
                <a:latin typeface="Calibri"/>
                <a:cs typeface="Calibri"/>
              </a:rPr>
              <a:t>/</a:t>
            </a:r>
            <a:r>
              <a:rPr sz="1675" dirty="0">
                <a:latin typeface="Wingdings"/>
                <a:cs typeface="Wingdings"/>
              </a:rPr>
              <a:t></a:t>
            </a:r>
            <a:endParaRPr sz="1675">
              <a:latin typeface="Wingdings"/>
              <a:cs typeface="Wingdings"/>
            </a:endParaRPr>
          </a:p>
          <a:p>
            <a:pPr marL="9246">
              <a:spcBef>
                <a:spcPts val="1307"/>
              </a:spcBef>
              <a:tabLst>
                <a:tab pos="225586" algn="l"/>
                <a:tab pos="1023460" algn="l"/>
              </a:tabLst>
            </a:pPr>
            <a:r>
              <a:rPr sz="1947" u="sng" spc="-48" dirty="0">
                <a:uFill>
                  <a:solidFill>
                    <a:srgbClr val="D3D6D2"/>
                  </a:solidFill>
                </a:uFill>
                <a:latin typeface="Calibri"/>
                <a:cs typeface="Calibri"/>
              </a:rPr>
              <a:t> 	</a:t>
            </a:r>
            <a:r>
              <a:rPr sz="1947" u="sng" spc="33" dirty="0">
                <a:uFill>
                  <a:solidFill>
                    <a:srgbClr val="D3D6D2"/>
                  </a:solidFill>
                </a:uFill>
                <a:latin typeface="Calibri"/>
                <a:cs typeface="Calibri"/>
              </a:rPr>
              <a:t>Linear	</a:t>
            </a:r>
            <a:endParaRPr sz="1947">
              <a:latin typeface="Calibri"/>
              <a:cs typeface="Calibri"/>
            </a:endParaRPr>
          </a:p>
        </p:txBody>
      </p:sp>
      <p:sp>
        <p:nvSpPr>
          <p:cNvPr id="43" name="Title 42">
            <a:extLst>
              <a:ext uri="{FF2B5EF4-FFF2-40B4-BE49-F238E27FC236}">
                <a16:creationId xmlns:a16="http://schemas.microsoft.com/office/drawing/2014/main" id="{0E4735DC-77A4-45AD-9B75-1AAF88D5F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222146"/>
            <a:ext cx="8109585" cy="477959"/>
          </a:xfrm>
        </p:spPr>
        <p:txBody>
          <a:bodyPr>
            <a:normAutofit fontScale="90000"/>
          </a:bodyPr>
          <a:lstStyle/>
          <a:p>
            <a:r>
              <a:rPr lang="en-US" sz="3106" spc="-4" dirty="0">
                <a:latin typeface="Calibri"/>
                <a:cs typeface="Calibri"/>
              </a:rPr>
              <a:t>Pretraining</a:t>
            </a:r>
            <a:r>
              <a:rPr lang="en-US" sz="3106" spc="-8" dirty="0">
                <a:latin typeface="Calibri"/>
                <a:cs typeface="Calibri"/>
              </a:rPr>
              <a:t> </a:t>
            </a:r>
            <a:r>
              <a:rPr lang="en-US" sz="3106" spc="-4" dirty="0">
                <a:latin typeface="Calibri"/>
                <a:cs typeface="Calibri"/>
              </a:rPr>
              <a:t>decoders</a:t>
            </a:r>
            <a:endParaRPr lang="en-US" dirty="0"/>
          </a:p>
        </p:txBody>
      </p:sp>
      <p:sp>
        <p:nvSpPr>
          <p:cNvPr id="39" name="object 39"/>
          <p:cNvSpPr txBox="1"/>
          <p:nvPr/>
        </p:nvSpPr>
        <p:spPr>
          <a:xfrm>
            <a:off x="7710073" y="2363623"/>
            <a:ext cx="378115" cy="288945"/>
          </a:xfrm>
          <a:prstGeom prst="rect">
            <a:avLst/>
          </a:prstGeom>
        </p:spPr>
        <p:txBody>
          <a:bodyPr vert="horz" wrap="square" lIns="0" tIns="8783" rIns="0" bIns="0" rtlCol="0">
            <a:spAutoFit/>
          </a:bodyPr>
          <a:lstStyle/>
          <a:p>
            <a:pPr marL="9246">
              <a:spcBef>
                <a:spcPts val="69"/>
              </a:spcBef>
            </a:pPr>
            <a:r>
              <a:rPr sz="1820" spc="11" dirty="0">
                <a:latin typeface="Cambria Math"/>
                <a:cs typeface="Cambria Math"/>
              </a:rPr>
              <a:t>𝐴,</a:t>
            </a:r>
            <a:r>
              <a:rPr sz="1820" spc="-161" dirty="0">
                <a:latin typeface="Cambria Math"/>
                <a:cs typeface="Cambria Math"/>
              </a:rPr>
              <a:t> </a:t>
            </a:r>
            <a:r>
              <a:rPr sz="1820" spc="-4" dirty="0">
                <a:latin typeface="Cambria Math"/>
                <a:cs typeface="Cambria Math"/>
              </a:rPr>
              <a:t>𝑏</a:t>
            </a:r>
            <a:endParaRPr sz="1820">
              <a:latin typeface="Cambria Math"/>
              <a:cs typeface="Cambria Math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131683" y="4803340"/>
            <a:ext cx="3140014" cy="412523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algn="ctr">
              <a:spcBef>
                <a:spcPts val="73"/>
              </a:spcBef>
            </a:pPr>
            <a:r>
              <a:rPr sz="1310" spc="-8" dirty="0">
                <a:solidFill>
                  <a:srgbClr val="175E53"/>
                </a:solidFill>
                <a:latin typeface="Calibri"/>
                <a:cs typeface="Calibri"/>
              </a:rPr>
              <a:t>[Note </a:t>
            </a:r>
            <a:r>
              <a:rPr sz="1310" spc="-4" dirty="0">
                <a:solidFill>
                  <a:srgbClr val="175E53"/>
                </a:solidFill>
                <a:latin typeface="Calibri"/>
                <a:cs typeface="Calibri"/>
              </a:rPr>
              <a:t>how </a:t>
            </a:r>
            <a:r>
              <a:rPr sz="1310" dirty="0">
                <a:solidFill>
                  <a:srgbClr val="175E53"/>
                </a:solidFill>
                <a:latin typeface="Calibri"/>
                <a:cs typeface="Calibri"/>
              </a:rPr>
              <a:t>the </a:t>
            </a:r>
            <a:r>
              <a:rPr sz="1310" spc="-4" dirty="0">
                <a:solidFill>
                  <a:srgbClr val="175E53"/>
                </a:solidFill>
                <a:latin typeface="Calibri"/>
                <a:cs typeface="Calibri"/>
              </a:rPr>
              <a:t>linear </a:t>
            </a:r>
            <a:r>
              <a:rPr sz="1310" spc="-11" dirty="0">
                <a:solidFill>
                  <a:srgbClr val="175E53"/>
                </a:solidFill>
                <a:latin typeface="Calibri"/>
                <a:cs typeface="Calibri"/>
              </a:rPr>
              <a:t>layer </a:t>
            </a:r>
            <a:r>
              <a:rPr sz="1310" spc="-4" dirty="0">
                <a:solidFill>
                  <a:srgbClr val="175E53"/>
                </a:solidFill>
                <a:latin typeface="Calibri"/>
                <a:cs typeface="Calibri"/>
              </a:rPr>
              <a:t>hasn’t</a:t>
            </a:r>
            <a:r>
              <a:rPr sz="1310" spc="40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310" spc="-4" dirty="0">
                <a:solidFill>
                  <a:srgbClr val="175E53"/>
                </a:solidFill>
                <a:latin typeface="Calibri"/>
                <a:cs typeface="Calibri"/>
              </a:rPr>
              <a:t>been</a:t>
            </a:r>
            <a:endParaRPr sz="131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310" spc="-8" dirty="0">
                <a:solidFill>
                  <a:srgbClr val="175E53"/>
                </a:solidFill>
                <a:latin typeface="Calibri"/>
                <a:cs typeface="Calibri"/>
              </a:rPr>
              <a:t>pretrained </a:t>
            </a:r>
            <a:r>
              <a:rPr sz="1310" dirty="0">
                <a:solidFill>
                  <a:srgbClr val="175E53"/>
                </a:solidFill>
                <a:latin typeface="Calibri"/>
                <a:cs typeface="Calibri"/>
              </a:rPr>
              <a:t>and </a:t>
            </a:r>
            <a:r>
              <a:rPr sz="1310" spc="-4" dirty="0">
                <a:solidFill>
                  <a:srgbClr val="175E53"/>
                </a:solidFill>
                <a:latin typeface="Calibri"/>
                <a:cs typeface="Calibri"/>
              </a:rPr>
              <a:t>must be </a:t>
            </a:r>
            <a:r>
              <a:rPr sz="1310" dirty="0">
                <a:solidFill>
                  <a:srgbClr val="175E53"/>
                </a:solidFill>
                <a:latin typeface="Calibri"/>
                <a:cs typeface="Calibri"/>
              </a:rPr>
              <a:t>learned </a:t>
            </a:r>
            <a:r>
              <a:rPr sz="1310" spc="-8" dirty="0">
                <a:solidFill>
                  <a:srgbClr val="175E53"/>
                </a:solidFill>
                <a:latin typeface="Calibri"/>
                <a:cs typeface="Calibri"/>
              </a:rPr>
              <a:t>from</a:t>
            </a:r>
            <a:r>
              <a:rPr sz="1310" spc="-4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310" spc="-11" dirty="0">
                <a:solidFill>
                  <a:srgbClr val="175E53"/>
                </a:solidFill>
                <a:latin typeface="Calibri"/>
                <a:cs typeface="Calibri"/>
              </a:rPr>
              <a:t>scratch.]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2DDC53-0F66-4F21-BC11-699A27308278}"/>
              </a:ext>
            </a:extLst>
          </p:cNvPr>
          <p:cNvSpPr txBox="1"/>
          <p:nvPr/>
        </p:nvSpPr>
        <p:spPr>
          <a:xfrm>
            <a:off x="134471" y="6488295"/>
            <a:ext cx="909223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7553">
              <a:defRPr/>
            </a:pPr>
            <a:r>
              <a:rPr lang="en-US" sz="1165" dirty="0">
                <a:solidFill>
                  <a:prstClr val="black"/>
                </a:solidFill>
                <a:latin typeface="Calibri"/>
              </a:rPr>
              <a:t>John Hewitt</a:t>
            </a:r>
          </a:p>
        </p:txBody>
      </p:sp>
    </p:spTree>
    <p:extLst>
      <p:ext uri="{BB962C8B-B14F-4D97-AF65-F5344CB8AC3E}">
        <p14:creationId xmlns:p14="http://schemas.microsoft.com/office/powerpoint/2010/main" val="15277088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87550" y="1774727"/>
            <a:ext cx="5347685" cy="267565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9246">
              <a:spcBef>
                <a:spcPts val="77"/>
              </a:spcBef>
            </a:pPr>
            <a:r>
              <a:rPr sz="1675" spc="-4" dirty="0">
                <a:latin typeface="Calibri"/>
                <a:cs typeface="Calibri"/>
              </a:rPr>
              <a:t>It’s </a:t>
            </a:r>
            <a:r>
              <a:rPr sz="1675" dirty="0">
                <a:latin typeface="Calibri"/>
                <a:cs typeface="Calibri"/>
              </a:rPr>
              <a:t>natural to pretrain decoders as language </a:t>
            </a:r>
            <a:r>
              <a:rPr sz="1675" spc="-4" dirty="0">
                <a:latin typeface="Calibri"/>
                <a:cs typeface="Calibri"/>
              </a:rPr>
              <a:t>models </a:t>
            </a:r>
            <a:r>
              <a:rPr sz="1675" dirty="0">
                <a:latin typeface="Calibri"/>
                <a:cs typeface="Calibri"/>
              </a:rPr>
              <a:t>and</a:t>
            </a:r>
            <a:r>
              <a:rPr sz="1675" spc="11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then</a:t>
            </a:r>
            <a:endParaRPr sz="1675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9062" y="2082025"/>
            <a:ext cx="3800096" cy="267565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27736">
              <a:spcBef>
                <a:spcPts val="77"/>
              </a:spcBef>
            </a:pPr>
            <a:r>
              <a:rPr sz="1675" spc="-4" dirty="0">
                <a:latin typeface="Calibri"/>
                <a:cs typeface="Calibri"/>
              </a:rPr>
              <a:t>use </a:t>
            </a:r>
            <a:r>
              <a:rPr sz="1675" dirty="0">
                <a:latin typeface="Calibri"/>
                <a:cs typeface="Calibri"/>
              </a:rPr>
              <a:t>them as generators, finetuning their</a:t>
            </a:r>
            <a:r>
              <a:rPr sz="1675" spc="-8" dirty="0">
                <a:latin typeface="Calibri"/>
                <a:cs typeface="Calibri"/>
              </a:rPr>
              <a:t> </a:t>
            </a:r>
            <a:r>
              <a:rPr sz="1675" spc="22" dirty="0">
                <a:latin typeface="Cambria Math"/>
                <a:cs typeface="Cambria Math"/>
              </a:rPr>
              <a:t>𝑝</a:t>
            </a:r>
            <a:r>
              <a:rPr sz="1802" spc="32" baseline="-15151" dirty="0">
                <a:latin typeface="Cambria Math"/>
                <a:cs typeface="Cambria Math"/>
              </a:rPr>
              <a:t>𝜃</a:t>
            </a:r>
            <a:endParaRPr sz="1802" baseline="-15151">
              <a:latin typeface="Cambria Math"/>
              <a:cs typeface="Cambria Math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73022" y="2144891"/>
            <a:ext cx="343909" cy="197378"/>
          </a:xfrm>
          <a:custGeom>
            <a:avLst/>
            <a:gdLst/>
            <a:ahLst/>
            <a:cxnLst/>
            <a:rect l="l" t="t" r="r" b="b"/>
            <a:pathLst>
              <a:path w="472439" h="271144">
                <a:moveTo>
                  <a:pt x="471931" y="2031"/>
                </a:moveTo>
                <a:lnTo>
                  <a:pt x="449960" y="2031"/>
                </a:lnTo>
                <a:lnTo>
                  <a:pt x="449960" y="267969"/>
                </a:lnTo>
                <a:lnTo>
                  <a:pt x="471931" y="267969"/>
                </a:lnTo>
                <a:lnTo>
                  <a:pt x="471931" y="2031"/>
                </a:lnTo>
                <a:close/>
              </a:path>
              <a:path w="472439" h="271144">
                <a:moveTo>
                  <a:pt x="86359" y="0"/>
                </a:moveTo>
                <a:lnTo>
                  <a:pt x="49498" y="17414"/>
                </a:lnTo>
                <a:lnTo>
                  <a:pt x="22351" y="47497"/>
                </a:lnTo>
                <a:lnTo>
                  <a:pt x="5556" y="87804"/>
                </a:lnTo>
                <a:lnTo>
                  <a:pt x="0" y="135635"/>
                </a:lnTo>
                <a:lnTo>
                  <a:pt x="1383" y="160569"/>
                </a:lnTo>
                <a:lnTo>
                  <a:pt x="12483" y="204626"/>
                </a:lnTo>
                <a:lnTo>
                  <a:pt x="34603" y="240319"/>
                </a:lnTo>
                <a:lnTo>
                  <a:pt x="66694" y="264029"/>
                </a:lnTo>
                <a:lnTo>
                  <a:pt x="86359" y="271144"/>
                </a:lnTo>
                <a:lnTo>
                  <a:pt x="89788" y="260095"/>
                </a:lnTo>
                <a:lnTo>
                  <a:pt x="74360" y="253237"/>
                </a:lnTo>
                <a:lnTo>
                  <a:pt x="61039" y="243712"/>
                </a:lnTo>
                <a:lnTo>
                  <a:pt x="33692" y="199354"/>
                </a:lnTo>
                <a:lnTo>
                  <a:pt x="25640" y="158118"/>
                </a:lnTo>
                <a:lnTo>
                  <a:pt x="24637" y="134238"/>
                </a:lnTo>
                <a:lnTo>
                  <a:pt x="25640" y="111089"/>
                </a:lnTo>
                <a:lnTo>
                  <a:pt x="33692" y="70981"/>
                </a:lnTo>
                <a:lnTo>
                  <a:pt x="61150" y="27273"/>
                </a:lnTo>
                <a:lnTo>
                  <a:pt x="90296" y="11049"/>
                </a:lnTo>
                <a:lnTo>
                  <a:pt x="863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6" name="object 6"/>
          <p:cNvSpPr txBox="1"/>
          <p:nvPr/>
        </p:nvSpPr>
        <p:spPr>
          <a:xfrm>
            <a:off x="4315733" y="2125291"/>
            <a:ext cx="1071479" cy="267501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27736">
              <a:spcBef>
                <a:spcPts val="77"/>
              </a:spcBef>
            </a:pPr>
            <a:r>
              <a:rPr sz="2512" spc="5" baseline="10869" dirty="0">
                <a:latin typeface="Cambria Math"/>
                <a:cs typeface="Cambria Math"/>
              </a:rPr>
              <a:t>𝑤</a:t>
            </a:r>
            <a:r>
              <a:rPr sz="1202" spc="4" dirty="0">
                <a:latin typeface="Cambria Math"/>
                <a:cs typeface="Cambria Math"/>
              </a:rPr>
              <a:t>𝑡</a:t>
            </a:r>
            <a:r>
              <a:rPr sz="1202" spc="58" dirty="0">
                <a:latin typeface="Cambria Math"/>
                <a:cs typeface="Cambria Math"/>
              </a:rPr>
              <a:t> </a:t>
            </a:r>
            <a:r>
              <a:rPr lang="en-US" sz="1202" spc="58" dirty="0">
                <a:latin typeface="Cambria Math"/>
                <a:cs typeface="Cambria Math"/>
              </a:rPr>
              <a:t> </a:t>
            </a:r>
            <a:r>
              <a:rPr sz="2512" spc="22" baseline="10869" dirty="0">
                <a:latin typeface="Cambria Math"/>
                <a:cs typeface="Cambria Math"/>
              </a:rPr>
              <a:t>𝑤</a:t>
            </a:r>
            <a:r>
              <a:rPr sz="1202" spc="15" dirty="0">
                <a:latin typeface="Cambria Math"/>
                <a:cs typeface="Cambria Math"/>
              </a:rPr>
              <a:t>1:𝑡−1</a:t>
            </a:r>
            <a:r>
              <a:rPr sz="2512" spc="22" baseline="10869" dirty="0">
                <a:latin typeface="Cambria Math"/>
                <a:cs typeface="Cambria Math"/>
              </a:rPr>
              <a:t>)</a:t>
            </a:r>
            <a:r>
              <a:rPr sz="2512" spc="22" baseline="10869" dirty="0">
                <a:latin typeface="Calibri"/>
                <a:cs typeface="Calibri"/>
              </a:rPr>
              <a:t>!</a:t>
            </a:r>
            <a:endParaRPr sz="2512" baseline="10869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7551" y="2575054"/>
            <a:ext cx="3843548" cy="1401208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9246" marR="3698">
              <a:spcBef>
                <a:spcPts val="77"/>
              </a:spcBef>
            </a:pPr>
            <a:r>
              <a:rPr sz="1675" dirty="0">
                <a:latin typeface="Calibri"/>
                <a:cs typeface="Calibri"/>
              </a:rPr>
              <a:t>This is helpful in </a:t>
            </a:r>
            <a:r>
              <a:rPr sz="1675" spc="-4" dirty="0">
                <a:latin typeface="Calibri"/>
                <a:cs typeface="Calibri"/>
              </a:rPr>
              <a:t>tasks </a:t>
            </a:r>
            <a:r>
              <a:rPr sz="1675" b="1" spc="-4" dirty="0">
                <a:latin typeface="Calibri"/>
                <a:cs typeface="Calibri"/>
              </a:rPr>
              <a:t>where </a:t>
            </a:r>
            <a:r>
              <a:rPr sz="1675" b="1" dirty="0">
                <a:latin typeface="Calibri"/>
                <a:cs typeface="Calibri"/>
              </a:rPr>
              <a:t>the output is a  sequence </a:t>
            </a:r>
            <a:r>
              <a:rPr sz="1675" spc="-4" dirty="0">
                <a:latin typeface="Calibri"/>
                <a:cs typeface="Calibri"/>
              </a:rPr>
              <a:t>with </a:t>
            </a:r>
            <a:r>
              <a:rPr sz="1675" dirty="0">
                <a:latin typeface="Calibri"/>
                <a:cs typeface="Calibri"/>
              </a:rPr>
              <a:t>a vocabulary </a:t>
            </a:r>
            <a:r>
              <a:rPr sz="1675" spc="-4" dirty="0">
                <a:latin typeface="Calibri"/>
                <a:cs typeface="Calibri"/>
              </a:rPr>
              <a:t>like </a:t>
            </a:r>
            <a:r>
              <a:rPr sz="1675" dirty="0">
                <a:latin typeface="Calibri"/>
                <a:cs typeface="Calibri"/>
              </a:rPr>
              <a:t>that at  pretraining</a:t>
            </a:r>
            <a:r>
              <a:rPr sz="1675" spc="-11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time!</a:t>
            </a:r>
            <a:endParaRPr sz="1675">
              <a:latin typeface="Calibri"/>
              <a:cs typeface="Calibri"/>
            </a:endParaRPr>
          </a:p>
          <a:p>
            <a:pPr marL="508494" indent="-166879">
              <a:spcBef>
                <a:spcPts val="401"/>
              </a:spcBef>
              <a:buClr>
                <a:srgbClr val="007B92"/>
              </a:buClr>
              <a:buFont typeface="Times New Roman"/>
              <a:buChar char="•"/>
              <a:tabLst>
                <a:tab pos="508494" algn="l"/>
              </a:tabLst>
            </a:pPr>
            <a:r>
              <a:rPr sz="1675" spc="-4" dirty="0">
                <a:latin typeface="Calibri"/>
                <a:cs typeface="Calibri"/>
              </a:rPr>
              <a:t>Dialogue (context=dialogue</a:t>
            </a:r>
            <a:r>
              <a:rPr sz="1675" spc="26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history)</a:t>
            </a:r>
            <a:endParaRPr sz="1675">
              <a:latin typeface="Calibri"/>
              <a:cs typeface="Calibri"/>
            </a:endParaRPr>
          </a:p>
          <a:p>
            <a:pPr marL="508494" indent="-166879">
              <a:spcBef>
                <a:spcPts val="404"/>
              </a:spcBef>
              <a:buClr>
                <a:srgbClr val="007B92"/>
              </a:buClr>
              <a:buFont typeface="Times New Roman"/>
              <a:buChar char="•"/>
              <a:tabLst>
                <a:tab pos="508494" algn="l"/>
              </a:tabLst>
            </a:pPr>
            <a:r>
              <a:rPr sz="1675" spc="-4" dirty="0">
                <a:latin typeface="Calibri"/>
                <a:cs typeface="Calibri"/>
              </a:rPr>
              <a:t>Summarization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(context=document)</a:t>
            </a:r>
            <a:endParaRPr sz="1675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969499" y="4322887"/>
            <a:ext cx="1003991" cy="197378"/>
          </a:xfrm>
          <a:custGeom>
            <a:avLst/>
            <a:gdLst/>
            <a:ahLst/>
            <a:cxnLst/>
            <a:rect l="l" t="t" r="r" b="b"/>
            <a:pathLst>
              <a:path w="1379220" h="271145">
                <a:moveTo>
                  <a:pt x="1292605" y="0"/>
                </a:moveTo>
                <a:lnTo>
                  <a:pt x="1288795" y="11049"/>
                </a:lnTo>
                <a:lnTo>
                  <a:pt x="1304464" y="17809"/>
                </a:lnTo>
                <a:lnTo>
                  <a:pt x="1317942" y="27225"/>
                </a:lnTo>
                <a:lnTo>
                  <a:pt x="1345326" y="70925"/>
                </a:lnTo>
                <a:lnTo>
                  <a:pt x="1353327" y="111017"/>
                </a:lnTo>
                <a:lnTo>
                  <a:pt x="1354327" y="134112"/>
                </a:lnTo>
                <a:lnTo>
                  <a:pt x="1353327" y="158045"/>
                </a:lnTo>
                <a:lnTo>
                  <a:pt x="1345326" y="199245"/>
                </a:lnTo>
                <a:lnTo>
                  <a:pt x="1317990" y="243681"/>
                </a:lnTo>
                <a:lnTo>
                  <a:pt x="1289177" y="259969"/>
                </a:lnTo>
                <a:lnTo>
                  <a:pt x="1292605" y="271018"/>
                </a:lnTo>
                <a:lnTo>
                  <a:pt x="1329578" y="253666"/>
                </a:lnTo>
                <a:lnTo>
                  <a:pt x="1356740" y="223647"/>
                </a:lnTo>
                <a:lnTo>
                  <a:pt x="1373489" y="183451"/>
                </a:lnTo>
                <a:lnTo>
                  <a:pt x="1379092" y="135636"/>
                </a:lnTo>
                <a:lnTo>
                  <a:pt x="1377690" y="110773"/>
                </a:lnTo>
                <a:lnTo>
                  <a:pt x="1366502" y="66716"/>
                </a:lnTo>
                <a:lnTo>
                  <a:pt x="1344308" y="30825"/>
                </a:lnTo>
                <a:lnTo>
                  <a:pt x="1312253" y="7100"/>
                </a:lnTo>
                <a:lnTo>
                  <a:pt x="1292605" y="0"/>
                </a:lnTo>
                <a:close/>
              </a:path>
              <a:path w="1379220" h="271145">
                <a:moveTo>
                  <a:pt x="86359" y="0"/>
                </a:moveTo>
                <a:lnTo>
                  <a:pt x="49498" y="17367"/>
                </a:lnTo>
                <a:lnTo>
                  <a:pt x="22351" y="47498"/>
                </a:lnTo>
                <a:lnTo>
                  <a:pt x="5556" y="87804"/>
                </a:lnTo>
                <a:lnTo>
                  <a:pt x="0" y="135636"/>
                </a:lnTo>
                <a:lnTo>
                  <a:pt x="1383" y="160496"/>
                </a:lnTo>
                <a:lnTo>
                  <a:pt x="12483" y="204501"/>
                </a:lnTo>
                <a:lnTo>
                  <a:pt x="34603" y="240246"/>
                </a:lnTo>
                <a:lnTo>
                  <a:pt x="66694" y="263919"/>
                </a:lnTo>
                <a:lnTo>
                  <a:pt x="86359" y="271018"/>
                </a:lnTo>
                <a:lnTo>
                  <a:pt x="89788" y="259969"/>
                </a:lnTo>
                <a:lnTo>
                  <a:pt x="74360" y="253182"/>
                </a:lnTo>
                <a:lnTo>
                  <a:pt x="61039" y="243681"/>
                </a:lnTo>
                <a:lnTo>
                  <a:pt x="33692" y="199245"/>
                </a:lnTo>
                <a:lnTo>
                  <a:pt x="25640" y="158045"/>
                </a:lnTo>
                <a:lnTo>
                  <a:pt x="24637" y="134112"/>
                </a:lnTo>
                <a:lnTo>
                  <a:pt x="25640" y="111017"/>
                </a:lnTo>
                <a:lnTo>
                  <a:pt x="33692" y="70925"/>
                </a:lnTo>
                <a:lnTo>
                  <a:pt x="61150" y="27225"/>
                </a:lnTo>
                <a:lnTo>
                  <a:pt x="90296" y="11049"/>
                </a:lnTo>
                <a:lnTo>
                  <a:pt x="863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9" name="object 9"/>
          <p:cNvSpPr txBox="1"/>
          <p:nvPr/>
        </p:nvSpPr>
        <p:spPr>
          <a:xfrm>
            <a:off x="1035937" y="4260483"/>
            <a:ext cx="3065224" cy="524861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27736">
              <a:spcBef>
                <a:spcPts val="73"/>
              </a:spcBef>
              <a:tabLst>
                <a:tab pos="1152895" algn="l"/>
              </a:tabLst>
            </a:pPr>
            <a:r>
              <a:rPr sz="1675" spc="26" dirty="0">
                <a:latin typeface="Cambria Math"/>
                <a:cs typeface="Cambria Math"/>
              </a:rPr>
              <a:t>ℎ</a:t>
            </a:r>
            <a:r>
              <a:rPr sz="1802" spc="38" baseline="-15151" dirty="0">
                <a:latin typeface="Cambria Math"/>
                <a:cs typeface="Cambria Math"/>
              </a:rPr>
              <a:t>1</a:t>
            </a:r>
            <a:r>
              <a:rPr sz="1675" spc="26" dirty="0">
                <a:latin typeface="Cambria Math"/>
                <a:cs typeface="Cambria Math"/>
              </a:rPr>
              <a:t>,</a:t>
            </a:r>
            <a:r>
              <a:rPr sz="1675" spc="-281" dirty="0">
                <a:latin typeface="Cambria Math"/>
                <a:cs typeface="Cambria Math"/>
              </a:rPr>
              <a:t> </a:t>
            </a:r>
            <a:r>
              <a:rPr sz="1675" dirty="0">
                <a:latin typeface="Cambria Math"/>
                <a:cs typeface="Cambria Math"/>
              </a:rPr>
              <a:t>… , </a:t>
            </a:r>
            <a:r>
              <a:rPr sz="1675" spc="51" dirty="0">
                <a:latin typeface="Cambria Math"/>
                <a:cs typeface="Cambria Math"/>
              </a:rPr>
              <a:t>ℎ</a:t>
            </a:r>
            <a:r>
              <a:rPr sz="1802" spc="76" baseline="-15151" dirty="0">
                <a:latin typeface="Cambria Math"/>
                <a:cs typeface="Cambria Math"/>
              </a:rPr>
              <a:t>𝑇</a:t>
            </a:r>
            <a:r>
              <a:rPr sz="1802" spc="458" baseline="-15151" dirty="0">
                <a:latin typeface="Cambria Math"/>
                <a:cs typeface="Cambria Math"/>
              </a:rPr>
              <a:t> </a:t>
            </a:r>
            <a:r>
              <a:rPr sz="1675" dirty="0">
                <a:latin typeface="Cambria Math"/>
                <a:cs typeface="Cambria Math"/>
              </a:rPr>
              <a:t>=	Decoder </a:t>
            </a:r>
            <a:r>
              <a:rPr lang="en-US" sz="1675" dirty="0">
                <a:latin typeface="Cambria Math"/>
                <a:cs typeface="Cambria Math"/>
              </a:rPr>
              <a:t> </a:t>
            </a:r>
            <a:r>
              <a:rPr sz="1675" spc="4" dirty="0">
                <a:latin typeface="Cambria Math"/>
                <a:cs typeface="Cambria Math"/>
              </a:rPr>
              <a:t>𝑤</a:t>
            </a:r>
            <a:r>
              <a:rPr sz="1802" spc="5" baseline="-15151" dirty="0">
                <a:latin typeface="Cambria Math"/>
                <a:cs typeface="Cambria Math"/>
              </a:rPr>
              <a:t>1</a:t>
            </a:r>
            <a:r>
              <a:rPr sz="1675" spc="4" dirty="0">
                <a:latin typeface="Cambria Math"/>
                <a:cs typeface="Cambria Math"/>
              </a:rPr>
              <a:t>, </a:t>
            </a:r>
            <a:r>
              <a:rPr sz="1675" dirty="0">
                <a:latin typeface="Cambria Math"/>
                <a:cs typeface="Cambria Math"/>
              </a:rPr>
              <a:t>… ,</a:t>
            </a:r>
            <a:r>
              <a:rPr sz="1675" spc="-4" dirty="0">
                <a:latin typeface="Cambria Math"/>
                <a:cs typeface="Cambria Math"/>
              </a:rPr>
              <a:t> </a:t>
            </a:r>
            <a:r>
              <a:rPr sz="1675" spc="22" dirty="0">
                <a:latin typeface="Cambria Math"/>
                <a:cs typeface="Cambria Math"/>
              </a:rPr>
              <a:t>𝑤</a:t>
            </a:r>
            <a:r>
              <a:rPr sz="1802" spc="32" baseline="-15151" dirty="0">
                <a:latin typeface="Cambria Math"/>
                <a:cs typeface="Cambria Math"/>
              </a:rPr>
              <a:t>𝑇</a:t>
            </a:r>
            <a:endParaRPr sz="1802" baseline="-15151" dirty="0">
              <a:latin typeface="Cambria Math"/>
              <a:cs typeface="Cambria Math"/>
            </a:endParaRPr>
          </a:p>
          <a:p>
            <a:pPr marL="770138">
              <a:spcBef>
                <a:spcPts val="4"/>
              </a:spcBef>
            </a:pPr>
            <a:r>
              <a:rPr sz="1675" spc="4" dirty="0">
                <a:latin typeface="Cambria Math"/>
                <a:cs typeface="Cambria Math"/>
              </a:rPr>
              <a:t>𝑤</a:t>
            </a:r>
            <a:r>
              <a:rPr sz="1802" spc="5" baseline="-15151" dirty="0">
                <a:latin typeface="Cambria Math"/>
                <a:cs typeface="Cambria Math"/>
              </a:rPr>
              <a:t>𝑡 </a:t>
            </a:r>
            <a:r>
              <a:rPr sz="1675" dirty="0">
                <a:latin typeface="Cambria Math"/>
                <a:cs typeface="Cambria Math"/>
              </a:rPr>
              <a:t>∼ </a:t>
            </a:r>
            <a:r>
              <a:rPr sz="1675" spc="15" dirty="0">
                <a:latin typeface="Cambria Math"/>
                <a:cs typeface="Cambria Math"/>
              </a:rPr>
              <a:t>𝐴𝑤</a:t>
            </a:r>
            <a:r>
              <a:rPr sz="1802" spc="22" baseline="-15151" dirty="0">
                <a:latin typeface="Cambria Math"/>
                <a:cs typeface="Cambria Math"/>
              </a:rPr>
              <a:t>𝑡−1 </a:t>
            </a:r>
            <a:r>
              <a:rPr sz="1675" dirty="0">
                <a:latin typeface="Cambria Math"/>
                <a:cs typeface="Cambria Math"/>
              </a:rPr>
              <a:t>+</a:t>
            </a:r>
            <a:r>
              <a:rPr sz="1675" spc="-22" dirty="0">
                <a:latin typeface="Cambria Math"/>
                <a:cs typeface="Cambria Math"/>
              </a:rPr>
              <a:t> </a:t>
            </a:r>
            <a:r>
              <a:rPr sz="1675" dirty="0">
                <a:latin typeface="Cambria Math"/>
                <a:cs typeface="Cambria Math"/>
              </a:rPr>
              <a:t>𝑏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87551" y="5128205"/>
            <a:ext cx="3827369" cy="531632"/>
          </a:xfrm>
          <a:prstGeom prst="rect">
            <a:avLst/>
          </a:prstGeom>
        </p:spPr>
        <p:txBody>
          <a:bodyPr vert="horz" wrap="square" lIns="0" tIns="18490" rIns="0" bIns="0" rtlCol="0">
            <a:spAutoFit/>
          </a:bodyPr>
          <a:lstStyle/>
          <a:p>
            <a:pPr marL="9246" marR="3698">
              <a:lnSpc>
                <a:spcPts val="2002"/>
              </a:lnSpc>
              <a:spcBef>
                <a:spcPts val="146"/>
              </a:spcBef>
            </a:pPr>
            <a:r>
              <a:rPr sz="1675" dirty="0">
                <a:latin typeface="Calibri"/>
                <a:cs typeface="Calibri"/>
              </a:rPr>
              <a:t>Where </a:t>
            </a:r>
            <a:r>
              <a:rPr sz="1675" spc="8" dirty="0">
                <a:latin typeface="Cambria Math"/>
                <a:cs typeface="Cambria Math"/>
              </a:rPr>
              <a:t>𝐴, </a:t>
            </a:r>
            <a:r>
              <a:rPr sz="1675" dirty="0">
                <a:latin typeface="Cambria Math"/>
                <a:cs typeface="Cambria Math"/>
              </a:rPr>
              <a:t>𝑏 </a:t>
            </a:r>
            <a:r>
              <a:rPr sz="1675" dirty="0">
                <a:latin typeface="Calibri"/>
                <a:cs typeface="Calibri"/>
              </a:rPr>
              <a:t>were pretrained in the</a:t>
            </a:r>
            <a:r>
              <a:rPr sz="1675" spc="-62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language  </a:t>
            </a:r>
            <a:r>
              <a:rPr sz="1675" spc="-4" dirty="0">
                <a:latin typeface="Calibri"/>
                <a:cs typeface="Calibri"/>
              </a:rPr>
              <a:t>model!</a:t>
            </a:r>
            <a:endParaRPr sz="1675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576961" y="2912029"/>
            <a:ext cx="1731099" cy="608773"/>
            <a:chOff x="7476553" y="2718816"/>
            <a:chExt cx="2378075" cy="836294"/>
          </a:xfrm>
        </p:grpSpPr>
        <p:sp>
          <p:nvSpPr>
            <p:cNvPr id="12" name="object 12"/>
            <p:cNvSpPr/>
            <p:nvPr/>
          </p:nvSpPr>
          <p:spPr>
            <a:xfrm>
              <a:off x="7606284" y="2718816"/>
              <a:ext cx="76200" cy="836294"/>
            </a:xfrm>
            <a:custGeom>
              <a:avLst/>
              <a:gdLst/>
              <a:ahLst/>
              <a:cxnLst/>
              <a:rect l="l" t="t" r="r" b="b"/>
              <a:pathLst>
                <a:path w="76200" h="836295">
                  <a:moveTo>
                    <a:pt x="44450" y="63500"/>
                  </a:moveTo>
                  <a:lnTo>
                    <a:pt x="31750" y="63500"/>
                  </a:lnTo>
                  <a:lnTo>
                    <a:pt x="31750" y="835913"/>
                  </a:lnTo>
                  <a:lnTo>
                    <a:pt x="44450" y="835913"/>
                  </a:lnTo>
                  <a:lnTo>
                    <a:pt x="44450" y="63500"/>
                  </a:lnTo>
                  <a:close/>
                </a:path>
                <a:path w="76200" h="836295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836295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3" name="object 13"/>
            <p:cNvSpPr/>
            <p:nvPr/>
          </p:nvSpPr>
          <p:spPr>
            <a:xfrm>
              <a:off x="7481316" y="2862072"/>
              <a:ext cx="342900" cy="192405"/>
            </a:xfrm>
            <a:custGeom>
              <a:avLst/>
              <a:gdLst/>
              <a:ahLst/>
              <a:cxnLst/>
              <a:rect l="l" t="t" r="r" b="b"/>
              <a:pathLst>
                <a:path w="342900" h="192405">
                  <a:moveTo>
                    <a:pt x="310895" y="0"/>
                  </a:moveTo>
                  <a:lnTo>
                    <a:pt x="32003" y="0"/>
                  </a:lnTo>
                  <a:lnTo>
                    <a:pt x="19556" y="2518"/>
                  </a:lnTo>
                  <a:lnTo>
                    <a:pt x="9382" y="9382"/>
                  </a:lnTo>
                  <a:lnTo>
                    <a:pt x="2518" y="19556"/>
                  </a:lnTo>
                  <a:lnTo>
                    <a:pt x="0" y="32003"/>
                  </a:lnTo>
                  <a:lnTo>
                    <a:pt x="0" y="160019"/>
                  </a:lnTo>
                  <a:lnTo>
                    <a:pt x="2518" y="172467"/>
                  </a:lnTo>
                  <a:lnTo>
                    <a:pt x="9382" y="182641"/>
                  </a:lnTo>
                  <a:lnTo>
                    <a:pt x="19556" y="189505"/>
                  </a:lnTo>
                  <a:lnTo>
                    <a:pt x="32003" y="192024"/>
                  </a:lnTo>
                  <a:lnTo>
                    <a:pt x="310895" y="192024"/>
                  </a:lnTo>
                  <a:lnTo>
                    <a:pt x="323343" y="189505"/>
                  </a:lnTo>
                  <a:lnTo>
                    <a:pt x="333517" y="182641"/>
                  </a:lnTo>
                  <a:lnTo>
                    <a:pt x="340381" y="172467"/>
                  </a:lnTo>
                  <a:lnTo>
                    <a:pt x="342900" y="160019"/>
                  </a:lnTo>
                  <a:lnTo>
                    <a:pt x="342900" y="32003"/>
                  </a:lnTo>
                  <a:lnTo>
                    <a:pt x="340381" y="19556"/>
                  </a:lnTo>
                  <a:lnTo>
                    <a:pt x="333517" y="9382"/>
                  </a:lnTo>
                  <a:lnTo>
                    <a:pt x="323343" y="2518"/>
                  </a:lnTo>
                  <a:lnTo>
                    <a:pt x="310895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4" name="object 14"/>
            <p:cNvSpPr/>
            <p:nvPr/>
          </p:nvSpPr>
          <p:spPr>
            <a:xfrm>
              <a:off x="7481316" y="2862072"/>
              <a:ext cx="342900" cy="192405"/>
            </a:xfrm>
            <a:custGeom>
              <a:avLst/>
              <a:gdLst/>
              <a:ahLst/>
              <a:cxnLst/>
              <a:rect l="l" t="t" r="r" b="b"/>
              <a:pathLst>
                <a:path w="342900" h="192405">
                  <a:moveTo>
                    <a:pt x="0" y="32003"/>
                  </a:moveTo>
                  <a:lnTo>
                    <a:pt x="2518" y="19556"/>
                  </a:lnTo>
                  <a:lnTo>
                    <a:pt x="9382" y="9382"/>
                  </a:lnTo>
                  <a:lnTo>
                    <a:pt x="19556" y="2518"/>
                  </a:lnTo>
                  <a:lnTo>
                    <a:pt x="32003" y="0"/>
                  </a:lnTo>
                  <a:lnTo>
                    <a:pt x="310895" y="0"/>
                  </a:lnTo>
                  <a:lnTo>
                    <a:pt x="323343" y="2518"/>
                  </a:lnTo>
                  <a:lnTo>
                    <a:pt x="333517" y="9382"/>
                  </a:lnTo>
                  <a:lnTo>
                    <a:pt x="340381" y="19556"/>
                  </a:lnTo>
                  <a:lnTo>
                    <a:pt x="342900" y="32003"/>
                  </a:lnTo>
                  <a:lnTo>
                    <a:pt x="342900" y="160019"/>
                  </a:lnTo>
                  <a:lnTo>
                    <a:pt x="340381" y="172467"/>
                  </a:lnTo>
                  <a:lnTo>
                    <a:pt x="333517" y="182641"/>
                  </a:lnTo>
                  <a:lnTo>
                    <a:pt x="323343" y="189505"/>
                  </a:lnTo>
                  <a:lnTo>
                    <a:pt x="310895" y="192024"/>
                  </a:lnTo>
                  <a:lnTo>
                    <a:pt x="32003" y="192024"/>
                  </a:lnTo>
                  <a:lnTo>
                    <a:pt x="19556" y="189505"/>
                  </a:lnTo>
                  <a:lnTo>
                    <a:pt x="9382" y="182641"/>
                  </a:lnTo>
                  <a:lnTo>
                    <a:pt x="2518" y="172467"/>
                  </a:lnTo>
                  <a:lnTo>
                    <a:pt x="0" y="160019"/>
                  </a:lnTo>
                  <a:lnTo>
                    <a:pt x="0" y="32003"/>
                  </a:lnTo>
                  <a:close/>
                </a:path>
              </a:pathLst>
            </a:custGeom>
            <a:ln w="9525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5" name="object 15"/>
            <p:cNvSpPr/>
            <p:nvPr/>
          </p:nvSpPr>
          <p:spPr>
            <a:xfrm>
              <a:off x="8159496" y="2718815"/>
              <a:ext cx="1694814" cy="836294"/>
            </a:xfrm>
            <a:custGeom>
              <a:avLst/>
              <a:gdLst/>
              <a:ahLst/>
              <a:cxnLst/>
              <a:rect l="l" t="t" r="r" b="b"/>
              <a:pathLst>
                <a:path w="1694815" h="836295">
                  <a:moveTo>
                    <a:pt x="76200" y="76200"/>
                  </a:moveTo>
                  <a:lnTo>
                    <a:pt x="69850" y="63500"/>
                  </a:lnTo>
                  <a:lnTo>
                    <a:pt x="38100" y="0"/>
                  </a:lnTo>
                  <a:lnTo>
                    <a:pt x="0" y="76200"/>
                  </a:lnTo>
                  <a:lnTo>
                    <a:pt x="31750" y="76200"/>
                  </a:lnTo>
                  <a:lnTo>
                    <a:pt x="31750" y="835914"/>
                  </a:lnTo>
                  <a:lnTo>
                    <a:pt x="44450" y="835914"/>
                  </a:lnTo>
                  <a:lnTo>
                    <a:pt x="44450" y="76200"/>
                  </a:lnTo>
                  <a:lnTo>
                    <a:pt x="76200" y="76200"/>
                  </a:lnTo>
                  <a:close/>
                </a:path>
                <a:path w="1694815" h="836295">
                  <a:moveTo>
                    <a:pt x="630936" y="76200"/>
                  </a:moveTo>
                  <a:lnTo>
                    <a:pt x="624586" y="63500"/>
                  </a:lnTo>
                  <a:lnTo>
                    <a:pt x="592836" y="0"/>
                  </a:lnTo>
                  <a:lnTo>
                    <a:pt x="554736" y="76200"/>
                  </a:lnTo>
                  <a:lnTo>
                    <a:pt x="586486" y="76200"/>
                  </a:lnTo>
                  <a:lnTo>
                    <a:pt x="586486" y="835914"/>
                  </a:lnTo>
                  <a:lnTo>
                    <a:pt x="599186" y="835914"/>
                  </a:lnTo>
                  <a:lnTo>
                    <a:pt x="599186" y="76200"/>
                  </a:lnTo>
                  <a:lnTo>
                    <a:pt x="630936" y="76200"/>
                  </a:lnTo>
                  <a:close/>
                </a:path>
                <a:path w="1694815" h="836295">
                  <a:moveTo>
                    <a:pt x="1184148" y="76200"/>
                  </a:moveTo>
                  <a:lnTo>
                    <a:pt x="1177798" y="63500"/>
                  </a:lnTo>
                  <a:lnTo>
                    <a:pt x="1146048" y="0"/>
                  </a:lnTo>
                  <a:lnTo>
                    <a:pt x="1107948" y="76200"/>
                  </a:lnTo>
                  <a:lnTo>
                    <a:pt x="1139698" y="76200"/>
                  </a:lnTo>
                  <a:lnTo>
                    <a:pt x="1139698" y="835914"/>
                  </a:lnTo>
                  <a:lnTo>
                    <a:pt x="1152398" y="835914"/>
                  </a:lnTo>
                  <a:lnTo>
                    <a:pt x="1152398" y="76200"/>
                  </a:lnTo>
                  <a:lnTo>
                    <a:pt x="1184148" y="76200"/>
                  </a:lnTo>
                  <a:close/>
                </a:path>
                <a:path w="1694815" h="836295">
                  <a:moveTo>
                    <a:pt x="1694688" y="76200"/>
                  </a:moveTo>
                  <a:lnTo>
                    <a:pt x="1688338" y="63500"/>
                  </a:lnTo>
                  <a:lnTo>
                    <a:pt x="1656588" y="0"/>
                  </a:lnTo>
                  <a:lnTo>
                    <a:pt x="1618488" y="76200"/>
                  </a:lnTo>
                  <a:lnTo>
                    <a:pt x="1650238" y="76200"/>
                  </a:lnTo>
                  <a:lnTo>
                    <a:pt x="1650238" y="835914"/>
                  </a:lnTo>
                  <a:lnTo>
                    <a:pt x="1662938" y="835914"/>
                  </a:lnTo>
                  <a:lnTo>
                    <a:pt x="1662938" y="76200"/>
                  </a:lnTo>
                  <a:lnTo>
                    <a:pt x="1694688" y="762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574698" y="2640749"/>
            <a:ext cx="1905364" cy="267565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36981">
              <a:spcBef>
                <a:spcPts val="77"/>
              </a:spcBef>
              <a:tabLst>
                <a:tab pos="447937" algn="l"/>
                <a:tab pos="834392" algn="l"/>
                <a:tab pos="1251820" algn="l"/>
                <a:tab pos="1599445" algn="l"/>
              </a:tabLst>
            </a:pPr>
            <a:r>
              <a:rPr sz="2512" spc="-11" baseline="1207" dirty="0">
                <a:latin typeface="Cambria Math"/>
                <a:cs typeface="Cambria Math"/>
              </a:rPr>
              <a:t>𝑤</a:t>
            </a:r>
            <a:r>
              <a:rPr sz="1802" spc="-11" baseline="-13468" dirty="0">
                <a:latin typeface="Cambria Math"/>
                <a:cs typeface="Cambria Math"/>
              </a:rPr>
              <a:t>2	</a:t>
            </a:r>
            <a:r>
              <a:rPr sz="1675" spc="-8" dirty="0">
                <a:latin typeface="Cambria Math"/>
                <a:cs typeface="Cambria Math"/>
              </a:rPr>
              <a:t>𝑤</a:t>
            </a:r>
            <a:r>
              <a:rPr sz="1802" spc="-11" baseline="-15151" dirty="0">
                <a:latin typeface="Cambria Math"/>
                <a:cs typeface="Cambria Math"/>
              </a:rPr>
              <a:t>3	</a:t>
            </a:r>
            <a:r>
              <a:rPr sz="1675" spc="-33" dirty="0">
                <a:latin typeface="Cambria Math"/>
                <a:cs typeface="Cambria Math"/>
              </a:rPr>
              <a:t>𝑤</a:t>
            </a:r>
            <a:r>
              <a:rPr sz="1802" spc="-49" baseline="-15151" dirty="0">
                <a:latin typeface="Cambria Math"/>
                <a:cs typeface="Cambria Math"/>
              </a:rPr>
              <a:t>4	</a:t>
            </a:r>
            <a:r>
              <a:rPr sz="1675" spc="-8" dirty="0">
                <a:latin typeface="Cambria Math"/>
                <a:cs typeface="Cambria Math"/>
              </a:rPr>
              <a:t>𝑤</a:t>
            </a:r>
            <a:r>
              <a:rPr sz="1802" spc="-11" baseline="-15151" dirty="0">
                <a:latin typeface="Cambria Math"/>
                <a:cs typeface="Cambria Math"/>
              </a:rPr>
              <a:t>5	</a:t>
            </a:r>
            <a:r>
              <a:rPr sz="2512" spc="-11" baseline="1207" dirty="0">
                <a:latin typeface="Cambria Math"/>
                <a:cs typeface="Cambria Math"/>
              </a:rPr>
              <a:t>𝑤</a:t>
            </a:r>
            <a:r>
              <a:rPr sz="1802" spc="-11" baseline="-13468" dirty="0">
                <a:latin typeface="Cambria Math"/>
                <a:cs typeface="Cambria Math"/>
              </a:rPr>
              <a:t>6</a:t>
            </a:r>
            <a:endParaRPr sz="1802" baseline="-13468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472574" y="2783876"/>
            <a:ext cx="915702" cy="793504"/>
          </a:xfrm>
          <a:prstGeom prst="rect">
            <a:avLst/>
          </a:prstGeom>
        </p:spPr>
        <p:txBody>
          <a:bodyPr vert="horz" wrap="square" lIns="0" tIns="126192" rIns="0" bIns="0" rtlCol="0">
            <a:spAutoFit/>
          </a:bodyPr>
          <a:lstStyle/>
          <a:p>
            <a:pPr marL="27736">
              <a:spcBef>
                <a:spcPts val="994"/>
              </a:spcBef>
            </a:pPr>
            <a:r>
              <a:rPr sz="1675" spc="8" dirty="0">
                <a:latin typeface="Cambria Math"/>
                <a:cs typeface="Cambria Math"/>
              </a:rPr>
              <a:t>𝐴,</a:t>
            </a:r>
            <a:r>
              <a:rPr sz="1675" spc="-102" dirty="0">
                <a:latin typeface="Cambria Math"/>
                <a:cs typeface="Cambria Math"/>
              </a:rPr>
              <a:t> </a:t>
            </a:r>
            <a:r>
              <a:rPr sz="1675" dirty="0">
                <a:latin typeface="Cambria Math"/>
                <a:cs typeface="Cambria Math"/>
              </a:rPr>
              <a:t>𝑏</a:t>
            </a:r>
            <a:endParaRPr sz="1675">
              <a:latin typeface="Cambria Math"/>
              <a:cs typeface="Cambria Math"/>
            </a:endParaRPr>
          </a:p>
          <a:p>
            <a:pPr marL="35133">
              <a:spcBef>
                <a:spcPts val="990"/>
              </a:spcBef>
            </a:pPr>
            <a:r>
              <a:rPr sz="1820" spc="22" dirty="0">
                <a:latin typeface="Cambria Math"/>
                <a:cs typeface="Cambria Math"/>
              </a:rPr>
              <a:t>ℎ</a:t>
            </a:r>
            <a:r>
              <a:rPr sz="1966" spc="32" baseline="-15432" dirty="0">
                <a:latin typeface="Cambria Math"/>
                <a:cs typeface="Cambria Math"/>
              </a:rPr>
              <a:t>1</a:t>
            </a:r>
            <a:r>
              <a:rPr sz="1820" spc="22" dirty="0">
                <a:latin typeface="Cambria Math"/>
                <a:cs typeface="Cambria Math"/>
              </a:rPr>
              <a:t>,</a:t>
            </a:r>
            <a:r>
              <a:rPr sz="1820" spc="-113" dirty="0">
                <a:latin typeface="Cambria Math"/>
                <a:cs typeface="Cambria Math"/>
              </a:rPr>
              <a:t> </a:t>
            </a:r>
            <a:r>
              <a:rPr sz="1820" spc="-4" dirty="0">
                <a:latin typeface="Cambria Math"/>
                <a:cs typeface="Cambria Math"/>
              </a:rPr>
              <a:t>…</a:t>
            </a:r>
            <a:r>
              <a:rPr sz="1820" spc="-120" dirty="0">
                <a:latin typeface="Cambria Math"/>
                <a:cs typeface="Cambria Math"/>
              </a:rPr>
              <a:t> </a:t>
            </a:r>
            <a:r>
              <a:rPr sz="1820" spc="-4" dirty="0">
                <a:latin typeface="Cambria Math"/>
                <a:cs typeface="Cambria Math"/>
              </a:rPr>
              <a:t>,</a:t>
            </a:r>
            <a:r>
              <a:rPr sz="1820" spc="-116" dirty="0">
                <a:latin typeface="Cambria Math"/>
                <a:cs typeface="Cambria Math"/>
              </a:rPr>
              <a:t> </a:t>
            </a:r>
            <a:r>
              <a:rPr sz="1820" spc="44" dirty="0">
                <a:latin typeface="Cambria Math"/>
                <a:cs typeface="Cambria Math"/>
              </a:rPr>
              <a:t>ℎ</a:t>
            </a:r>
            <a:r>
              <a:rPr sz="1966" spc="65" baseline="-15432" dirty="0">
                <a:latin typeface="Cambria Math"/>
                <a:cs typeface="Cambria Math"/>
              </a:rPr>
              <a:t>𝑇</a:t>
            </a:r>
            <a:endParaRPr sz="1966" baseline="-15432">
              <a:latin typeface="Cambria Math"/>
              <a:cs typeface="Cambria Math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588056" y="3011734"/>
            <a:ext cx="1836490" cy="1490269"/>
            <a:chOff x="7491793" y="2855785"/>
            <a:chExt cx="2522855" cy="2047239"/>
          </a:xfrm>
        </p:grpSpPr>
        <p:sp>
          <p:nvSpPr>
            <p:cNvPr id="19" name="object 19"/>
            <p:cNvSpPr/>
            <p:nvPr/>
          </p:nvSpPr>
          <p:spPr>
            <a:xfrm>
              <a:off x="7496556" y="3121152"/>
              <a:ext cx="312420" cy="658495"/>
            </a:xfrm>
            <a:custGeom>
              <a:avLst/>
              <a:gdLst/>
              <a:ahLst/>
              <a:cxnLst/>
              <a:rect l="l" t="t" r="r" b="b"/>
              <a:pathLst>
                <a:path w="312420" h="658495">
                  <a:moveTo>
                    <a:pt x="260350" y="0"/>
                  </a:moveTo>
                  <a:lnTo>
                    <a:pt x="52070" y="0"/>
                  </a:lnTo>
                  <a:lnTo>
                    <a:pt x="31825" y="4099"/>
                  </a:lnTo>
                  <a:lnTo>
                    <a:pt x="15271" y="15271"/>
                  </a:lnTo>
                  <a:lnTo>
                    <a:pt x="4099" y="31825"/>
                  </a:lnTo>
                  <a:lnTo>
                    <a:pt x="0" y="52070"/>
                  </a:lnTo>
                  <a:lnTo>
                    <a:pt x="0" y="606298"/>
                  </a:lnTo>
                  <a:lnTo>
                    <a:pt x="4099" y="626542"/>
                  </a:lnTo>
                  <a:lnTo>
                    <a:pt x="15271" y="643096"/>
                  </a:lnTo>
                  <a:lnTo>
                    <a:pt x="31825" y="654268"/>
                  </a:lnTo>
                  <a:lnTo>
                    <a:pt x="52070" y="658368"/>
                  </a:lnTo>
                  <a:lnTo>
                    <a:pt x="260350" y="658368"/>
                  </a:lnTo>
                  <a:lnTo>
                    <a:pt x="280594" y="654268"/>
                  </a:lnTo>
                  <a:lnTo>
                    <a:pt x="297148" y="643096"/>
                  </a:lnTo>
                  <a:lnTo>
                    <a:pt x="308320" y="626542"/>
                  </a:lnTo>
                  <a:lnTo>
                    <a:pt x="312420" y="606298"/>
                  </a:lnTo>
                  <a:lnTo>
                    <a:pt x="312420" y="52070"/>
                  </a:lnTo>
                  <a:lnTo>
                    <a:pt x="308320" y="31825"/>
                  </a:lnTo>
                  <a:lnTo>
                    <a:pt x="297148" y="15271"/>
                  </a:lnTo>
                  <a:lnTo>
                    <a:pt x="280594" y="4099"/>
                  </a:lnTo>
                  <a:lnTo>
                    <a:pt x="260350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0" name="object 20"/>
            <p:cNvSpPr/>
            <p:nvPr/>
          </p:nvSpPr>
          <p:spPr>
            <a:xfrm>
              <a:off x="7496556" y="3121152"/>
              <a:ext cx="312420" cy="658495"/>
            </a:xfrm>
            <a:custGeom>
              <a:avLst/>
              <a:gdLst/>
              <a:ahLst/>
              <a:cxnLst/>
              <a:rect l="l" t="t" r="r" b="b"/>
              <a:pathLst>
                <a:path w="312420" h="658495">
                  <a:moveTo>
                    <a:pt x="0" y="52070"/>
                  </a:moveTo>
                  <a:lnTo>
                    <a:pt x="4099" y="31825"/>
                  </a:lnTo>
                  <a:lnTo>
                    <a:pt x="15271" y="15271"/>
                  </a:lnTo>
                  <a:lnTo>
                    <a:pt x="31825" y="4099"/>
                  </a:lnTo>
                  <a:lnTo>
                    <a:pt x="52070" y="0"/>
                  </a:lnTo>
                  <a:lnTo>
                    <a:pt x="260350" y="0"/>
                  </a:lnTo>
                  <a:lnTo>
                    <a:pt x="280594" y="4099"/>
                  </a:lnTo>
                  <a:lnTo>
                    <a:pt x="297148" y="15271"/>
                  </a:lnTo>
                  <a:lnTo>
                    <a:pt x="308320" y="31825"/>
                  </a:lnTo>
                  <a:lnTo>
                    <a:pt x="312420" y="52070"/>
                  </a:lnTo>
                  <a:lnTo>
                    <a:pt x="312420" y="606298"/>
                  </a:lnTo>
                  <a:lnTo>
                    <a:pt x="308320" y="626542"/>
                  </a:lnTo>
                  <a:lnTo>
                    <a:pt x="297148" y="643096"/>
                  </a:lnTo>
                  <a:lnTo>
                    <a:pt x="280594" y="654268"/>
                  </a:lnTo>
                  <a:lnTo>
                    <a:pt x="260350" y="658368"/>
                  </a:lnTo>
                  <a:lnTo>
                    <a:pt x="52070" y="658368"/>
                  </a:lnTo>
                  <a:lnTo>
                    <a:pt x="31825" y="654268"/>
                  </a:lnTo>
                  <a:lnTo>
                    <a:pt x="15271" y="643096"/>
                  </a:lnTo>
                  <a:lnTo>
                    <a:pt x="4099" y="626542"/>
                  </a:lnTo>
                  <a:lnTo>
                    <a:pt x="0" y="606298"/>
                  </a:lnTo>
                  <a:lnTo>
                    <a:pt x="0" y="52070"/>
                  </a:lnTo>
                  <a:close/>
                </a:path>
              </a:pathLst>
            </a:custGeom>
            <a:ln w="9525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1" name="object 21"/>
            <p:cNvSpPr/>
            <p:nvPr/>
          </p:nvSpPr>
          <p:spPr>
            <a:xfrm>
              <a:off x="7496556" y="4239768"/>
              <a:ext cx="312420" cy="658495"/>
            </a:xfrm>
            <a:custGeom>
              <a:avLst/>
              <a:gdLst/>
              <a:ahLst/>
              <a:cxnLst/>
              <a:rect l="l" t="t" r="r" b="b"/>
              <a:pathLst>
                <a:path w="312420" h="658495">
                  <a:moveTo>
                    <a:pt x="260350" y="0"/>
                  </a:moveTo>
                  <a:lnTo>
                    <a:pt x="52070" y="0"/>
                  </a:lnTo>
                  <a:lnTo>
                    <a:pt x="31825" y="4099"/>
                  </a:lnTo>
                  <a:lnTo>
                    <a:pt x="15271" y="15271"/>
                  </a:lnTo>
                  <a:lnTo>
                    <a:pt x="4099" y="31825"/>
                  </a:lnTo>
                  <a:lnTo>
                    <a:pt x="0" y="52069"/>
                  </a:lnTo>
                  <a:lnTo>
                    <a:pt x="0" y="606297"/>
                  </a:lnTo>
                  <a:lnTo>
                    <a:pt x="4099" y="626542"/>
                  </a:lnTo>
                  <a:lnTo>
                    <a:pt x="15271" y="643096"/>
                  </a:lnTo>
                  <a:lnTo>
                    <a:pt x="31825" y="654268"/>
                  </a:lnTo>
                  <a:lnTo>
                    <a:pt x="52070" y="658367"/>
                  </a:lnTo>
                  <a:lnTo>
                    <a:pt x="260350" y="658367"/>
                  </a:lnTo>
                  <a:lnTo>
                    <a:pt x="280594" y="654268"/>
                  </a:lnTo>
                  <a:lnTo>
                    <a:pt x="297148" y="643096"/>
                  </a:lnTo>
                  <a:lnTo>
                    <a:pt x="308320" y="626542"/>
                  </a:lnTo>
                  <a:lnTo>
                    <a:pt x="312420" y="606297"/>
                  </a:lnTo>
                  <a:lnTo>
                    <a:pt x="312420" y="52069"/>
                  </a:lnTo>
                  <a:lnTo>
                    <a:pt x="308320" y="31825"/>
                  </a:lnTo>
                  <a:lnTo>
                    <a:pt x="297148" y="15271"/>
                  </a:lnTo>
                  <a:lnTo>
                    <a:pt x="280594" y="4099"/>
                  </a:lnTo>
                  <a:lnTo>
                    <a:pt x="260350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2" name="object 22"/>
            <p:cNvSpPr/>
            <p:nvPr/>
          </p:nvSpPr>
          <p:spPr>
            <a:xfrm>
              <a:off x="7496556" y="4239768"/>
              <a:ext cx="312420" cy="658495"/>
            </a:xfrm>
            <a:custGeom>
              <a:avLst/>
              <a:gdLst/>
              <a:ahLst/>
              <a:cxnLst/>
              <a:rect l="l" t="t" r="r" b="b"/>
              <a:pathLst>
                <a:path w="312420" h="658495">
                  <a:moveTo>
                    <a:pt x="0" y="52069"/>
                  </a:moveTo>
                  <a:lnTo>
                    <a:pt x="4099" y="31825"/>
                  </a:lnTo>
                  <a:lnTo>
                    <a:pt x="15271" y="15271"/>
                  </a:lnTo>
                  <a:lnTo>
                    <a:pt x="31825" y="4099"/>
                  </a:lnTo>
                  <a:lnTo>
                    <a:pt x="52070" y="0"/>
                  </a:lnTo>
                  <a:lnTo>
                    <a:pt x="260350" y="0"/>
                  </a:lnTo>
                  <a:lnTo>
                    <a:pt x="280594" y="4099"/>
                  </a:lnTo>
                  <a:lnTo>
                    <a:pt x="297148" y="15271"/>
                  </a:lnTo>
                  <a:lnTo>
                    <a:pt x="308320" y="31825"/>
                  </a:lnTo>
                  <a:lnTo>
                    <a:pt x="312420" y="52069"/>
                  </a:lnTo>
                  <a:lnTo>
                    <a:pt x="312420" y="606297"/>
                  </a:lnTo>
                  <a:lnTo>
                    <a:pt x="308320" y="626542"/>
                  </a:lnTo>
                  <a:lnTo>
                    <a:pt x="297148" y="643096"/>
                  </a:lnTo>
                  <a:lnTo>
                    <a:pt x="280594" y="654268"/>
                  </a:lnTo>
                  <a:lnTo>
                    <a:pt x="260350" y="658367"/>
                  </a:lnTo>
                  <a:lnTo>
                    <a:pt x="52070" y="658367"/>
                  </a:lnTo>
                  <a:lnTo>
                    <a:pt x="31825" y="654268"/>
                  </a:lnTo>
                  <a:lnTo>
                    <a:pt x="15271" y="643096"/>
                  </a:lnTo>
                  <a:lnTo>
                    <a:pt x="4099" y="626542"/>
                  </a:lnTo>
                  <a:lnTo>
                    <a:pt x="0" y="606297"/>
                  </a:lnTo>
                  <a:lnTo>
                    <a:pt x="0" y="52069"/>
                  </a:lnTo>
                  <a:close/>
                </a:path>
              </a:pathLst>
            </a:custGeom>
            <a:ln w="9525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3" name="object 23"/>
            <p:cNvSpPr/>
            <p:nvPr/>
          </p:nvSpPr>
          <p:spPr>
            <a:xfrm>
              <a:off x="7613904" y="3779520"/>
              <a:ext cx="76200" cy="460375"/>
            </a:xfrm>
            <a:custGeom>
              <a:avLst/>
              <a:gdLst/>
              <a:ahLst/>
              <a:cxnLst/>
              <a:rect l="l" t="t" r="r" b="b"/>
              <a:pathLst>
                <a:path w="76200" h="460375">
                  <a:moveTo>
                    <a:pt x="44450" y="63499"/>
                  </a:moveTo>
                  <a:lnTo>
                    <a:pt x="31750" y="63499"/>
                  </a:lnTo>
                  <a:lnTo>
                    <a:pt x="31750" y="460374"/>
                  </a:lnTo>
                  <a:lnTo>
                    <a:pt x="44450" y="460374"/>
                  </a:lnTo>
                  <a:lnTo>
                    <a:pt x="44450" y="63499"/>
                  </a:lnTo>
                  <a:close/>
                </a:path>
                <a:path w="76200" h="460375">
                  <a:moveTo>
                    <a:pt x="38100" y="0"/>
                  </a:moveTo>
                  <a:lnTo>
                    <a:pt x="0" y="76199"/>
                  </a:lnTo>
                  <a:lnTo>
                    <a:pt x="31750" y="76199"/>
                  </a:lnTo>
                  <a:lnTo>
                    <a:pt x="31750" y="63499"/>
                  </a:lnTo>
                  <a:lnTo>
                    <a:pt x="69850" y="63499"/>
                  </a:lnTo>
                  <a:lnTo>
                    <a:pt x="38100" y="0"/>
                  </a:lnTo>
                  <a:close/>
                </a:path>
                <a:path w="76200" h="460375">
                  <a:moveTo>
                    <a:pt x="69850" y="63499"/>
                  </a:moveTo>
                  <a:lnTo>
                    <a:pt x="44450" y="63499"/>
                  </a:lnTo>
                  <a:lnTo>
                    <a:pt x="44450" y="76199"/>
                  </a:lnTo>
                  <a:lnTo>
                    <a:pt x="76200" y="76199"/>
                  </a:lnTo>
                  <a:lnTo>
                    <a:pt x="69850" y="634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4" name="object 24"/>
            <p:cNvSpPr/>
            <p:nvPr/>
          </p:nvSpPr>
          <p:spPr>
            <a:xfrm>
              <a:off x="8057388" y="3121152"/>
              <a:ext cx="312420" cy="658495"/>
            </a:xfrm>
            <a:custGeom>
              <a:avLst/>
              <a:gdLst/>
              <a:ahLst/>
              <a:cxnLst/>
              <a:rect l="l" t="t" r="r" b="b"/>
              <a:pathLst>
                <a:path w="312420" h="658495">
                  <a:moveTo>
                    <a:pt x="260350" y="0"/>
                  </a:moveTo>
                  <a:lnTo>
                    <a:pt x="52069" y="0"/>
                  </a:lnTo>
                  <a:lnTo>
                    <a:pt x="31825" y="4099"/>
                  </a:lnTo>
                  <a:lnTo>
                    <a:pt x="15271" y="15271"/>
                  </a:lnTo>
                  <a:lnTo>
                    <a:pt x="4099" y="31825"/>
                  </a:lnTo>
                  <a:lnTo>
                    <a:pt x="0" y="52070"/>
                  </a:lnTo>
                  <a:lnTo>
                    <a:pt x="0" y="606298"/>
                  </a:lnTo>
                  <a:lnTo>
                    <a:pt x="4099" y="626542"/>
                  </a:lnTo>
                  <a:lnTo>
                    <a:pt x="15271" y="643096"/>
                  </a:lnTo>
                  <a:lnTo>
                    <a:pt x="31825" y="654268"/>
                  </a:lnTo>
                  <a:lnTo>
                    <a:pt x="52069" y="658368"/>
                  </a:lnTo>
                  <a:lnTo>
                    <a:pt x="260350" y="658368"/>
                  </a:lnTo>
                  <a:lnTo>
                    <a:pt x="280594" y="654268"/>
                  </a:lnTo>
                  <a:lnTo>
                    <a:pt x="297148" y="643096"/>
                  </a:lnTo>
                  <a:lnTo>
                    <a:pt x="308320" y="626542"/>
                  </a:lnTo>
                  <a:lnTo>
                    <a:pt x="312419" y="606298"/>
                  </a:lnTo>
                  <a:lnTo>
                    <a:pt x="312419" y="52070"/>
                  </a:lnTo>
                  <a:lnTo>
                    <a:pt x="308320" y="31825"/>
                  </a:lnTo>
                  <a:lnTo>
                    <a:pt x="297148" y="15271"/>
                  </a:lnTo>
                  <a:lnTo>
                    <a:pt x="280594" y="4099"/>
                  </a:lnTo>
                  <a:lnTo>
                    <a:pt x="260350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5" name="object 25"/>
            <p:cNvSpPr/>
            <p:nvPr/>
          </p:nvSpPr>
          <p:spPr>
            <a:xfrm>
              <a:off x="8057388" y="3121152"/>
              <a:ext cx="312420" cy="658495"/>
            </a:xfrm>
            <a:custGeom>
              <a:avLst/>
              <a:gdLst/>
              <a:ahLst/>
              <a:cxnLst/>
              <a:rect l="l" t="t" r="r" b="b"/>
              <a:pathLst>
                <a:path w="312420" h="658495">
                  <a:moveTo>
                    <a:pt x="0" y="52070"/>
                  </a:moveTo>
                  <a:lnTo>
                    <a:pt x="4099" y="31825"/>
                  </a:lnTo>
                  <a:lnTo>
                    <a:pt x="15271" y="15271"/>
                  </a:lnTo>
                  <a:lnTo>
                    <a:pt x="31825" y="4099"/>
                  </a:lnTo>
                  <a:lnTo>
                    <a:pt x="52069" y="0"/>
                  </a:lnTo>
                  <a:lnTo>
                    <a:pt x="260350" y="0"/>
                  </a:lnTo>
                  <a:lnTo>
                    <a:pt x="280594" y="4099"/>
                  </a:lnTo>
                  <a:lnTo>
                    <a:pt x="297148" y="15271"/>
                  </a:lnTo>
                  <a:lnTo>
                    <a:pt x="308320" y="31825"/>
                  </a:lnTo>
                  <a:lnTo>
                    <a:pt x="312419" y="52070"/>
                  </a:lnTo>
                  <a:lnTo>
                    <a:pt x="312419" y="606298"/>
                  </a:lnTo>
                  <a:lnTo>
                    <a:pt x="308320" y="626542"/>
                  </a:lnTo>
                  <a:lnTo>
                    <a:pt x="297148" y="643096"/>
                  </a:lnTo>
                  <a:lnTo>
                    <a:pt x="280594" y="654268"/>
                  </a:lnTo>
                  <a:lnTo>
                    <a:pt x="260350" y="658368"/>
                  </a:lnTo>
                  <a:lnTo>
                    <a:pt x="52069" y="658368"/>
                  </a:lnTo>
                  <a:lnTo>
                    <a:pt x="31825" y="654268"/>
                  </a:lnTo>
                  <a:lnTo>
                    <a:pt x="15271" y="643096"/>
                  </a:lnTo>
                  <a:lnTo>
                    <a:pt x="4099" y="626542"/>
                  </a:lnTo>
                  <a:lnTo>
                    <a:pt x="0" y="606298"/>
                  </a:lnTo>
                  <a:lnTo>
                    <a:pt x="0" y="52070"/>
                  </a:lnTo>
                  <a:close/>
                </a:path>
              </a:pathLst>
            </a:custGeom>
            <a:ln w="9525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6" name="object 26"/>
            <p:cNvSpPr/>
            <p:nvPr/>
          </p:nvSpPr>
          <p:spPr>
            <a:xfrm>
              <a:off x="8057388" y="4239768"/>
              <a:ext cx="312420" cy="658495"/>
            </a:xfrm>
            <a:custGeom>
              <a:avLst/>
              <a:gdLst/>
              <a:ahLst/>
              <a:cxnLst/>
              <a:rect l="l" t="t" r="r" b="b"/>
              <a:pathLst>
                <a:path w="312420" h="658495">
                  <a:moveTo>
                    <a:pt x="260350" y="0"/>
                  </a:moveTo>
                  <a:lnTo>
                    <a:pt x="52069" y="0"/>
                  </a:lnTo>
                  <a:lnTo>
                    <a:pt x="31825" y="4099"/>
                  </a:lnTo>
                  <a:lnTo>
                    <a:pt x="15271" y="15271"/>
                  </a:lnTo>
                  <a:lnTo>
                    <a:pt x="4099" y="31825"/>
                  </a:lnTo>
                  <a:lnTo>
                    <a:pt x="0" y="52069"/>
                  </a:lnTo>
                  <a:lnTo>
                    <a:pt x="0" y="606297"/>
                  </a:lnTo>
                  <a:lnTo>
                    <a:pt x="4099" y="626542"/>
                  </a:lnTo>
                  <a:lnTo>
                    <a:pt x="15271" y="643096"/>
                  </a:lnTo>
                  <a:lnTo>
                    <a:pt x="31825" y="654268"/>
                  </a:lnTo>
                  <a:lnTo>
                    <a:pt x="52069" y="658367"/>
                  </a:lnTo>
                  <a:lnTo>
                    <a:pt x="260350" y="658367"/>
                  </a:lnTo>
                  <a:lnTo>
                    <a:pt x="280594" y="654268"/>
                  </a:lnTo>
                  <a:lnTo>
                    <a:pt x="297148" y="643096"/>
                  </a:lnTo>
                  <a:lnTo>
                    <a:pt x="308320" y="626542"/>
                  </a:lnTo>
                  <a:lnTo>
                    <a:pt x="312419" y="606297"/>
                  </a:lnTo>
                  <a:lnTo>
                    <a:pt x="312419" y="52069"/>
                  </a:lnTo>
                  <a:lnTo>
                    <a:pt x="308320" y="31825"/>
                  </a:lnTo>
                  <a:lnTo>
                    <a:pt x="297148" y="15271"/>
                  </a:lnTo>
                  <a:lnTo>
                    <a:pt x="280594" y="4099"/>
                  </a:lnTo>
                  <a:lnTo>
                    <a:pt x="260350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7" name="object 27"/>
            <p:cNvSpPr/>
            <p:nvPr/>
          </p:nvSpPr>
          <p:spPr>
            <a:xfrm>
              <a:off x="8057388" y="4239768"/>
              <a:ext cx="312420" cy="658495"/>
            </a:xfrm>
            <a:custGeom>
              <a:avLst/>
              <a:gdLst/>
              <a:ahLst/>
              <a:cxnLst/>
              <a:rect l="l" t="t" r="r" b="b"/>
              <a:pathLst>
                <a:path w="312420" h="658495">
                  <a:moveTo>
                    <a:pt x="0" y="52069"/>
                  </a:moveTo>
                  <a:lnTo>
                    <a:pt x="4099" y="31825"/>
                  </a:lnTo>
                  <a:lnTo>
                    <a:pt x="15271" y="15271"/>
                  </a:lnTo>
                  <a:lnTo>
                    <a:pt x="31825" y="4099"/>
                  </a:lnTo>
                  <a:lnTo>
                    <a:pt x="52069" y="0"/>
                  </a:lnTo>
                  <a:lnTo>
                    <a:pt x="260350" y="0"/>
                  </a:lnTo>
                  <a:lnTo>
                    <a:pt x="280594" y="4099"/>
                  </a:lnTo>
                  <a:lnTo>
                    <a:pt x="297148" y="15271"/>
                  </a:lnTo>
                  <a:lnTo>
                    <a:pt x="308320" y="31825"/>
                  </a:lnTo>
                  <a:lnTo>
                    <a:pt x="312419" y="52069"/>
                  </a:lnTo>
                  <a:lnTo>
                    <a:pt x="312419" y="606297"/>
                  </a:lnTo>
                  <a:lnTo>
                    <a:pt x="308320" y="626542"/>
                  </a:lnTo>
                  <a:lnTo>
                    <a:pt x="297148" y="643096"/>
                  </a:lnTo>
                  <a:lnTo>
                    <a:pt x="280594" y="654268"/>
                  </a:lnTo>
                  <a:lnTo>
                    <a:pt x="260350" y="658367"/>
                  </a:lnTo>
                  <a:lnTo>
                    <a:pt x="52069" y="658367"/>
                  </a:lnTo>
                  <a:lnTo>
                    <a:pt x="31825" y="654268"/>
                  </a:lnTo>
                  <a:lnTo>
                    <a:pt x="15271" y="643096"/>
                  </a:lnTo>
                  <a:lnTo>
                    <a:pt x="4099" y="626542"/>
                  </a:lnTo>
                  <a:lnTo>
                    <a:pt x="0" y="606297"/>
                  </a:lnTo>
                  <a:lnTo>
                    <a:pt x="0" y="52069"/>
                  </a:lnTo>
                  <a:close/>
                </a:path>
              </a:pathLst>
            </a:custGeom>
            <a:ln w="9525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8" name="object 28"/>
            <p:cNvSpPr/>
            <p:nvPr/>
          </p:nvSpPr>
          <p:spPr>
            <a:xfrm>
              <a:off x="7647940" y="3779520"/>
              <a:ext cx="565150" cy="465455"/>
            </a:xfrm>
            <a:custGeom>
              <a:avLst/>
              <a:gdLst/>
              <a:ahLst/>
              <a:cxnLst/>
              <a:rect l="l" t="t" r="r" b="b"/>
              <a:pathLst>
                <a:path w="565150" h="465454">
                  <a:moveTo>
                    <a:pt x="502256" y="43479"/>
                  </a:moveTo>
                  <a:lnTo>
                    <a:pt x="0" y="455548"/>
                  </a:lnTo>
                  <a:lnTo>
                    <a:pt x="8127" y="465327"/>
                  </a:lnTo>
                  <a:lnTo>
                    <a:pt x="510325" y="53306"/>
                  </a:lnTo>
                  <a:lnTo>
                    <a:pt x="502256" y="43479"/>
                  </a:lnTo>
                  <a:close/>
                </a:path>
                <a:path w="565150" h="465454">
                  <a:moveTo>
                    <a:pt x="549369" y="35432"/>
                  </a:moveTo>
                  <a:lnTo>
                    <a:pt x="512063" y="35432"/>
                  </a:lnTo>
                  <a:lnTo>
                    <a:pt x="520191" y="45211"/>
                  </a:lnTo>
                  <a:lnTo>
                    <a:pt x="510325" y="53306"/>
                  </a:lnTo>
                  <a:lnTo>
                    <a:pt x="530478" y="77850"/>
                  </a:lnTo>
                  <a:lnTo>
                    <a:pt x="549369" y="35432"/>
                  </a:lnTo>
                  <a:close/>
                </a:path>
                <a:path w="565150" h="465454">
                  <a:moveTo>
                    <a:pt x="512063" y="35432"/>
                  </a:moveTo>
                  <a:lnTo>
                    <a:pt x="502256" y="43479"/>
                  </a:lnTo>
                  <a:lnTo>
                    <a:pt x="510325" y="53306"/>
                  </a:lnTo>
                  <a:lnTo>
                    <a:pt x="520191" y="45211"/>
                  </a:lnTo>
                  <a:lnTo>
                    <a:pt x="512063" y="35432"/>
                  </a:lnTo>
                  <a:close/>
                </a:path>
                <a:path w="565150" h="465454">
                  <a:moveTo>
                    <a:pt x="565150" y="0"/>
                  </a:moveTo>
                  <a:lnTo>
                    <a:pt x="482091" y="18922"/>
                  </a:lnTo>
                  <a:lnTo>
                    <a:pt x="502256" y="43479"/>
                  </a:lnTo>
                  <a:lnTo>
                    <a:pt x="512063" y="35432"/>
                  </a:lnTo>
                  <a:lnTo>
                    <a:pt x="549369" y="35432"/>
                  </a:lnTo>
                  <a:lnTo>
                    <a:pt x="5651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9" name="object 29"/>
            <p:cNvSpPr/>
            <p:nvPr/>
          </p:nvSpPr>
          <p:spPr>
            <a:xfrm>
              <a:off x="8618220" y="3121152"/>
              <a:ext cx="314325" cy="658495"/>
            </a:xfrm>
            <a:custGeom>
              <a:avLst/>
              <a:gdLst/>
              <a:ahLst/>
              <a:cxnLst/>
              <a:rect l="l" t="t" r="r" b="b"/>
              <a:pathLst>
                <a:path w="314325" h="658495">
                  <a:moveTo>
                    <a:pt x="261620" y="0"/>
                  </a:moveTo>
                  <a:lnTo>
                    <a:pt x="52324" y="0"/>
                  </a:lnTo>
                  <a:lnTo>
                    <a:pt x="31932" y="4103"/>
                  </a:lnTo>
                  <a:lnTo>
                    <a:pt x="15303" y="15303"/>
                  </a:lnTo>
                  <a:lnTo>
                    <a:pt x="4103" y="31932"/>
                  </a:lnTo>
                  <a:lnTo>
                    <a:pt x="0" y="52324"/>
                  </a:lnTo>
                  <a:lnTo>
                    <a:pt x="0" y="606044"/>
                  </a:lnTo>
                  <a:lnTo>
                    <a:pt x="4103" y="626435"/>
                  </a:lnTo>
                  <a:lnTo>
                    <a:pt x="15303" y="643064"/>
                  </a:lnTo>
                  <a:lnTo>
                    <a:pt x="31932" y="654264"/>
                  </a:lnTo>
                  <a:lnTo>
                    <a:pt x="52324" y="658368"/>
                  </a:lnTo>
                  <a:lnTo>
                    <a:pt x="261620" y="658368"/>
                  </a:lnTo>
                  <a:lnTo>
                    <a:pt x="282011" y="654264"/>
                  </a:lnTo>
                  <a:lnTo>
                    <a:pt x="298640" y="643064"/>
                  </a:lnTo>
                  <a:lnTo>
                    <a:pt x="309840" y="626435"/>
                  </a:lnTo>
                  <a:lnTo>
                    <a:pt x="313944" y="606044"/>
                  </a:lnTo>
                  <a:lnTo>
                    <a:pt x="313944" y="52324"/>
                  </a:lnTo>
                  <a:lnTo>
                    <a:pt x="309840" y="31932"/>
                  </a:lnTo>
                  <a:lnTo>
                    <a:pt x="298640" y="15303"/>
                  </a:lnTo>
                  <a:lnTo>
                    <a:pt x="282011" y="4103"/>
                  </a:lnTo>
                  <a:lnTo>
                    <a:pt x="261620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30" name="object 30"/>
            <p:cNvSpPr/>
            <p:nvPr/>
          </p:nvSpPr>
          <p:spPr>
            <a:xfrm>
              <a:off x="8618220" y="3121152"/>
              <a:ext cx="314325" cy="658495"/>
            </a:xfrm>
            <a:custGeom>
              <a:avLst/>
              <a:gdLst/>
              <a:ahLst/>
              <a:cxnLst/>
              <a:rect l="l" t="t" r="r" b="b"/>
              <a:pathLst>
                <a:path w="314325" h="658495">
                  <a:moveTo>
                    <a:pt x="0" y="52324"/>
                  </a:moveTo>
                  <a:lnTo>
                    <a:pt x="4103" y="31932"/>
                  </a:lnTo>
                  <a:lnTo>
                    <a:pt x="15303" y="15303"/>
                  </a:lnTo>
                  <a:lnTo>
                    <a:pt x="31932" y="4103"/>
                  </a:lnTo>
                  <a:lnTo>
                    <a:pt x="52324" y="0"/>
                  </a:lnTo>
                  <a:lnTo>
                    <a:pt x="261620" y="0"/>
                  </a:lnTo>
                  <a:lnTo>
                    <a:pt x="282011" y="4103"/>
                  </a:lnTo>
                  <a:lnTo>
                    <a:pt x="298640" y="15303"/>
                  </a:lnTo>
                  <a:lnTo>
                    <a:pt x="309840" y="31932"/>
                  </a:lnTo>
                  <a:lnTo>
                    <a:pt x="313944" y="52324"/>
                  </a:lnTo>
                  <a:lnTo>
                    <a:pt x="313944" y="606044"/>
                  </a:lnTo>
                  <a:lnTo>
                    <a:pt x="309840" y="626435"/>
                  </a:lnTo>
                  <a:lnTo>
                    <a:pt x="298640" y="643064"/>
                  </a:lnTo>
                  <a:lnTo>
                    <a:pt x="282011" y="654264"/>
                  </a:lnTo>
                  <a:lnTo>
                    <a:pt x="261620" y="658368"/>
                  </a:lnTo>
                  <a:lnTo>
                    <a:pt x="52324" y="658368"/>
                  </a:lnTo>
                  <a:lnTo>
                    <a:pt x="31932" y="654264"/>
                  </a:lnTo>
                  <a:lnTo>
                    <a:pt x="15303" y="643064"/>
                  </a:lnTo>
                  <a:lnTo>
                    <a:pt x="4103" y="626435"/>
                  </a:lnTo>
                  <a:lnTo>
                    <a:pt x="0" y="606044"/>
                  </a:lnTo>
                  <a:lnTo>
                    <a:pt x="0" y="52324"/>
                  </a:lnTo>
                  <a:close/>
                </a:path>
              </a:pathLst>
            </a:custGeom>
            <a:ln w="9525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31" name="object 31"/>
            <p:cNvSpPr/>
            <p:nvPr/>
          </p:nvSpPr>
          <p:spPr>
            <a:xfrm>
              <a:off x="8618220" y="4239768"/>
              <a:ext cx="314325" cy="658495"/>
            </a:xfrm>
            <a:custGeom>
              <a:avLst/>
              <a:gdLst/>
              <a:ahLst/>
              <a:cxnLst/>
              <a:rect l="l" t="t" r="r" b="b"/>
              <a:pathLst>
                <a:path w="314325" h="658495">
                  <a:moveTo>
                    <a:pt x="261620" y="0"/>
                  </a:moveTo>
                  <a:lnTo>
                    <a:pt x="52324" y="0"/>
                  </a:lnTo>
                  <a:lnTo>
                    <a:pt x="31932" y="4103"/>
                  </a:lnTo>
                  <a:lnTo>
                    <a:pt x="15303" y="15303"/>
                  </a:lnTo>
                  <a:lnTo>
                    <a:pt x="4103" y="31932"/>
                  </a:lnTo>
                  <a:lnTo>
                    <a:pt x="0" y="52323"/>
                  </a:lnTo>
                  <a:lnTo>
                    <a:pt x="0" y="606043"/>
                  </a:lnTo>
                  <a:lnTo>
                    <a:pt x="4103" y="626435"/>
                  </a:lnTo>
                  <a:lnTo>
                    <a:pt x="15303" y="643064"/>
                  </a:lnTo>
                  <a:lnTo>
                    <a:pt x="31932" y="654264"/>
                  </a:lnTo>
                  <a:lnTo>
                    <a:pt x="52324" y="658367"/>
                  </a:lnTo>
                  <a:lnTo>
                    <a:pt x="261620" y="658367"/>
                  </a:lnTo>
                  <a:lnTo>
                    <a:pt x="282011" y="654264"/>
                  </a:lnTo>
                  <a:lnTo>
                    <a:pt x="298640" y="643064"/>
                  </a:lnTo>
                  <a:lnTo>
                    <a:pt x="309840" y="626435"/>
                  </a:lnTo>
                  <a:lnTo>
                    <a:pt x="313944" y="606043"/>
                  </a:lnTo>
                  <a:lnTo>
                    <a:pt x="313944" y="52323"/>
                  </a:lnTo>
                  <a:lnTo>
                    <a:pt x="309840" y="31932"/>
                  </a:lnTo>
                  <a:lnTo>
                    <a:pt x="298640" y="15303"/>
                  </a:lnTo>
                  <a:lnTo>
                    <a:pt x="282011" y="4103"/>
                  </a:lnTo>
                  <a:lnTo>
                    <a:pt x="261620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32" name="object 32"/>
            <p:cNvSpPr/>
            <p:nvPr/>
          </p:nvSpPr>
          <p:spPr>
            <a:xfrm>
              <a:off x="8618220" y="4239768"/>
              <a:ext cx="314325" cy="658495"/>
            </a:xfrm>
            <a:custGeom>
              <a:avLst/>
              <a:gdLst/>
              <a:ahLst/>
              <a:cxnLst/>
              <a:rect l="l" t="t" r="r" b="b"/>
              <a:pathLst>
                <a:path w="314325" h="658495">
                  <a:moveTo>
                    <a:pt x="0" y="52323"/>
                  </a:moveTo>
                  <a:lnTo>
                    <a:pt x="4103" y="31932"/>
                  </a:lnTo>
                  <a:lnTo>
                    <a:pt x="15303" y="15303"/>
                  </a:lnTo>
                  <a:lnTo>
                    <a:pt x="31932" y="4103"/>
                  </a:lnTo>
                  <a:lnTo>
                    <a:pt x="52324" y="0"/>
                  </a:lnTo>
                  <a:lnTo>
                    <a:pt x="261620" y="0"/>
                  </a:lnTo>
                  <a:lnTo>
                    <a:pt x="282011" y="4103"/>
                  </a:lnTo>
                  <a:lnTo>
                    <a:pt x="298640" y="15303"/>
                  </a:lnTo>
                  <a:lnTo>
                    <a:pt x="309840" y="31932"/>
                  </a:lnTo>
                  <a:lnTo>
                    <a:pt x="313944" y="52323"/>
                  </a:lnTo>
                  <a:lnTo>
                    <a:pt x="313944" y="606043"/>
                  </a:lnTo>
                  <a:lnTo>
                    <a:pt x="309840" y="626435"/>
                  </a:lnTo>
                  <a:lnTo>
                    <a:pt x="298640" y="643064"/>
                  </a:lnTo>
                  <a:lnTo>
                    <a:pt x="282011" y="654264"/>
                  </a:lnTo>
                  <a:lnTo>
                    <a:pt x="261620" y="658367"/>
                  </a:lnTo>
                  <a:lnTo>
                    <a:pt x="52324" y="658367"/>
                  </a:lnTo>
                  <a:lnTo>
                    <a:pt x="31932" y="654264"/>
                  </a:lnTo>
                  <a:lnTo>
                    <a:pt x="15303" y="643064"/>
                  </a:lnTo>
                  <a:lnTo>
                    <a:pt x="4103" y="626435"/>
                  </a:lnTo>
                  <a:lnTo>
                    <a:pt x="0" y="606043"/>
                  </a:lnTo>
                  <a:lnTo>
                    <a:pt x="0" y="52323"/>
                  </a:lnTo>
                  <a:close/>
                </a:path>
              </a:pathLst>
            </a:custGeom>
            <a:ln w="9525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33" name="object 33"/>
            <p:cNvSpPr/>
            <p:nvPr/>
          </p:nvSpPr>
          <p:spPr>
            <a:xfrm>
              <a:off x="7649591" y="3773170"/>
              <a:ext cx="1125220" cy="473075"/>
            </a:xfrm>
            <a:custGeom>
              <a:avLst/>
              <a:gdLst/>
              <a:ahLst/>
              <a:cxnLst/>
              <a:rect l="l" t="t" r="r" b="b"/>
              <a:pathLst>
                <a:path w="1125220" h="473075">
                  <a:moveTo>
                    <a:pt x="1051835" y="29421"/>
                  </a:moveTo>
                  <a:lnTo>
                    <a:pt x="0" y="460882"/>
                  </a:lnTo>
                  <a:lnTo>
                    <a:pt x="4825" y="472693"/>
                  </a:lnTo>
                  <a:lnTo>
                    <a:pt x="1056639" y="41116"/>
                  </a:lnTo>
                  <a:lnTo>
                    <a:pt x="1051835" y="29421"/>
                  </a:lnTo>
                  <a:close/>
                </a:path>
                <a:path w="1125220" h="473075">
                  <a:moveTo>
                    <a:pt x="1108741" y="24637"/>
                  </a:moveTo>
                  <a:lnTo>
                    <a:pt x="1063498" y="24637"/>
                  </a:lnTo>
                  <a:lnTo>
                    <a:pt x="1068324" y="36321"/>
                  </a:lnTo>
                  <a:lnTo>
                    <a:pt x="1056639" y="41116"/>
                  </a:lnTo>
                  <a:lnTo>
                    <a:pt x="1068704" y="70484"/>
                  </a:lnTo>
                  <a:lnTo>
                    <a:pt x="1108741" y="24637"/>
                  </a:lnTo>
                  <a:close/>
                </a:path>
                <a:path w="1125220" h="473075">
                  <a:moveTo>
                    <a:pt x="1063498" y="24637"/>
                  </a:moveTo>
                  <a:lnTo>
                    <a:pt x="1051835" y="29421"/>
                  </a:lnTo>
                  <a:lnTo>
                    <a:pt x="1056639" y="41116"/>
                  </a:lnTo>
                  <a:lnTo>
                    <a:pt x="1068324" y="36321"/>
                  </a:lnTo>
                  <a:lnTo>
                    <a:pt x="1063498" y="24637"/>
                  </a:lnTo>
                  <a:close/>
                </a:path>
                <a:path w="1125220" h="473075">
                  <a:moveTo>
                    <a:pt x="1039749" y="0"/>
                  </a:moveTo>
                  <a:lnTo>
                    <a:pt x="1051835" y="29421"/>
                  </a:lnTo>
                  <a:lnTo>
                    <a:pt x="1063498" y="24637"/>
                  </a:lnTo>
                  <a:lnTo>
                    <a:pt x="1108741" y="24637"/>
                  </a:lnTo>
                  <a:lnTo>
                    <a:pt x="1124711" y="6349"/>
                  </a:lnTo>
                  <a:lnTo>
                    <a:pt x="10397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34" name="object 34"/>
            <p:cNvSpPr/>
            <p:nvPr/>
          </p:nvSpPr>
          <p:spPr>
            <a:xfrm>
              <a:off x="9179052" y="3121152"/>
              <a:ext cx="314325" cy="658495"/>
            </a:xfrm>
            <a:custGeom>
              <a:avLst/>
              <a:gdLst/>
              <a:ahLst/>
              <a:cxnLst/>
              <a:rect l="l" t="t" r="r" b="b"/>
              <a:pathLst>
                <a:path w="314325" h="658495">
                  <a:moveTo>
                    <a:pt x="261620" y="0"/>
                  </a:moveTo>
                  <a:lnTo>
                    <a:pt x="52324" y="0"/>
                  </a:lnTo>
                  <a:lnTo>
                    <a:pt x="31932" y="4103"/>
                  </a:lnTo>
                  <a:lnTo>
                    <a:pt x="15303" y="15303"/>
                  </a:lnTo>
                  <a:lnTo>
                    <a:pt x="4103" y="31932"/>
                  </a:lnTo>
                  <a:lnTo>
                    <a:pt x="0" y="52324"/>
                  </a:lnTo>
                  <a:lnTo>
                    <a:pt x="0" y="606044"/>
                  </a:lnTo>
                  <a:lnTo>
                    <a:pt x="4103" y="626435"/>
                  </a:lnTo>
                  <a:lnTo>
                    <a:pt x="15303" y="643064"/>
                  </a:lnTo>
                  <a:lnTo>
                    <a:pt x="31932" y="654264"/>
                  </a:lnTo>
                  <a:lnTo>
                    <a:pt x="52324" y="658368"/>
                  </a:lnTo>
                  <a:lnTo>
                    <a:pt x="261620" y="658368"/>
                  </a:lnTo>
                  <a:lnTo>
                    <a:pt x="282011" y="654264"/>
                  </a:lnTo>
                  <a:lnTo>
                    <a:pt x="298640" y="643064"/>
                  </a:lnTo>
                  <a:lnTo>
                    <a:pt x="309840" y="626435"/>
                  </a:lnTo>
                  <a:lnTo>
                    <a:pt x="313944" y="606044"/>
                  </a:lnTo>
                  <a:lnTo>
                    <a:pt x="313944" y="52324"/>
                  </a:lnTo>
                  <a:lnTo>
                    <a:pt x="309840" y="31932"/>
                  </a:lnTo>
                  <a:lnTo>
                    <a:pt x="298640" y="15303"/>
                  </a:lnTo>
                  <a:lnTo>
                    <a:pt x="282011" y="4103"/>
                  </a:lnTo>
                  <a:lnTo>
                    <a:pt x="261620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35" name="object 35"/>
            <p:cNvSpPr/>
            <p:nvPr/>
          </p:nvSpPr>
          <p:spPr>
            <a:xfrm>
              <a:off x="9179052" y="3121152"/>
              <a:ext cx="314325" cy="658495"/>
            </a:xfrm>
            <a:custGeom>
              <a:avLst/>
              <a:gdLst/>
              <a:ahLst/>
              <a:cxnLst/>
              <a:rect l="l" t="t" r="r" b="b"/>
              <a:pathLst>
                <a:path w="314325" h="658495">
                  <a:moveTo>
                    <a:pt x="0" y="52324"/>
                  </a:moveTo>
                  <a:lnTo>
                    <a:pt x="4103" y="31932"/>
                  </a:lnTo>
                  <a:lnTo>
                    <a:pt x="15303" y="15303"/>
                  </a:lnTo>
                  <a:lnTo>
                    <a:pt x="31932" y="4103"/>
                  </a:lnTo>
                  <a:lnTo>
                    <a:pt x="52324" y="0"/>
                  </a:lnTo>
                  <a:lnTo>
                    <a:pt x="261620" y="0"/>
                  </a:lnTo>
                  <a:lnTo>
                    <a:pt x="282011" y="4103"/>
                  </a:lnTo>
                  <a:lnTo>
                    <a:pt x="298640" y="15303"/>
                  </a:lnTo>
                  <a:lnTo>
                    <a:pt x="309840" y="31932"/>
                  </a:lnTo>
                  <a:lnTo>
                    <a:pt x="313944" y="52324"/>
                  </a:lnTo>
                  <a:lnTo>
                    <a:pt x="313944" y="606044"/>
                  </a:lnTo>
                  <a:lnTo>
                    <a:pt x="309840" y="626435"/>
                  </a:lnTo>
                  <a:lnTo>
                    <a:pt x="298640" y="643064"/>
                  </a:lnTo>
                  <a:lnTo>
                    <a:pt x="282011" y="654264"/>
                  </a:lnTo>
                  <a:lnTo>
                    <a:pt x="261620" y="658368"/>
                  </a:lnTo>
                  <a:lnTo>
                    <a:pt x="52324" y="658368"/>
                  </a:lnTo>
                  <a:lnTo>
                    <a:pt x="31932" y="654264"/>
                  </a:lnTo>
                  <a:lnTo>
                    <a:pt x="15303" y="643064"/>
                  </a:lnTo>
                  <a:lnTo>
                    <a:pt x="4103" y="626435"/>
                  </a:lnTo>
                  <a:lnTo>
                    <a:pt x="0" y="606044"/>
                  </a:lnTo>
                  <a:lnTo>
                    <a:pt x="0" y="52324"/>
                  </a:lnTo>
                  <a:close/>
                </a:path>
              </a:pathLst>
            </a:custGeom>
            <a:ln w="9525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36" name="object 36"/>
            <p:cNvSpPr/>
            <p:nvPr/>
          </p:nvSpPr>
          <p:spPr>
            <a:xfrm>
              <a:off x="9179052" y="4239768"/>
              <a:ext cx="314325" cy="658495"/>
            </a:xfrm>
            <a:custGeom>
              <a:avLst/>
              <a:gdLst/>
              <a:ahLst/>
              <a:cxnLst/>
              <a:rect l="l" t="t" r="r" b="b"/>
              <a:pathLst>
                <a:path w="314325" h="658495">
                  <a:moveTo>
                    <a:pt x="261620" y="0"/>
                  </a:moveTo>
                  <a:lnTo>
                    <a:pt x="52324" y="0"/>
                  </a:lnTo>
                  <a:lnTo>
                    <a:pt x="31932" y="4103"/>
                  </a:lnTo>
                  <a:lnTo>
                    <a:pt x="15303" y="15303"/>
                  </a:lnTo>
                  <a:lnTo>
                    <a:pt x="4103" y="31932"/>
                  </a:lnTo>
                  <a:lnTo>
                    <a:pt x="0" y="52323"/>
                  </a:lnTo>
                  <a:lnTo>
                    <a:pt x="0" y="606043"/>
                  </a:lnTo>
                  <a:lnTo>
                    <a:pt x="4103" y="626435"/>
                  </a:lnTo>
                  <a:lnTo>
                    <a:pt x="15303" y="643064"/>
                  </a:lnTo>
                  <a:lnTo>
                    <a:pt x="31932" y="654264"/>
                  </a:lnTo>
                  <a:lnTo>
                    <a:pt x="52324" y="658367"/>
                  </a:lnTo>
                  <a:lnTo>
                    <a:pt x="261620" y="658367"/>
                  </a:lnTo>
                  <a:lnTo>
                    <a:pt x="282011" y="654264"/>
                  </a:lnTo>
                  <a:lnTo>
                    <a:pt x="298640" y="643064"/>
                  </a:lnTo>
                  <a:lnTo>
                    <a:pt x="309840" y="626435"/>
                  </a:lnTo>
                  <a:lnTo>
                    <a:pt x="313944" y="606043"/>
                  </a:lnTo>
                  <a:lnTo>
                    <a:pt x="313944" y="52323"/>
                  </a:lnTo>
                  <a:lnTo>
                    <a:pt x="309840" y="31932"/>
                  </a:lnTo>
                  <a:lnTo>
                    <a:pt x="298640" y="15303"/>
                  </a:lnTo>
                  <a:lnTo>
                    <a:pt x="282011" y="4103"/>
                  </a:lnTo>
                  <a:lnTo>
                    <a:pt x="261620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37" name="object 37"/>
            <p:cNvSpPr/>
            <p:nvPr/>
          </p:nvSpPr>
          <p:spPr>
            <a:xfrm>
              <a:off x="9179052" y="4239768"/>
              <a:ext cx="314325" cy="658495"/>
            </a:xfrm>
            <a:custGeom>
              <a:avLst/>
              <a:gdLst/>
              <a:ahLst/>
              <a:cxnLst/>
              <a:rect l="l" t="t" r="r" b="b"/>
              <a:pathLst>
                <a:path w="314325" h="658495">
                  <a:moveTo>
                    <a:pt x="0" y="52323"/>
                  </a:moveTo>
                  <a:lnTo>
                    <a:pt x="4103" y="31932"/>
                  </a:lnTo>
                  <a:lnTo>
                    <a:pt x="15303" y="15303"/>
                  </a:lnTo>
                  <a:lnTo>
                    <a:pt x="31932" y="4103"/>
                  </a:lnTo>
                  <a:lnTo>
                    <a:pt x="52324" y="0"/>
                  </a:lnTo>
                  <a:lnTo>
                    <a:pt x="261620" y="0"/>
                  </a:lnTo>
                  <a:lnTo>
                    <a:pt x="282011" y="4103"/>
                  </a:lnTo>
                  <a:lnTo>
                    <a:pt x="298640" y="15303"/>
                  </a:lnTo>
                  <a:lnTo>
                    <a:pt x="309840" y="31932"/>
                  </a:lnTo>
                  <a:lnTo>
                    <a:pt x="313944" y="52323"/>
                  </a:lnTo>
                  <a:lnTo>
                    <a:pt x="313944" y="606043"/>
                  </a:lnTo>
                  <a:lnTo>
                    <a:pt x="309840" y="626435"/>
                  </a:lnTo>
                  <a:lnTo>
                    <a:pt x="298640" y="643064"/>
                  </a:lnTo>
                  <a:lnTo>
                    <a:pt x="282011" y="654264"/>
                  </a:lnTo>
                  <a:lnTo>
                    <a:pt x="261620" y="658367"/>
                  </a:lnTo>
                  <a:lnTo>
                    <a:pt x="52324" y="658367"/>
                  </a:lnTo>
                  <a:lnTo>
                    <a:pt x="31932" y="654264"/>
                  </a:lnTo>
                  <a:lnTo>
                    <a:pt x="15303" y="643064"/>
                  </a:lnTo>
                  <a:lnTo>
                    <a:pt x="4103" y="626435"/>
                  </a:lnTo>
                  <a:lnTo>
                    <a:pt x="0" y="606043"/>
                  </a:lnTo>
                  <a:lnTo>
                    <a:pt x="0" y="52323"/>
                  </a:lnTo>
                  <a:close/>
                </a:path>
              </a:pathLst>
            </a:custGeom>
            <a:ln w="9525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38" name="object 38"/>
            <p:cNvSpPr/>
            <p:nvPr/>
          </p:nvSpPr>
          <p:spPr>
            <a:xfrm>
              <a:off x="8211947" y="3773170"/>
              <a:ext cx="1125220" cy="473075"/>
            </a:xfrm>
            <a:custGeom>
              <a:avLst/>
              <a:gdLst/>
              <a:ahLst/>
              <a:cxnLst/>
              <a:rect l="l" t="t" r="r" b="b"/>
              <a:pathLst>
                <a:path w="1125220" h="473075">
                  <a:moveTo>
                    <a:pt x="1051835" y="29421"/>
                  </a:moveTo>
                  <a:lnTo>
                    <a:pt x="0" y="460882"/>
                  </a:lnTo>
                  <a:lnTo>
                    <a:pt x="4825" y="472693"/>
                  </a:lnTo>
                  <a:lnTo>
                    <a:pt x="1056639" y="41116"/>
                  </a:lnTo>
                  <a:lnTo>
                    <a:pt x="1051835" y="29421"/>
                  </a:lnTo>
                  <a:close/>
                </a:path>
                <a:path w="1125220" h="473075">
                  <a:moveTo>
                    <a:pt x="1108741" y="24637"/>
                  </a:moveTo>
                  <a:lnTo>
                    <a:pt x="1063498" y="24637"/>
                  </a:lnTo>
                  <a:lnTo>
                    <a:pt x="1068324" y="36321"/>
                  </a:lnTo>
                  <a:lnTo>
                    <a:pt x="1056639" y="41116"/>
                  </a:lnTo>
                  <a:lnTo>
                    <a:pt x="1068704" y="70484"/>
                  </a:lnTo>
                  <a:lnTo>
                    <a:pt x="1108741" y="24637"/>
                  </a:lnTo>
                  <a:close/>
                </a:path>
                <a:path w="1125220" h="473075">
                  <a:moveTo>
                    <a:pt x="1063498" y="24637"/>
                  </a:moveTo>
                  <a:lnTo>
                    <a:pt x="1051835" y="29421"/>
                  </a:lnTo>
                  <a:lnTo>
                    <a:pt x="1056639" y="41116"/>
                  </a:lnTo>
                  <a:lnTo>
                    <a:pt x="1068324" y="36321"/>
                  </a:lnTo>
                  <a:lnTo>
                    <a:pt x="1063498" y="24637"/>
                  </a:lnTo>
                  <a:close/>
                </a:path>
                <a:path w="1125220" h="473075">
                  <a:moveTo>
                    <a:pt x="1039749" y="0"/>
                  </a:moveTo>
                  <a:lnTo>
                    <a:pt x="1051835" y="29421"/>
                  </a:lnTo>
                  <a:lnTo>
                    <a:pt x="1063498" y="24637"/>
                  </a:lnTo>
                  <a:lnTo>
                    <a:pt x="1108741" y="24637"/>
                  </a:lnTo>
                  <a:lnTo>
                    <a:pt x="1124711" y="6349"/>
                  </a:lnTo>
                  <a:lnTo>
                    <a:pt x="10397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39" name="object 39"/>
            <p:cNvSpPr/>
            <p:nvPr/>
          </p:nvSpPr>
          <p:spPr>
            <a:xfrm>
              <a:off x="9697212" y="3121152"/>
              <a:ext cx="312420" cy="658495"/>
            </a:xfrm>
            <a:custGeom>
              <a:avLst/>
              <a:gdLst/>
              <a:ahLst/>
              <a:cxnLst/>
              <a:rect l="l" t="t" r="r" b="b"/>
              <a:pathLst>
                <a:path w="312420" h="658495">
                  <a:moveTo>
                    <a:pt x="260350" y="0"/>
                  </a:moveTo>
                  <a:lnTo>
                    <a:pt x="52070" y="0"/>
                  </a:lnTo>
                  <a:lnTo>
                    <a:pt x="31825" y="4099"/>
                  </a:lnTo>
                  <a:lnTo>
                    <a:pt x="15271" y="15271"/>
                  </a:lnTo>
                  <a:lnTo>
                    <a:pt x="4099" y="31825"/>
                  </a:lnTo>
                  <a:lnTo>
                    <a:pt x="0" y="52070"/>
                  </a:lnTo>
                  <a:lnTo>
                    <a:pt x="0" y="606298"/>
                  </a:lnTo>
                  <a:lnTo>
                    <a:pt x="4099" y="626542"/>
                  </a:lnTo>
                  <a:lnTo>
                    <a:pt x="15271" y="643096"/>
                  </a:lnTo>
                  <a:lnTo>
                    <a:pt x="31825" y="654268"/>
                  </a:lnTo>
                  <a:lnTo>
                    <a:pt x="52070" y="658368"/>
                  </a:lnTo>
                  <a:lnTo>
                    <a:pt x="260350" y="658368"/>
                  </a:lnTo>
                  <a:lnTo>
                    <a:pt x="280594" y="654268"/>
                  </a:lnTo>
                  <a:lnTo>
                    <a:pt x="297148" y="643096"/>
                  </a:lnTo>
                  <a:lnTo>
                    <a:pt x="308320" y="626542"/>
                  </a:lnTo>
                  <a:lnTo>
                    <a:pt x="312420" y="606298"/>
                  </a:lnTo>
                  <a:lnTo>
                    <a:pt x="312420" y="52070"/>
                  </a:lnTo>
                  <a:lnTo>
                    <a:pt x="308320" y="31825"/>
                  </a:lnTo>
                  <a:lnTo>
                    <a:pt x="297148" y="15271"/>
                  </a:lnTo>
                  <a:lnTo>
                    <a:pt x="280594" y="4099"/>
                  </a:lnTo>
                  <a:lnTo>
                    <a:pt x="260350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40" name="object 40"/>
            <p:cNvSpPr/>
            <p:nvPr/>
          </p:nvSpPr>
          <p:spPr>
            <a:xfrm>
              <a:off x="9697212" y="3121152"/>
              <a:ext cx="312420" cy="658495"/>
            </a:xfrm>
            <a:custGeom>
              <a:avLst/>
              <a:gdLst/>
              <a:ahLst/>
              <a:cxnLst/>
              <a:rect l="l" t="t" r="r" b="b"/>
              <a:pathLst>
                <a:path w="312420" h="658495">
                  <a:moveTo>
                    <a:pt x="0" y="52070"/>
                  </a:moveTo>
                  <a:lnTo>
                    <a:pt x="4099" y="31825"/>
                  </a:lnTo>
                  <a:lnTo>
                    <a:pt x="15271" y="15271"/>
                  </a:lnTo>
                  <a:lnTo>
                    <a:pt x="31825" y="4099"/>
                  </a:lnTo>
                  <a:lnTo>
                    <a:pt x="52070" y="0"/>
                  </a:lnTo>
                  <a:lnTo>
                    <a:pt x="260350" y="0"/>
                  </a:lnTo>
                  <a:lnTo>
                    <a:pt x="280594" y="4099"/>
                  </a:lnTo>
                  <a:lnTo>
                    <a:pt x="297148" y="15271"/>
                  </a:lnTo>
                  <a:lnTo>
                    <a:pt x="308320" y="31825"/>
                  </a:lnTo>
                  <a:lnTo>
                    <a:pt x="312420" y="52070"/>
                  </a:lnTo>
                  <a:lnTo>
                    <a:pt x="312420" y="606298"/>
                  </a:lnTo>
                  <a:lnTo>
                    <a:pt x="308320" y="626542"/>
                  </a:lnTo>
                  <a:lnTo>
                    <a:pt x="297148" y="643096"/>
                  </a:lnTo>
                  <a:lnTo>
                    <a:pt x="280594" y="654268"/>
                  </a:lnTo>
                  <a:lnTo>
                    <a:pt x="260350" y="658368"/>
                  </a:lnTo>
                  <a:lnTo>
                    <a:pt x="52070" y="658368"/>
                  </a:lnTo>
                  <a:lnTo>
                    <a:pt x="31825" y="654268"/>
                  </a:lnTo>
                  <a:lnTo>
                    <a:pt x="15271" y="643096"/>
                  </a:lnTo>
                  <a:lnTo>
                    <a:pt x="4099" y="626542"/>
                  </a:lnTo>
                  <a:lnTo>
                    <a:pt x="0" y="606298"/>
                  </a:lnTo>
                  <a:lnTo>
                    <a:pt x="0" y="52070"/>
                  </a:lnTo>
                  <a:close/>
                </a:path>
              </a:pathLst>
            </a:custGeom>
            <a:ln w="9525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41" name="object 41"/>
            <p:cNvSpPr/>
            <p:nvPr/>
          </p:nvSpPr>
          <p:spPr>
            <a:xfrm>
              <a:off x="9697212" y="4239768"/>
              <a:ext cx="312420" cy="658495"/>
            </a:xfrm>
            <a:custGeom>
              <a:avLst/>
              <a:gdLst/>
              <a:ahLst/>
              <a:cxnLst/>
              <a:rect l="l" t="t" r="r" b="b"/>
              <a:pathLst>
                <a:path w="312420" h="658495">
                  <a:moveTo>
                    <a:pt x="260350" y="0"/>
                  </a:moveTo>
                  <a:lnTo>
                    <a:pt x="52070" y="0"/>
                  </a:lnTo>
                  <a:lnTo>
                    <a:pt x="31825" y="4099"/>
                  </a:lnTo>
                  <a:lnTo>
                    <a:pt x="15271" y="15271"/>
                  </a:lnTo>
                  <a:lnTo>
                    <a:pt x="4099" y="31825"/>
                  </a:lnTo>
                  <a:lnTo>
                    <a:pt x="0" y="52069"/>
                  </a:lnTo>
                  <a:lnTo>
                    <a:pt x="0" y="606297"/>
                  </a:lnTo>
                  <a:lnTo>
                    <a:pt x="4099" y="626542"/>
                  </a:lnTo>
                  <a:lnTo>
                    <a:pt x="15271" y="643096"/>
                  </a:lnTo>
                  <a:lnTo>
                    <a:pt x="31825" y="654268"/>
                  </a:lnTo>
                  <a:lnTo>
                    <a:pt x="52070" y="658367"/>
                  </a:lnTo>
                  <a:lnTo>
                    <a:pt x="260350" y="658367"/>
                  </a:lnTo>
                  <a:lnTo>
                    <a:pt x="280594" y="654268"/>
                  </a:lnTo>
                  <a:lnTo>
                    <a:pt x="297148" y="643096"/>
                  </a:lnTo>
                  <a:lnTo>
                    <a:pt x="308320" y="626542"/>
                  </a:lnTo>
                  <a:lnTo>
                    <a:pt x="312420" y="606297"/>
                  </a:lnTo>
                  <a:lnTo>
                    <a:pt x="312420" y="52069"/>
                  </a:lnTo>
                  <a:lnTo>
                    <a:pt x="308320" y="31825"/>
                  </a:lnTo>
                  <a:lnTo>
                    <a:pt x="297148" y="15271"/>
                  </a:lnTo>
                  <a:lnTo>
                    <a:pt x="280594" y="4099"/>
                  </a:lnTo>
                  <a:lnTo>
                    <a:pt x="260350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42" name="object 42"/>
            <p:cNvSpPr/>
            <p:nvPr/>
          </p:nvSpPr>
          <p:spPr>
            <a:xfrm>
              <a:off x="9697212" y="4239768"/>
              <a:ext cx="312420" cy="658495"/>
            </a:xfrm>
            <a:custGeom>
              <a:avLst/>
              <a:gdLst/>
              <a:ahLst/>
              <a:cxnLst/>
              <a:rect l="l" t="t" r="r" b="b"/>
              <a:pathLst>
                <a:path w="312420" h="658495">
                  <a:moveTo>
                    <a:pt x="0" y="52069"/>
                  </a:moveTo>
                  <a:lnTo>
                    <a:pt x="4099" y="31825"/>
                  </a:lnTo>
                  <a:lnTo>
                    <a:pt x="15271" y="15271"/>
                  </a:lnTo>
                  <a:lnTo>
                    <a:pt x="31825" y="4099"/>
                  </a:lnTo>
                  <a:lnTo>
                    <a:pt x="52070" y="0"/>
                  </a:lnTo>
                  <a:lnTo>
                    <a:pt x="260350" y="0"/>
                  </a:lnTo>
                  <a:lnTo>
                    <a:pt x="280594" y="4099"/>
                  </a:lnTo>
                  <a:lnTo>
                    <a:pt x="297148" y="15271"/>
                  </a:lnTo>
                  <a:lnTo>
                    <a:pt x="308320" y="31825"/>
                  </a:lnTo>
                  <a:lnTo>
                    <a:pt x="312420" y="52069"/>
                  </a:lnTo>
                  <a:lnTo>
                    <a:pt x="312420" y="606297"/>
                  </a:lnTo>
                  <a:lnTo>
                    <a:pt x="308320" y="626542"/>
                  </a:lnTo>
                  <a:lnTo>
                    <a:pt x="297148" y="643096"/>
                  </a:lnTo>
                  <a:lnTo>
                    <a:pt x="280594" y="654268"/>
                  </a:lnTo>
                  <a:lnTo>
                    <a:pt x="260350" y="658367"/>
                  </a:lnTo>
                  <a:lnTo>
                    <a:pt x="52070" y="658367"/>
                  </a:lnTo>
                  <a:lnTo>
                    <a:pt x="31825" y="654268"/>
                  </a:lnTo>
                  <a:lnTo>
                    <a:pt x="15271" y="643096"/>
                  </a:lnTo>
                  <a:lnTo>
                    <a:pt x="4099" y="626542"/>
                  </a:lnTo>
                  <a:lnTo>
                    <a:pt x="0" y="606297"/>
                  </a:lnTo>
                  <a:lnTo>
                    <a:pt x="0" y="52069"/>
                  </a:lnTo>
                  <a:close/>
                </a:path>
              </a:pathLst>
            </a:custGeom>
            <a:ln w="9525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43" name="object 43"/>
            <p:cNvSpPr/>
            <p:nvPr/>
          </p:nvSpPr>
          <p:spPr>
            <a:xfrm>
              <a:off x="7650734" y="3757802"/>
              <a:ext cx="2240280" cy="488315"/>
            </a:xfrm>
            <a:custGeom>
              <a:avLst/>
              <a:gdLst/>
              <a:ahLst/>
              <a:cxnLst/>
              <a:rect l="l" t="t" r="r" b="b"/>
              <a:pathLst>
                <a:path w="2240279" h="488314">
                  <a:moveTo>
                    <a:pt x="2240026" y="97917"/>
                  </a:moveTo>
                  <a:lnTo>
                    <a:pt x="2233676" y="85217"/>
                  </a:lnTo>
                  <a:lnTo>
                    <a:pt x="2202281" y="22440"/>
                  </a:lnTo>
                  <a:lnTo>
                    <a:pt x="2203069" y="21717"/>
                  </a:lnTo>
                  <a:lnTo>
                    <a:pt x="2198801" y="20904"/>
                  </a:lnTo>
                  <a:lnTo>
                    <a:pt x="2134857" y="4051"/>
                  </a:lnTo>
                  <a:lnTo>
                    <a:pt x="2134857" y="73431"/>
                  </a:lnTo>
                  <a:lnTo>
                    <a:pt x="1691640" y="468020"/>
                  </a:lnTo>
                  <a:lnTo>
                    <a:pt x="1691640" y="246862"/>
                  </a:lnTo>
                  <a:lnTo>
                    <a:pt x="2131809" y="58915"/>
                  </a:lnTo>
                  <a:lnTo>
                    <a:pt x="2134857" y="73431"/>
                  </a:lnTo>
                  <a:lnTo>
                    <a:pt x="2134857" y="4051"/>
                  </a:lnTo>
                  <a:lnTo>
                    <a:pt x="2119503" y="0"/>
                  </a:lnTo>
                  <a:lnTo>
                    <a:pt x="2120722" y="5854"/>
                  </a:lnTo>
                  <a:lnTo>
                    <a:pt x="2119376" y="5588"/>
                  </a:lnTo>
                  <a:lnTo>
                    <a:pt x="2122551" y="16929"/>
                  </a:lnTo>
                  <a:lnTo>
                    <a:pt x="2117725" y="16637"/>
                  </a:lnTo>
                  <a:lnTo>
                    <a:pt x="2124049" y="31457"/>
                  </a:lnTo>
                  <a:lnTo>
                    <a:pt x="2109673" y="34467"/>
                  </a:lnTo>
                  <a:lnTo>
                    <a:pt x="2109673" y="54521"/>
                  </a:lnTo>
                  <a:lnTo>
                    <a:pt x="1691640" y="233070"/>
                  </a:lnTo>
                  <a:lnTo>
                    <a:pt x="1691640" y="171958"/>
                  </a:lnTo>
                  <a:lnTo>
                    <a:pt x="2109673" y="54521"/>
                  </a:lnTo>
                  <a:lnTo>
                    <a:pt x="2109673" y="34467"/>
                  </a:lnTo>
                  <a:lnTo>
                    <a:pt x="2024049" y="52400"/>
                  </a:lnTo>
                  <a:lnTo>
                    <a:pt x="2024049" y="65392"/>
                  </a:lnTo>
                  <a:lnTo>
                    <a:pt x="1691640" y="158750"/>
                  </a:lnTo>
                  <a:lnTo>
                    <a:pt x="1691640" y="134950"/>
                  </a:lnTo>
                  <a:lnTo>
                    <a:pt x="2024049" y="65392"/>
                  </a:lnTo>
                  <a:lnTo>
                    <a:pt x="2024049" y="52400"/>
                  </a:lnTo>
                  <a:lnTo>
                    <a:pt x="1691640" y="121970"/>
                  </a:lnTo>
                  <a:lnTo>
                    <a:pt x="1691640" y="97917"/>
                  </a:lnTo>
                  <a:lnTo>
                    <a:pt x="1723390" y="97917"/>
                  </a:lnTo>
                  <a:lnTo>
                    <a:pt x="1717040" y="85217"/>
                  </a:lnTo>
                  <a:lnTo>
                    <a:pt x="1685518" y="22186"/>
                  </a:lnTo>
                  <a:lnTo>
                    <a:pt x="1685925" y="21717"/>
                  </a:lnTo>
                  <a:lnTo>
                    <a:pt x="1678940" y="21196"/>
                  </a:lnTo>
                  <a:lnTo>
                    <a:pt x="1678940" y="238493"/>
                  </a:lnTo>
                  <a:lnTo>
                    <a:pt x="1162812" y="458914"/>
                  </a:lnTo>
                  <a:lnTo>
                    <a:pt x="1419364" y="248437"/>
                  </a:lnTo>
                  <a:lnTo>
                    <a:pt x="1678940" y="175526"/>
                  </a:lnTo>
                  <a:lnTo>
                    <a:pt x="1678940" y="162318"/>
                  </a:lnTo>
                  <a:lnTo>
                    <a:pt x="1443863" y="228333"/>
                  </a:lnTo>
                  <a:lnTo>
                    <a:pt x="1511833" y="172567"/>
                  </a:lnTo>
                  <a:lnTo>
                    <a:pt x="1678940" y="137604"/>
                  </a:lnTo>
                  <a:lnTo>
                    <a:pt x="1678940" y="124625"/>
                  </a:lnTo>
                  <a:lnTo>
                    <a:pt x="1533055" y="155155"/>
                  </a:lnTo>
                  <a:lnTo>
                    <a:pt x="1626781" y="78257"/>
                  </a:lnTo>
                  <a:lnTo>
                    <a:pt x="1629918" y="85852"/>
                  </a:lnTo>
                  <a:lnTo>
                    <a:pt x="1634909" y="80137"/>
                  </a:lnTo>
                  <a:lnTo>
                    <a:pt x="1648066" y="96164"/>
                  </a:lnTo>
                  <a:lnTo>
                    <a:pt x="1647190" y="97917"/>
                  </a:lnTo>
                  <a:lnTo>
                    <a:pt x="1649514" y="97917"/>
                  </a:lnTo>
                  <a:lnTo>
                    <a:pt x="1650873" y="99568"/>
                  </a:lnTo>
                  <a:lnTo>
                    <a:pt x="1651596" y="97917"/>
                  </a:lnTo>
                  <a:lnTo>
                    <a:pt x="1678940" y="97917"/>
                  </a:lnTo>
                  <a:lnTo>
                    <a:pt x="1678940" y="21196"/>
                  </a:lnTo>
                  <a:lnTo>
                    <a:pt x="1621726" y="16929"/>
                  </a:lnTo>
                  <a:lnTo>
                    <a:pt x="1621726" y="65951"/>
                  </a:lnTo>
                  <a:lnTo>
                    <a:pt x="1506131" y="160794"/>
                  </a:lnTo>
                  <a:lnTo>
                    <a:pt x="1484909" y="165239"/>
                  </a:lnTo>
                  <a:lnTo>
                    <a:pt x="1484909" y="178193"/>
                  </a:lnTo>
                  <a:lnTo>
                    <a:pt x="1413370" y="236893"/>
                  </a:lnTo>
                  <a:lnTo>
                    <a:pt x="1388872" y="243776"/>
                  </a:lnTo>
                  <a:lnTo>
                    <a:pt x="1388872" y="256997"/>
                  </a:lnTo>
                  <a:lnTo>
                    <a:pt x="1130808" y="468731"/>
                  </a:lnTo>
                  <a:lnTo>
                    <a:pt x="1130808" y="329488"/>
                  </a:lnTo>
                  <a:lnTo>
                    <a:pt x="1388872" y="256997"/>
                  </a:lnTo>
                  <a:lnTo>
                    <a:pt x="1388872" y="243776"/>
                  </a:lnTo>
                  <a:lnTo>
                    <a:pt x="1130808" y="316242"/>
                  </a:lnTo>
                  <a:lnTo>
                    <a:pt x="1130808" y="256336"/>
                  </a:lnTo>
                  <a:lnTo>
                    <a:pt x="1150950" y="248069"/>
                  </a:lnTo>
                  <a:lnTo>
                    <a:pt x="1484909" y="178193"/>
                  </a:lnTo>
                  <a:lnTo>
                    <a:pt x="1484909" y="165239"/>
                  </a:lnTo>
                  <a:lnTo>
                    <a:pt x="1215275" y="221665"/>
                  </a:lnTo>
                  <a:lnTo>
                    <a:pt x="1616075" y="57213"/>
                  </a:lnTo>
                  <a:lnTo>
                    <a:pt x="1620189" y="62230"/>
                  </a:lnTo>
                  <a:lnTo>
                    <a:pt x="1621726" y="65951"/>
                  </a:lnTo>
                  <a:lnTo>
                    <a:pt x="1621726" y="16929"/>
                  </a:lnTo>
                  <a:lnTo>
                    <a:pt x="1600962" y="15367"/>
                  </a:lnTo>
                  <a:lnTo>
                    <a:pt x="1610575" y="38798"/>
                  </a:lnTo>
                  <a:lnTo>
                    <a:pt x="1602486" y="40640"/>
                  </a:lnTo>
                  <a:lnTo>
                    <a:pt x="1607693" y="46990"/>
                  </a:lnTo>
                  <a:lnTo>
                    <a:pt x="1147013" y="235953"/>
                  </a:lnTo>
                  <a:lnTo>
                    <a:pt x="1130808" y="239356"/>
                  </a:lnTo>
                  <a:lnTo>
                    <a:pt x="1130808" y="97917"/>
                  </a:lnTo>
                  <a:lnTo>
                    <a:pt x="1162558" y="97917"/>
                  </a:lnTo>
                  <a:lnTo>
                    <a:pt x="1156208" y="85217"/>
                  </a:lnTo>
                  <a:lnTo>
                    <a:pt x="1124585" y="21996"/>
                  </a:lnTo>
                  <a:lnTo>
                    <a:pt x="1124712" y="21717"/>
                  </a:lnTo>
                  <a:lnTo>
                    <a:pt x="1124483" y="21780"/>
                  </a:lnTo>
                  <a:lnTo>
                    <a:pt x="1118108" y="23241"/>
                  </a:lnTo>
                  <a:lnTo>
                    <a:pt x="1118108" y="97917"/>
                  </a:lnTo>
                  <a:lnTo>
                    <a:pt x="1118108" y="242011"/>
                  </a:lnTo>
                  <a:lnTo>
                    <a:pt x="1118108" y="261556"/>
                  </a:lnTo>
                  <a:lnTo>
                    <a:pt x="1118108" y="319798"/>
                  </a:lnTo>
                  <a:lnTo>
                    <a:pt x="668299" y="446112"/>
                  </a:lnTo>
                  <a:lnTo>
                    <a:pt x="1118108" y="261556"/>
                  </a:lnTo>
                  <a:lnTo>
                    <a:pt x="1118108" y="242011"/>
                  </a:lnTo>
                  <a:lnTo>
                    <a:pt x="1082675" y="249428"/>
                  </a:lnTo>
                  <a:lnTo>
                    <a:pt x="1082675" y="262356"/>
                  </a:lnTo>
                  <a:lnTo>
                    <a:pt x="600481" y="460146"/>
                  </a:lnTo>
                  <a:lnTo>
                    <a:pt x="759040" y="330060"/>
                  </a:lnTo>
                  <a:lnTo>
                    <a:pt x="1082675" y="262356"/>
                  </a:lnTo>
                  <a:lnTo>
                    <a:pt x="1082675" y="249428"/>
                  </a:lnTo>
                  <a:lnTo>
                    <a:pt x="780161" y="312737"/>
                  </a:lnTo>
                  <a:lnTo>
                    <a:pt x="1069886" y="75031"/>
                  </a:lnTo>
                  <a:lnTo>
                    <a:pt x="1087234" y="96164"/>
                  </a:lnTo>
                  <a:lnTo>
                    <a:pt x="1086358" y="97917"/>
                  </a:lnTo>
                  <a:lnTo>
                    <a:pt x="1088682" y="97917"/>
                  </a:lnTo>
                  <a:lnTo>
                    <a:pt x="1090041" y="99568"/>
                  </a:lnTo>
                  <a:lnTo>
                    <a:pt x="1090764" y="97917"/>
                  </a:lnTo>
                  <a:lnTo>
                    <a:pt x="1118108" y="97917"/>
                  </a:lnTo>
                  <a:lnTo>
                    <a:pt x="1118108" y="23241"/>
                  </a:lnTo>
                  <a:lnTo>
                    <a:pt x="1041654" y="40640"/>
                  </a:lnTo>
                  <a:lnTo>
                    <a:pt x="1061808" y="65201"/>
                  </a:lnTo>
                  <a:lnTo>
                    <a:pt x="753237" y="318363"/>
                  </a:lnTo>
                  <a:lnTo>
                    <a:pt x="732129" y="322783"/>
                  </a:lnTo>
                  <a:lnTo>
                    <a:pt x="732129" y="335686"/>
                  </a:lnTo>
                  <a:lnTo>
                    <a:pt x="569976" y="468731"/>
                  </a:lnTo>
                  <a:lnTo>
                    <a:pt x="569976" y="369608"/>
                  </a:lnTo>
                  <a:lnTo>
                    <a:pt x="732129" y="335686"/>
                  </a:lnTo>
                  <a:lnTo>
                    <a:pt x="732129" y="322783"/>
                  </a:lnTo>
                  <a:lnTo>
                    <a:pt x="569976" y="356717"/>
                  </a:lnTo>
                  <a:lnTo>
                    <a:pt x="569976" y="97917"/>
                  </a:lnTo>
                  <a:lnTo>
                    <a:pt x="601726" y="97917"/>
                  </a:lnTo>
                  <a:lnTo>
                    <a:pt x="595376" y="85217"/>
                  </a:lnTo>
                  <a:lnTo>
                    <a:pt x="563626" y="21717"/>
                  </a:lnTo>
                  <a:lnTo>
                    <a:pt x="525526" y="97917"/>
                  </a:lnTo>
                  <a:lnTo>
                    <a:pt x="557276" y="97917"/>
                  </a:lnTo>
                  <a:lnTo>
                    <a:pt x="557276" y="359371"/>
                  </a:lnTo>
                  <a:lnTo>
                    <a:pt x="0" y="475996"/>
                  </a:lnTo>
                  <a:lnTo>
                    <a:pt x="2540" y="488315"/>
                  </a:lnTo>
                  <a:lnTo>
                    <a:pt x="557276" y="372262"/>
                  </a:lnTo>
                  <a:lnTo>
                    <a:pt x="557276" y="482092"/>
                  </a:lnTo>
                  <a:lnTo>
                    <a:pt x="563562" y="482092"/>
                  </a:lnTo>
                  <a:lnTo>
                    <a:pt x="563638" y="482244"/>
                  </a:lnTo>
                  <a:lnTo>
                    <a:pt x="565404" y="488315"/>
                  </a:lnTo>
                  <a:lnTo>
                    <a:pt x="1118108" y="333057"/>
                  </a:lnTo>
                  <a:lnTo>
                    <a:pt x="1118108" y="482092"/>
                  </a:lnTo>
                  <a:lnTo>
                    <a:pt x="1124394" y="482092"/>
                  </a:lnTo>
                  <a:lnTo>
                    <a:pt x="1126998" y="487934"/>
                  </a:lnTo>
                  <a:lnTo>
                    <a:pt x="1678940" y="252285"/>
                  </a:lnTo>
                  <a:lnTo>
                    <a:pt x="1678940" y="482092"/>
                  </a:lnTo>
                  <a:lnTo>
                    <a:pt x="1685226" y="482092"/>
                  </a:lnTo>
                  <a:lnTo>
                    <a:pt x="1689481" y="486918"/>
                  </a:lnTo>
                  <a:lnTo>
                    <a:pt x="2145284" y="81153"/>
                  </a:lnTo>
                  <a:lnTo>
                    <a:pt x="2147697" y="86741"/>
                  </a:lnTo>
                  <a:lnTo>
                    <a:pt x="2152891" y="80606"/>
                  </a:lnTo>
                  <a:lnTo>
                    <a:pt x="2165439" y="94691"/>
                  </a:lnTo>
                  <a:lnTo>
                    <a:pt x="2163826" y="97917"/>
                  </a:lnTo>
                  <a:lnTo>
                    <a:pt x="2168321" y="97917"/>
                  </a:lnTo>
                  <a:lnTo>
                    <a:pt x="2170938" y="100838"/>
                  </a:lnTo>
                  <a:lnTo>
                    <a:pt x="2172093" y="97917"/>
                  </a:lnTo>
                  <a:lnTo>
                    <a:pt x="2195576" y="97917"/>
                  </a:lnTo>
                  <a:lnTo>
                    <a:pt x="2195576" y="482092"/>
                  </a:lnTo>
                  <a:lnTo>
                    <a:pt x="2208276" y="482092"/>
                  </a:lnTo>
                  <a:lnTo>
                    <a:pt x="2208276" y="97917"/>
                  </a:lnTo>
                  <a:lnTo>
                    <a:pt x="2240026" y="9791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44" name="object 44"/>
            <p:cNvSpPr/>
            <p:nvPr/>
          </p:nvSpPr>
          <p:spPr>
            <a:xfrm>
              <a:off x="8042148" y="2862072"/>
              <a:ext cx="342900" cy="192405"/>
            </a:xfrm>
            <a:custGeom>
              <a:avLst/>
              <a:gdLst/>
              <a:ahLst/>
              <a:cxnLst/>
              <a:rect l="l" t="t" r="r" b="b"/>
              <a:pathLst>
                <a:path w="342900" h="192405">
                  <a:moveTo>
                    <a:pt x="310896" y="0"/>
                  </a:moveTo>
                  <a:lnTo>
                    <a:pt x="32003" y="0"/>
                  </a:lnTo>
                  <a:lnTo>
                    <a:pt x="19556" y="2518"/>
                  </a:lnTo>
                  <a:lnTo>
                    <a:pt x="9382" y="9382"/>
                  </a:lnTo>
                  <a:lnTo>
                    <a:pt x="2518" y="19556"/>
                  </a:lnTo>
                  <a:lnTo>
                    <a:pt x="0" y="32003"/>
                  </a:lnTo>
                  <a:lnTo>
                    <a:pt x="0" y="160019"/>
                  </a:lnTo>
                  <a:lnTo>
                    <a:pt x="2518" y="172467"/>
                  </a:lnTo>
                  <a:lnTo>
                    <a:pt x="9382" y="182641"/>
                  </a:lnTo>
                  <a:lnTo>
                    <a:pt x="19556" y="189505"/>
                  </a:lnTo>
                  <a:lnTo>
                    <a:pt x="32003" y="192024"/>
                  </a:lnTo>
                  <a:lnTo>
                    <a:pt x="310896" y="192024"/>
                  </a:lnTo>
                  <a:lnTo>
                    <a:pt x="323343" y="189505"/>
                  </a:lnTo>
                  <a:lnTo>
                    <a:pt x="333517" y="182641"/>
                  </a:lnTo>
                  <a:lnTo>
                    <a:pt x="340381" y="172467"/>
                  </a:lnTo>
                  <a:lnTo>
                    <a:pt x="342900" y="160019"/>
                  </a:lnTo>
                  <a:lnTo>
                    <a:pt x="342900" y="32003"/>
                  </a:lnTo>
                  <a:lnTo>
                    <a:pt x="340381" y="19556"/>
                  </a:lnTo>
                  <a:lnTo>
                    <a:pt x="333517" y="9382"/>
                  </a:lnTo>
                  <a:lnTo>
                    <a:pt x="323343" y="2518"/>
                  </a:lnTo>
                  <a:lnTo>
                    <a:pt x="310896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45" name="object 45"/>
            <p:cNvSpPr/>
            <p:nvPr/>
          </p:nvSpPr>
          <p:spPr>
            <a:xfrm>
              <a:off x="8042148" y="2862072"/>
              <a:ext cx="342900" cy="192405"/>
            </a:xfrm>
            <a:custGeom>
              <a:avLst/>
              <a:gdLst/>
              <a:ahLst/>
              <a:cxnLst/>
              <a:rect l="l" t="t" r="r" b="b"/>
              <a:pathLst>
                <a:path w="342900" h="192405">
                  <a:moveTo>
                    <a:pt x="0" y="32003"/>
                  </a:moveTo>
                  <a:lnTo>
                    <a:pt x="2518" y="19556"/>
                  </a:lnTo>
                  <a:lnTo>
                    <a:pt x="9382" y="9382"/>
                  </a:lnTo>
                  <a:lnTo>
                    <a:pt x="19556" y="2518"/>
                  </a:lnTo>
                  <a:lnTo>
                    <a:pt x="32003" y="0"/>
                  </a:lnTo>
                  <a:lnTo>
                    <a:pt x="310896" y="0"/>
                  </a:lnTo>
                  <a:lnTo>
                    <a:pt x="323343" y="2518"/>
                  </a:lnTo>
                  <a:lnTo>
                    <a:pt x="333517" y="9382"/>
                  </a:lnTo>
                  <a:lnTo>
                    <a:pt x="340381" y="19556"/>
                  </a:lnTo>
                  <a:lnTo>
                    <a:pt x="342900" y="32003"/>
                  </a:lnTo>
                  <a:lnTo>
                    <a:pt x="342900" y="160019"/>
                  </a:lnTo>
                  <a:lnTo>
                    <a:pt x="340381" y="172467"/>
                  </a:lnTo>
                  <a:lnTo>
                    <a:pt x="333517" y="182641"/>
                  </a:lnTo>
                  <a:lnTo>
                    <a:pt x="323343" y="189505"/>
                  </a:lnTo>
                  <a:lnTo>
                    <a:pt x="310896" y="192024"/>
                  </a:lnTo>
                  <a:lnTo>
                    <a:pt x="32003" y="192024"/>
                  </a:lnTo>
                  <a:lnTo>
                    <a:pt x="19556" y="189505"/>
                  </a:lnTo>
                  <a:lnTo>
                    <a:pt x="9382" y="182641"/>
                  </a:lnTo>
                  <a:lnTo>
                    <a:pt x="2518" y="172467"/>
                  </a:lnTo>
                  <a:lnTo>
                    <a:pt x="0" y="160019"/>
                  </a:lnTo>
                  <a:lnTo>
                    <a:pt x="0" y="32003"/>
                  </a:lnTo>
                  <a:close/>
                </a:path>
              </a:pathLst>
            </a:custGeom>
            <a:ln w="9525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46" name="object 46"/>
            <p:cNvSpPr/>
            <p:nvPr/>
          </p:nvSpPr>
          <p:spPr>
            <a:xfrm>
              <a:off x="8587740" y="2868168"/>
              <a:ext cx="344805" cy="192405"/>
            </a:xfrm>
            <a:custGeom>
              <a:avLst/>
              <a:gdLst/>
              <a:ahLst/>
              <a:cxnLst/>
              <a:rect l="l" t="t" r="r" b="b"/>
              <a:pathLst>
                <a:path w="344804" h="192405">
                  <a:moveTo>
                    <a:pt x="312419" y="0"/>
                  </a:moveTo>
                  <a:lnTo>
                    <a:pt x="32003" y="0"/>
                  </a:lnTo>
                  <a:lnTo>
                    <a:pt x="19556" y="2518"/>
                  </a:lnTo>
                  <a:lnTo>
                    <a:pt x="9382" y="9382"/>
                  </a:lnTo>
                  <a:lnTo>
                    <a:pt x="2518" y="19556"/>
                  </a:lnTo>
                  <a:lnTo>
                    <a:pt x="0" y="32004"/>
                  </a:lnTo>
                  <a:lnTo>
                    <a:pt x="0" y="160020"/>
                  </a:lnTo>
                  <a:lnTo>
                    <a:pt x="2518" y="172467"/>
                  </a:lnTo>
                  <a:lnTo>
                    <a:pt x="9382" y="182641"/>
                  </a:lnTo>
                  <a:lnTo>
                    <a:pt x="19556" y="189505"/>
                  </a:lnTo>
                  <a:lnTo>
                    <a:pt x="32003" y="192024"/>
                  </a:lnTo>
                  <a:lnTo>
                    <a:pt x="312419" y="192024"/>
                  </a:lnTo>
                  <a:lnTo>
                    <a:pt x="324867" y="189505"/>
                  </a:lnTo>
                  <a:lnTo>
                    <a:pt x="335041" y="182641"/>
                  </a:lnTo>
                  <a:lnTo>
                    <a:pt x="341905" y="172467"/>
                  </a:lnTo>
                  <a:lnTo>
                    <a:pt x="344424" y="160020"/>
                  </a:lnTo>
                  <a:lnTo>
                    <a:pt x="344424" y="32004"/>
                  </a:lnTo>
                  <a:lnTo>
                    <a:pt x="341905" y="19556"/>
                  </a:lnTo>
                  <a:lnTo>
                    <a:pt x="335041" y="9382"/>
                  </a:lnTo>
                  <a:lnTo>
                    <a:pt x="324867" y="2518"/>
                  </a:lnTo>
                  <a:lnTo>
                    <a:pt x="312419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47" name="object 47"/>
            <p:cNvSpPr/>
            <p:nvPr/>
          </p:nvSpPr>
          <p:spPr>
            <a:xfrm>
              <a:off x="8587740" y="2868168"/>
              <a:ext cx="344805" cy="192405"/>
            </a:xfrm>
            <a:custGeom>
              <a:avLst/>
              <a:gdLst/>
              <a:ahLst/>
              <a:cxnLst/>
              <a:rect l="l" t="t" r="r" b="b"/>
              <a:pathLst>
                <a:path w="344804" h="192405">
                  <a:moveTo>
                    <a:pt x="0" y="32004"/>
                  </a:moveTo>
                  <a:lnTo>
                    <a:pt x="2518" y="19556"/>
                  </a:lnTo>
                  <a:lnTo>
                    <a:pt x="9382" y="9382"/>
                  </a:lnTo>
                  <a:lnTo>
                    <a:pt x="19556" y="2518"/>
                  </a:lnTo>
                  <a:lnTo>
                    <a:pt x="32003" y="0"/>
                  </a:lnTo>
                  <a:lnTo>
                    <a:pt x="312419" y="0"/>
                  </a:lnTo>
                  <a:lnTo>
                    <a:pt x="324867" y="2518"/>
                  </a:lnTo>
                  <a:lnTo>
                    <a:pt x="335041" y="9382"/>
                  </a:lnTo>
                  <a:lnTo>
                    <a:pt x="341905" y="19556"/>
                  </a:lnTo>
                  <a:lnTo>
                    <a:pt x="344424" y="32004"/>
                  </a:lnTo>
                  <a:lnTo>
                    <a:pt x="344424" y="160020"/>
                  </a:lnTo>
                  <a:lnTo>
                    <a:pt x="341905" y="172467"/>
                  </a:lnTo>
                  <a:lnTo>
                    <a:pt x="335041" y="182641"/>
                  </a:lnTo>
                  <a:lnTo>
                    <a:pt x="324867" y="189505"/>
                  </a:lnTo>
                  <a:lnTo>
                    <a:pt x="312419" y="192024"/>
                  </a:lnTo>
                  <a:lnTo>
                    <a:pt x="32003" y="192024"/>
                  </a:lnTo>
                  <a:lnTo>
                    <a:pt x="19556" y="189505"/>
                  </a:lnTo>
                  <a:lnTo>
                    <a:pt x="9382" y="182641"/>
                  </a:lnTo>
                  <a:lnTo>
                    <a:pt x="2518" y="172467"/>
                  </a:lnTo>
                  <a:lnTo>
                    <a:pt x="0" y="160020"/>
                  </a:lnTo>
                  <a:lnTo>
                    <a:pt x="0" y="32004"/>
                  </a:lnTo>
                  <a:close/>
                </a:path>
              </a:pathLst>
            </a:custGeom>
            <a:ln w="9524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48" name="object 48"/>
            <p:cNvSpPr/>
            <p:nvPr/>
          </p:nvSpPr>
          <p:spPr>
            <a:xfrm>
              <a:off x="9154668" y="2860548"/>
              <a:ext cx="344805" cy="193675"/>
            </a:xfrm>
            <a:custGeom>
              <a:avLst/>
              <a:gdLst/>
              <a:ahLst/>
              <a:cxnLst/>
              <a:rect l="l" t="t" r="r" b="b"/>
              <a:pathLst>
                <a:path w="344804" h="193675">
                  <a:moveTo>
                    <a:pt x="312165" y="0"/>
                  </a:moveTo>
                  <a:lnTo>
                    <a:pt x="32257" y="0"/>
                  </a:lnTo>
                  <a:lnTo>
                    <a:pt x="19716" y="2539"/>
                  </a:lnTo>
                  <a:lnTo>
                    <a:pt x="9461" y="9461"/>
                  </a:lnTo>
                  <a:lnTo>
                    <a:pt x="2540" y="19716"/>
                  </a:lnTo>
                  <a:lnTo>
                    <a:pt x="0" y="32257"/>
                  </a:lnTo>
                  <a:lnTo>
                    <a:pt x="0" y="161289"/>
                  </a:lnTo>
                  <a:lnTo>
                    <a:pt x="2540" y="173831"/>
                  </a:lnTo>
                  <a:lnTo>
                    <a:pt x="9461" y="184086"/>
                  </a:lnTo>
                  <a:lnTo>
                    <a:pt x="19716" y="191008"/>
                  </a:lnTo>
                  <a:lnTo>
                    <a:pt x="32257" y="193548"/>
                  </a:lnTo>
                  <a:lnTo>
                    <a:pt x="312165" y="193548"/>
                  </a:lnTo>
                  <a:lnTo>
                    <a:pt x="324707" y="191008"/>
                  </a:lnTo>
                  <a:lnTo>
                    <a:pt x="334962" y="184086"/>
                  </a:lnTo>
                  <a:lnTo>
                    <a:pt x="341883" y="173831"/>
                  </a:lnTo>
                  <a:lnTo>
                    <a:pt x="344424" y="161289"/>
                  </a:lnTo>
                  <a:lnTo>
                    <a:pt x="344424" y="32257"/>
                  </a:lnTo>
                  <a:lnTo>
                    <a:pt x="341883" y="19716"/>
                  </a:lnTo>
                  <a:lnTo>
                    <a:pt x="334962" y="9461"/>
                  </a:lnTo>
                  <a:lnTo>
                    <a:pt x="324707" y="2539"/>
                  </a:lnTo>
                  <a:lnTo>
                    <a:pt x="312165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49" name="object 49"/>
            <p:cNvSpPr/>
            <p:nvPr/>
          </p:nvSpPr>
          <p:spPr>
            <a:xfrm>
              <a:off x="9154668" y="2860548"/>
              <a:ext cx="344805" cy="193675"/>
            </a:xfrm>
            <a:custGeom>
              <a:avLst/>
              <a:gdLst/>
              <a:ahLst/>
              <a:cxnLst/>
              <a:rect l="l" t="t" r="r" b="b"/>
              <a:pathLst>
                <a:path w="344804" h="193675">
                  <a:moveTo>
                    <a:pt x="0" y="32257"/>
                  </a:moveTo>
                  <a:lnTo>
                    <a:pt x="2540" y="19716"/>
                  </a:lnTo>
                  <a:lnTo>
                    <a:pt x="9461" y="9461"/>
                  </a:lnTo>
                  <a:lnTo>
                    <a:pt x="19716" y="2539"/>
                  </a:lnTo>
                  <a:lnTo>
                    <a:pt x="32257" y="0"/>
                  </a:lnTo>
                  <a:lnTo>
                    <a:pt x="312165" y="0"/>
                  </a:lnTo>
                  <a:lnTo>
                    <a:pt x="324707" y="2539"/>
                  </a:lnTo>
                  <a:lnTo>
                    <a:pt x="334962" y="9461"/>
                  </a:lnTo>
                  <a:lnTo>
                    <a:pt x="341883" y="19716"/>
                  </a:lnTo>
                  <a:lnTo>
                    <a:pt x="344424" y="32257"/>
                  </a:lnTo>
                  <a:lnTo>
                    <a:pt x="344424" y="161289"/>
                  </a:lnTo>
                  <a:lnTo>
                    <a:pt x="341883" y="173831"/>
                  </a:lnTo>
                  <a:lnTo>
                    <a:pt x="334962" y="184086"/>
                  </a:lnTo>
                  <a:lnTo>
                    <a:pt x="324707" y="191008"/>
                  </a:lnTo>
                  <a:lnTo>
                    <a:pt x="312165" y="193548"/>
                  </a:lnTo>
                  <a:lnTo>
                    <a:pt x="32257" y="193548"/>
                  </a:lnTo>
                  <a:lnTo>
                    <a:pt x="19716" y="191008"/>
                  </a:lnTo>
                  <a:lnTo>
                    <a:pt x="9461" y="184086"/>
                  </a:lnTo>
                  <a:lnTo>
                    <a:pt x="2540" y="173831"/>
                  </a:lnTo>
                  <a:lnTo>
                    <a:pt x="0" y="161289"/>
                  </a:lnTo>
                  <a:lnTo>
                    <a:pt x="0" y="32257"/>
                  </a:lnTo>
                  <a:close/>
                </a:path>
              </a:pathLst>
            </a:custGeom>
            <a:ln w="9525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50" name="object 50"/>
            <p:cNvSpPr/>
            <p:nvPr/>
          </p:nvSpPr>
          <p:spPr>
            <a:xfrm>
              <a:off x="9648444" y="2860548"/>
              <a:ext cx="344805" cy="193675"/>
            </a:xfrm>
            <a:custGeom>
              <a:avLst/>
              <a:gdLst/>
              <a:ahLst/>
              <a:cxnLst/>
              <a:rect l="l" t="t" r="r" b="b"/>
              <a:pathLst>
                <a:path w="344804" h="193675">
                  <a:moveTo>
                    <a:pt x="312165" y="0"/>
                  </a:moveTo>
                  <a:lnTo>
                    <a:pt x="32257" y="0"/>
                  </a:lnTo>
                  <a:lnTo>
                    <a:pt x="19716" y="2539"/>
                  </a:lnTo>
                  <a:lnTo>
                    <a:pt x="9461" y="9461"/>
                  </a:lnTo>
                  <a:lnTo>
                    <a:pt x="2540" y="19716"/>
                  </a:lnTo>
                  <a:lnTo>
                    <a:pt x="0" y="32257"/>
                  </a:lnTo>
                  <a:lnTo>
                    <a:pt x="0" y="161289"/>
                  </a:lnTo>
                  <a:lnTo>
                    <a:pt x="2540" y="173831"/>
                  </a:lnTo>
                  <a:lnTo>
                    <a:pt x="9461" y="184086"/>
                  </a:lnTo>
                  <a:lnTo>
                    <a:pt x="19716" y="191008"/>
                  </a:lnTo>
                  <a:lnTo>
                    <a:pt x="32257" y="193548"/>
                  </a:lnTo>
                  <a:lnTo>
                    <a:pt x="312165" y="193548"/>
                  </a:lnTo>
                  <a:lnTo>
                    <a:pt x="324707" y="191008"/>
                  </a:lnTo>
                  <a:lnTo>
                    <a:pt x="334962" y="184086"/>
                  </a:lnTo>
                  <a:lnTo>
                    <a:pt x="341883" y="173831"/>
                  </a:lnTo>
                  <a:lnTo>
                    <a:pt x="344424" y="161289"/>
                  </a:lnTo>
                  <a:lnTo>
                    <a:pt x="344424" y="32257"/>
                  </a:lnTo>
                  <a:lnTo>
                    <a:pt x="341883" y="19716"/>
                  </a:lnTo>
                  <a:lnTo>
                    <a:pt x="334962" y="9461"/>
                  </a:lnTo>
                  <a:lnTo>
                    <a:pt x="324707" y="2539"/>
                  </a:lnTo>
                  <a:lnTo>
                    <a:pt x="312165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51" name="object 51"/>
            <p:cNvSpPr/>
            <p:nvPr/>
          </p:nvSpPr>
          <p:spPr>
            <a:xfrm>
              <a:off x="9648444" y="2860548"/>
              <a:ext cx="344805" cy="193675"/>
            </a:xfrm>
            <a:custGeom>
              <a:avLst/>
              <a:gdLst/>
              <a:ahLst/>
              <a:cxnLst/>
              <a:rect l="l" t="t" r="r" b="b"/>
              <a:pathLst>
                <a:path w="344804" h="193675">
                  <a:moveTo>
                    <a:pt x="0" y="32257"/>
                  </a:moveTo>
                  <a:lnTo>
                    <a:pt x="2540" y="19716"/>
                  </a:lnTo>
                  <a:lnTo>
                    <a:pt x="9461" y="9461"/>
                  </a:lnTo>
                  <a:lnTo>
                    <a:pt x="19716" y="2539"/>
                  </a:lnTo>
                  <a:lnTo>
                    <a:pt x="32257" y="0"/>
                  </a:lnTo>
                  <a:lnTo>
                    <a:pt x="312165" y="0"/>
                  </a:lnTo>
                  <a:lnTo>
                    <a:pt x="324707" y="2539"/>
                  </a:lnTo>
                  <a:lnTo>
                    <a:pt x="334962" y="9461"/>
                  </a:lnTo>
                  <a:lnTo>
                    <a:pt x="341883" y="19716"/>
                  </a:lnTo>
                  <a:lnTo>
                    <a:pt x="344424" y="32257"/>
                  </a:lnTo>
                  <a:lnTo>
                    <a:pt x="344424" y="161289"/>
                  </a:lnTo>
                  <a:lnTo>
                    <a:pt x="341883" y="173831"/>
                  </a:lnTo>
                  <a:lnTo>
                    <a:pt x="334962" y="184086"/>
                  </a:lnTo>
                  <a:lnTo>
                    <a:pt x="324707" y="191008"/>
                  </a:lnTo>
                  <a:lnTo>
                    <a:pt x="312165" y="193548"/>
                  </a:lnTo>
                  <a:lnTo>
                    <a:pt x="32257" y="193548"/>
                  </a:lnTo>
                  <a:lnTo>
                    <a:pt x="19716" y="191008"/>
                  </a:lnTo>
                  <a:lnTo>
                    <a:pt x="9461" y="184086"/>
                  </a:lnTo>
                  <a:lnTo>
                    <a:pt x="2540" y="173831"/>
                  </a:lnTo>
                  <a:lnTo>
                    <a:pt x="0" y="161289"/>
                  </a:lnTo>
                  <a:lnTo>
                    <a:pt x="0" y="32257"/>
                  </a:lnTo>
                  <a:close/>
                </a:path>
              </a:pathLst>
            </a:custGeom>
            <a:ln w="9525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5042841" y="4454772"/>
            <a:ext cx="3316591" cy="771677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611117">
              <a:spcBef>
                <a:spcPts val="77"/>
              </a:spcBef>
              <a:tabLst>
                <a:tab pos="1020224" algn="l"/>
                <a:tab pos="1403444" algn="l"/>
                <a:tab pos="1827805" algn="l"/>
                <a:tab pos="2172194" algn="l"/>
              </a:tabLst>
            </a:pPr>
            <a:r>
              <a:rPr sz="2512" spc="-32" baseline="1207" dirty="0">
                <a:latin typeface="Cambria Math"/>
                <a:cs typeface="Cambria Math"/>
              </a:rPr>
              <a:t>𝑤</a:t>
            </a:r>
            <a:r>
              <a:rPr sz="1802" spc="-32" baseline="-13468" dirty="0">
                <a:latin typeface="Cambria Math"/>
                <a:cs typeface="Cambria Math"/>
              </a:rPr>
              <a:t>1	</a:t>
            </a:r>
            <a:r>
              <a:rPr sz="1675" spc="-8" dirty="0">
                <a:latin typeface="Cambria Math"/>
                <a:cs typeface="Cambria Math"/>
              </a:rPr>
              <a:t>𝑤</a:t>
            </a:r>
            <a:r>
              <a:rPr sz="1802" spc="-11" baseline="-15151" dirty="0">
                <a:latin typeface="Cambria Math"/>
                <a:cs typeface="Cambria Math"/>
              </a:rPr>
              <a:t>2	</a:t>
            </a:r>
            <a:r>
              <a:rPr sz="1675" spc="-8" dirty="0">
                <a:latin typeface="Cambria Math"/>
                <a:cs typeface="Cambria Math"/>
              </a:rPr>
              <a:t>𝑤</a:t>
            </a:r>
            <a:r>
              <a:rPr sz="1802" spc="-11" baseline="-15151" dirty="0">
                <a:latin typeface="Cambria Math"/>
                <a:cs typeface="Cambria Math"/>
              </a:rPr>
              <a:t>3	</a:t>
            </a:r>
            <a:r>
              <a:rPr sz="1675" spc="-33" dirty="0">
                <a:latin typeface="Cambria Math"/>
                <a:cs typeface="Cambria Math"/>
              </a:rPr>
              <a:t>𝑤</a:t>
            </a:r>
            <a:r>
              <a:rPr sz="1802" spc="-49" baseline="-15151" dirty="0">
                <a:latin typeface="Cambria Math"/>
                <a:cs typeface="Cambria Math"/>
              </a:rPr>
              <a:t>4	</a:t>
            </a:r>
            <a:r>
              <a:rPr sz="2512" spc="-11" baseline="1207" dirty="0">
                <a:latin typeface="Cambria Math"/>
                <a:cs typeface="Cambria Math"/>
              </a:rPr>
              <a:t>𝑤</a:t>
            </a:r>
            <a:r>
              <a:rPr sz="1802" spc="-11" baseline="-13468" dirty="0">
                <a:latin typeface="Cambria Math"/>
                <a:cs typeface="Cambria Math"/>
              </a:rPr>
              <a:t>5</a:t>
            </a:r>
            <a:endParaRPr sz="1802" baseline="-13468">
              <a:latin typeface="Cambria Math"/>
              <a:cs typeface="Cambria Math"/>
            </a:endParaRPr>
          </a:p>
          <a:p>
            <a:pPr>
              <a:spcBef>
                <a:spcPts val="26"/>
              </a:spcBef>
            </a:pPr>
            <a:endParaRPr sz="1966">
              <a:latin typeface="Cambria Math"/>
              <a:cs typeface="Cambria Math"/>
            </a:endParaRPr>
          </a:p>
          <a:p>
            <a:pPr marL="27736"/>
            <a:r>
              <a:rPr sz="1310" spc="-8" dirty="0">
                <a:solidFill>
                  <a:srgbClr val="175E53"/>
                </a:solidFill>
                <a:latin typeface="Calibri"/>
                <a:cs typeface="Calibri"/>
              </a:rPr>
              <a:t>[Note </a:t>
            </a:r>
            <a:r>
              <a:rPr sz="1310" spc="-4" dirty="0">
                <a:solidFill>
                  <a:srgbClr val="175E53"/>
                </a:solidFill>
                <a:latin typeface="Calibri"/>
                <a:cs typeface="Calibri"/>
              </a:rPr>
              <a:t>how </a:t>
            </a:r>
            <a:r>
              <a:rPr sz="1310" dirty="0">
                <a:solidFill>
                  <a:srgbClr val="175E53"/>
                </a:solidFill>
                <a:latin typeface="Calibri"/>
                <a:cs typeface="Calibri"/>
              </a:rPr>
              <a:t>the </a:t>
            </a:r>
            <a:r>
              <a:rPr sz="1310" spc="-4" dirty="0">
                <a:solidFill>
                  <a:srgbClr val="175E53"/>
                </a:solidFill>
                <a:latin typeface="Calibri"/>
                <a:cs typeface="Calibri"/>
              </a:rPr>
              <a:t>linear </a:t>
            </a:r>
            <a:r>
              <a:rPr sz="1310" spc="-11" dirty="0">
                <a:solidFill>
                  <a:srgbClr val="175E53"/>
                </a:solidFill>
                <a:latin typeface="Calibri"/>
                <a:cs typeface="Calibri"/>
              </a:rPr>
              <a:t>layer </a:t>
            </a:r>
            <a:r>
              <a:rPr sz="1310" spc="-4" dirty="0">
                <a:solidFill>
                  <a:srgbClr val="175E53"/>
                </a:solidFill>
                <a:latin typeface="Calibri"/>
                <a:cs typeface="Calibri"/>
              </a:rPr>
              <a:t>has been</a:t>
            </a:r>
            <a:r>
              <a:rPr sz="1310" spc="69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310" spc="-8" dirty="0">
                <a:solidFill>
                  <a:srgbClr val="175E53"/>
                </a:solidFill>
                <a:latin typeface="Calibri"/>
                <a:cs typeface="Calibri"/>
              </a:rPr>
              <a:t>pretrained.]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AD21895-7B06-42E3-8D61-4EDDD0F31773}"/>
              </a:ext>
            </a:extLst>
          </p:cNvPr>
          <p:cNvSpPr txBox="1"/>
          <p:nvPr/>
        </p:nvSpPr>
        <p:spPr>
          <a:xfrm>
            <a:off x="134471" y="6488295"/>
            <a:ext cx="909223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7553">
              <a:defRPr/>
            </a:pPr>
            <a:r>
              <a:rPr lang="en-US" sz="1165" dirty="0">
                <a:solidFill>
                  <a:prstClr val="black"/>
                </a:solidFill>
                <a:latin typeface="Calibri"/>
              </a:rPr>
              <a:t>John Hewitt</a:t>
            </a:r>
          </a:p>
        </p:txBody>
      </p:sp>
      <p:sp>
        <p:nvSpPr>
          <p:cNvPr id="57" name="Title 42">
            <a:extLst>
              <a:ext uri="{FF2B5EF4-FFF2-40B4-BE49-F238E27FC236}">
                <a16:creationId xmlns:a16="http://schemas.microsoft.com/office/drawing/2014/main" id="{A982528F-3BB0-42CC-A701-F537141E1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347" y="222578"/>
            <a:ext cx="8109277" cy="885964"/>
          </a:xfrm>
        </p:spPr>
        <p:txBody>
          <a:bodyPr/>
          <a:lstStyle/>
          <a:p>
            <a:r>
              <a:rPr lang="en-US" sz="3106" spc="-4" dirty="0">
                <a:latin typeface="Calibri"/>
                <a:cs typeface="Calibri"/>
              </a:rPr>
              <a:t>Pretraining</a:t>
            </a:r>
            <a:r>
              <a:rPr lang="en-US" sz="3106" spc="-8" dirty="0">
                <a:latin typeface="Calibri"/>
                <a:cs typeface="Calibri"/>
              </a:rPr>
              <a:t> </a:t>
            </a:r>
            <a:r>
              <a:rPr lang="en-US" sz="3106" spc="-4" dirty="0">
                <a:latin typeface="Calibri"/>
                <a:cs typeface="Calibri"/>
              </a:rPr>
              <a:t>decoders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122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87551" y="1724139"/>
            <a:ext cx="7480473" cy="2430558"/>
          </a:xfrm>
          <a:prstGeom prst="rect">
            <a:avLst/>
          </a:prstGeom>
        </p:spPr>
        <p:txBody>
          <a:bodyPr vert="horz" wrap="square" lIns="0" tIns="60092" rIns="0" bIns="0" rtlCol="0">
            <a:spAutoFit/>
          </a:bodyPr>
          <a:lstStyle/>
          <a:p>
            <a:pPr marL="9246">
              <a:spcBef>
                <a:spcPts val="474"/>
              </a:spcBef>
            </a:pPr>
            <a:r>
              <a:rPr sz="1675" spc="-4" dirty="0">
                <a:latin typeface="Calibri"/>
                <a:cs typeface="Calibri"/>
              </a:rPr>
              <a:t>2018’s GPT </a:t>
            </a:r>
            <a:r>
              <a:rPr sz="1675" dirty="0">
                <a:latin typeface="Calibri"/>
                <a:cs typeface="Calibri"/>
              </a:rPr>
              <a:t>was a </a:t>
            </a:r>
            <a:r>
              <a:rPr sz="1675" spc="-4" dirty="0">
                <a:latin typeface="Calibri"/>
                <a:cs typeface="Calibri"/>
              </a:rPr>
              <a:t>big success in </a:t>
            </a:r>
            <a:r>
              <a:rPr sz="1675" dirty="0">
                <a:latin typeface="Calibri"/>
                <a:cs typeface="Calibri"/>
              </a:rPr>
              <a:t>pretraining a</a:t>
            </a:r>
            <a:r>
              <a:rPr sz="1675" spc="22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decoder!</a:t>
            </a:r>
            <a:endParaRPr sz="1675">
              <a:latin typeface="Calibri"/>
              <a:cs typeface="Calibri"/>
            </a:endParaRPr>
          </a:p>
          <a:p>
            <a:pPr marL="258870" indent="-249625">
              <a:spcBef>
                <a:spcPts val="401"/>
              </a:spcBef>
              <a:buClr>
                <a:srgbClr val="8B1515"/>
              </a:buClr>
              <a:buFont typeface="Times New Roman"/>
              <a:buChar char="•"/>
              <a:tabLst>
                <a:tab pos="258407" algn="l"/>
                <a:tab pos="258870" algn="l"/>
              </a:tabLst>
            </a:pPr>
            <a:r>
              <a:rPr sz="1675" spc="-4" dirty="0">
                <a:latin typeface="Calibri"/>
                <a:cs typeface="Calibri"/>
              </a:rPr>
              <a:t>Transformer </a:t>
            </a:r>
            <a:r>
              <a:rPr sz="1675" dirty="0">
                <a:latin typeface="Calibri"/>
                <a:cs typeface="Calibri"/>
              </a:rPr>
              <a:t>decoder </a:t>
            </a:r>
            <a:r>
              <a:rPr sz="1675" spc="-4" dirty="0">
                <a:latin typeface="Calibri"/>
                <a:cs typeface="Calibri"/>
              </a:rPr>
              <a:t>with </a:t>
            </a:r>
            <a:r>
              <a:rPr sz="1675" dirty="0">
                <a:latin typeface="Calibri"/>
                <a:cs typeface="Calibri"/>
              </a:rPr>
              <a:t>12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layers.</a:t>
            </a:r>
            <a:endParaRPr sz="1675">
              <a:latin typeface="Calibri"/>
              <a:cs typeface="Calibri"/>
            </a:endParaRPr>
          </a:p>
          <a:p>
            <a:pPr marL="258870" indent="-249625">
              <a:spcBef>
                <a:spcPts val="404"/>
              </a:spcBef>
              <a:buClr>
                <a:srgbClr val="8B1515"/>
              </a:buClr>
              <a:buFont typeface="Times New Roman"/>
              <a:buChar char="•"/>
              <a:tabLst>
                <a:tab pos="258407" algn="l"/>
                <a:tab pos="258870" algn="l"/>
              </a:tabLst>
            </a:pPr>
            <a:r>
              <a:rPr sz="1675" spc="-4" dirty="0">
                <a:latin typeface="Calibri"/>
                <a:cs typeface="Calibri"/>
              </a:rPr>
              <a:t>768-dimensional hidden states, 3072-dimensional </a:t>
            </a:r>
            <a:r>
              <a:rPr sz="1675" dirty="0">
                <a:latin typeface="Calibri"/>
                <a:cs typeface="Calibri"/>
              </a:rPr>
              <a:t>feed-forward </a:t>
            </a:r>
            <a:r>
              <a:rPr sz="1675" spc="-4" dirty="0">
                <a:latin typeface="Calibri"/>
                <a:cs typeface="Calibri"/>
              </a:rPr>
              <a:t>hidden</a:t>
            </a:r>
            <a:r>
              <a:rPr sz="1675" spc="-8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layers.</a:t>
            </a:r>
            <a:endParaRPr sz="1675">
              <a:latin typeface="Calibri"/>
              <a:cs typeface="Calibri"/>
            </a:endParaRPr>
          </a:p>
          <a:p>
            <a:pPr marL="258870" indent="-249625">
              <a:spcBef>
                <a:spcPts val="404"/>
              </a:spcBef>
              <a:buClr>
                <a:srgbClr val="8B1515"/>
              </a:buClr>
              <a:buFont typeface="Times New Roman"/>
              <a:buChar char="•"/>
              <a:tabLst>
                <a:tab pos="258407" algn="l"/>
                <a:tab pos="258870" algn="l"/>
              </a:tabLst>
            </a:pPr>
            <a:r>
              <a:rPr sz="1675" spc="-4" dirty="0">
                <a:latin typeface="Calibri"/>
                <a:cs typeface="Calibri"/>
              </a:rPr>
              <a:t>Byte-pair </a:t>
            </a:r>
            <a:r>
              <a:rPr sz="1675" dirty="0">
                <a:latin typeface="Calibri"/>
                <a:cs typeface="Calibri"/>
              </a:rPr>
              <a:t>encoding </a:t>
            </a:r>
            <a:r>
              <a:rPr sz="1675" spc="-4" dirty="0">
                <a:latin typeface="Calibri"/>
                <a:cs typeface="Calibri"/>
              </a:rPr>
              <a:t>with 40,000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merges</a:t>
            </a:r>
            <a:endParaRPr sz="1675">
              <a:latin typeface="Calibri"/>
              <a:cs typeface="Calibri"/>
            </a:endParaRPr>
          </a:p>
          <a:p>
            <a:pPr marL="258870" indent="-249625">
              <a:spcBef>
                <a:spcPts val="401"/>
              </a:spcBef>
              <a:buClr>
                <a:srgbClr val="8B1515"/>
              </a:buClr>
              <a:buFont typeface="Times New Roman"/>
              <a:buChar char="•"/>
              <a:tabLst>
                <a:tab pos="258407" algn="l"/>
                <a:tab pos="258870" algn="l"/>
              </a:tabLst>
            </a:pPr>
            <a:r>
              <a:rPr sz="1675" spc="-4" dirty="0">
                <a:latin typeface="Calibri"/>
                <a:cs typeface="Calibri"/>
              </a:rPr>
              <a:t>Trained on BooksCorpus: </a:t>
            </a:r>
            <a:r>
              <a:rPr sz="1675" dirty="0">
                <a:latin typeface="Calibri"/>
                <a:cs typeface="Calibri"/>
              </a:rPr>
              <a:t>over </a:t>
            </a:r>
            <a:r>
              <a:rPr sz="1675" spc="-4" dirty="0">
                <a:latin typeface="Calibri"/>
                <a:cs typeface="Calibri"/>
              </a:rPr>
              <a:t>7000 unique</a:t>
            </a:r>
            <a:r>
              <a:rPr sz="1675" spc="19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books.</a:t>
            </a:r>
            <a:endParaRPr sz="1675">
              <a:latin typeface="Calibri"/>
              <a:cs typeface="Calibri"/>
            </a:endParaRPr>
          </a:p>
          <a:p>
            <a:pPr marL="508494" lvl="1" indent="-166879">
              <a:spcBef>
                <a:spcPts val="404"/>
              </a:spcBef>
              <a:buClr>
                <a:srgbClr val="007B92"/>
              </a:buClr>
              <a:buFont typeface="Times New Roman"/>
              <a:buChar char="•"/>
              <a:tabLst>
                <a:tab pos="508494" algn="l"/>
              </a:tabLst>
            </a:pPr>
            <a:r>
              <a:rPr sz="1675" spc="-4" dirty="0">
                <a:latin typeface="Calibri"/>
                <a:cs typeface="Calibri"/>
              </a:rPr>
              <a:t>Contains </a:t>
            </a:r>
            <a:r>
              <a:rPr sz="1675" dirty="0">
                <a:latin typeface="Calibri"/>
                <a:cs typeface="Calibri"/>
              </a:rPr>
              <a:t>long spans of contiguous text, for learning </a:t>
            </a:r>
            <a:r>
              <a:rPr sz="1675" spc="-8" dirty="0">
                <a:latin typeface="Calibri"/>
                <a:cs typeface="Calibri"/>
              </a:rPr>
              <a:t>long-distance</a:t>
            </a:r>
            <a:r>
              <a:rPr sz="1675" spc="95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dependencies.</a:t>
            </a:r>
            <a:endParaRPr sz="1675">
              <a:latin typeface="Calibri"/>
              <a:cs typeface="Calibri"/>
            </a:endParaRPr>
          </a:p>
          <a:p>
            <a:pPr marL="258870" indent="-249625">
              <a:spcBef>
                <a:spcPts val="401"/>
              </a:spcBef>
              <a:buClr>
                <a:srgbClr val="8B1515"/>
              </a:buClr>
              <a:buFont typeface="Times New Roman"/>
              <a:buChar char="•"/>
              <a:tabLst>
                <a:tab pos="258407" algn="l"/>
                <a:tab pos="258870" algn="l"/>
              </a:tabLst>
            </a:pPr>
            <a:r>
              <a:rPr sz="1675" dirty="0">
                <a:latin typeface="Calibri"/>
                <a:cs typeface="Calibri"/>
              </a:rPr>
              <a:t>The acronym </a:t>
            </a:r>
            <a:r>
              <a:rPr sz="1675" spc="-4" dirty="0">
                <a:latin typeface="Calibri"/>
                <a:cs typeface="Calibri"/>
              </a:rPr>
              <a:t>“GPT” </a:t>
            </a:r>
            <a:r>
              <a:rPr sz="1675" dirty="0">
                <a:latin typeface="Calibri"/>
                <a:cs typeface="Calibri"/>
              </a:rPr>
              <a:t>never </a:t>
            </a:r>
            <a:r>
              <a:rPr sz="1675" spc="-4" dirty="0">
                <a:latin typeface="Calibri"/>
                <a:cs typeface="Calibri"/>
              </a:rPr>
              <a:t>showed </a:t>
            </a:r>
            <a:r>
              <a:rPr sz="1675" dirty="0">
                <a:latin typeface="Calibri"/>
                <a:cs typeface="Calibri"/>
              </a:rPr>
              <a:t>up </a:t>
            </a:r>
            <a:r>
              <a:rPr sz="1675" spc="-4" dirty="0">
                <a:latin typeface="Calibri"/>
                <a:cs typeface="Calibri"/>
              </a:rPr>
              <a:t>in </a:t>
            </a:r>
            <a:r>
              <a:rPr sz="1675" dirty="0">
                <a:latin typeface="Calibri"/>
                <a:cs typeface="Calibri"/>
              </a:rPr>
              <a:t>the </a:t>
            </a:r>
            <a:r>
              <a:rPr sz="1675" spc="-4" dirty="0">
                <a:latin typeface="Calibri"/>
                <a:cs typeface="Calibri"/>
              </a:rPr>
              <a:t>original </a:t>
            </a:r>
            <a:r>
              <a:rPr sz="1675" dirty="0">
                <a:latin typeface="Calibri"/>
                <a:cs typeface="Calibri"/>
              </a:rPr>
              <a:t>paper; it could </a:t>
            </a:r>
            <a:r>
              <a:rPr sz="1675" spc="-4" dirty="0">
                <a:latin typeface="Calibri"/>
                <a:cs typeface="Calibri"/>
              </a:rPr>
              <a:t>stand</a:t>
            </a:r>
            <a:r>
              <a:rPr sz="1675" spc="44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for</a:t>
            </a:r>
            <a:endParaRPr sz="1675">
              <a:latin typeface="Calibri"/>
              <a:cs typeface="Calibri"/>
            </a:endParaRPr>
          </a:p>
          <a:p>
            <a:pPr marL="258407"/>
            <a:r>
              <a:rPr sz="1675" spc="-4" dirty="0">
                <a:latin typeface="Calibri"/>
                <a:cs typeface="Calibri"/>
              </a:rPr>
              <a:t>“Generative </a:t>
            </a:r>
            <a:r>
              <a:rPr sz="1675" dirty="0">
                <a:latin typeface="Calibri"/>
                <a:cs typeface="Calibri"/>
              </a:rPr>
              <a:t>PreTraining” </a:t>
            </a:r>
            <a:r>
              <a:rPr sz="1675" spc="-4" dirty="0">
                <a:latin typeface="Calibri"/>
                <a:cs typeface="Calibri"/>
              </a:rPr>
              <a:t>or </a:t>
            </a:r>
            <a:r>
              <a:rPr sz="1675" dirty="0">
                <a:latin typeface="Calibri"/>
                <a:cs typeface="Calibri"/>
              </a:rPr>
              <a:t>“Generative Pretrained</a:t>
            </a:r>
            <a:r>
              <a:rPr sz="1675" spc="-11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Transformer”</a:t>
            </a:r>
            <a:endParaRPr sz="1675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45583" y="5670248"/>
            <a:ext cx="1335881" cy="210929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310" spc="-4" dirty="0">
                <a:solidFill>
                  <a:srgbClr val="175E53"/>
                </a:solidFill>
                <a:latin typeface="Calibri"/>
                <a:cs typeface="Calibri"/>
              </a:rPr>
              <a:t>[</a:t>
            </a:r>
            <a:r>
              <a:rPr sz="1310" u="sng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Devlin et </a:t>
            </a:r>
            <a:r>
              <a:rPr sz="1310" u="sng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al.,</a:t>
            </a:r>
            <a:r>
              <a:rPr sz="1310" u="sng" spc="-33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310" u="sng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2018</a:t>
            </a:r>
            <a:r>
              <a:rPr sz="1310" spc="-4" dirty="0">
                <a:solidFill>
                  <a:srgbClr val="175E53"/>
                </a:solidFill>
                <a:latin typeface="Calibri"/>
                <a:cs typeface="Calibri"/>
              </a:rPr>
              <a:t>]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AFA12B-95C5-4762-B320-63B46197CDAE}"/>
              </a:ext>
            </a:extLst>
          </p:cNvPr>
          <p:cNvSpPr txBox="1"/>
          <p:nvPr/>
        </p:nvSpPr>
        <p:spPr>
          <a:xfrm>
            <a:off x="134471" y="6488295"/>
            <a:ext cx="909223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7553">
              <a:defRPr/>
            </a:pPr>
            <a:r>
              <a:rPr lang="en-US" sz="1165" dirty="0">
                <a:solidFill>
                  <a:prstClr val="black"/>
                </a:solidFill>
                <a:latin typeface="Calibri"/>
              </a:rPr>
              <a:t>John Hewitt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BD20FFC-EF46-4918-9022-565A80261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222146"/>
            <a:ext cx="8109585" cy="955918"/>
          </a:xfrm>
        </p:spPr>
        <p:txBody>
          <a:bodyPr/>
          <a:lstStyle/>
          <a:p>
            <a:r>
              <a:rPr lang="en-US" sz="3106" dirty="0">
                <a:latin typeface="Calibri"/>
                <a:cs typeface="Calibri"/>
              </a:rPr>
              <a:t>Generative </a:t>
            </a:r>
            <a:r>
              <a:rPr lang="en-US" sz="3106" spc="-4" dirty="0">
                <a:latin typeface="Calibri"/>
                <a:cs typeface="Calibri"/>
              </a:rPr>
              <a:t>Pretrained Transformer (GPT) </a:t>
            </a:r>
            <a:br>
              <a:rPr lang="en-US" sz="3106" spc="-4" dirty="0">
                <a:latin typeface="Calibri"/>
                <a:cs typeface="Calibri"/>
              </a:rPr>
            </a:br>
            <a:r>
              <a:rPr lang="en-US" sz="3106" spc="-4" dirty="0">
                <a:latin typeface="Calibri"/>
                <a:cs typeface="Calibri"/>
              </a:rPr>
              <a:t>[</a:t>
            </a:r>
            <a:r>
              <a:rPr lang="en-US" sz="3106" u="heavy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Radford </a:t>
            </a:r>
            <a:r>
              <a:rPr lang="en-US" sz="3106" u="heavy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et al.,</a:t>
            </a:r>
            <a:r>
              <a:rPr lang="en-US" sz="3106" u="heavy" spc="40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lang="en-US" sz="3106" u="heavy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2018</a:t>
            </a:r>
            <a:r>
              <a:rPr lang="en-US" sz="3106" dirty="0">
                <a:latin typeface="Calibri"/>
                <a:cs typeface="Calibri"/>
              </a:rPr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6224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87550" y="1774727"/>
            <a:ext cx="7624692" cy="878181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9246">
              <a:spcBef>
                <a:spcPts val="77"/>
              </a:spcBef>
            </a:pPr>
            <a:r>
              <a:rPr sz="1675" spc="-4" dirty="0">
                <a:latin typeface="Calibri"/>
                <a:cs typeface="Calibri"/>
              </a:rPr>
              <a:t>How </a:t>
            </a:r>
            <a:r>
              <a:rPr sz="1675" dirty="0">
                <a:latin typeface="Calibri"/>
                <a:cs typeface="Calibri"/>
              </a:rPr>
              <a:t>do we </a:t>
            </a:r>
            <a:r>
              <a:rPr sz="1675" spc="-4" dirty="0">
                <a:latin typeface="Calibri"/>
                <a:cs typeface="Calibri"/>
              </a:rPr>
              <a:t>format </a:t>
            </a:r>
            <a:r>
              <a:rPr sz="1675" dirty="0">
                <a:latin typeface="Calibri"/>
                <a:cs typeface="Calibri"/>
              </a:rPr>
              <a:t>inputs to </a:t>
            </a:r>
            <a:r>
              <a:rPr sz="1675" spc="-4" dirty="0">
                <a:latin typeface="Calibri"/>
                <a:cs typeface="Calibri"/>
              </a:rPr>
              <a:t>our decoder for </a:t>
            </a:r>
            <a:r>
              <a:rPr sz="1675" b="1" dirty="0">
                <a:latin typeface="Calibri"/>
                <a:cs typeface="Calibri"/>
              </a:rPr>
              <a:t>finetuning</a:t>
            </a:r>
            <a:r>
              <a:rPr sz="1675" b="1" spc="29" dirty="0">
                <a:latin typeface="Calibri"/>
                <a:cs typeface="Calibri"/>
              </a:rPr>
              <a:t> </a:t>
            </a:r>
            <a:r>
              <a:rPr sz="1675" b="1" dirty="0">
                <a:latin typeface="Calibri"/>
                <a:cs typeface="Calibri"/>
              </a:rPr>
              <a:t>tasks?</a:t>
            </a:r>
            <a:endParaRPr sz="1675">
              <a:latin typeface="Calibri"/>
              <a:cs typeface="Calibri"/>
            </a:endParaRPr>
          </a:p>
          <a:p>
            <a:pPr>
              <a:spcBef>
                <a:spcPts val="15"/>
              </a:spcBef>
            </a:pPr>
            <a:endParaRPr sz="2293">
              <a:latin typeface="Calibri"/>
              <a:cs typeface="Calibri"/>
            </a:endParaRPr>
          </a:p>
          <a:p>
            <a:pPr marL="9246"/>
            <a:r>
              <a:rPr sz="1675" b="1" dirty="0">
                <a:latin typeface="Calibri"/>
                <a:cs typeface="Calibri"/>
              </a:rPr>
              <a:t>Natural Language Inference: </a:t>
            </a:r>
            <a:r>
              <a:rPr sz="1675" spc="-4" dirty="0">
                <a:latin typeface="Calibri"/>
                <a:cs typeface="Calibri"/>
              </a:rPr>
              <a:t>Label pairs of sentences </a:t>
            </a:r>
            <a:r>
              <a:rPr sz="1675" dirty="0">
                <a:latin typeface="Calibri"/>
                <a:cs typeface="Calibri"/>
              </a:rPr>
              <a:t>as</a:t>
            </a:r>
            <a:r>
              <a:rPr sz="1675" spc="113" dirty="0">
                <a:latin typeface="Calibri"/>
                <a:cs typeface="Calibri"/>
              </a:rPr>
              <a:t> </a:t>
            </a:r>
            <a:r>
              <a:rPr sz="1675" i="1" spc="-4" dirty="0">
                <a:latin typeface="Calibri"/>
                <a:cs typeface="Calibri"/>
              </a:rPr>
              <a:t>entailing/contradictory/neutral</a:t>
            </a:r>
            <a:endParaRPr sz="1675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7551" y="2642985"/>
            <a:ext cx="3435850" cy="627501"/>
          </a:xfrm>
          <a:prstGeom prst="rect">
            <a:avLst/>
          </a:prstGeom>
        </p:spPr>
        <p:txBody>
          <a:bodyPr vert="horz" wrap="square" lIns="0" tIns="60092" rIns="0" bIns="0" rtlCol="0">
            <a:spAutoFit/>
          </a:bodyPr>
          <a:lstStyle/>
          <a:p>
            <a:pPr marL="9246">
              <a:spcBef>
                <a:spcPts val="474"/>
              </a:spcBef>
            </a:pPr>
            <a:r>
              <a:rPr sz="1675" dirty="0">
                <a:solidFill>
                  <a:srgbClr val="007B92"/>
                </a:solidFill>
                <a:latin typeface="Calibri"/>
                <a:cs typeface="Calibri"/>
              </a:rPr>
              <a:t>Premise: </a:t>
            </a:r>
            <a:r>
              <a:rPr sz="1675" i="1" dirty="0">
                <a:solidFill>
                  <a:srgbClr val="007B92"/>
                </a:solidFill>
                <a:latin typeface="Calibri"/>
                <a:cs typeface="Calibri"/>
              </a:rPr>
              <a:t>The man is in the</a:t>
            </a:r>
            <a:r>
              <a:rPr sz="1675" i="1" spc="-15" dirty="0">
                <a:solidFill>
                  <a:srgbClr val="007B92"/>
                </a:solidFill>
                <a:latin typeface="Calibri"/>
                <a:cs typeface="Calibri"/>
              </a:rPr>
              <a:t> </a:t>
            </a:r>
            <a:r>
              <a:rPr sz="1675" i="1" dirty="0">
                <a:solidFill>
                  <a:srgbClr val="007B92"/>
                </a:solidFill>
                <a:latin typeface="Calibri"/>
                <a:cs typeface="Calibri"/>
              </a:rPr>
              <a:t>doorway</a:t>
            </a:r>
            <a:endParaRPr sz="1675">
              <a:latin typeface="Calibri"/>
              <a:cs typeface="Calibri"/>
            </a:endParaRPr>
          </a:p>
          <a:p>
            <a:pPr marL="9246">
              <a:spcBef>
                <a:spcPts val="401"/>
              </a:spcBef>
            </a:pPr>
            <a:r>
              <a:rPr sz="1675" spc="-4" dirty="0">
                <a:solidFill>
                  <a:srgbClr val="007B92"/>
                </a:solidFill>
                <a:latin typeface="Calibri"/>
                <a:cs typeface="Calibri"/>
              </a:rPr>
              <a:t>Hypothesis: </a:t>
            </a:r>
            <a:r>
              <a:rPr sz="1675" i="1" dirty="0">
                <a:solidFill>
                  <a:srgbClr val="007B92"/>
                </a:solidFill>
                <a:latin typeface="Calibri"/>
                <a:cs typeface="Calibri"/>
              </a:rPr>
              <a:t>The </a:t>
            </a:r>
            <a:r>
              <a:rPr sz="1675" i="1" spc="-4" dirty="0">
                <a:solidFill>
                  <a:srgbClr val="007B92"/>
                </a:solidFill>
                <a:latin typeface="Calibri"/>
                <a:cs typeface="Calibri"/>
              </a:rPr>
              <a:t>person </a:t>
            </a:r>
            <a:r>
              <a:rPr sz="1675" i="1" dirty="0">
                <a:solidFill>
                  <a:srgbClr val="007B92"/>
                </a:solidFill>
                <a:latin typeface="Calibri"/>
                <a:cs typeface="Calibri"/>
              </a:rPr>
              <a:t>is near the </a:t>
            </a:r>
            <a:r>
              <a:rPr sz="1675" i="1" spc="-4" dirty="0">
                <a:solidFill>
                  <a:srgbClr val="007B92"/>
                </a:solidFill>
                <a:latin typeface="Calibri"/>
                <a:cs typeface="Calibri"/>
              </a:rPr>
              <a:t>door</a:t>
            </a:r>
            <a:endParaRPr sz="1675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7551" y="3561739"/>
            <a:ext cx="7489718" cy="1848732"/>
          </a:xfrm>
          <a:prstGeom prst="rect">
            <a:avLst/>
          </a:prstGeom>
        </p:spPr>
        <p:txBody>
          <a:bodyPr vert="horz" wrap="square" lIns="0" tIns="60092" rIns="0" bIns="0" rtlCol="0">
            <a:spAutoFit/>
          </a:bodyPr>
          <a:lstStyle/>
          <a:p>
            <a:pPr marL="9246">
              <a:spcBef>
                <a:spcPts val="474"/>
              </a:spcBef>
            </a:pPr>
            <a:r>
              <a:rPr sz="1675" dirty="0">
                <a:latin typeface="Calibri"/>
                <a:cs typeface="Calibri"/>
              </a:rPr>
              <a:t>Radford et al., </a:t>
            </a:r>
            <a:r>
              <a:rPr sz="1675" spc="-4" dirty="0">
                <a:latin typeface="Calibri"/>
                <a:cs typeface="Calibri"/>
              </a:rPr>
              <a:t>2018 </a:t>
            </a:r>
            <a:r>
              <a:rPr sz="1675" dirty="0">
                <a:latin typeface="Calibri"/>
                <a:cs typeface="Calibri"/>
              </a:rPr>
              <a:t>evaluate </a:t>
            </a:r>
            <a:r>
              <a:rPr sz="1675" spc="-4" dirty="0">
                <a:latin typeface="Calibri"/>
                <a:cs typeface="Calibri"/>
              </a:rPr>
              <a:t>on natural </a:t>
            </a:r>
            <a:r>
              <a:rPr sz="1675" dirty="0">
                <a:latin typeface="Calibri"/>
                <a:cs typeface="Calibri"/>
              </a:rPr>
              <a:t>language</a:t>
            </a:r>
            <a:r>
              <a:rPr sz="1675" spc="-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inference.</a:t>
            </a:r>
            <a:endParaRPr sz="1675">
              <a:latin typeface="Calibri"/>
              <a:cs typeface="Calibri"/>
            </a:endParaRPr>
          </a:p>
          <a:p>
            <a:pPr marL="9246">
              <a:spcBef>
                <a:spcPts val="401"/>
              </a:spcBef>
            </a:pPr>
            <a:r>
              <a:rPr sz="1675" dirty="0">
                <a:latin typeface="Calibri"/>
                <a:cs typeface="Calibri"/>
              </a:rPr>
              <a:t>Here’s roughly </a:t>
            </a:r>
            <a:r>
              <a:rPr sz="1675" spc="-4" dirty="0">
                <a:latin typeface="Calibri"/>
                <a:cs typeface="Calibri"/>
              </a:rPr>
              <a:t>how </a:t>
            </a:r>
            <a:r>
              <a:rPr sz="1675" dirty="0">
                <a:latin typeface="Calibri"/>
                <a:cs typeface="Calibri"/>
              </a:rPr>
              <a:t>the input was </a:t>
            </a:r>
            <a:r>
              <a:rPr sz="1675" spc="-4" dirty="0">
                <a:latin typeface="Calibri"/>
                <a:cs typeface="Calibri"/>
              </a:rPr>
              <a:t>formatted, </a:t>
            </a:r>
            <a:r>
              <a:rPr sz="1675" dirty="0">
                <a:latin typeface="Calibri"/>
                <a:cs typeface="Calibri"/>
              </a:rPr>
              <a:t>as a </a:t>
            </a:r>
            <a:r>
              <a:rPr sz="1675" spc="-4" dirty="0">
                <a:latin typeface="Calibri"/>
                <a:cs typeface="Calibri"/>
              </a:rPr>
              <a:t>sequence of </a:t>
            </a:r>
            <a:r>
              <a:rPr sz="1675" dirty="0">
                <a:latin typeface="Calibri"/>
                <a:cs typeface="Calibri"/>
              </a:rPr>
              <a:t>tokens </a:t>
            </a:r>
            <a:r>
              <a:rPr sz="1675" spc="-4" dirty="0">
                <a:latin typeface="Calibri"/>
                <a:cs typeface="Calibri"/>
              </a:rPr>
              <a:t>for </a:t>
            </a:r>
            <a:r>
              <a:rPr sz="1675" dirty="0">
                <a:latin typeface="Calibri"/>
                <a:cs typeface="Calibri"/>
              </a:rPr>
              <a:t>the</a:t>
            </a:r>
            <a:r>
              <a:rPr sz="1675" spc="98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decoder.</a:t>
            </a:r>
            <a:endParaRPr sz="1675">
              <a:latin typeface="Calibri"/>
              <a:cs typeface="Calibri"/>
            </a:endParaRPr>
          </a:p>
          <a:p>
            <a:pPr>
              <a:spcBef>
                <a:spcPts val="15"/>
              </a:spcBef>
            </a:pPr>
            <a:endParaRPr sz="2293">
              <a:latin typeface="Calibri"/>
              <a:cs typeface="Calibri"/>
            </a:endParaRPr>
          </a:p>
          <a:p>
            <a:pPr marL="9246"/>
            <a:r>
              <a:rPr sz="1675" dirty="0">
                <a:latin typeface="Calibri"/>
                <a:cs typeface="Calibri"/>
              </a:rPr>
              <a:t>[START] </a:t>
            </a:r>
            <a:r>
              <a:rPr sz="1675" i="1" dirty="0">
                <a:solidFill>
                  <a:srgbClr val="007B92"/>
                </a:solidFill>
                <a:latin typeface="Calibri"/>
                <a:cs typeface="Calibri"/>
              </a:rPr>
              <a:t>The man is </a:t>
            </a:r>
            <a:r>
              <a:rPr sz="1675" i="1" spc="-4" dirty="0">
                <a:solidFill>
                  <a:srgbClr val="007B92"/>
                </a:solidFill>
                <a:latin typeface="Calibri"/>
                <a:cs typeface="Calibri"/>
              </a:rPr>
              <a:t>in </a:t>
            </a:r>
            <a:r>
              <a:rPr sz="1675" i="1" dirty="0">
                <a:solidFill>
                  <a:srgbClr val="007B92"/>
                </a:solidFill>
                <a:latin typeface="Calibri"/>
                <a:cs typeface="Calibri"/>
              </a:rPr>
              <a:t>the doorway </a:t>
            </a:r>
            <a:r>
              <a:rPr sz="1675" dirty="0">
                <a:latin typeface="Calibri"/>
                <a:cs typeface="Calibri"/>
              </a:rPr>
              <a:t>[DELIM] </a:t>
            </a:r>
            <a:r>
              <a:rPr sz="1675" i="1" dirty="0">
                <a:solidFill>
                  <a:srgbClr val="007B92"/>
                </a:solidFill>
                <a:latin typeface="Calibri"/>
                <a:cs typeface="Calibri"/>
              </a:rPr>
              <a:t>The </a:t>
            </a:r>
            <a:r>
              <a:rPr sz="1675" i="1" spc="-4" dirty="0">
                <a:solidFill>
                  <a:srgbClr val="007B92"/>
                </a:solidFill>
                <a:latin typeface="Calibri"/>
                <a:cs typeface="Calibri"/>
              </a:rPr>
              <a:t>person </a:t>
            </a:r>
            <a:r>
              <a:rPr sz="1675" i="1" dirty="0">
                <a:solidFill>
                  <a:srgbClr val="007B92"/>
                </a:solidFill>
                <a:latin typeface="Calibri"/>
                <a:cs typeface="Calibri"/>
              </a:rPr>
              <a:t>is </a:t>
            </a:r>
            <a:r>
              <a:rPr sz="1675" i="1" spc="-4" dirty="0">
                <a:solidFill>
                  <a:srgbClr val="007B92"/>
                </a:solidFill>
                <a:latin typeface="Calibri"/>
                <a:cs typeface="Calibri"/>
              </a:rPr>
              <a:t>near the </a:t>
            </a:r>
            <a:r>
              <a:rPr sz="1675" i="1" dirty="0">
                <a:solidFill>
                  <a:srgbClr val="007B92"/>
                </a:solidFill>
                <a:latin typeface="Calibri"/>
                <a:cs typeface="Calibri"/>
              </a:rPr>
              <a:t>door</a:t>
            </a:r>
            <a:r>
              <a:rPr sz="1675" i="1" spc="-29" dirty="0">
                <a:solidFill>
                  <a:srgbClr val="007B92"/>
                </a:solidFill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[EXTRACT]</a:t>
            </a:r>
            <a:endParaRPr sz="1675">
              <a:latin typeface="Calibri"/>
              <a:cs typeface="Calibri"/>
            </a:endParaRPr>
          </a:p>
          <a:p>
            <a:pPr>
              <a:spcBef>
                <a:spcPts val="15"/>
              </a:spcBef>
            </a:pPr>
            <a:endParaRPr sz="2293">
              <a:latin typeface="Calibri"/>
              <a:cs typeface="Calibri"/>
            </a:endParaRPr>
          </a:p>
          <a:p>
            <a:pPr marL="9246"/>
            <a:r>
              <a:rPr sz="1675" dirty="0">
                <a:latin typeface="Calibri"/>
                <a:cs typeface="Calibri"/>
              </a:rPr>
              <a:t>The linear classifier is applied </a:t>
            </a:r>
            <a:r>
              <a:rPr sz="1675" spc="-4" dirty="0">
                <a:latin typeface="Calibri"/>
                <a:cs typeface="Calibri"/>
              </a:rPr>
              <a:t>to </a:t>
            </a:r>
            <a:r>
              <a:rPr sz="1675" dirty="0">
                <a:latin typeface="Calibri"/>
                <a:cs typeface="Calibri"/>
              </a:rPr>
              <a:t>the </a:t>
            </a:r>
            <a:r>
              <a:rPr sz="1675" spc="-4" dirty="0">
                <a:latin typeface="Calibri"/>
                <a:cs typeface="Calibri"/>
              </a:rPr>
              <a:t>representation of the [EXTRACT]</a:t>
            </a:r>
            <a:r>
              <a:rPr sz="1675" spc="19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token.</a:t>
            </a:r>
            <a:endParaRPr sz="1675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016200" y="2796652"/>
            <a:ext cx="221876" cy="388284"/>
          </a:xfrm>
          <a:custGeom>
            <a:avLst/>
            <a:gdLst/>
            <a:ahLst/>
            <a:cxnLst/>
            <a:rect l="l" t="t" r="r" b="b"/>
            <a:pathLst>
              <a:path w="304800" h="533400">
                <a:moveTo>
                  <a:pt x="0" y="0"/>
                </a:moveTo>
                <a:lnTo>
                  <a:pt x="59334" y="2004"/>
                </a:lnTo>
                <a:lnTo>
                  <a:pt x="107775" y="7461"/>
                </a:lnTo>
                <a:lnTo>
                  <a:pt x="140428" y="15537"/>
                </a:lnTo>
                <a:lnTo>
                  <a:pt x="152400" y="25400"/>
                </a:lnTo>
                <a:lnTo>
                  <a:pt x="152400" y="241300"/>
                </a:lnTo>
                <a:lnTo>
                  <a:pt x="164371" y="251162"/>
                </a:lnTo>
                <a:lnTo>
                  <a:pt x="197024" y="259238"/>
                </a:lnTo>
                <a:lnTo>
                  <a:pt x="245465" y="264695"/>
                </a:lnTo>
                <a:lnTo>
                  <a:pt x="304800" y="266700"/>
                </a:lnTo>
                <a:lnTo>
                  <a:pt x="245465" y="268704"/>
                </a:lnTo>
                <a:lnTo>
                  <a:pt x="197024" y="274161"/>
                </a:lnTo>
                <a:lnTo>
                  <a:pt x="164371" y="282237"/>
                </a:lnTo>
                <a:lnTo>
                  <a:pt x="152400" y="292100"/>
                </a:lnTo>
                <a:lnTo>
                  <a:pt x="152400" y="508000"/>
                </a:lnTo>
                <a:lnTo>
                  <a:pt x="140428" y="517862"/>
                </a:lnTo>
                <a:lnTo>
                  <a:pt x="107775" y="525938"/>
                </a:lnTo>
                <a:lnTo>
                  <a:pt x="59334" y="531395"/>
                </a:lnTo>
                <a:lnTo>
                  <a:pt x="0" y="5334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7" name="object 7"/>
          <p:cNvSpPr txBox="1"/>
          <p:nvPr/>
        </p:nvSpPr>
        <p:spPr>
          <a:xfrm>
            <a:off x="4351327" y="2828918"/>
            <a:ext cx="986888" cy="267565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9246">
              <a:spcBef>
                <a:spcPts val="77"/>
              </a:spcBef>
            </a:pPr>
            <a:r>
              <a:rPr sz="1675" b="1" spc="-8" dirty="0">
                <a:solidFill>
                  <a:srgbClr val="007B92"/>
                </a:solidFill>
                <a:latin typeface="Calibri"/>
                <a:cs typeface="Calibri"/>
              </a:rPr>
              <a:t>entailment</a:t>
            </a:r>
            <a:endParaRPr sz="1675">
              <a:latin typeface="Calibri"/>
              <a:cs typeface="Calibri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ED99C53-F819-43B4-B8B9-8F92AE7D8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222146"/>
            <a:ext cx="8109585" cy="955918"/>
          </a:xfrm>
        </p:spPr>
        <p:txBody>
          <a:bodyPr/>
          <a:lstStyle/>
          <a:p>
            <a:r>
              <a:rPr lang="en-US" sz="3106" dirty="0">
                <a:latin typeface="Calibri"/>
                <a:cs typeface="Calibri"/>
              </a:rPr>
              <a:t>Generative </a:t>
            </a:r>
            <a:r>
              <a:rPr lang="en-US" sz="3106" spc="-4" dirty="0">
                <a:latin typeface="Calibri"/>
                <a:cs typeface="Calibri"/>
              </a:rPr>
              <a:t>Pretrained Transformer (GPT) </a:t>
            </a:r>
            <a:br>
              <a:rPr lang="en-US" sz="3106" spc="-4" dirty="0">
                <a:latin typeface="Calibri"/>
                <a:cs typeface="Calibri"/>
              </a:rPr>
            </a:br>
            <a:r>
              <a:rPr lang="en-US" sz="3106" spc="-4" dirty="0">
                <a:latin typeface="Calibri"/>
                <a:cs typeface="Calibri"/>
              </a:rPr>
              <a:t>[</a:t>
            </a:r>
            <a:r>
              <a:rPr lang="en-US" sz="3106" u="heavy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Radford </a:t>
            </a:r>
            <a:r>
              <a:rPr lang="en-US" sz="3106" u="heavy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et al.,</a:t>
            </a:r>
            <a:r>
              <a:rPr lang="en-US" sz="3106" u="heavy" spc="40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lang="en-US" sz="3106" u="heavy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2018</a:t>
            </a:r>
            <a:r>
              <a:rPr lang="en-US" sz="3106" dirty="0">
                <a:latin typeface="Calibri"/>
                <a:cs typeface="Calibri"/>
              </a:rPr>
              <a:t>]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4F973D-7090-4958-BC0F-36D5F2EFB4B6}"/>
              </a:ext>
            </a:extLst>
          </p:cNvPr>
          <p:cNvSpPr txBox="1"/>
          <p:nvPr/>
        </p:nvSpPr>
        <p:spPr>
          <a:xfrm>
            <a:off x="134471" y="6488295"/>
            <a:ext cx="909223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7553">
              <a:defRPr/>
            </a:pPr>
            <a:r>
              <a:rPr lang="en-US" sz="1165" dirty="0">
                <a:solidFill>
                  <a:prstClr val="black"/>
                </a:solidFill>
                <a:latin typeface="Calibri"/>
              </a:rPr>
              <a:t>John Hewitt</a:t>
            </a:r>
          </a:p>
        </p:txBody>
      </p:sp>
    </p:spTree>
    <p:extLst>
      <p:ext uri="{BB962C8B-B14F-4D97-AF65-F5344CB8AC3E}">
        <p14:creationId xmlns:p14="http://schemas.microsoft.com/office/powerpoint/2010/main" val="17536315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87551" y="1774727"/>
            <a:ext cx="5163712" cy="267565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9246">
              <a:spcBef>
                <a:spcPts val="77"/>
              </a:spcBef>
            </a:pPr>
            <a:r>
              <a:rPr sz="1675" dirty="0">
                <a:latin typeface="Calibri"/>
                <a:cs typeface="Calibri"/>
              </a:rPr>
              <a:t>GPT results </a:t>
            </a:r>
            <a:r>
              <a:rPr sz="1675" spc="-4" dirty="0">
                <a:latin typeface="Calibri"/>
                <a:cs typeface="Calibri"/>
              </a:rPr>
              <a:t>on </a:t>
            </a:r>
            <a:r>
              <a:rPr sz="1675" dirty="0">
                <a:latin typeface="Calibri"/>
                <a:cs typeface="Calibri"/>
              </a:rPr>
              <a:t>various </a:t>
            </a:r>
            <a:r>
              <a:rPr sz="1675" i="1" dirty="0">
                <a:latin typeface="Calibri"/>
                <a:cs typeface="Calibri"/>
              </a:rPr>
              <a:t>natural language inference</a:t>
            </a:r>
            <a:r>
              <a:rPr sz="1675" i="1" spc="-29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datasets.</a:t>
            </a:r>
            <a:endParaRPr sz="1675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7267" y="2535306"/>
            <a:ext cx="7603854" cy="21357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140A836-82BC-4B18-9136-B373D5490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222146"/>
            <a:ext cx="8109585" cy="955918"/>
          </a:xfrm>
        </p:spPr>
        <p:txBody>
          <a:bodyPr/>
          <a:lstStyle/>
          <a:p>
            <a:r>
              <a:rPr lang="en-US" sz="3106" dirty="0">
                <a:latin typeface="Calibri"/>
                <a:cs typeface="Calibri"/>
              </a:rPr>
              <a:t>Generative </a:t>
            </a:r>
            <a:r>
              <a:rPr lang="en-US" sz="3106" spc="-4" dirty="0">
                <a:latin typeface="Calibri"/>
                <a:cs typeface="Calibri"/>
              </a:rPr>
              <a:t>Pretrained Transformer (GPT) </a:t>
            </a:r>
            <a:br>
              <a:rPr lang="en-US" sz="3106" spc="-4" dirty="0">
                <a:latin typeface="Calibri"/>
                <a:cs typeface="Calibri"/>
              </a:rPr>
            </a:br>
            <a:r>
              <a:rPr lang="en-US" sz="3106" spc="-4" dirty="0">
                <a:latin typeface="Calibri"/>
                <a:cs typeface="Calibri"/>
              </a:rPr>
              <a:t>[</a:t>
            </a:r>
            <a:r>
              <a:rPr lang="en-US" sz="3106" u="heavy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Radford </a:t>
            </a:r>
            <a:r>
              <a:rPr lang="en-US" sz="3106" u="heavy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et al.,</a:t>
            </a:r>
            <a:r>
              <a:rPr lang="en-US" sz="3106" u="heavy" spc="40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lang="en-US" sz="3106" u="heavy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2018</a:t>
            </a:r>
            <a:r>
              <a:rPr lang="en-US" sz="3106" dirty="0">
                <a:latin typeface="Calibri"/>
                <a:cs typeface="Calibri"/>
              </a:rPr>
              <a:t>]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FACB90-FC58-41BD-8163-5EDE33C17CB4}"/>
              </a:ext>
            </a:extLst>
          </p:cNvPr>
          <p:cNvSpPr txBox="1"/>
          <p:nvPr/>
        </p:nvSpPr>
        <p:spPr>
          <a:xfrm>
            <a:off x="134471" y="6488295"/>
            <a:ext cx="909223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7553">
              <a:defRPr/>
            </a:pPr>
            <a:r>
              <a:rPr lang="en-US" sz="1165" dirty="0">
                <a:solidFill>
                  <a:prstClr val="black"/>
                </a:solidFill>
                <a:latin typeface="Calibri"/>
              </a:rPr>
              <a:t>John Hewitt</a:t>
            </a:r>
          </a:p>
        </p:txBody>
      </p:sp>
    </p:spTree>
    <p:extLst>
      <p:ext uri="{BB962C8B-B14F-4D97-AF65-F5344CB8AC3E}">
        <p14:creationId xmlns:p14="http://schemas.microsoft.com/office/powerpoint/2010/main" val="40998420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7551" y="1668669"/>
            <a:ext cx="8080464" cy="871455"/>
          </a:xfrm>
          <a:prstGeom prst="rect">
            <a:avLst/>
          </a:prstGeom>
        </p:spPr>
        <p:txBody>
          <a:bodyPr vert="horz" wrap="square" lIns="0" tIns="34669" rIns="0" bIns="0" rtlCol="0">
            <a:spAutoFit/>
          </a:bodyPr>
          <a:lstStyle/>
          <a:p>
            <a:pPr marL="9246" marR="3698">
              <a:lnSpc>
                <a:spcPct val="110000"/>
              </a:lnSpc>
              <a:spcBef>
                <a:spcPts val="273"/>
              </a:spcBef>
            </a:pPr>
            <a:r>
              <a:rPr sz="1675" dirty="0">
                <a:latin typeface="Calibri"/>
                <a:cs typeface="Calibri"/>
              </a:rPr>
              <a:t>We mentioned </a:t>
            </a:r>
            <a:r>
              <a:rPr sz="1675" spc="-4" dirty="0">
                <a:latin typeface="Calibri"/>
                <a:cs typeface="Calibri"/>
              </a:rPr>
              <a:t>how </a:t>
            </a:r>
            <a:r>
              <a:rPr sz="1675" dirty="0">
                <a:latin typeface="Calibri"/>
                <a:cs typeface="Calibri"/>
              </a:rPr>
              <a:t>pretrained </a:t>
            </a:r>
            <a:r>
              <a:rPr sz="1675" spc="-4" dirty="0">
                <a:latin typeface="Calibri"/>
                <a:cs typeface="Calibri"/>
              </a:rPr>
              <a:t>decoders can be used </a:t>
            </a:r>
            <a:r>
              <a:rPr sz="1675" b="1" dirty="0">
                <a:latin typeface="Calibri"/>
                <a:cs typeface="Calibri"/>
              </a:rPr>
              <a:t>in their capacities as language </a:t>
            </a:r>
            <a:r>
              <a:rPr sz="1675" b="1" spc="-4" dirty="0">
                <a:latin typeface="Calibri"/>
                <a:cs typeface="Calibri"/>
              </a:rPr>
              <a:t>models.  GPT-2, </a:t>
            </a:r>
            <a:r>
              <a:rPr sz="1675" dirty="0">
                <a:latin typeface="Calibri"/>
                <a:cs typeface="Calibri"/>
              </a:rPr>
              <a:t>a </a:t>
            </a:r>
            <a:r>
              <a:rPr sz="1675" spc="-4" dirty="0">
                <a:latin typeface="Calibri"/>
                <a:cs typeface="Calibri"/>
              </a:rPr>
              <a:t>larger </a:t>
            </a:r>
            <a:r>
              <a:rPr sz="1675" dirty="0">
                <a:latin typeface="Calibri"/>
                <a:cs typeface="Calibri"/>
              </a:rPr>
              <a:t>version </a:t>
            </a:r>
            <a:r>
              <a:rPr sz="1675" spc="-4" dirty="0">
                <a:latin typeface="Calibri"/>
                <a:cs typeface="Calibri"/>
              </a:rPr>
              <a:t>of </a:t>
            </a:r>
            <a:r>
              <a:rPr sz="1675" dirty="0">
                <a:latin typeface="Calibri"/>
                <a:cs typeface="Calibri"/>
              </a:rPr>
              <a:t>GPT trained </a:t>
            </a:r>
            <a:r>
              <a:rPr sz="1675" spc="-4" dirty="0">
                <a:latin typeface="Calibri"/>
                <a:cs typeface="Calibri"/>
              </a:rPr>
              <a:t>on more data, was </a:t>
            </a:r>
            <a:r>
              <a:rPr sz="1675" dirty="0">
                <a:latin typeface="Calibri"/>
                <a:cs typeface="Calibri"/>
              </a:rPr>
              <a:t>shown to </a:t>
            </a:r>
            <a:r>
              <a:rPr sz="1675" spc="-4" dirty="0">
                <a:latin typeface="Calibri"/>
                <a:cs typeface="Calibri"/>
              </a:rPr>
              <a:t>produce </a:t>
            </a:r>
            <a:r>
              <a:rPr sz="1675" dirty="0">
                <a:latin typeface="Calibri"/>
                <a:cs typeface="Calibri"/>
              </a:rPr>
              <a:t>relatively  </a:t>
            </a:r>
            <a:r>
              <a:rPr sz="1675" spc="-4" dirty="0">
                <a:latin typeface="Calibri"/>
                <a:cs typeface="Calibri"/>
              </a:rPr>
              <a:t>convincing samples </a:t>
            </a:r>
            <a:r>
              <a:rPr sz="1675" dirty="0">
                <a:latin typeface="Calibri"/>
                <a:cs typeface="Calibri"/>
              </a:rPr>
              <a:t>of </a:t>
            </a:r>
            <a:r>
              <a:rPr sz="1675" spc="-4" dirty="0">
                <a:latin typeface="Calibri"/>
                <a:cs typeface="Calibri"/>
              </a:rPr>
              <a:t>natural</a:t>
            </a:r>
            <a:r>
              <a:rPr sz="1675" spc="-19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language.</a:t>
            </a:r>
            <a:endParaRPr sz="1675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34003" y="2696338"/>
            <a:ext cx="6227421" cy="27850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9B80E2-EFC1-42F2-B9BD-2FAE2BE470AE}"/>
              </a:ext>
            </a:extLst>
          </p:cNvPr>
          <p:cNvSpPr txBox="1"/>
          <p:nvPr/>
        </p:nvSpPr>
        <p:spPr>
          <a:xfrm>
            <a:off x="134471" y="6488295"/>
            <a:ext cx="909223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7553">
              <a:defRPr/>
            </a:pPr>
            <a:r>
              <a:rPr lang="en-US" sz="1165" dirty="0">
                <a:solidFill>
                  <a:prstClr val="black"/>
                </a:solidFill>
                <a:latin typeface="Calibri"/>
              </a:rPr>
              <a:t>John Hewitt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4575ABB-5DE7-4BC7-9855-F71F11F90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222146"/>
            <a:ext cx="8109585" cy="955918"/>
          </a:xfrm>
        </p:spPr>
        <p:txBody>
          <a:bodyPr/>
          <a:lstStyle/>
          <a:p>
            <a:r>
              <a:rPr lang="en-US" sz="3106" dirty="0">
                <a:latin typeface="Calibri"/>
                <a:cs typeface="Calibri"/>
              </a:rPr>
              <a:t>Increasingly convincing generations </a:t>
            </a:r>
            <a:r>
              <a:rPr lang="en-US" sz="3106" spc="-4" dirty="0">
                <a:latin typeface="Calibri"/>
                <a:cs typeface="Calibri"/>
              </a:rPr>
              <a:t>(GPT2) [</a:t>
            </a:r>
            <a:r>
              <a:rPr lang="en-US" sz="3106" u="heavy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Radford </a:t>
            </a:r>
            <a:r>
              <a:rPr lang="en-US" sz="3106" u="heavy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et al.,</a:t>
            </a:r>
            <a:r>
              <a:rPr lang="en-US" sz="3106" u="heavy" spc="40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lang="en-US" sz="3106" u="heavy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2018</a:t>
            </a:r>
            <a:r>
              <a:rPr lang="en-US" sz="3106" dirty="0">
                <a:latin typeface="Calibri"/>
                <a:cs typeface="Calibri"/>
              </a:rPr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4167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87552" y="1774727"/>
            <a:ext cx="7213296" cy="1174929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9246">
              <a:spcBef>
                <a:spcPts val="77"/>
              </a:spcBef>
            </a:pPr>
            <a:r>
              <a:rPr sz="1675" dirty="0">
                <a:latin typeface="Calibri"/>
                <a:cs typeface="Calibri"/>
              </a:rPr>
              <a:t>Let’s take a look at the assumptions we’ve made about a language’s</a:t>
            </a:r>
            <a:r>
              <a:rPr sz="1675" spc="19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vocabulary.</a:t>
            </a:r>
            <a:endParaRPr sz="1675">
              <a:latin typeface="Calibri"/>
              <a:cs typeface="Calibri"/>
            </a:endParaRPr>
          </a:p>
          <a:p>
            <a:pPr>
              <a:spcBef>
                <a:spcPts val="15"/>
              </a:spcBef>
            </a:pPr>
            <a:endParaRPr sz="1893">
              <a:latin typeface="Calibri"/>
              <a:cs typeface="Calibri"/>
            </a:endParaRPr>
          </a:p>
          <a:p>
            <a:pPr marL="9246" marR="3698">
              <a:lnSpc>
                <a:spcPct val="124300"/>
              </a:lnSpc>
            </a:pPr>
            <a:r>
              <a:rPr sz="1675" dirty="0">
                <a:latin typeface="Calibri"/>
                <a:cs typeface="Calibri"/>
              </a:rPr>
              <a:t>We assume a </a:t>
            </a:r>
            <a:r>
              <a:rPr sz="1675" spc="-4" dirty="0">
                <a:latin typeface="Calibri"/>
                <a:cs typeface="Calibri"/>
              </a:rPr>
              <a:t>fixed </a:t>
            </a:r>
            <a:r>
              <a:rPr sz="1675" dirty="0">
                <a:latin typeface="Calibri"/>
                <a:cs typeface="Calibri"/>
              </a:rPr>
              <a:t>vocab </a:t>
            </a:r>
            <a:r>
              <a:rPr sz="1675" spc="-4" dirty="0">
                <a:latin typeface="Calibri"/>
                <a:cs typeface="Calibri"/>
              </a:rPr>
              <a:t>of </a:t>
            </a:r>
            <a:r>
              <a:rPr sz="1675" dirty="0">
                <a:latin typeface="Calibri"/>
                <a:cs typeface="Calibri"/>
              </a:rPr>
              <a:t>tens </a:t>
            </a:r>
            <a:r>
              <a:rPr sz="1675" spc="-4" dirty="0">
                <a:latin typeface="Calibri"/>
                <a:cs typeface="Calibri"/>
              </a:rPr>
              <a:t>of </a:t>
            </a:r>
            <a:r>
              <a:rPr sz="1675" dirty="0">
                <a:latin typeface="Calibri"/>
                <a:cs typeface="Calibri"/>
              </a:rPr>
              <a:t>thousands </a:t>
            </a:r>
            <a:r>
              <a:rPr sz="1675" spc="-4" dirty="0">
                <a:latin typeface="Calibri"/>
                <a:cs typeface="Calibri"/>
              </a:rPr>
              <a:t>of </a:t>
            </a:r>
            <a:r>
              <a:rPr sz="1675" dirty="0">
                <a:latin typeface="Calibri"/>
                <a:cs typeface="Calibri"/>
              </a:rPr>
              <a:t>words, </a:t>
            </a:r>
            <a:r>
              <a:rPr sz="1675" spc="-4" dirty="0">
                <a:latin typeface="Calibri"/>
                <a:cs typeface="Calibri"/>
              </a:rPr>
              <a:t>built </a:t>
            </a:r>
            <a:r>
              <a:rPr sz="1675" dirty="0">
                <a:latin typeface="Calibri"/>
                <a:cs typeface="Calibri"/>
              </a:rPr>
              <a:t>from </a:t>
            </a:r>
            <a:r>
              <a:rPr sz="1675" spc="-4" dirty="0">
                <a:latin typeface="Calibri"/>
                <a:cs typeface="Calibri"/>
              </a:rPr>
              <a:t>the </a:t>
            </a:r>
            <a:r>
              <a:rPr sz="1675" dirty="0">
                <a:latin typeface="Calibri"/>
                <a:cs typeface="Calibri"/>
              </a:rPr>
              <a:t>training </a:t>
            </a:r>
            <a:r>
              <a:rPr sz="1675" spc="-4" dirty="0">
                <a:latin typeface="Calibri"/>
                <a:cs typeface="Calibri"/>
              </a:rPr>
              <a:t>set.  All </a:t>
            </a:r>
            <a:r>
              <a:rPr sz="1675" i="1" dirty="0">
                <a:latin typeface="Calibri"/>
                <a:cs typeface="Calibri"/>
              </a:rPr>
              <a:t>novel </a:t>
            </a:r>
            <a:r>
              <a:rPr sz="1675" dirty="0">
                <a:latin typeface="Calibri"/>
                <a:cs typeface="Calibri"/>
              </a:rPr>
              <a:t>words seen at test </a:t>
            </a:r>
            <a:r>
              <a:rPr sz="1675" spc="-4" dirty="0">
                <a:latin typeface="Calibri"/>
                <a:cs typeface="Calibri"/>
              </a:rPr>
              <a:t>time </a:t>
            </a:r>
            <a:r>
              <a:rPr sz="1675" dirty="0">
                <a:latin typeface="Calibri"/>
                <a:cs typeface="Calibri"/>
              </a:rPr>
              <a:t>are mapped to a </a:t>
            </a:r>
            <a:r>
              <a:rPr sz="1675" spc="-4" dirty="0">
                <a:latin typeface="Calibri"/>
                <a:cs typeface="Calibri"/>
              </a:rPr>
              <a:t>single</a:t>
            </a:r>
            <a:r>
              <a:rPr sz="1675" spc="15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UNK.</a:t>
            </a:r>
            <a:endParaRPr sz="1675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19067" y="3278907"/>
            <a:ext cx="886582" cy="2518601"/>
          </a:xfrm>
          <a:prstGeom prst="rect">
            <a:avLst/>
          </a:prstGeom>
        </p:spPr>
        <p:txBody>
          <a:bodyPr vert="horz" wrap="square" lIns="0" tIns="10631" rIns="0" bIns="0" rtlCol="0">
            <a:spAutoFit/>
          </a:bodyPr>
          <a:lstStyle/>
          <a:p>
            <a:pPr marL="9246" marR="401710">
              <a:lnSpc>
                <a:spcPct val="120500"/>
              </a:lnSpc>
              <a:spcBef>
                <a:spcPts val="84"/>
              </a:spcBef>
            </a:pPr>
            <a:r>
              <a:rPr sz="1947" dirty="0">
                <a:latin typeface="Calibri"/>
                <a:cs typeface="Calibri"/>
              </a:rPr>
              <a:t>w</a:t>
            </a:r>
            <a:r>
              <a:rPr sz="1947" spc="-8" dirty="0">
                <a:latin typeface="Calibri"/>
                <a:cs typeface="Calibri"/>
              </a:rPr>
              <a:t>o</a:t>
            </a:r>
            <a:r>
              <a:rPr sz="1947" dirty="0">
                <a:latin typeface="Calibri"/>
                <a:cs typeface="Calibri"/>
              </a:rPr>
              <a:t>rd  </a:t>
            </a:r>
            <a:r>
              <a:rPr sz="1947" spc="-4" dirty="0">
                <a:solidFill>
                  <a:srgbClr val="007B92"/>
                </a:solidFill>
                <a:latin typeface="Calibri"/>
                <a:cs typeface="Calibri"/>
              </a:rPr>
              <a:t>hat  </a:t>
            </a:r>
            <a:r>
              <a:rPr sz="1947" dirty="0">
                <a:solidFill>
                  <a:srgbClr val="007B92"/>
                </a:solidFill>
                <a:latin typeface="Calibri"/>
                <a:cs typeface="Calibri"/>
              </a:rPr>
              <a:t>le</a:t>
            </a:r>
            <a:r>
              <a:rPr sz="1947" spc="4" dirty="0">
                <a:solidFill>
                  <a:srgbClr val="007B92"/>
                </a:solidFill>
                <a:latin typeface="Calibri"/>
                <a:cs typeface="Calibri"/>
              </a:rPr>
              <a:t>a</a:t>
            </a:r>
            <a:r>
              <a:rPr sz="1947" dirty="0">
                <a:solidFill>
                  <a:srgbClr val="007B92"/>
                </a:solidFill>
                <a:latin typeface="Calibri"/>
                <a:cs typeface="Calibri"/>
              </a:rPr>
              <a:t>rn</a:t>
            </a:r>
            <a:endParaRPr sz="1947">
              <a:latin typeface="Calibri"/>
              <a:cs typeface="Calibri"/>
            </a:endParaRPr>
          </a:p>
          <a:p>
            <a:pPr marL="9246" marR="3698">
              <a:lnSpc>
                <a:spcPct val="120000"/>
              </a:lnSpc>
            </a:pPr>
            <a:r>
              <a:rPr sz="1947" dirty="0">
                <a:solidFill>
                  <a:srgbClr val="007B92"/>
                </a:solidFill>
                <a:latin typeface="Calibri"/>
                <a:cs typeface="Calibri"/>
              </a:rPr>
              <a:t>taaaaasty  laern</a:t>
            </a:r>
            <a:endParaRPr sz="1947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16140" y="3278908"/>
            <a:ext cx="1392275" cy="2504321"/>
          </a:xfrm>
          <a:prstGeom prst="rect">
            <a:avLst/>
          </a:prstGeom>
        </p:spPr>
        <p:txBody>
          <a:bodyPr vert="horz" wrap="square" lIns="0" tIns="11094" rIns="0" bIns="0" rtlCol="0">
            <a:spAutoFit/>
          </a:bodyPr>
          <a:lstStyle/>
          <a:p>
            <a:pPr marL="9246" marR="3698">
              <a:lnSpc>
                <a:spcPct val="120200"/>
              </a:lnSpc>
              <a:spcBef>
                <a:spcPts val="87"/>
              </a:spcBef>
            </a:pPr>
            <a:r>
              <a:rPr sz="1947" spc="-4" dirty="0">
                <a:latin typeface="Calibri"/>
                <a:cs typeface="Calibri"/>
              </a:rPr>
              <a:t>vocab</a:t>
            </a:r>
            <a:r>
              <a:rPr sz="1947" spc="-55" dirty="0">
                <a:latin typeface="Calibri"/>
                <a:cs typeface="Calibri"/>
              </a:rPr>
              <a:t> </a:t>
            </a:r>
            <a:r>
              <a:rPr sz="1947" dirty="0">
                <a:latin typeface="Calibri"/>
                <a:cs typeface="Calibri"/>
              </a:rPr>
              <a:t>mapping  </a:t>
            </a:r>
            <a:r>
              <a:rPr sz="1947" spc="-4" dirty="0">
                <a:solidFill>
                  <a:srgbClr val="007B92"/>
                </a:solidFill>
                <a:latin typeface="Calibri"/>
                <a:cs typeface="Calibri"/>
              </a:rPr>
              <a:t>pizza (index)  </a:t>
            </a:r>
            <a:r>
              <a:rPr sz="1947" dirty="0">
                <a:solidFill>
                  <a:srgbClr val="007B92"/>
                </a:solidFill>
                <a:latin typeface="Calibri"/>
                <a:cs typeface="Calibri"/>
              </a:rPr>
              <a:t>tasty </a:t>
            </a:r>
            <a:r>
              <a:rPr sz="1947" spc="-4" dirty="0">
                <a:solidFill>
                  <a:srgbClr val="007B92"/>
                </a:solidFill>
                <a:latin typeface="Calibri"/>
                <a:cs typeface="Calibri"/>
              </a:rPr>
              <a:t>(index)  UNK (index)  UNK (index)  UNK</a:t>
            </a:r>
            <a:r>
              <a:rPr sz="1947" spc="-11" dirty="0">
                <a:solidFill>
                  <a:srgbClr val="007B92"/>
                </a:solidFill>
                <a:latin typeface="Calibri"/>
                <a:cs typeface="Calibri"/>
              </a:rPr>
              <a:t> </a:t>
            </a:r>
            <a:r>
              <a:rPr sz="1947" spc="-4" dirty="0">
                <a:solidFill>
                  <a:srgbClr val="007B92"/>
                </a:solidFill>
                <a:latin typeface="Calibri"/>
                <a:cs typeface="Calibri"/>
              </a:rPr>
              <a:t>(index)</a:t>
            </a:r>
            <a:endParaRPr sz="1947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13215" y="3334574"/>
            <a:ext cx="1040509" cy="608602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947" dirty="0">
                <a:latin typeface="Calibri"/>
                <a:cs typeface="Calibri"/>
              </a:rPr>
              <a:t>embedding</a:t>
            </a:r>
            <a:endParaRPr sz="1947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19069" y="4934951"/>
            <a:ext cx="1628481" cy="308969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947" spc="-4" dirty="0" err="1">
                <a:solidFill>
                  <a:srgbClr val="007B92"/>
                </a:solidFill>
                <a:latin typeface="Calibri"/>
                <a:cs typeface="Calibri"/>
              </a:rPr>
              <a:t>Transformerify</a:t>
            </a:r>
            <a:r>
              <a:rPr sz="1947" spc="-37" dirty="0">
                <a:solidFill>
                  <a:srgbClr val="007B92"/>
                </a:solidFill>
                <a:latin typeface="Calibri"/>
                <a:cs typeface="Calibri"/>
              </a:rPr>
              <a:t> </a:t>
            </a:r>
            <a:endParaRPr sz="1947" dirty="0">
              <a:latin typeface="Wingdings"/>
              <a:cs typeface="Wingding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791212" y="3817284"/>
            <a:ext cx="1164851" cy="110938"/>
          </a:xfrm>
          <a:custGeom>
            <a:avLst/>
            <a:gdLst/>
            <a:ahLst/>
            <a:cxnLst/>
            <a:rect l="l" t="t" r="r" b="b"/>
            <a:pathLst>
              <a:path w="1600200" h="152400">
                <a:moveTo>
                  <a:pt x="1600200" y="0"/>
                </a:moveTo>
                <a:lnTo>
                  <a:pt x="0" y="0"/>
                </a:lnTo>
                <a:lnTo>
                  <a:pt x="0" y="152400"/>
                </a:lnTo>
                <a:lnTo>
                  <a:pt x="1600200" y="152400"/>
                </a:lnTo>
                <a:lnTo>
                  <a:pt x="1600200" y="0"/>
                </a:lnTo>
                <a:close/>
              </a:path>
            </a:pathLst>
          </a:custGeom>
          <a:solidFill>
            <a:srgbClr val="8B1515"/>
          </a:solid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10" name="object 10"/>
          <p:cNvSpPr/>
          <p:nvPr/>
        </p:nvSpPr>
        <p:spPr>
          <a:xfrm>
            <a:off x="5791212" y="4119036"/>
            <a:ext cx="1164851" cy="110938"/>
          </a:xfrm>
          <a:custGeom>
            <a:avLst/>
            <a:gdLst/>
            <a:ahLst/>
            <a:cxnLst/>
            <a:rect l="l" t="t" r="r" b="b"/>
            <a:pathLst>
              <a:path w="1600200" h="152400">
                <a:moveTo>
                  <a:pt x="1600200" y="0"/>
                </a:moveTo>
                <a:lnTo>
                  <a:pt x="0" y="0"/>
                </a:lnTo>
                <a:lnTo>
                  <a:pt x="0" y="152400"/>
                </a:lnTo>
                <a:lnTo>
                  <a:pt x="1600200" y="152400"/>
                </a:lnTo>
                <a:lnTo>
                  <a:pt x="1600200" y="0"/>
                </a:lnTo>
                <a:close/>
              </a:path>
            </a:pathLst>
          </a:custGeom>
          <a:solidFill>
            <a:srgbClr val="8B1515"/>
          </a:solidFill>
        </p:spPr>
        <p:txBody>
          <a:bodyPr wrap="square" lIns="0" tIns="0" rIns="0" bIns="0" rtlCol="0"/>
          <a:lstStyle/>
          <a:p>
            <a:endParaRPr sz="1310"/>
          </a:p>
        </p:txBody>
      </p:sp>
      <p:grpSp>
        <p:nvGrpSpPr>
          <p:cNvPr id="11" name="object 11"/>
          <p:cNvGrpSpPr/>
          <p:nvPr/>
        </p:nvGrpSpPr>
        <p:grpSpPr>
          <a:xfrm>
            <a:off x="5792183" y="4430634"/>
            <a:ext cx="1171785" cy="117872"/>
            <a:chOff x="7772209" y="4804981"/>
            <a:chExt cx="1609725" cy="161925"/>
          </a:xfrm>
        </p:grpSpPr>
        <p:sp>
          <p:nvSpPr>
            <p:cNvPr id="12" name="object 12"/>
            <p:cNvSpPr/>
            <p:nvPr/>
          </p:nvSpPr>
          <p:spPr>
            <a:xfrm>
              <a:off x="7776971" y="4809744"/>
              <a:ext cx="1600200" cy="152400"/>
            </a:xfrm>
            <a:custGeom>
              <a:avLst/>
              <a:gdLst/>
              <a:ahLst/>
              <a:cxnLst/>
              <a:rect l="l" t="t" r="r" b="b"/>
              <a:pathLst>
                <a:path w="1600200" h="152400">
                  <a:moveTo>
                    <a:pt x="1600200" y="0"/>
                  </a:moveTo>
                  <a:lnTo>
                    <a:pt x="0" y="0"/>
                  </a:lnTo>
                  <a:lnTo>
                    <a:pt x="0" y="152399"/>
                  </a:lnTo>
                  <a:lnTo>
                    <a:pt x="1600200" y="152399"/>
                  </a:lnTo>
                  <a:lnTo>
                    <a:pt x="1600200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3" name="object 13"/>
            <p:cNvSpPr/>
            <p:nvPr/>
          </p:nvSpPr>
          <p:spPr>
            <a:xfrm>
              <a:off x="7776971" y="4809744"/>
              <a:ext cx="1600200" cy="152400"/>
            </a:xfrm>
            <a:custGeom>
              <a:avLst/>
              <a:gdLst/>
              <a:ahLst/>
              <a:cxnLst/>
              <a:rect l="l" t="t" r="r" b="b"/>
              <a:pathLst>
                <a:path w="1600200" h="152400">
                  <a:moveTo>
                    <a:pt x="0" y="152399"/>
                  </a:moveTo>
                  <a:lnTo>
                    <a:pt x="1600200" y="152399"/>
                  </a:lnTo>
                  <a:lnTo>
                    <a:pt x="1600200" y="0"/>
                  </a:lnTo>
                  <a:lnTo>
                    <a:pt x="0" y="0"/>
                  </a:lnTo>
                  <a:lnTo>
                    <a:pt x="0" y="152399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</p:grpSp>
      <p:sp>
        <p:nvSpPr>
          <p:cNvPr id="14" name="object 14"/>
          <p:cNvSpPr/>
          <p:nvPr/>
        </p:nvSpPr>
        <p:spPr>
          <a:xfrm>
            <a:off x="1434666" y="3738518"/>
            <a:ext cx="166407" cy="443753"/>
          </a:xfrm>
          <a:custGeom>
            <a:avLst/>
            <a:gdLst/>
            <a:ahLst/>
            <a:cxnLst/>
            <a:rect l="l" t="t" r="r" b="b"/>
            <a:pathLst>
              <a:path w="228600" h="609600">
                <a:moveTo>
                  <a:pt x="228600" y="609599"/>
                </a:moveTo>
                <a:lnTo>
                  <a:pt x="184112" y="608105"/>
                </a:lnTo>
                <a:lnTo>
                  <a:pt x="147780" y="604027"/>
                </a:lnTo>
                <a:lnTo>
                  <a:pt x="123283" y="597973"/>
                </a:lnTo>
                <a:lnTo>
                  <a:pt x="114300" y="590549"/>
                </a:lnTo>
                <a:lnTo>
                  <a:pt x="114300" y="323849"/>
                </a:lnTo>
                <a:lnTo>
                  <a:pt x="105316" y="316426"/>
                </a:lnTo>
                <a:lnTo>
                  <a:pt x="80819" y="310372"/>
                </a:lnTo>
                <a:lnTo>
                  <a:pt x="44487" y="306294"/>
                </a:lnTo>
                <a:lnTo>
                  <a:pt x="0" y="304799"/>
                </a:lnTo>
                <a:lnTo>
                  <a:pt x="44487" y="303305"/>
                </a:lnTo>
                <a:lnTo>
                  <a:pt x="80819" y="299227"/>
                </a:lnTo>
                <a:lnTo>
                  <a:pt x="105316" y="293173"/>
                </a:lnTo>
                <a:lnTo>
                  <a:pt x="114300" y="285749"/>
                </a:lnTo>
                <a:lnTo>
                  <a:pt x="114300" y="19049"/>
                </a:lnTo>
                <a:lnTo>
                  <a:pt x="123283" y="11626"/>
                </a:lnTo>
                <a:lnTo>
                  <a:pt x="147780" y="5572"/>
                </a:lnTo>
                <a:lnTo>
                  <a:pt x="184112" y="1494"/>
                </a:lnTo>
                <a:lnTo>
                  <a:pt x="2286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15" name="object 15"/>
          <p:cNvSpPr txBox="1"/>
          <p:nvPr/>
        </p:nvSpPr>
        <p:spPr>
          <a:xfrm>
            <a:off x="689901" y="3706216"/>
            <a:ext cx="636508" cy="412523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310" spc="-4" dirty="0">
                <a:solidFill>
                  <a:srgbClr val="007B92"/>
                </a:solidFill>
                <a:latin typeface="Calibri"/>
                <a:cs typeface="Calibri"/>
              </a:rPr>
              <a:t>Common</a:t>
            </a:r>
            <a:endParaRPr sz="1310">
              <a:latin typeface="Calibri"/>
              <a:cs typeface="Calibri"/>
            </a:endParaRPr>
          </a:p>
          <a:p>
            <a:pPr marL="9246">
              <a:spcBef>
                <a:spcPts val="4"/>
              </a:spcBef>
            </a:pPr>
            <a:r>
              <a:rPr sz="1310" spc="-11" dirty="0">
                <a:solidFill>
                  <a:srgbClr val="007B92"/>
                </a:solidFill>
                <a:latin typeface="Calibri"/>
                <a:cs typeface="Calibri"/>
              </a:rPr>
              <a:t>words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406931" y="4277678"/>
            <a:ext cx="175653" cy="961002"/>
          </a:xfrm>
          <a:custGeom>
            <a:avLst/>
            <a:gdLst/>
            <a:ahLst/>
            <a:cxnLst/>
            <a:rect l="l" t="t" r="r" b="b"/>
            <a:pathLst>
              <a:path w="241300" h="1320164">
                <a:moveTo>
                  <a:pt x="240792" y="429767"/>
                </a:moveTo>
                <a:lnTo>
                  <a:pt x="197477" y="428317"/>
                </a:lnTo>
                <a:lnTo>
                  <a:pt x="162115" y="424354"/>
                </a:lnTo>
                <a:lnTo>
                  <a:pt x="138279" y="418463"/>
                </a:lnTo>
                <a:lnTo>
                  <a:pt x="129540" y="411225"/>
                </a:lnTo>
                <a:lnTo>
                  <a:pt x="129540" y="233425"/>
                </a:lnTo>
                <a:lnTo>
                  <a:pt x="120800" y="226188"/>
                </a:lnTo>
                <a:lnTo>
                  <a:pt x="96964" y="220297"/>
                </a:lnTo>
                <a:lnTo>
                  <a:pt x="61602" y="216334"/>
                </a:lnTo>
                <a:lnTo>
                  <a:pt x="18288" y="214883"/>
                </a:lnTo>
                <a:lnTo>
                  <a:pt x="61602" y="213433"/>
                </a:lnTo>
                <a:lnTo>
                  <a:pt x="96964" y="209470"/>
                </a:lnTo>
                <a:lnTo>
                  <a:pt x="120800" y="203579"/>
                </a:lnTo>
                <a:lnTo>
                  <a:pt x="129540" y="196341"/>
                </a:lnTo>
                <a:lnTo>
                  <a:pt x="129540" y="18541"/>
                </a:lnTo>
                <a:lnTo>
                  <a:pt x="138279" y="11304"/>
                </a:lnTo>
                <a:lnTo>
                  <a:pt x="162115" y="5413"/>
                </a:lnTo>
                <a:lnTo>
                  <a:pt x="197477" y="1450"/>
                </a:lnTo>
                <a:lnTo>
                  <a:pt x="240792" y="0"/>
                </a:lnTo>
              </a:path>
              <a:path w="241300" h="1320164">
                <a:moveTo>
                  <a:pt x="230124" y="886967"/>
                </a:moveTo>
                <a:lnTo>
                  <a:pt x="186809" y="885517"/>
                </a:lnTo>
                <a:lnTo>
                  <a:pt x="151447" y="881554"/>
                </a:lnTo>
                <a:lnTo>
                  <a:pt x="127611" y="875663"/>
                </a:lnTo>
                <a:lnTo>
                  <a:pt x="118872" y="868426"/>
                </a:lnTo>
                <a:lnTo>
                  <a:pt x="118872" y="690626"/>
                </a:lnTo>
                <a:lnTo>
                  <a:pt x="110132" y="683388"/>
                </a:lnTo>
                <a:lnTo>
                  <a:pt x="86296" y="677497"/>
                </a:lnTo>
                <a:lnTo>
                  <a:pt x="50934" y="673534"/>
                </a:lnTo>
                <a:lnTo>
                  <a:pt x="7620" y="672083"/>
                </a:lnTo>
                <a:lnTo>
                  <a:pt x="50934" y="670633"/>
                </a:lnTo>
                <a:lnTo>
                  <a:pt x="86296" y="666670"/>
                </a:lnTo>
                <a:lnTo>
                  <a:pt x="110132" y="660779"/>
                </a:lnTo>
                <a:lnTo>
                  <a:pt x="118872" y="653541"/>
                </a:lnTo>
                <a:lnTo>
                  <a:pt x="118872" y="475741"/>
                </a:lnTo>
                <a:lnTo>
                  <a:pt x="127611" y="468504"/>
                </a:lnTo>
                <a:lnTo>
                  <a:pt x="151447" y="462613"/>
                </a:lnTo>
                <a:lnTo>
                  <a:pt x="186809" y="458650"/>
                </a:lnTo>
                <a:lnTo>
                  <a:pt x="230124" y="457200"/>
                </a:lnTo>
              </a:path>
              <a:path w="241300" h="1320164">
                <a:moveTo>
                  <a:pt x="220980" y="1319783"/>
                </a:moveTo>
                <a:lnTo>
                  <a:pt x="177998" y="1318337"/>
                </a:lnTo>
                <a:lnTo>
                  <a:pt x="142875" y="1314391"/>
                </a:lnTo>
                <a:lnTo>
                  <a:pt x="119181" y="1308537"/>
                </a:lnTo>
                <a:lnTo>
                  <a:pt x="110490" y="1301368"/>
                </a:lnTo>
                <a:lnTo>
                  <a:pt x="110490" y="1123314"/>
                </a:lnTo>
                <a:lnTo>
                  <a:pt x="101798" y="1116146"/>
                </a:lnTo>
                <a:lnTo>
                  <a:pt x="78105" y="1110292"/>
                </a:lnTo>
                <a:lnTo>
                  <a:pt x="42981" y="1106346"/>
                </a:lnTo>
                <a:lnTo>
                  <a:pt x="0" y="1104899"/>
                </a:lnTo>
                <a:lnTo>
                  <a:pt x="42981" y="1103453"/>
                </a:lnTo>
                <a:lnTo>
                  <a:pt x="78105" y="1099507"/>
                </a:lnTo>
                <a:lnTo>
                  <a:pt x="101798" y="1093653"/>
                </a:lnTo>
                <a:lnTo>
                  <a:pt x="110490" y="1086484"/>
                </a:lnTo>
                <a:lnTo>
                  <a:pt x="110490" y="908430"/>
                </a:lnTo>
                <a:lnTo>
                  <a:pt x="119181" y="901267"/>
                </a:lnTo>
                <a:lnTo>
                  <a:pt x="142875" y="895413"/>
                </a:lnTo>
                <a:lnTo>
                  <a:pt x="177998" y="891464"/>
                </a:lnTo>
                <a:lnTo>
                  <a:pt x="220980" y="89001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17" name="object 17"/>
          <p:cNvSpPr txBox="1"/>
          <p:nvPr/>
        </p:nvSpPr>
        <p:spPr>
          <a:xfrm>
            <a:off x="660170" y="4306614"/>
            <a:ext cx="691053" cy="210929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310" spc="-73" dirty="0">
                <a:solidFill>
                  <a:srgbClr val="007B92"/>
                </a:solidFill>
                <a:latin typeface="Calibri"/>
                <a:cs typeface="Calibri"/>
              </a:rPr>
              <a:t>V</a:t>
            </a:r>
            <a:r>
              <a:rPr sz="1310" dirty="0">
                <a:solidFill>
                  <a:srgbClr val="007B92"/>
                </a:solidFill>
                <a:latin typeface="Calibri"/>
                <a:cs typeface="Calibri"/>
              </a:rPr>
              <a:t>ar</a:t>
            </a:r>
            <a:r>
              <a:rPr sz="1310" spc="-8" dirty="0">
                <a:solidFill>
                  <a:srgbClr val="007B92"/>
                </a:solidFill>
                <a:latin typeface="Calibri"/>
                <a:cs typeface="Calibri"/>
              </a:rPr>
              <a:t>i</a:t>
            </a:r>
            <a:r>
              <a:rPr sz="1310" spc="-11" dirty="0">
                <a:solidFill>
                  <a:srgbClr val="007B92"/>
                </a:solidFill>
                <a:latin typeface="Calibri"/>
                <a:cs typeface="Calibri"/>
              </a:rPr>
              <a:t>a</a:t>
            </a:r>
            <a:r>
              <a:rPr sz="1310" dirty="0">
                <a:solidFill>
                  <a:srgbClr val="007B92"/>
                </a:solidFill>
                <a:latin typeface="Calibri"/>
                <a:cs typeface="Calibri"/>
              </a:rPr>
              <a:t>t</a:t>
            </a:r>
            <a:r>
              <a:rPr sz="1310" spc="-8" dirty="0">
                <a:solidFill>
                  <a:srgbClr val="007B92"/>
                </a:solidFill>
                <a:latin typeface="Calibri"/>
                <a:cs typeface="Calibri"/>
              </a:rPr>
              <a:t>i</a:t>
            </a:r>
            <a:r>
              <a:rPr sz="1310" spc="-4" dirty="0">
                <a:solidFill>
                  <a:srgbClr val="007B92"/>
                </a:solidFill>
                <a:latin typeface="Calibri"/>
                <a:cs typeface="Calibri"/>
              </a:rPr>
              <a:t>ons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3509" y="4639614"/>
            <a:ext cx="835735" cy="210929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310" spc="-4" dirty="0">
                <a:solidFill>
                  <a:srgbClr val="007B92"/>
                </a:solidFill>
                <a:latin typeface="Calibri"/>
                <a:cs typeface="Calibri"/>
              </a:rPr>
              <a:t>misspellings</a:t>
            </a:r>
            <a:endParaRPr sz="131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792183" y="4751245"/>
            <a:ext cx="1171785" cy="117872"/>
            <a:chOff x="7772209" y="5245417"/>
            <a:chExt cx="1609725" cy="161925"/>
          </a:xfrm>
        </p:grpSpPr>
        <p:sp>
          <p:nvSpPr>
            <p:cNvPr id="20" name="object 20"/>
            <p:cNvSpPr/>
            <p:nvPr/>
          </p:nvSpPr>
          <p:spPr>
            <a:xfrm>
              <a:off x="7776971" y="5250179"/>
              <a:ext cx="1600200" cy="152400"/>
            </a:xfrm>
            <a:custGeom>
              <a:avLst/>
              <a:gdLst/>
              <a:ahLst/>
              <a:cxnLst/>
              <a:rect l="l" t="t" r="r" b="b"/>
              <a:pathLst>
                <a:path w="1600200" h="152400">
                  <a:moveTo>
                    <a:pt x="160020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1600200" y="152400"/>
                  </a:lnTo>
                  <a:lnTo>
                    <a:pt x="1600200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1" name="object 21"/>
            <p:cNvSpPr/>
            <p:nvPr/>
          </p:nvSpPr>
          <p:spPr>
            <a:xfrm>
              <a:off x="7776971" y="5250179"/>
              <a:ext cx="1600200" cy="152400"/>
            </a:xfrm>
            <a:custGeom>
              <a:avLst/>
              <a:gdLst/>
              <a:ahLst/>
              <a:cxnLst/>
              <a:rect l="l" t="t" r="r" b="b"/>
              <a:pathLst>
                <a:path w="1600200" h="152400">
                  <a:moveTo>
                    <a:pt x="0" y="152400"/>
                  </a:moveTo>
                  <a:lnTo>
                    <a:pt x="1600200" y="152400"/>
                  </a:lnTo>
                  <a:lnTo>
                    <a:pt x="1600200" y="0"/>
                  </a:lnTo>
                  <a:lnTo>
                    <a:pt x="0" y="0"/>
                  </a:lnTo>
                  <a:lnTo>
                    <a:pt x="0" y="15240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07296" y="4954919"/>
            <a:ext cx="799218" cy="210929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310" spc="-4" dirty="0">
                <a:solidFill>
                  <a:srgbClr val="007B92"/>
                </a:solidFill>
                <a:latin typeface="Calibri"/>
                <a:cs typeface="Calibri"/>
              </a:rPr>
              <a:t>novel</a:t>
            </a:r>
            <a:r>
              <a:rPr sz="1310" spc="-44" dirty="0">
                <a:solidFill>
                  <a:srgbClr val="007B92"/>
                </a:solidFill>
                <a:latin typeface="Calibri"/>
                <a:cs typeface="Calibri"/>
              </a:rPr>
              <a:t> </a:t>
            </a:r>
            <a:r>
              <a:rPr sz="1310" spc="-8" dirty="0">
                <a:solidFill>
                  <a:srgbClr val="007B92"/>
                </a:solidFill>
                <a:latin typeface="Calibri"/>
                <a:cs typeface="Calibri"/>
              </a:rPr>
              <a:t>items</a:t>
            </a:r>
            <a:endParaRPr sz="131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792183" y="5047450"/>
            <a:ext cx="1171785" cy="117872"/>
            <a:chOff x="7772209" y="5652325"/>
            <a:chExt cx="1609725" cy="161925"/>
          </a:xfrm>
        </p:grpSpPr>
        <p:sp>
          <p:nvSpPr>
            <p:cNvPr id="24" name="object 24"/>
            <p:cNvSpPr/>
            <p:nvPr/>
          </p:nvSpPr>
          <p:spPr>
            <a:xfrm>
              <a:off x="7776971" y="5657088"/>
              <a:ext cx="1600200" cy="152400"/>
            </a:xfrm>
            <a:custGeom>
              <a:avLst/>
              <a:gdLst/>
              <a:ahLst/>
              <a:cxnLst/>
              <a:rect l="l" t="t" r="r" b="b"/>
              <a:pathLst>
                <a:path w="1600200" h="152400">
                  <a:moveTo>
                    <a:pt x="160020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1600200" y="152400"/>
                  </a:lnTo>
                  <a:lnTo>
                    <a:pt x="1600200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5" name="object 25"/>
            <p:cNvSpPr/>
            <p:nvPr/>
          </p:nvSpPr>
          <p:spPr>
            <a:xfrm>
              <a:off x="7776971" y="5657088"/>
              <a:ext cx="1600200" cy="152400"/>
            </a:xfrm>
            <a:custGeom>
              <a:avLst/>
              <a:gdLst/>
              <a:ahLst/>
              <a:cxnLst/>
              <a:rect l="l" t="t" r="r" b="b"/>
              <a:pathLst>
                <a:path w="1600200" h="152400">
                  <a:moveTo>
                    <a:pt x="0" y="152400"/>
                  </a:moveTo>
                  <a:lnTo>
                    <a:pt x="1600200" y="152400"/>
                  </a:lnTo>
                  <a:lnTo>
                    <a:pt x="1600200" y="0"/>
                  </a:lnTo>
                  <a:lnTo>
                    <a:pt x="0" y="0"/>
                  </a:lnTo>
                  <a:lnTo>
                    <a:pt x="0" y="15240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C61976E9-CF7F-4623-827F-068283517309}"/>
              </a:ext>
            </a:extLst>
          </p:cNvPr>
          <p:cNvSpPr txBox="1"/>
          <p:nvPr/>
        </p:nvSpPr>
        <p:spPr>
          <a:xfrm>
            <a:off x="134471" y="6488295"/>
            <a:ext cx="909223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7553">
              <a:defRPr/>
            </a:pPr>
            <a:r>
              <a:rPr lang="en-US" sz="1165" dirty="0">
                <a:solidFill>
                  <a:prstClr val="black"/>
                </a:solidFill>
                <a:latin typeface="Calibri"/>
              </a:rPr>
              <a:t>John Hewitt</a:t>
            </a:r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C7993C80-B362-437F-AA85-43621A47E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222146"/>
            <a:ext cx="8109585" cy="477959"/>
          </a:xfrm>
        </p:spPr>
        <p:txBody>
          <a:bodyPr>
            <a:normAutofit fontScale="90000"/>
          </a:bodyPr>
          <a:lstStyle/>
          <a:p>
            <a:r>
              <a:rPr lang="en-US" sz="3106" dirty="0">
                <a:latin typeface="Calibri"/>
                <a:cs typeface="Calibri"/>
              </a:rPr>
              <a:t>Aside: Word </a:t>
            </a:r>
            <a:r>
              <a:rPr lang="en-US" sz="3106" spc="-4" dirty="0">
                <a:latin typeface="Calibri"/>
                <a:cs typeface="Calibri"/>
              </a:rPr>
              <a:t>structure </a:t>
            </a:r>
            <a:r>
              <a:rPr lang="en-US" sz="3106" dirty="0">
                <a:latin typeface="Calibri"/>
                <a:cs typeface="Calibri"/>
              </a:rPr>
              <a:t>and </a:t>
            </a:r>
            <a:r>
              <a:rPr lang="en-US" sz="3106" spc="-4" dirty="0" err="1">
                <a:latin typeface="Calibri"/>
                <a:cs typeface="Calibri"/>
              </a:rPr>
              <a:t>subword</a:t>
            </a:r>
            <a:r>
              <a:rPr lang="en-US" sz="3106" spc="-19" dirty="0">
                <a:latin typeface="Calibri"/>
                <a:cs typeface="Calibri"/>
              </a:rPr>
              <a:t> </a:t>
            </a:r>
            <a:r>
              <a:rPr lang="en-US" sz="3106" dirty="0">
                <a:latin typeface="Calibri"/>
                <a:cs typeface="Calibri"/>
              </a:rPr>
              <a:t>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248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3722154" y="2885172"/>
            <a:ext cx="5089904" cy="24852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5" name="object 5"/>
          <p:cNvSpPr txBox="1"/>
          <p:nvPr/>
        </p:nvSpPr>
        <p:spPr>
          <a:xfrm>
            <a:off x="487551" y="1724139"/>
            <a:ext cx="6238889" cy="3609471"/>
          </a:xfrm>
          <a:prstGeom prst="rect">
            <a:avLst/>
          </a:prstGeom>
        </p:spPr>
        <p:txBody>
          <a:bodyPr vert="horz" wrap="square" lIns="0" tIns="60092" rIns="0" bIns="0" rtlCol="0">
            <a:spAutoFit/>
          </a:bodyPr>
          <a:lstStyle/>
          <a:p>
            <a:pPr marL="9246">
              <a:spcBef>
                <a:spcPts val="474"/>
              </a:spcBef>
            </a:pPr>
            <a:r>
              <a:rPr sz="1675" spc="-4" dirty="0">
                <a:latin typeface="Calibri"/>
                <a:cs typeface="Calibri"/>
              </a:rPr>
              <a:t>Finite vocabulary </a:t>
            </a:r>
            <a:r>
              <a:rPr sz="1675" dirty="0">
                <a:latin typeface="Calibri"/>
                <a:cs typeface="Calibri"/>
              </a:rPr>
              <a:t>assumptions make even </a:t>
            </a:r>
            <a:r>
              <a:rPr sz="1675" i="1" dirty="0">
                <a:latin typeface="Calibri"/>
                <a:cs typeface="Calibri"/>
              </a:rPr>
              <a:t>less </a:t>
            </a:r>
            <a:r>
              <a:rPr sz="1675" spc="-4" dirty="0">
                <a:latin typeface="Calibri"/>
                <a:cs typeface="Calibri"/>
              </a:rPr>
              <a:t>sense </a:t>
            </a:r>
            <a:r>
              <a:rPr sz="1675" dirty="0">
                <a:latin typeface="Calibri"/>
                <a:cs typeface="Calibri"/>
              </a:rPr>
              <a:t>in </a:t>
            </a:r>
            <a:r>
              <a:rPr sz="1675" spc="-4" dirty="0">
                <a:latin typeface="Calibri"/>
                <a:cs typeface="Calibri"/>
              </a:rPr>
              <a:t>many</a:t>
            </a:r>
            <a:r>
              <a:rPr sz="1675" spc="4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languages.</a:t>
            </a:r>
            <a:endParaRPr sz="1675">
              <a:latin typeface="Calibri"/>
              <a:cs typeface="Calibri"/>
            </a:endParaRPr>
          </a:p>
          <a:p>
            <a:pPr marL="258870" indent="-249625">
              <a:spcBef>
                <a:spcPts val="401"/>
              </a:spcBef>
              <a:buClr>
                <a:srgbClr val="8B1515"/>
              </a:buClr>
              <a:buFont typeface="Times New Roman"/>
              <a:buChar char="•"/>
              <a:tabLst>
                <a:tab pos="258407" algn="l"/>
                <a:tab pos="258870" algn="l"/>
              </a:tabLst>
            </a:pPr>
            <a:r>
              <a:rPr sz="1675" dirty="0">
                <a:latin typeface="Calibri"/>
                <a:cs typeface="Calibri"/>
              </a:rPr>
              <a:t>Many languages </a:t>
            </a:r>
            <a:r>
              <a:rPr sz="1675" spc="-4" dirty="0">
                <a:latin typeface="Calibri"/>
                <a:cs typeface="Calibri"/>
              </a:rPr>
              <a:t>exhibit complex </a:t>
            </a:r>
            <a:r>
              <a:rPr sz="1675" b="1" spc="-4" dirty="0">
                <a:latin typeface="Calibri"/>
                <a:cs typeface="Calibri"/>
              </a:rPr>
              <a:t>morphology</a:t>
            </a:r>
            <a:r>
              <a:rPr sz="1675" spc="-4" dirty="0">
                <a:latin typeface="Calibri"/>
                <a:cs typeface="Calibri"/>
              </a:rPr>
              <a:t>, or </a:t>
            </a:r>
            <a:r>
              <a:rPr sz="1675" dirty="0">
                <a:latin typeface="Calibri"/>
                <a:cs typeface="Calibri"/>
              </a:rPr>
              <a:t>word</a:t>
            </a:r>
            <a:r>
              <a:rPr sz="1675" spc="29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structure.</a:t>
            </a:r>
            <a:endParaRPr sz="1675">
              <a:latin typeface="Calibri"/>
              <a:cs typeface="Calibri"/>
            </a:endParaRPr>
          </a:p>
          <a:p>
            <a:pPr marL="508494" lvl="1" indent="-166879">
              <a:spcBef>
                <a:spcPts val="404"/>
              </a:spcBef>
              <a:buClr>
                <a:srgbClr val="007B92"/>
              </a:buClr>
              <a:buFont typeface="Times New Roman"/>
              <a:buChar char="•"/>
              <a:tabLst>
                <a:tab pos="508494" algn="l"/>
              </a:tabLst>
            </a:pPr>
            <a:r>
              <a:rPr sz="1675" dirty="0">
                <a:latin typeface="Calibri"/>
                <a:cs typeface="Calibri"/>
              </a:rPr>
              <a:t>The effect </a:t>
            </a:r>
            <a:r>
              <a:rPr sz="1675" spc="-4" dirty="0">
                <a:latin typeface="Calibri"/>
                <a:cs typeface="Calibri"/>
              </a:rPr>
              <a:t>is </a:t>
            </a:r>
            <a:r>
              <a:rPr sz="1675" dirty="0">
                <a:latin typeface="Calibri"/>
                <a:cs typeface="Calibri"/>
              </a:rPr>
              <a:t>more word types, each </a:t>
            </a:r>
            <a:r>
              <a:rPr sz="1675" spc="-4" dirty="0">
                <a:latin typeface="Calibri"/>
                <a:cs typeface="Calibri"/>
              </a:rPr>
              <a:t>occurring </a:t>
            </a:r>
            <a:r>
              <a:rPr sz="1675" dirty="0">
                <a:latin typeface="Calibri"/>
                <a:cs typeface="Calibri"/>
              </a:rPr>
              <a:t>fewer</a:t>
            </a:r>
            <a:r>
              <a:rPr sz="1675" spc="37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times.</a:t>
            </a:r>
            <a:endParaRPr sz="1675">
              <a:latin typeface="Calibri"/>
              <a:cs typeface="Calibri"/>
            </a:endParaRPr>
          </a:p>
          <a:p>
            <a:pPr>
              <a:spcBef>
                <a:spcPts val="40"/>
              </a:spcBef>
            </a:pPr>
            <a:endParaRPr sz="2330">
              <a:latin typeface="Calibri"/>
              <a:cs typeface="Calibri"/>
            </a:endParaRPr>
          </a:p>
          <a:p>
            <a:pPr marL="9246" marR="3191956"/>
            <a:r>
              <a:rPr sz="1675" spc="-4" dirty="0">
                <a:latin typeface="Calibri"/>
                <a:cs typeface="Calibri"/>
              </a:rPr>
              <a:t>Example: </a:t>
            </a:r>
            <a:r>
              <a:rPr sz="1675" spc="-8" dirty="0">
                <a:latin typeface="Calibri"/>
                <a:cs typeface="Calibri"/>
              </a:rPr>
              <a:t>Swahili </a:t>
            </a:r>
            <a:r>
              <a:rPr sz="1675" spc="-4" dirty="0">
                <a:latin typeface="Calibri"/>
                <a:cs typeface="Calibri"/>
              </a:rPr>
              <a:t>verbs </a:t>
            </a:r>
            <a:r>
              <a:rPr sz="1675" spc="-8" dirty="0">
                <a:latin typeface="Calibri"/>
                <a:cs typeface="Calibri"/>
              </a:rPr>
              <a:t>can </a:t>
            </a:r>
            <a:r>
              <a:rPr sz="1675" spc="-11" dirty="0">
                <a:latin typeface="Calibri"/>
                <a:cs typeface="Calibri"/>
              </a:rPr>
              <a:t>have  </a:t>
            </a:r>
            <a:r>
              <a:rPr sz="1675" spc="-4" dirty="0">
                <a:latin typeface="Calibri"/>
                <a:cs typeface="Calibri"/>
              </a:rPr>
              <a:t>hundreds of </a:t>
            </a:r>
            <a:r>
              <a:rPr sz="1675" spc="-8" dirty="0">
                <a:latin typeface="Calibri"/>
                <a:cs typeface="Calibri"/>
              </a:rPr>
              <a:t>conjugations, </a:t>
            </a:r>
            <a:r>
              <a:rPr sz="1675" dirty="0">
                <a:latin typeface="Calibri"/>
                <a:cs typeface="Calibri"/>
              </a:rPr>
              <a:t>each  </a:t>
            </a:r>
            <a:r>
              <a:rPr sz="1675" spc="-4" dirty="0">
                <a:latin typeface="Calibri"/>
                <a:cs typeface="Calibri"/>
              </a:rPr>
              <a:t>encoding </a:t>
            </a:r>
            <a:r>
              <a:rPr sz="1675" dirty="0">
                <a:latin typeface="Calibri"/>
                <a:cs typeface="Calibri"/>
              </a:rPr>
              <a:t>a </a:t>
            </a:r>
            <a:r>
              <a:rPr sz="1675" spc="-4" dirty="0">
                <a:latin typeface="Calibri"/>
                <a:cs typeface="Calibri"/>
              </a:rPr>
              <a:t>wide variety of  </a:t>
            </a:r>
            <a:r>
              <a:rPr sz="1675" spc="-8" dirty="0">
                <a:latin typeface="Calibri"/>
                <a:cs typeface="Calibri"/>
              </a:rPr>
              <a:t>information. </a:t>
            </a:r>
            <a:r>
              <a:rPr sz="1675" spc="-22" dirty="0">
                <a:latin typeface="Calibri"/>
                <a:cs typeface="Calibri"/>
              </a:rPr>
              <a:t>(Tense, </a:t>
            </a:r>
            <a:r>
              <a:rPr sz="1675" spc="-4" dirty="0">
                <a:latin typeface="Calibri"/>
                <a:cs typeface="Calibri"/>
              </a:rPr>
              <a:t>mood,  definiteness, </a:t>
            </a:r>
            <a:r>
              <a:rPr sz="1675" spc="-11" dirty="0">
                <a:latin typeface="Calibri"/>
                <a:cs typeface="Calibri"/>
              </a:rPr>
              <a:t>negation, </a:t>
            </a:r>
            <a:r>
              <a:rPr sz="1675" spc="-8" dirty="0">
                <a:latin typeface="Calibri"/>
                <a:cs typeface="Calibri"/>
              </a:rPr>
              <a:t>information  </a:t>
            </a:r>
            <a:r>
              <a:rPr sz="1675" dirty="0">
                <a:latin typeface="Calibri"/>
                <a:cs typeface="Calibri"/>
              </a:rPr>
              <a:t>about the </a:t>
            </a:r>
            <a:r>
              <a:rPr sz="1675" spc="-4" dirty="0">
                <a:latin typeface="Calibri"/>
                <a:cs typeface="Calibri"/>
              </a:rPr>
              <a:t>object,</a:t>
            </a:r>
            <a:r>
              <a:rPr sz="1675" spc="11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++)</a:t>
            </a:r>
            <a:endParaRPr sz="1675">
              <a:latin typeface="Calibri"/>
              <a:cs typeface="Calibri"/>
            </a:endParaRPr>
          </a:p>
          <a:p>
            <a:pPr>
              <a:spcBef>
                <a:spcPts val="15"/>
              </a:spcBef>
            </a:pPr>
            <a:endParaRPr sz="1639">
              <a:latin typeface="Calibri"/>
              <a:cs typeface="Calibri"/>
            </a:endParaRPr>
          </a:p>
          <a:p>
            <a:pPr marL="9246"/>
            <a:r>
              <a:rPr sz="1675" spc="-22" dirty="0">
                <a:solidFill>
                  <a:srgbClr val="007B92"/>
                </a:solidFill>
                <a:latin typeface="Calibri"/>
                <a:cs typeface="Calibri"/>
              </a:rPr>
              <a:t>Here’s </a:t>
            </a:r>
            <a:r>
              <a:rPr sz="1675" dirty="0">
                <a:solidFill>
                  <a:srgbClr val="007B92"/>
                </a:solidFill>
                <a:latin typeface="Calibri"/>
                <a:cs typeface="Calibri"/>
              </a:rPr>
              <a:t>a </a:t>
            </a:r>
            <a:r>
              <a:rPr sz="1675" spc="-4" dirty="0">
                <a:solidFill>
                  <a:srgbClr val="007B92"/>
                </a:solidFill>
                <a:latin typeface="Calibri"/>
                <a:cs typeface="Calibri"/>
              </a:rPr>
              <a:t>small </a:t>
            </a:r>
            <a:r>
              <a:rPr sz="1675" spc="-8" dirty="0">
                <a:solidFill>
                  <a:srgbClr val="007B92"/>
                </a:solidFill>
                <a:latin typeface="Calibri"/>
                <a:cs typeface="Calibri"/>
              </a:rPr>
              <a:t>fraction </a:t>
            </a:r>
            <a:r>
              <a:rPr sz="1675" spc="-4" dirty="0">
                <a:solidFill>
                  <a:srgbClr val="007B92"/>
                </a:solidFill>
                <a:latin typeface="Calibri"/>
                <a:cs typeface="Calibri"/>
              </a:rPr>
              <a:t>of</a:t>
            </a:r>
            <a:r>
              <a:rPr sz="1675" spc="15" dirty="0">
                <a:solidFill>
                  <a:srgbClr val="007B92"/>
                </a:solidFill>
                <a:latin typeface="Calibri"/>
                <a:cs typeface="Calibri"/>
              </a:rPr>
              <a:t> </a:t>
            </a:r>
            <a:r>
              <a:rPr sz="1675" spc="-4" dirty="0">
                <a:solidFill>
                  <a:srgbClr val="007B92"/>
                </a:solidFill>
                <a:latin typeface="Calibri"/>
                <a:cs typeface="Calibri"/>
              </a:rPr>
              <a:t>the</a:t>
            </a:r>
            <a:endParaRPr sz="1675">
              <a:latin typeface="Calibri"/>
              <a:cs typeface="Calibri"/>
            </a:endParaRPr>
          </a:p>
          <a:p>
            <a:pPr marL="9246"/>
            <a:r>
              <a:rPr sz="1675" spc="-11" dirty="0">
                <a:solidFill>
                  <a:srgbClr val="007B92"/>
                </a:solidFill>
                <a:latin typeface="Calibri"/>
                <a:cs typeface="Calibri"/>
              </a:rPr>
              <a:t>conjugations for </a:t>
            </a:r>
            <a:r>
              <a:rPr sz="1675" i="1" spc="-4" dirty="0">
                <a:solidFill>
                  <a:srgbClr val="007B92"/>
                </a:solidFill>
                <a:latin typeface="Calibri"/>
                <a:cs typeface="Calibri"/>
              </a:rPr>
              <a:t>ambia </a:t>
            </a:r>
            <a:r>
              <a:rPr sz="1675" dirty="0">
                <a:solidFill>
                  <a:srgbClr val="007B92"/>
                </a:solidFill>
                <a:latin typeface="Calibri"/>
                <a:cs typeface="Calibri"/>
              </a:rPr>
              <a:t>– </a:t>
            </a:r>
            <a:r>
              <a:rPr sz="1675" spc="-11" dirty="0">
                <a:solidFill>
                  <a:srgbClr val="007B92"/>
                </a:solidFill>
                <a:latin typeface="Calibri"/>
                <a:cs typeface="Calibri"/>
              </a:rPr>
              <a:t>to</a:t>
            </a:r>
            <a:r>
              <a:rPr sz="1675" spc="44" dirty="0">
                <a:solidFill>
                  <a:srgbClr val="007B92"/>
                </a:solidFill>
                <a:latin typeface="Calibri"/>
                <a:cs typeface="Calibri"/>
              </a:rPr>
              <a:t> </a:t>
            </a:r>
            <a:r>
              <a:rPr sz="1675" spc="-4" dirty="0">
                <a:solidFill>
                  <a:srgbClr val="007B92"/>
                </a:solidFill>
                <a:latin typeface="Calibri"/>
                <a:cs typeface="Calibri"/>
              </a:rPr>
              <a:t>tell.</a:t>
            </a:r>
            <a:endParaRPr sz="1675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71722" y="5670248"/>
            <a:ext cx="863007" cy="210929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310" spc="-4" dirty="0">
                <a:solidFill>
                  <a:srgbClr val="175E53"/>
                </a:solidFill>
                <a:latin typeface="Calibri"/>
                <a:cs typeface="Calibri"/>
              </a:rPr>
              <a:t>[</a:t>
            </a:r>
            <a:r>
              <a:rPr sz="1310" u="sng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Wiktionary</a:t>
            </a:r>
            <a:r>
              <a:rPr sz="1310" spc="-4" dirty="0">
                <a:solidFill>
                  <a:srgbClr val="175E53"/>
                </a:solidFill>
                <a:latin typeface="Calibri"/>
                <a:cs typeface="Calibri"/>
              </a:rPr>
              <a:t>]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1163A1-E01C-4E94-BB1D-3ED12BDDF256}"/>
              </a:ext>
            </a:extLst>
          </p:cNvPr>
          <p:cNvSpPr txBox="1"/>
          <p:nvPr/>
        </p:nvSpPr>
        <p:spPr>
          <a:xfrm>
            <a:off x="134471" y="6488295"/>
            <a:ext cx="909223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7553">
              <a:defRPr/>
            </a:pPr>
            <a:r>
              <a:rPr lang="en-US" sz="1165" dirty="0">
                <a:solidFill>
                  <a:prstClr val="black"/>
                </a:solidFill>
                <a:latin typeface="Calibri"/>
              </a:rPr>
              <a:t>John Hewitt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3306C00-6D92-4C21-9BD9-7F7F7F2F1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222146"/>
            <a:ext cx="8109585" cy="477959"/>
          </a:xfrm>
        </p:spPr>
        <p:txBody>
          <a:bodyPr>
            <a:normAutofit fontScale="90000"/>
          </a:bodyPr>
          <a:lstStyle/>
          <a:p>
            <a:r>
              <a:rPr lang="en-US" sz="3106" dirty="0">
                <a:latin typeface="Calibri"/>
                <a:cs typeface="Calibri"/>
              </a:rPr>
              <a:t>Aside: Word </a:t>
            </a:r>
            <a:r>
              <a:rPr lang="en-US" sz="3106" spc="-4" dirty="0">
                <a:latin typeface="Calibri"/>
                <a:cs typeface="Calibri"/>
              </a:rPr>
              <a:t>structure </a:t>
            </a:r>
            <a:r>
              <a:rPr lang="en-US" sz="3106" dirty="0">
                <a:latin typeface="Calibri"/>
                <a:cs typeface="Calibri"/>
              </a:rPr>
              <a:t>and </a:t>
            </a:r>
            <a:r>
              <a:rPr lang="en-US" sz="3106" spc="-4" dirty="0" err="1">
                <a:latin typeface="Calibri"/>
                <a:cs typeface="Calibri"/>
              </a:rPr>
              <a:t>subword</a:t>
            </a:r>
            <a:r>
              <a:rPr lang="en-US" sz="3106" spc="-19" dirty="0">
                <a:latin typeface="Calibri"/>
                <a:cs typeface="Calibri"/>
              </a:rPr>
              <a:t> </a:t>
            </a:r>
            <a:r>
              <a:rPr lang="en-US" sz="3106" dirty="0">
                <a:latin typeface="Calibri"/>
                <a:cs typeface="Calibri"/>
              </a:rPr>
              <a:t>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327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87550" y="1774727"/>
            <a:ext cx="8122066" cy="3303011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9246" marR="710967">
              <a:spcBef>
                <a:spcPts val="77"/>
              </a:spcBef>
            </a:pPr>
            <a:r>
              <a:rPr sz="1675" spc="-4" dirty="0">
                <a:latin typeface="Calibri"/>
                <a:cs typeface="Calibri"/>
              </a:rPr>
              <a:t>Subword </a:t>
            </a:r>
            <a:r>
              <a:rPr sz="1675" dirty="0">
                <a:latin typeface="Calibri"/>
                <a:cs typeface="Calibri"/>
              </a:rPr>
              <a:t>modeling in NLP </a:t>
            </a:r>
            <a:r>
              <a:rPr sz="1675" spc="-4" dirty="0">
                <a:latin typeface="Calibri"/>
                <a:cs typeface="Calibri"/>
              </a:rPr>
              <a:t>encompasses </a:t>
            </a:r>
            <a:r>
              <a:rPr sz="1675" dirty="0">
                <a:latin typeface="Calibri"/>
                <a:cs typeface="Calibri"/>
              </a:rPr>
              <a:t>a </a:t>
            </a:r>
            <a:r>
              <a:rPr sz="1675" spc="-4" dirty="0">
                <a:latin typeface="Calibri"/>
                <a:cs typeface="Calibri"/>
              </a:rPr>
              <a:t>wide </a:t>
            </a:r>
            <a:r>
              <a:rPr sz="1675" dirty="0">
                <a:latin typeface="Calibri"/>
                <a:cs typeface="Calibri"/>
              </a:rPr>
              <a:t>range </a:t>
            </a:r>
            <a:r>
              <a:rPr sz="1675" spc="-4" dirty="0">
                <a:latin typeface="Calibri"/>
                <a:cs typeface="Calibri"/>
              </a:rPr>
              <a:t>of </a:t>
            </a:r>
            <a:r>
              <a:rPr sz="1675" dirty="0">
                <a:latin typeface="Calibri"/>
                <a:cs typeface="Calibri"/>
              </a:rPr>
              <a:t>methods for reasoning about  </a:t>
            </a:r>
            <a:r>
              <a:rPr sz="1675" spc="-4" dirty="0">
                <a:latin typeface="Calibri"/>
                <a:cs typeface="Calibri"/>
              </a:rPr>
              <a:t>structure </a:t>
            </a:r>
            <a:r>
              <a:rPr sz="1675" dirty="0">
                <a:latin typeface="Calibri"/>
                <a:cs typeface="Calibri"/>
              </a:rPr>
              <a:t>below the word level. </a:t>
            </a:r>
            <a:r>
              <a:rPr sz="1675" spc="-4" dirty="0">
                <a:latin typeface="Calibri"/>
                <a:cs typeface="Calibri"/>
              </a:rPr>
              <a:t>(Parts of words, </a:t>
            </a:r>
            <a:r>
              <a:rPr sz="1675" dirty="0">
                <a:latin typeface="Calibri"/>
                <a:cs typeface="Calibri"/>
              </a:rPr>
              <a:t>characters,</a:t>
            </a:r>
            <a:r>
              <a:rPr sz="1675" spc="8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bytes.)</a:t>
            </a:r>
            <a:endParaRPr sz="1675">
              <a:latin typeface="Calibri"/>
              <a:cs typeface="Calibri"/>
            </a:endParaRPr>
          </a:p>
          <a:p>
            <a:pPr marL="258870" indent="-249625">
              <a:spcBef>
                <a:spcPts val="379"/>
              </a:spcBef>
              <a:buClr>
                <a:srgbClr val="8B1515"/>
              </a:buClr>
              <a:buFont typeface="Times New Roman"/>
              <a:buChar char="•"/>
              <a:tabLst>
                <a:tab pos="258407" algn="l"/>
                <a:tab pos="258870" algn="l"/>
              </a:tabLst>
            </a:pPr>
            <a:r>
              <a:rPr sz="1529" spc="-4" dirty="0">
                <a:latin typeface="Calibri"/>
                <a:cs typeface="Calibri"/>
              </a:rPr>
              <a:t>The dominant modern paradigm is </a:t>
            </a:r>
            <a:r>
              <a:rPr sz="1529" dirty="0">
                <a:latin typeface="Calibri"/>
                <a:cs typeface="Calibri"/>
              </a:rPr>
              <a:t>to </a:t>
            </a:r>
            <a:r>
              <a:rPr sz="1529" spc="-4" dirty="0">
                <a:latin typeface="Calibri"/>
                <a:cs typeface="Calibri"/>
              </a:rPr>
              <a:t>learn </a:t>
            </a:r>
            <a:r>
              <a:rPr sz="1529" dirty="0">
                <a:latin typeface="Calibri"/>
                <a:cs typeface="Calibri"/>
              </a:rPr>
              <a:t>a vocabulary </a:t>
            </a:r>
            <a:r>
              <a:rPr sz="1529" spc="-4" dirty="0">
                <a:latin typeface="Calibri"/>
                <a:cs typeface="Calibri"/>
              </a:rPr>
              <a:t>of </a:t>
            </a:r>
            <a:r>
              <a:rPr sz="1529" b="1" spc="-4" dirty="0">
                <a:latin typeface="Calibri"/>
                <a:cs typeface="Calibri"/>
              </a:rPr>
              <a:t>parts of words </a:t>
            </a:r>
            <a:r>
              <a:rPr sz="1529" b="1" dirty="0">
                <a:latin typeface="Calibri"/>
                <a:cs typeface="Calibri"/>
              </a:rPr>
              <a:t>(subword</a:t>
            </a:r>
            <a:r>
              <a:rPr sz="1529" b="1" spc="8" dirty="0">
                <a:latin typeface="Calibri"/>
                <a:cs typeface="Calibri"/>
              </a:rPr>
              <a:t> </a:t>
            </a:r>
            <a:r>
              <a:rPr sz="1529" b="1" dirty="0">
                <a:latin typeface="Calibri"/>
                <a:cs typeface="Calibri"/>
              </a:rPr>
              <a:t>tokens).</a:t>
            </a:r>
            <a:endParaRPr sz="1529">
              <a:latin typeface="Calibri"/>
              <a:cs typeface="Calibri"/>
            </a:endParaRPr>
          </a:p>
          <a:p>
            <a:pPr marL="258870" indent="-249625">
              <a:spcBef>
                <a:spcPts val="371"/>
              </a:spcBef>
              <a:buClr>
                <a:srgbClr val="8B1515"/>
              </a:buClr>
              <a:buFont typeface="Times New Roman"/>
              <a:buChar char="•"/>
              <a:tabLst>
                <a:tab pos="258407" algn="l"/>
                <a:tab pos="258870" algn="l"/>
              </a:tabLst>
            </a:pPr>
            <a:r>
              <a:rPr sz="1529" spc="-4" dirty="0">
                <a:latin typeface="Calibri"/>
                <a:cs typeface="Calibri"/>
              </a:rPr>
              <a:t>At </a:t>
            </a:r>
            <a:r>
              <a:rPr sz="1529" dirty="0">
                <a:latin typeface="Calibri"/>
                <a:cs typeface="Calibri"/>
              </a:rPr>
              <a:t>training and testing time, each </a:t>
            </a:r>
            <a:r>
              <a:rPr sz="1529" spc="-4" dirty="0">
                <a:latin typeface="Calibri"/>
                <a:cs typeface="Calibri"/>
              </a:rPr>
              <a:t>word </a:t>
            </a:r>
            <a:r>
              <a:rPr sz="1529" dirty="0">
                <a:latin typeface="Calibri"/>
                <a:cs typeface="Calibri"/>
              </a:rPr>
              <a:t>is </a:t>
            </a:r>
            <a:r>
              <a:rPr sz="1529" spc="-4" dirty="0">
                <a:latin typeface="Calibri"/>
                <a:cs typeface="Calibri"/>
              </a:rPr>
              <a:t>split </a:t>
            </a:r>
            <a:r>
              <a:rPr sz="1529" dirty="0">
                <a:latin typeface="Calibri"/>
                <a:cs typeface="Calibri"/>
              </a:rPr>
              <a:t>into a </a:t>
            </a:r>
            <a:r>
              <a:rPr sz="1529" spc="-4" dirty="0">
                <a:latin typeface="Calibri"/>
                <a:cs typeface="Calibri"/>
              </a:rPr>
              <a:t>sequence of known subwords.</a:t>
            </a:r>
            <a:endParaRPr sz="1529">
              <a:latin typeface="Calibri"/>
              <a:cs typeface="Calibri"/>
            </a:endParaRPr>
          </a:p>
          <a:p>
            <a:pPr>
              <a:spcBef>
                <a:spcPts val="33"/>
              </a:spcBef>
            </a:pPr>
            <a:endParaRPr sz="2075">
              <a:latin typeface="Calibri"/>
              <a:cs typeface="Calibri"/>
            </a:endParaRPr>
          </a:p>
          <a:p>
            <a:pPr marL="9246"/>
            <a:r>
              <a:rPr sz="1529" b="1" dirty="0">
                <a:latin typeface="Calibri"/>
                <a:cs typeface="Calibri"/>
              </a:rPr>
              <a:t>Byte-pair </a:t>
            </a:r>
            <a:r>
              <a:rPr sz="1529" b="1" spc="-4" dirty="0">
                <a:latin typeface="Calibri"/>
                <a:cs typeface="Calibri"/>
              </a:rPr>
              <a:t>encoding </a:t>
            </a:r>
            <a:r>
              <a:rPr sz="1529" dirty="0">
                <a:latin typeface="Calibri"/>
                <a:cs typeface="Calibri"/>
              </a:rPr>
              <a:t>is a </a:t>
            </a:r>
            <a:r>
              <a:rPr sz="1529" spc="-4" dirty="0">
                <a:latin typeface="Calibri"/>
                <a:cs typeface="Calibri"/>
              </a:rPr>
              <a:t>simple, effective strategy for defining </a:t>
            </a:r>
            <a:r>
              <a:rPr sz="1529" dirty="0">
                <a:latin typeface="Calibri"/>
                <a:cs typeface="Calibri"/>
              </a:rPr>
              <a:t>a </a:t>
            </a:r>
            <a:r>
              <a:rPr sz="1529" spc="-4" dirty="0">
                <a:latin typeface="Calibri"/>
                <a:cs typeface="Calibri"/>
              </a:rPr>
              <a:t>subword</a:t>
            </a:r>
            <a:r>
              <a:rPr sz="1529" spc="48" dirty="0">
                <a:latin typeface="Calibri"/>
                <a:cs typeface="Calibri"/>
              </a:rPr>
              <a:t> </a:t>
            </a:r>
            <a:r>
              <a:rPr sz="1529" dirty="0">
                <a:latin typeface="Calibri"/>
                <a:cs typeface="Calibri"/>
              </a:rPr>
              <a:t>vocabulary.</a:t>
            </a:r>
            <a:endParaRPr sz="1529">
              <a:latin typeface="Calibri"/>
              <a:cs typeface="Calibri"/>
            </a:endParaRPr>
          </a:p>
          <a:p>
            <a:pPr marL="342078" indent="-332832">
              <a:spcBef>
                <a:spcPts val="368"/>
              </a:spcBef>
              <a:buClr>
                <a:srgbClr val="8B1515"/>
              </a:buClr>
              <a:buAutoNum type="arabicPeriod"/>
              <a:tabLst>
                <a:tab pos="341616" algn="l"/>
                <a:tab pos="342078" algn="l"/>
              </a:tabLst>
            </a:pPr>
            <a:r>
              <a:rPr sz="1529" spc="-4" dirty="0">
                <a:latin typeface="Calibri"/>
                <a:cs typeface="Calibri"/>
              </a:rPr>
              <a:t>Start with </a:t>
            </a:r>
            <a:r>
              <a:rPr sz="1529" dirty="0">
                <a:latin typeface="Calibri"/>
                <a:cs typeface="Calibri"/>
              </a:rPr>
              <a:t>a vocabulary containing </a:t>
            </a:r>
            <a:r>
              <a:rPr sz="1529" spc="-4" dirty="0">
                <a:latin typeface="Calibri"/>
                <a:cs typeface="Calibri"/>
              </a:rPr>
              <a:t>only </a:t>
            </a:r>
            <a:r>
              <a:rPr sz="1529" dirty="0">
                <a:latin typeface="Calibri"/>
                <a:cs typeface="Calibri"/>
              </a:rPr>
              <a:t>characters and an </a:t>
            </a:r>
            <a:r>
              <a:rPr sz="1529" spc="-4" dirty="0">
                <a:latin typeface="Calibri"/>
                <a:cs typeface="Calibri"/>
              </a:rPr>
              <a:t>“end-of-word”</a:t>
            </a:r>
            <a:r>
              <a:rPr sz="1529" spc="-66" dirty="0">
                <a:latin typeface="Calibri"/>
                <a:cs typeface="Calibri"/>
              </a:rPr>
              <a:t> </a:t>
            </a:r>
            <a:r>
              <a:rPr sz="1529" spc="-4" dirty="0">
                <a:latin typeface="Calibri"/>
                <a:cs typeface="Calibri"/>
              </a:rPr>
              <a:t>symbol.</a:t>
            </a:r>
            <a:endParaRPr sz="1529">
              <a:latin typeface="Calibri"/>
              <a:cs typeface="Calibri"/>
            </a:endParaRPr>
          </a:p>
          <a:p>
            <a:pPr marL="342078" indent="-332832">
              <a:spcBef>
                <a:spcPts val="368"/>
              </a:spcBef>
              <a:buClr>
                <a:srgbClr val="8B1515"/>
              </a:buClr>
              <a:buAutoNum type="arabicPeriod"/>
              <a:tabLst>
                <a:tab pos="341616" algn="l"/>
                <a:tab pos="342078" algn="l"/>
              </a:tabLst>
            </a:pPr>
            <a:r>
              <a:rPr sz="1529" spc="-4" dirty="0">
                <a:latin typeface="Calibri"/>
                <a:cs typeface="Calibri"/>
              </a:rPr>
              <a:t>Using </a:t>
            </a:r>
            <a:r>
              <a:rPr sz="1529" dirty="0">
                <a:latin typeface="Calibri"/>
                <a:cs typeface="Calibri"/>
              </a:rPr>
              <a:t>a corpus </a:t>
            </a:r>
            <a:r>
              <a:rPr sz="1529" spc="-4" dirty="0">
                <a:latin typeface="Calibri"/>
                <a:cs typeface="Calibri"/>
              </a:rPr>
              <a:t>of </a:t>
            </a:r>
            <a:r>
              <a:rPr sz="1529" dirty="0">
                <a:latin typeface="Calibri"/>
                <a:cs typeface="Calibri"/>
              </a:rPr>
              <a:t>text, </a:t>
            </a:r>
            <a:r>
              <a:rPr sz="1529" spc="-4" dirty="0">
                <a:latin typeface="Calibri"/>
                <a:cs typeface="Calibri"/>
              </a:rPr>
              <a:t>find the </a:t>
            </a:r>
            <a:r>
              <a:rPr sz="1529" dirty="0">
                <a:latin typeface="Calibri"/>
                <a:cs typeface="Calibri"/>
              </a:rPr>
              <a:t>most common </a:t>
            </a:r>
            <a:r>
              <a:rPr sz="1529" spc="-4" dirty="0">
                <a:latin typeface="Calibri"/>
                <a:cs typeface="Calibri"/>
              </a:rPr>
              <a:t>adjacent </a:t>
            </a:r>
            <a:r>
              <a:rPr sz="1529" dirty="0">
                <a:latin typeface="Calibri"/>
                <a:cs typeface="Calibri"/>
              </a:rPr>
              <a:t>characters </a:t>
            </a:r>
            <a:r>
              <a:rPr sz="1529" spc="-4" dirty="0">
                <a:latin typeface="Calibri"/>
                <a:cs typeface="Calibri"/>
              </a:rPr>
              <a:t>“a,b”; </a:t>
            </a:r>
            <a:r>
              <a:rPr sz="1529" dirty="0">
                <a:latin typeface="Calibri"/>
                <a:cs typeface="Calibri"/>
              </a:rPr>
              <a:t>add </a:t>
            </a:r>
            <a:r>
              <a:rPr sz="1529" spc="-4" dirty="0">
                <a:latin typeface="Calibri"/>
                <a:cs typeface="Calibri"/>
              </a:rPr>
              <a:t>“ab” </a:t>
            </a:r>
            <a:r>
              <a:rPr sz="1529" dirty="0">
                <a:latin typeface="Calibri"/>
                <a:cs typeface="Calibri"/>
              </a:rPr>
              <a:t>as a</a:t>
            </a:r>
            <a:r>
              <a:rPr sz="1529" spc="-55" dirty="0">
                <a:latin typeface="Calibri"/>
                <a:cs typeface="Calibri"/>
              </a:rPr>
              <a:t> </a:t>
            </a:r>
            <a:r>
              <a:rPr sz="1529" spc="-4" dirty="0">
                <a:latin typeface="Calibri"/>
                <a:cs typeface="Calibri"/>
              </a:rPr>
              <a:t>subword.</a:t>
            </a:r>
            <a:endParaRPr sz="1529">
              <a:latin typeface="Calibri"/>
              <a:cs typeface="Calibri"/>
            </a:endParaRPr>
          </a:p>
          <a:p>
            <a:pPr marL="342078" indent="-332832">
              <a:spcBef>
                <a:spcPts val="368"/>
              </a:spcBef>
              <a:buClr>
                <a:srgbClr val="8B1515"/>
              </a:buClr>
              <a:buAutoNum type="arabicPeriod"/>
              <a:tabLst>
                <a:tab pos="341616" algn="l"/>
                <a:tab pos="342078" algn="l"/>
              </a:tabLst>
            </a:pPr>
            <a:r>
              <a:rPr sz="1529" dirty="0">
                <a:latin typeface="Calibri"/>
                <a:cs typeface="Calibri"/>
              </a:rPr>
              <a:t>Replace instances </a:t>
            </a:r>
            <a:r>
              <a:rPr sz="1529" spc="-4" dirty="0">
                <a:latin typeface="Calibri"/>
                <a:cs typeface="Calibri"/>
              </a:rPr>
              <a:t>of </a:t>
            </a:r>
            <a:r>
              <a:rPr sz="1529" dirty="0">
                <a:latin typeface="Calibri"/>
                <a:cs typeface="Calibri"/>
              </a:rPr>
              <a:t>the character </a:t>
            </a:r>
            <a:r>
              <a:rPr sz="1529" spc="-4" dirty="0">
                <a:latin typeface="Calibri"/>
                <a:cs typeface="Calibri"/>
              </a:rPr>
              <a:t>pair </a:t>
            </a:r>
            <a:r>
              <a:rPr sz="1529" dirty="0">
                <a:latin typeface="Calibri"/>
                <a:cs typeface="Calibri"/>
              </a:rPr>
              <a:t>with the </a:t>
            </a:r>
            <a:r>
              <a:rPr sz="1529" spc="-4" dirty="0">
                <a:latin typeface="Calibri"/>
                <a:cs typeface="Calibri"/>
              </a:rPr>
              <a:t>new subword; </a:t>
            </a:r>
            <a:r>
              <a:rPr sz="1529" dirty="0">
                <a:latin typeface="Calibri"/>
                <a:cs typeface="Calibri"/>
              </a:rPr>
              <a:t>repeat </a:t>
            </a:r>
            <a:r>
              <a:rPr sz="1529" spc="-4" dirty="0">
                <a:latin typeface="Calibri"/>
                <a:cs typeface="Calibri"/>
              </a:rPr>
              <a:t>until desired </a:t>
            </a:r>
            <a:r>
              <a:rPr sz="1529" dirty="0">
                <a:latin typeface="Calibri"/>
                <a:cs typeface="Calibri"/>
              </a:rPr>
              <a:t>vocab</a:t>
            </a:r>
            <a:r>
              <a:rPr sz="1529" spc="-11" dirty="0">
                <a:latin typeface="Calibri"/>
                <a:cs typeface="Calibri"/>
              </a:rPr>
              <a:t> </a:t>
            </a:r>
            <a:r>
              <a:rPr sz="1529" spc="-4" dirty="0">
                <a:latin typeface="Calibri"/>
                <a:cs typeface="Calibri"/>
              </a:rPr>
              <a:t>size.</a:t>
            </a:r>
            <a:endParaRPr sz="1529">
              <a:latin typeface="Calibri"/>
              <a:cs typeface="Calibri"/>
            </a:endParaRPr>
          </a:p>
          <a:p>
            <a:pPr>
              <a:spcBef>
                <a:spcPts val="37"/>
              </a:spcBef>
            </a:pPr>
            <a:endParaRPr sz="2075">
              <a:latin typeface="Calibri"/>
              <a:cs typeface="Calibri"/>
            </a:endParaRPr>
          </a:p>
          <a:p>
            <a:pPr marL="9246"/>
            <a:r>
              <a:rPr sz="1529" spc="-4" dirty="0">
                <a:latin typeface="Calibri"/>
                <a:cs typeface="Calibri"/>
              </a:rPr>
              <a:t>Originally used </a:t>
            </a:r>
            <a:r>
              <a:rPr sz="1529" dirty="0">
                <a:latin typeface="Calibri"/>
                <a:cs typeface="Calibri"/>
              </a:rPr>
              <a:t>in NLP </a:t>
            </a:r>
            <a:r>
              <a:rPr sz="1529" spc="-4" dirty="0">
                <a:latin typeface="Calibri"/>
                <a:cs typeface="Calibri"/>
              </a:rPr>
              <a:t>for </a:t>
            </a:r>
            <a:r>
              <a:rPr sz="1529" dirty="0">
                <a:latin typeface="Calibri"/>
                <a:cs typeface="Calibri"/>
              </a:rPr>
              <a:t>machine </a:t>
            </a:r>
            <a:r>
              <a:rPr sz="1529" spc="-4" dirty="0">
                <a:latin typeface="Calibri"/>
                <a:cs typeface="Calibri"/>
              </a:rPr>
              <a:t>translation; now </a:t>
            </a:r>
            <a:r>
              <a:rPr sz="1529" dirty="0">
                <a:latin typeface="Calibri"/>
                <a:cs typeface="Calibri"/>
              </a:rPr>
              <a:t>a </a:t>
            </a:r>
            <a:r>
              <a:rPr sz="1529" spc="-4" dirty="0">
                <a:latin typeface="Calibri"/>
                <a:cs typeface="Calibri"/>
              </a:rPr>
              <a:t>similar </a:t>
            </a:r>
            <a:r>
              <a:rPr sz="1529" dirty="0">
                <a:latin typeface="Calibri"/>
                <a:cs typeface="Calibri"/>
              </a:rPr>
              <a:t>method </a:t>
            </a:r>
            <a:r>
              <a:rPr sz="1529" spc="-4" dirty="0">
                <a:latin typeface="Calibri"/>
                <a:cs typeface="Calibri"/>
              </a:rPr>
              <a:t>(WordPiece) </a:t>
            </a:r>
            <a:r>
              <a:rPr sz="1529" dirty="0">
                <a:latin typeface="Calibri"/>
                <a:cs typeface="Calibri"/>
              </a:rPr>
              <a:t>is </a:t>
            </a:r>
            <a:r>
              <a:rPr sz="1529" spc="-4" dirty="0">
                <a:latin typeface="Calibri"/>
                <a:cs typeface="Calibri"/>
              </a:rPr>
              <a:t>used </a:t>
            </a:r>
            <a:r>
              <a:rPr sz="1529" dirty="0">
                <a:latin typeface="Calibri"/>
                <a:cs typeface="Calibri"/>
              </a:rPr>
              <a:t>in</a:t>
            </a:r>
            <a:r>
              <a:rPr sz="1529" spc="113" dirty="0">
                <a:latin typeface="Calibri"/>
                <a:cs typeface="Calibri"/>
              </a:rPr>
              <a:t> </a:t>
            </a:r>
            <a:r>
              <a:rPr sz="1529" spc="-4" dirty="0">
                <a:latin typeface="Calibri"/>
                <a:cs typeface="Calibri"/>
              </a:rPr>
              <a:t>pretrained</a:t>
            </a:r>
            <a:endParaRPr sz="1529">
              <a:latin typeface="Calibri"/>
              <a:cs typeface="Calibri"/>
            </a:endParaRPr>
          </a:p>
          <a:p>
            <a:pPr marL="9246">
              <a:spcBef>
                <a:spcPts val="4"/>
              </a:spcBef>
            </a:pPr>
            <a:r>
              <a:rPr sz="1529" spc="-4" dirty="0">
                <a:latin typeface="Calibri"/>
                <a:cs typeface="Calibri"/>
              </a:rPr>
              <a:t>models.</a:t>
            </a:r>
            <a:endParaRPr sz="1529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01781" y="5670248"/>
            <a:ext cx="2601964" cy="210929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310" spc="-4" dirty="0">
                <a:solidFill>
                  <a:srgbClr val="175E53"/>
                </a:solidFill>
                <a:latin typeface="Calibri"/>
                <a:cs typeface="Calibri"/>
              </a:rPr>
              <a:t>[</a:t>
            </a:r>
            <a:r>
              <a:rPr sz="1310" u="sng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Sennrich et </a:t>
            </a:r>
            <a:r>
              <a:rPr sz="1310" u="sng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al., 2016</a:t>
            </a:r>
            <a:r>
              <a:rPr sz="1310" dirty="0">
                <a:solidFill>
                  <a:srgbClr val="175E53"/>
                </a:solidFill>
                <a:latin typeface="Calibri"/>
                <a:cs typeface="Calibri"/>
              </a:rPr>
              <a:t>, </a:t>
            </a:r>
            <a:r>
              <a:rPr sz="1310" u="sng" spc="-22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Wu </a:t>
            </a:r>
            <a:r>
              <a:rPr sz="1310" u="sng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et al.,</a:t>
            </a:r>
            <a:r>
              <a:rPr sz="1310" u="sng" spc="-22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310" u="sng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2016</a:t>
            </a:r>
            <a:r>
              <a:rPr sz="1310" dirty="0">
                <a:solidFill>
                  <a:srgbClr val="175E53"/>
                </a:solidFill>
                <a:latin typeface="Calibri"/>
                <a:cs typeface="Calibri"/>
              </a:rPr>
              <a:t>]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BAA5AC-390D-4693-AF46-1C58D0DB9ED1}"/>
              </a:ext>
            </a:extLst>
          </p:cNvPr>
          <p:cNvSpPr txBox="1"/>
          <p:nvPr/>
        </p:nvSpPr>
        <p:spPr>
          <a:xfrm>
            <a:off x="134471" y="6488295"/>
            <a:ext cx="909223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7553">
              <a:defRPr/>
            </a:pPr>
            <a:r>
              <a:rPr lang="en-US" sz="1165" dirty="0">
                <a:solidFill>
                  <a:prstClr val="black"/>
                </a:solidFill>
                <a:latin typeface="Calibri"/>
              </a:rPr>
              <a:t>John Hewitt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B4E52CB-B7A5-4BDD-9A86-B12409203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222146"/>
            <a:ext cx="8109585" cy="477959"/>
          </a:xfrm>
        </p:spPr>
        <p:txBody>
          <a:bodyPr>
            <a:normAutofit fontScale="90000"/>
          </a:bodyPr>
          <a:lstStyle/>
          <a:p>
            <a:r>
              <a:rPr lang="en-US" sz="3106" dirty="0">
                <a:latin typeface="Calibri"/>
                <a:cs typeface="Calibri"/>
              </a:rPr>
              <a:t>Aside: </a:t>
            </a:r>
            <a:r>
              <a:rPr lang="en-US" sz="3106" spc="-4" dirty="0">
                <a:latin typeface="Calibri"/>
                <a:cs typeface="Calibri"/>
              </a:rPr>
              <a:t>The byte-pair </a:t>
            </a:r>
            <a:r>
              <a:rPr lang="en-US" sz="3106" dirty="0">
                <a:latin typeface="Calibri"/>
                <a:cs typeface="Calibri"/>
              </a:rPr>
              <a:t>encoding</a:t>
            </a:r>
            <a:r>
              <a:rPr lang="en-US" sz="3106" spc="-15" dirty="0">
                <a:latin typeface="Calibri"/>
                <a:cs typeface="Calibri"/>
              </a:rPr>
              <a:t> </a:t>
            </a:r>
            <a:r>
              <a:rPr lang="en-US" sz="3106" dirty="0">
                <a:latin typeface="Calibri"/>
                <a:cs typeface="Calibri"/>
              </a:rPr>
              <a:t>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126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909263" y="3844465"/>
            <a:ext cx="6990958" cy="1000632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277360" indent="-250086">
              <a:spcBef>
                <a:spcPts val="73"/>
              </a:spcBef>
              <a:buClr>
                <a:srgbClr val="8B1515"/>
              </a:buClr>
              <a:buFont typeface="Times New Roman"/>
              <a:buChar char="•"/>
              <a:tabLst>
                <a:tab pos="276898" algn="l"/>
                <a:tab pos="277823" algn="l"/>
              </a:tabLst>
            </a:pPr>
            <a:r>
              <a:rPr sz="1675" dirty="0">
                <a:latin typeface="Calibri"/>
                <a:cs typeface="Calibri"/>
              </a:rPr>
              <a:t>Let</a:t>
            </a:r>
            <a:r>
              <a:rPr sz="1675" spc="-22" dirty="0">
                <a:latin typeface="Calibri"/>
                <a:cs typeface="Calibri"/>
              </a:rPr>
              <a:t> </a:t>
            </a:r>
            <a:r>
              <a:rPr sz="1675" dirty="0">
                <a:latin typeface="Cambria Math"/>
                <a:cs typeface="Cambria Math"/>
              </a:rPr>
              <a:t>𝜎</a:t>
            </a:r>
            <a:r>
              <a:rPr sz="1675" spc="120" dirty="0">
                <a:latin typeface="Cambria Math"/>
                <a:cs typeface="Cambria Math"/>
              </a:rPr>
              <a:t> </a:t>
            </a:r>
            <a:r>
              <a:rPr sz="1675" dirty="0">
                <a:latin typeface="Cambria Math"/>
                <a:cs typeface="Cambria Math"/>
              </a:rPr>
              <a:t>=</a:t>
            </a:r>
          </a:p>
          <a:p>
            <a:pPr marL="277360" indent="-250086">
              <a:spcBef>
                <a:spcPts val="1260"/>
              </a:spcBef>
              <a:buClr>
                <a:srgbClr val="8B1515"/>
              </a:buClr>
              <a:buFont typeface="Times New Roman"/>
              <a:buChar char="•"/>
              <a:tabLst>
                <a:tab pos="276898" algn="l"/>
                <a:tab pos="277823" algn="l"/>
              </a:tabLst>
            </a:pPr>
            <a:r>
              <a:rPr sz="1675" spc="-4" dirty="0">
                <a:latin typeface="Calibri"/>
                <a:cs typeface="Calibri"/>
              </a:rPr>
              <a:t>Let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dirty="0">
                <a:latin typeface="Cambria Math"/>
                <a:cs typeface="Cambria Math"/>
              </a:rPr>
              <a:t>𝛾</a:t>
            </a:r>
            <a:r>
              <a:rPr sz="1675" spc="148" dirty="0">
                <a:latin typeface="Cambria Math"/>
                <a:cs typeface="Cambria Math"/>
              </a:rPr>
              <a:t> </a:t>
            </a:r>
            <a:r>
              <a:rPr sz="1675" dirty="0">
                <a:latin typeface="Cambria Math"/>
                <a:cs typeface="Cambria Math"/>
              </a:rPr>
              <a:t>∈</a:t>
            </a:r>
            <a:r>
              <a:rPr sz="1675" spc="98" dirty="0">
                <a:latin typeface="Cambria Math"/>
                <a:cs typeface="Cambria Math"/>
              </a:rPr>
              <a:t> </a:t>
            </a:r>
            <a:r>
              <a:rPr sz="1675" spc="40" dirty="0">
                <a:latin typeface="Cambria Math"/>
                <a:cs typeface="Cambria Math"/>
              </a:rPr>
              <a:t>ℝ</a:t>
            </a:r>
            <a:r>
              <a:rPr sz="1802" spc="60" baseline="28619" dirty="0">
                <a:latin typeface="Cambria Math"/>
                <a:cs typeface="Cambria Math"/>
              </a:rPr>
              <a:t>𝑑</a:t>
            </a:r>
            <a:r>
              <a:rPr sz="1802" spc="333" baseline="28619" dirty="0">
                <a:latin typeface="Cambria Math"/>
                <a:cs typeface="Cambria Math"/>
              </a:rPr>
              <a:t> </a:t>
            </a:r>
            <a:r>
              <a:rPr sz="1675" dirty="0">
                <a:latin typeface="Calibri"/>
                <a:cs typeface="Calibri"/>
              </a:rPr>
              <a:t>and</a:t>
            </a:r>
            <a:r>
              <a:rPr sz="1675" spc="8" dirty="0">
                <a:latin typeface="Calibri"/>
                <a:cs typeface="Calibri"/>
              </a:rPr>
              <a:t> </a:t>
            </a:r>
            <a:r>
              <a:rPr sz="1675" dirty="0">
                <a:latin typeface="Cambria Math"/>
                <a:cs typeface="Cambria Math"/>
              </a:rPr>
              <a:t>𝛽</a:t>
            </a:r>
            <a:r>
              <a:rPr sz="1675" spc="139" dirty="0">
                <a:latin typeface="Cambria Math"/>
                <a:cs typeface="Cambria Math"/>
              </a:rPr>
              <a:t> </a:t>
            </a:r>
            <a:r>
              <a:rPr sz="1675" dirty="0">
                <a:latin typeface="Cambria Math"/>
                <a:cs typeface="Cambria Math"/>
              </a:rPr>
              <a:t>∈</a:t>
            </a:r>
            <a:r>
              <a:rPr sz="1675" spc="109" dirty="0">
                <a:latin typeface="Cambria Math"/>
                <a:cs typeface="Cambria Math"/>
              </a:rPr>
              <a:t> </a:t>
            </a:r>
            <a:r>
              <a:rPr sz="1675" spc="40" dirty="0">
                <a:latin typeface="Cambria Math"/>
                <a:cs typeface="Cambria Math"/>
              </a:rPr>
              <a:t>ℝ</a:t>
            </a:r>
            <a:r>
              <a:rPr sz="1802" spc="60" baseline="28619" dirty="0">
                <a:latin typeface="Cambria Math"/>
                <a:cs typeface="Cambria Math"/>
              </a:rPr>
              <a:t>𝑑</a:t>
            </a:r>
            <a:r>
              <a:rPr sz="1802" spc="322" baseline="28619" dirty="0">
                <a:latin typeface="Cambria Math"/>
                <a:cs typeface="Cambria Math"/>
              </a:rPr>
              <a:t> </a:t>
            </a:r>
            <a:r>
              <a:rPr sz="1675" dirty="0">
                <a:latin typeface="Calibri"/>
                <a:cs typeface="Calibri"/>
              </a:rPr>
              <a:t>be</a:t>
            </a:r>
            <a:r>
              <a:rPr sz="1675" spc="8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learned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“gain”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and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“bias” </a:t>
            </a:r>
            <a:r>
              <a:rPr sz="1675" dirty="0">
                <a:latin typeface="Calibri"/>
                <a:cs typeface="Calibri"/>
              </a:rPr>
              <a:t>parameters.</a:t>
            </a:r>
            <a:r>
              <a:rPr sz="1675" spc="-8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(Can</a:t>
            </a:r>
            <a:r>
              <a:rPr sz="1675" spc="8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omit!)</a:t>
            </a:r>
            <a:endParaRPr sz="1675" dirty="0">
              <a:latin typeface="Calibri"/>
              <a:cs typeface="Calibri"/>
            </a:endParaRPr>
          </a:p>
          <a:p>
            <a:pPr marL="277360" indent="-250086">
              <a:spcBef>
                <a:spcPts val="386"/>
              </a:spcBef>
              <a:buClr>
                <a:srgbClr val="8B1515"/>
              </a:buClr>
              <a:buFont typeface="Times New Roman"/>
              <a:buChar char="•"/>
              <a:tabLst>
                <a:tab pos="276898" algn="l"/>
                <a:tab pos="277823" algn="l"/>
              </a:tabLst>
            </a:pPr>
            <a:r>
              <a:rPr sz="1675" dirty="0">
                <a:latin typeface="Calibri"/>
                <a:cs typeface="Calibri"/>
              </a:rPr>
              <a:t>Then layer</a:t>
            </a:r>
            <a:r>
              <a:rPr sz="1675" spc="-4" dirty="0">
                <a:latin typeface="Calibri"/>
                <a:cs typeface="Calibri"/>
              </a:rPr>
              <a:t> normalization</a:t>
            </a:r>
            <a:r>
              <a:rPr sz="1675" spc="-11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computes:</a:t>
            </a:r>
            <a:endParaRPr sz="1675" dirty="0">
              <a:latin typeface="Calibri"/>
              <a:cs typeface="Calibri"/>
            </a:endParaRPr>
          </a:p>
        </p:txBody>
      </p:sp>
      <p:sp>
        <p:nvSpPr>
          <p:cNvPr id="33" name="Title 25">
            <a:extLst>
              <a:ext uri="{FF2B5EF4-FFF2-40B4-BE49-F238E27FC236}">
                <a16:creationId xmlns:a16="http://schemas.microsoft.com/office/drawing/2014/main" id="{1B237C73-5F88-4C6D-ADC6-5FCBB6484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222146"/>
            <a:ext cx="8109585" cy="955918"/>
          </a:xfrm>
        </p:spPr>
        <p:txBody>
          <a:bodyPr/>
          <a:lstStyle/>
          <a:p>
            <a:r>
              <a:rPr lang="en-US" sz="3106" spc="4" dirty="0">
                <a:cs typeface="Calibri"/>
              </a:rPr>
              <a:t>The Transformer</a:t>
            </a:r>
            <a:r>
              <a:rPr lang="en-US" sz="3106" dirty="0">
                <a:cs typeface="Calibri"/>
              </a:rPr>
              <a:t> </a:t>
            </a:r>
            <a:r>
              <a:rPr lang="en-US" sz="3106" spc="4" dirty="0">
                <a:cs typeface="Calibri"/>
              </a:rPr>
              <a:t>Encoder:</a:t>
            </a:r>
            <a:r>
              <a:rPr lang="en-US" sz="3106" spc="19" dirty="0">
                <a:cs typeface="Calibri"/>
              </a:rPr>
              <a:t> </a:t>
            </a:r>
            <a:br>
              <a:rPr lang="en-US" sz="3106" spc="19" dirty="0">
                <a:cs typeface="Calibri"/>
              </a:rPr>
            </a:br>
            <a:r>
              <a:rPr lang="en-US" sz="3106" spc="4" dirty="0"/>
              <a:t>Layer </a:t>
            </a:r>
            <a:r>
              <a:rPr lang="en-US" sz="3106" spc="8" dirty="0"/>
              <a:t>normalization</a:t>
            </a:r>
            <a:r>
              <a:rPr lang="en-US" sz="3106" spc="236" dirty="0"/>
              <a:t> </a:t>
            </a:r>
            <a:r>
              <a:rPr lang="en-US" sz="3106" spc="4" dirty="0">
                <a:cs typeface="Calibri"/>
              </a:rPr>
              <a:t>[</a:t>
            </a:r>
            <a:r>
              <a:rPr lang="en-US" sz="3106" u="heavy" spc="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cs typeface="Calibri"/>
                <a:hlinkClick r:id="rId2"/>
              </a:rPr>
              <a:t>Ba et al.,</a:t>
            </a:r>
            <a:r>
              <a:rPr lang="en-US" sz="3106" u="heavy" spc="-11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cs typeface="Calibri"/>
                <a:hlinkClick r:id="rId2"/>
              </a:rPr>
              <a:t> </a:t>
            </a:r>
            <a:r>
              <a:rPr lang="en-US" sz="3106" u="heavy" spc="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cs typeface="Calibri"/>
                <a:hlinkClick r:id="rId2"/>
              </a:rPr>
              <a:t>2016</a:t>
            </a:r>
            <a:r>
              <a:rPr lang="en-US" sz="3106" spc="4" dirty="0">
                <a:cs typeface="Calibri"/>
              </a:rPr>
              <a:t>]</a:t>
            </a:r>
            <a:endParaRPr lang="en-US" sz="1941" dirty="0"/>
          </a:p>
        </p:txBody>
      </p:sp>
      <p:sp>
        <p:nvSpPr>
          <p:cNvPr id="4" name="object 4"/>
          <p:cNvSpPr txBox="1">
            <a:spLocks noGrp="1"/>
          </p:cNvSpPr>
          <p:nvPr>
            <p:ph idx="1"/>
          </p:nvPr>
        </p:nvSpPr>
        <p:spPr>
          <a:xfrm>
            <a:off x="422911" y="1824357"/>
            <a:ext cx="8133086" cy="1699717"/>
          </a:xfrm>
          <a:prstGeom prst="rect">
            <a:avLst/>
          </a:prstGeom>
        </p:spPr>
        <p:txBody>
          <a:bodyPr vert="horz" wrap="square" lIns="0" tIns="60092" rIns="0" bIns="0" rtlCol="0">
            <a:spAutoFit/>
          </a:bodyPr>
          <a:lstStyle/>
          <a:p>
            <a:pPr marL="295851" indent="-250086">
              <a:spcBef>
                <a:spcPts val="474"/>
              </a:spcBef>
              <a:buClr>
                <a:srgbClr val="8B1515"/>
              </a:buClr>
              <a:buFont typeface="Times New Roman"/>
              <a:buChar char="•"/>
              <a:tabLst>
                <a:tab pos="295389" algn="l"/>
                <a:tab pos="296313" algn="l"/>
              </a:tabLst>
            </a:pPr>
            <a:r>
              <a:rPr sz="1679" b="1" dirty="0">
                <a:cs typeface="Calibri"/>
              </a:rPr>
              <a:t>Layer </a:t>
            </a:r>
            <a:r>
              <a:rPr sz="1679" b="1" spc="-4" dirty="0">
                <a:cs typeface="Calibri"/>
              </a:rPr>
              <a:t>normalization </a:t>
            </a:r>
            <a:r>
              <a:rPr sz="1679" dirty="0"/>
              <a:t>is a</a:t>
            </a:r>
            <a:r>
              <a:rPr sz="1679" spc="4" dirty="0"/>
              <a:t> </a:t>
            </a:r>
            <a:r>
              <a:rPr sz="1679" spc="-4" dirty="0"/>
              <a:t>trick</a:t>
            </a:r>
            <a:r>
              <a:rPr sz="1679" spc="11" dirty="0"/>
              <a:t> </a:t>
            </a:r>
            <a:r>
              <a:rPr sz="1679" dirty="0"/>
              <a:t>to help </a:t>
            </a:r>
            <a:r>
              <a:rPr sz="1679" spc="-4" dirty="0"/>
              <a:t>models</a:t>
            </a:r>
            <a:r>
              <a:rPr sz="1679" spc="8" dirty="0"/>
              <a:t> </a:t>
            </a:r>
            <a:r>
              <a:rPr sz="1679" dirty="0"/>
              <a:t>train</a:t>
            </a:r>
            <a:r>
              <a:rPr sz="1679" spc="-8" dirty="0"/>
              <a:t> </a:t>
            </a:r>
            <a:r>
              <a:rPr sz="1679" spc="-4" dirty="0"/>
              <a:t>faster.</a:t>
            </a:r>
          </a:p>
          <a:p>
            <a:pPr marL="295851" marR="49925" indent="-250086">
              <a:spcBef>
                <a:spcPts val="404"/>
              </a:spcBef>
              <a:buClr>
                <a:srgbClr val="8B1515"/>
              </a:buClr>
              <a:buFont typeface="Times New Roman"/>
              <a:buChar char="•"/>
              <a:tabLst>
                <a:tab pos="295389" algn="l"/>
                <a:tab pos="296313" algn="l"/>
              </a:tabLst>
            </a:pPr>
            <a:r>
              <a:rPr sz="1679" dirty="0"/>
              <a:t>Idea:</a:t>
            </a:r>
            <a:r>
              <a:rPr sz="1679" spc="-4" dirty="0"/>
              <a:t> </a:t>
            </a:r>
            <a:r>
              <a:rPr sz="1679" dirty="0"/>
              <a:t>cut</a:t>
            </a:r>
            <a:r>
              <a:rPr sz="1679" spc="19" dirty="0"/>
              <a:t> </a:t>
            </a:r>
            <a:r>
              <a:rPr sz="1679" spc="-4" dirty="0"/>
              <a:t>down</a:t>
            </a:r>
            <a:r>
              <a:rPr sz="1679" dirty="0"/>
              <a:t> </a:t>
            </a:r>
            <a:r>
              <a:rPr sz="1679" spc="-4" dirty="0"/>
              <a:t>on</a:t>
            </a:r>
            <a:r>
              <a:rPr sz="1679" spc="15" dirty="0"/>
              <a:t> </a:t>
            </a:r>
            <a:r>
              <a:rPr sz="1679" spc="-4" dirty="0"/>
              <a:t>uninformative </a:t>
            </a:r>
            <a:r>
              <a:rPr sz="1679" dirty="0"/>
              <a:t>variation</a:t>
            </a:r>
            <a:r>
              <a:rPr sz="1679" spc="-4" dirty="0"/>
              <a:t> </a:t>
            </a:r>
            <a:r>
              <a:rPr sz="1679" dirty="0"/>
              <a:t>in</a:t>
            </a:r>
            <a:r>
              <a:rPr sz="1679" spc="8" dirty="0"/>
              <a:t> </a:t>
            </a:r>
            <a:r>
              <a:rPr sz="1679" spc="-4" dirty="0"/>
              <a:t>hidden</a:t>
            </a:r>
            <a:r>
              <a:rPr sz="1679" spc="15" dirty="0"/>
              <a:t> </a:t>
            </a:r>
            <a:r>
              <a:rPr sz="1679" dirty="0"/>
              <a:t>vector</a:t>
            </a:r>
            <a:r>
              <a:rPr sz="1679" spc="4" dirty="0"/>
              <a:t> </a:t>
            </a:r>
            <a:r>
              <a:rPr sz="1679" dirty="0"/>
              <a:t>values</a:t>
            </a:r>
            <a:r>
              <a:rPr sz="1679" spc="8" dirty="0"/>
              <a:t> </a:t>
            </a:r>
            <a:r>
              <a:rPr sz="1679" spc="-4" dirty="0"/>
              <a:t>by</a:t>
            </a:r>
            <a:r>
              <a:rPr sz="1679" dirty="0"/>
              <a:t> </a:t>
            </a:r>
            <a:r>
              <a:rPr sz="1679" spc="-4" dirty="0"/>
              <a:t>normalizing </a:t>
            </a:r>
            <a:r>
              <a:rPr sz="1679" spc="-368" dirty="0"/>
              <a:t> </a:t>
            </a:r>
            <a:r>
              <a:rPr sz="1679" dirty="0"/>
              <a:t>to </a:t>
            </a:r>
            <a:r>
              <a:rPr sz="1679" spc="-4" dirty="0"/>
              <a:t>unit</a:t>
            </a:r>
            <a:r>
              <a:rPr sz="1679" spc="11" dirty="0"/>
              <a:t> </a:t>
            </a:r>
            <a:r>
              <a:rPr sz="1679" dirty="0"/>
              <a:t>mean and </a:t>
            </a:r>
            <a:r>
              <a:rPr sz="1679" spc="-4" dirty="0"/>
              <a:t>standard</a:t>
            </a:r>
            <a:r>
              <a:rPr sz="1679" spc="4" dirty="0"/>
              <a:t> </a:t>
            </a:r>
            <a:r>
              <a:rPr sz="1679" dirty="0"/>
              <a:t>deviation</a:t>
            </a:r>
            <a:r>
              <a:rPr sz="1679" spc="4" dirty="0"/>
              <a:t> </a:t>
            </a:r>
            <a:r>
              <a:rPr sz="1679" b="1" spc="-4" dirty="0">
                <a:cs typeface="Calibri"/>
              </a:rPr>
              <a:t>within</a:t>
            </a:r>
            <a:r>
              <a:rPr sz="1679" b="1" spc="-8" dirty="0">
                <a:cs typeface="Calibri"/>
              </a:rPr>
              <a:t> </a:t>
            </a:r>
            <a:r>
              <a:rPr sz="1679" b="1" spc="-4" dirty="0">
                <a:cs typeface="Calibri"/>
              </a:rPr>
              <a:t>each </a:t>
            </a:r>
            <a:r>
              <a:rPr sz="1679" b="1" dirty="0">
                <a:cs typeface="Calibri"/>
              </a:rPr>
              <a:t>layer</a:t>
            </a:r>
            <a:r>
              <a:rPr sz="1679" dirty="0"/>
              <a:t>.</a:t>
            </a:r>
          </a:p>
          <a:p>
            <a:pPr marL="545476" lvl="1" indent="-166879">
              <a:spcBef>
                <a:spcPts val="404"/>
              </a:spcBef>
              <a:buClr>
                <a:srgbClr val="007B92"/>
              </a:buClr>
              <a:buFont typeface="Times New Roman"/>
              <a:buChar char="•"/>
              <a:tabLst>
                <a:tab pos="545937" algn="l"/>
              </a:tabLst>
            </a:pPr>
            <a:r>
              <a:rPr sz="1679" dirty="0">
                <a:cs typeface="Calibri"/>
              </a:rPr>
              <a:t>LayerNorm’s</a:t>
            </a:r>
            <a:r>
              <a:rPr sz="1679" spc="-19" dirty="0">
                <a:cs typeface="Calibri"/>
              </a:rPr>
              <a:t> </a:t>
            </a:r>
            <a:r>
              <a:rPr sz="1679" spc="-4" dirty="0">
                <a:cs typeface="Calibri"/>
              </a:rPr>
              <a:t>success</a:t>
            </a:r>
            <a:r>
              <a:rPr sz="1679" spc="4" dirty="0">
                <a:cs typeface="Calibri"/>
              </a:rPr>
              <a:t> </a:t>
            </a:r>
            <a:r>
              <a:rPr sz="1679" dirty="0">
                <a:cs typeface="Calibri"/>
              </a:rPr>
              <a:t>may </a:t>
            </a:r>
            <a:r>
              <a:rPr sz="1679" spc="-4" dirty="0">
                <a:cs typeface="Calibri"/>
              </a:rPr>
              <a:t>be</a:t>
            </a:r>
            <a:r>
              <a:rPr sz="1679" spc="8" dirty="0">
                <a:cs typeface="Calibri"/>
              </a:rPr>
              <a:t> </a:t>
            </a:r>
            <a:r>
              <a:rPr sz="1679" dirty="0">
                <a:cs typeface="Calibri"/>
              </a:rPr>
              <a:t>due</a:t>
            </a:r>
            <a:r>
              <a:rPr sz="1679" spc="11" dirty="0">
                <a:cs typeface="Calibri"/>
              </a:rPr>
              <a:t> </a:t>
            </a:r>
            <a:r>
              <a:rPr sz="1679" dirty="0">
                <a:cs typeface="Calibri"/>
              </a:rPr>
              <a:t>to its</a:t>
            </a:r>
            <a:r>
              <a:rPr sz="1679" spc="8" dirty="0">
                <a:cs typeface="Calibri"/>
              </a:rPr>
              <a:t> </a:t>
            </a:r>
            <a:r>
              <a:rPr sz="1679" dirty="0">
                <a:cs typeface="Calibri"/>
              </a:rPr>
              <a:t>normalizing gradients</a:t>
            </a:r>
            <a:r>
              <a:rPr sz="1679" spc="4" dirty="0">
                <a:cs typeface="Calibri"/>
              </a:rPr>
              <a:t> </a:t>
            </a:r>
            <a:r>
              <a:rPr sz="1679" spc="-15" dirty="0">
                <a:cs typeface="Calibri"/>
              </a:rPr>
              <a:t>[</a:t>
            </a:r>
            <a:r>
              <a:rPr sz="1679" u="heavy" spc="-15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cs typeface="Calibri"/>
                <a:hlinkClick r:id="rId3"/>
              </a:rPr>
              <a:t>Xu</a:t>
            </a:r>
            <a:r>
              <a:rPr sz="1679" u="heavy" spc="11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cs typeface="Calibri"/>
                <a:hlinkClick r:id="rId3"/>
              </a:rPr>
              <a:t> </a:t>
            </a:r>
            <a:r>
              <a:rPr sz="1679" u="heavy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cs typeface="Calibri"/>
                <a:hlinkClick r:id="rId3"/>
              </a:rPr>
              <a:t>et</a:t>
            </a:r>
            <a:r>
              <a:rPr sz="1679" u="heavy" spc="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cs typeface="Calibri"/>
                <a:hlinkClick r:id="rId3"/>
              </a:rPr>
              <a:t> </a:t>
            </a:r>
            <a:r>
              <a:rPr sz="1679" u="heavy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cs typeface="Calibri"/>
                <a:hlinkClick r:id="rId3"/>
              </a:rPr>
              <a:t>al.,</a:t>
            </a:r>
            <a:r>
              <a:rPr sz="1679" u="heavy" spc="-11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cs typeface="Calibri"/>
                <a:hlinkClick r:id="rId3"/>
              </a:rPr>
              <a:t> </a:t>
            </a:r>
            <a:r>
              <a:rPr sz="1679" u="heavy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cs typeface="Calibri"/>
                <a:hlinkClick r:id="rId3"/>
              </a:rPr>
              <a:t>2019</a:t>
            </a:r>
            <a:r>
              <a:rPr sz="1679" spc="-4" dirty="0">
                <a:cs typeface="Calibri"/>
              </a:rPr>
              <a:t>]</a:t>
            </a:r>
            <a:endParaRPr sz="1679" dirty="0">
              <a:cs typeface="Calibri"/>
            </a:endParaRPr>
          </a:p>
          <a:p>
            <a:pPr marL="295851" indent="-250086">
              <a:spcBef>
                <a:spcPts val="462"/>
              </a:spcBef>
              <a:buClr>
                <a:srgbClr val="8B1515"/>
              </a:buClr>
              <a:buFont typeface="Times New Roman"/>
              <a:buChar char="•"/>
              <a:tabLst>
                <a:tab pos="295389" algn="l"/>
                <a:tab pos="296313" algn="l"/>
              </a:tabLst>
            </a:pPr>
            <a:r>
              <a:rPr sz="1679" dirty="0"/>
              <a:t>Let</a:t>
            </a:r>
            <a:r>
              <a:rPr sz="1679" spc="-4" dirty="0"/>
              <a:t> </a:t>
            </a:r>
            <a:r>
              <a:rPr sz="1679" dirty="0">
                <a:cs typeface="Cambria Math"/>
              </a:rPr>
              <a:t>𝑥</a:t>
            </a:r>
            <a:r>
              <a:rPr sz="1679" spc="154" dirty="0">
                <a:cs typeface="Cambria Math"/>
              </a:rPr>
              <a:t> </a:t>
            </a:r>
            <a:r>
              <a:rPr sz="1679" dirty="0">
                <a:cs typeface="Cambria Math"/>
              </a:rPr>
              <a:t>∈</a:t>
            </a:r>
            <a:r>
              <a:rPr sz="1679" spc="95" dirty="0">
                <a:cs typeface="Cambria Math"/>
              </a:rPr>
              <a:t> </a:t>
            </a:r>
            <a:r>
              <a:rPr sz="1679" spc="44" dirty="0">
                <a:cs typeface="Cambria Math"/>
              </a:rPr>
              <a:t>ℝ</a:t>
            </a:r>
            <a:r>
              <a:rPr sz="1679" spc="65" baseline="28619" dirty="0">
                <a:cs typeface="Cambria Math"/>
              </a:rPr>
              <a:t>𝑑</a:t>
            </a:r>
            <a:r>
              <a:rPr sz="1679" spc="322" baseline="28619" dirty="0">
                <a:cs typeface="Cambria Math"/>
              </a:rPr>
              <a:t> </a:t>
            </a:r>
            <a:r>
              <a:rPr sz="1679" spc="-4" dirty="0"/>
              <a:t>be</a:t>
            </a:r>
            <a:r>
              <a:rPr sz="1679" spc="4" dirty="0"/>
              <a:t> </a:t>
            </a:r>
            <a:r>
              <a:rPr sz="1679" dirty="0"/>
              <a:t>an individual</a:t>
            </a:r>
            <a:r>
              <a:rPr sz="1679" spc="-11" dirty="0"/>
              <a:t> </a:t>
            </a:r>
            <a:r>
              <a:rPr sz="1679" spc="-4" dirty="0"/>
              <a:t>(word)</a:t>
            </a:r>
            <a:r>
              <a:rPr sz="1679" spc="11" dirty="0"/>
              <a:t> </a:t>
            </a:r>
            <a:r>
              <a:rPr sz="1679" dirty="0"/>
              <a:t>vector</a:t>
            </a:r>
            <a:r>
              <a:rPr sz="1679" spc="4" dirty="0"/>
              <a:t> </a:t>
            </a:r>
            <a:r>
              <a:rPr sz="1679" dirty="0"/>
              <a:t>in </a:t>
            </a:r>
            <a:r>
              <a:rPr sz="1679" spc="-4" dirty="0"/>
              <a:t>the</a:t>
            </a:r>
            <a:r>
              <a:rPr sz="1679" spc="4" dirty="0"/>
              <a:t> </a:t>
            </a:r>
            <a:r>
              <a:rPr sz="1679" spc="-4" dirty="0"/>
              <a:t>model.</a:t>
            </a:r>
            <a:endParaRPr sz="1679" dirty="0">
              <a:cs typeface="Cambria Math"/>
            </a:endParaRPr>
          </a:p>
          <a:p>
            <a:pPr marL="295851" indent="-250086">
              <a:spcBef>
                <a:spcPts val="649"/>
              </a:spcBef>
              <a:buClr>
                <a:srgbClr val="8B1515"/>
              </a:buClr>
              <a:buFont typeface="Times New Roman"/>
              <a:buChar char="•"/>
              <a:tabLst>
                <a:tab pos="295389" algn="l"/>
                <a:tab pos="296313" algn="l"/>
                <a:tab pos="1476944" algn="l"/>
              </a:tabLst>
            </a:pPr>
            <a:r>
              <a:rPr sz="1679" dirty="0"/>
              <a:t>Let</a:t>
            </a:r>
            <a:r>
              <a:rPr sz="1679" spc="-4" dirty="0"/>
              <a:t> </a:t>
            </a:r>
            <a:r>
              <a:rPr sz="1679" dirty="0">
                <a:cs typeface="Cambria Math"/>
              </a:rPr>
              <a:t>𝜇</a:t>
            </a:r>
            <a:r>
              <a:rPr sz="1679" spc="146" dirty="0">
                <a:cs typeface="Cambria Math"/>
              </a:rPr>
              <a:t> </a:t>
            </a:r>
            <a:r>
              <a:rPr sz="1679" dirty="0">
                <a:cs typeface="Cambria Math"/>
              </a:rPr>
              <a:t>=</a:t>
            </a:r>
            <a:r>
              <a:rPr sz="1679" spc="91" dirty="0">
                <a:cs typeface="Cambria Math"/>
              </a:rPr>
              <a:t> </a:t>
            </a:r>
            <a:r>
              <a:rPr lang="el-GR" sz="1679" spc="229" baseline="2415" dirty="0">
                <a:cs typeface="Cambria Math"/>
              </a:rPr>
              <a:t>Σ</a:t>
            </a:r>
            <a:r>
              <a:rPr lang="en-US" sz="1679" spc="229" baseline="-25000" dirty="0">
                <a:cs typeface="Cambria Math"/>
              </a:rPr>
              <a:t>j=1</a:t>
            </a:r>
            <a:r>
              <a:rPr sz="1679" spc="229" baseline="31986" dirty="0">
                <a:cs typeface="Cambria Math"/>
              </a:rPr>
              <a:t>𝑑</a:t>
            </a:r>
            <a:r>
              <a:rPr lang="en-US" sz="1679" spc="229" baseline="31986" dirty="0">
                <a:cs typeface="Cambria Math"/>
              </a:rPr>
              <a:t> </a:t>
            </a:r>
            <a:r>
              <a:rPr lang="en-US" sz="1553" spc="26" dirty="0">
                <a:cs typeface="Cambria Math"/>
              </a:rPr>
              <a:t>𝑥</a:t>
            </a:r>
            <a:r>
              <a:rPr lang="en-US" sz="1553" spc="38" baseline="-15151" dirty="0">
                <a:cs typeface="Cambria Math"/>
              </a:rPr>
              <a:t>𝑗 </a:t>
            </a:r>
            <a:r>
              <a:rPr lang="en-US" sz="1553" spc="38" dirty="0">
                <a:cs typeface="Cambria Math"/>
              </a:rPr>
              <a:t>; </a:t>
            </a:r>
            <a:r>
              <a:rPr lang="en-US" sz="1679" dirty="0"/>
              <a:t>t</a:t>
            </a:r>
            <a:r>
              <a:rPr sz="1679" dirty="0"/>
              <a:t>his</a:t>
            </a:r>
            <a:r>
              <a:rPr sz="1679" spc="4" dirty="0"/>
              <a:t> </a:t>
            </a:r>
            <a:r>
              <a:rPr sz="1679" dirty="0"/>
              <a:t>is the</a:t>
            </a:r>
            <a:r>
              <a:rPr sz="1679" spc="4" dirty="0"/>
              <a:t> </a:t>
            </a:r>
            <a:r>
              <a:rPr sz="1679" dirty="0"/>
              <a:t>mean;</a:t>
            </a:r>
            <a:r>
              <a:rPr sz="1679" spc="-22" dirty="0"/>
              <a:t> </a:t>
            </a:r>
            <a:r>
              <a:rPr sz="1679" dirty="0">
                <a:cs typeface="Cambria Math"/>
              </a:rPr>
              <a:t>𝜇</a:t>
            </a:r>
            <a:r>
              <a:rPr sz="1679" spc="135" dirty="0">
                <a:cs typeface="Cambria Math"/>
              </a:rPr>
              <a:t> </a:t>
            </a:r>
            <a:r>
              <a:rPr sz="1679" dirty="0">
                <a:cs typeface="Cambria Math"/>
              </a:rPr>
              <a:t>∈</a:t>
            </a:r>
            <a:r>
              <a:rPr sz="1679" spc="91" dirty="0">
                <a:cs typeface="Cambria Math"/>
              </a:rPr>
              <a:t> </a:t>
            </a:r>
            <a:r>
              <a:rPr sz="1679" spc="-4" dirty="0">
                <a:cs typeface="Cambria Math"/>
              </a:rPr>
              <a:t>ℝ</a:t>
            </a:r>
            <a:r>
              <a:rPr sz="1679" spc="-4" dirty="0"/>
              <a:t>.</a:t>
            </a:r>
            <a:endParaRPr sz="1679" dirty="0">
              <a:cs typeface="Cambria Math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12257" y="3749889"/>
            <a:ext cx="1619698" cy="475186"/>
          </a:xfrm>
          <a:custGeom>
            <a:avLst/>
            <a:gdLst/>
            <a:ahLst/>
            <a:cxnLst/>
            <a:rect l="l" t="t" r="r" b="b"/>
            <a:pathLst>
              <a:path w="2225040" h="652779">
                <a:moveTo>
                  <a:pt x="357759" y="341376"/>
                </a:moveTo>
                <a:lnTo>
                  <a:pt x="214503" y="341376"/>
                </a:lnTo>
                <a:lnTo>
                  <a:pt x="214503" y="359664"/>
                </a:lnTo>
                <a:lnTo>
                  <a:pt x="357759" y="359664"/>
                </a:lnTo>
                <a:lnTo>
                  <a:pt x="357759" y="341376"/>
                </a:lnTo>
                <a:close/>
              </a:path>
              <a:path w="2225040" h="652779">
                <a:moveTo>
                  <a:pt x="2224659" y="0"/>
                </a:moveTo>
                <a:lnTo>
                  <a:pt x="214503" y="0"/>
                </a:lnTo>
                <a:lnTo>
                  <a:pt x="180721" y="0"/>
                </a:lnTo>
                <a:lnTo>
                  <a:pt x="121285" y="600837"/>
                </a:lnTo>
                <a:lnTo>
                  <a:pt x="49657" y="468122"/>
                </a:lnTo>
                <a:lnTo>
                  <a:pt x="0" y="494284"/>
                </a:lnTo>
                <a:lnTo>
                  <a:pt x="5588" y="504444"/>
                </a:lnTo>
                <a:lnTo>
                  <a:pt x="31750" y="490728"/>
                </a:lnTo>
                <a:lnTo>
                  <a:pt x="119888" y="652653"/>
                </a:lnTo>
                <a:lnTo>
                  <a:pt x="133223" y="652653"/>
                </a:lnTo>
                <a:lnTo>
                  <a:pt x="196723" y="19050"/>
                </a:lnTo>
                <a:lnTo>
                  <a:pt x="225298" y="19050"/>
                </a:lnTo>
                <a:lnTo>
                  <a:pt x="225298" y="18288"/>
                </a:lnTo>
                <a:lnTo>
                  <a:pt x="2224659" y="18288"/>
                </a:lnTo>
                <a:lnTo>
                  <a:pt x="22246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6" name="object 6"/>
          <p:cNvSpPr txBox="1"/>
          <p:nvPr/>
        </p:nvSpPr>
        <p:spPr>
          <a:xfrm>
            <a:off x="2059342" y="3730198"/>
            <a:ext cx="117872" cy="480081"/>
          </a:xfrm>
          <a:prstGeom prst="rect">
            <a:avLst/>
          </a:prstGeom>
        </p:spPr>
        <p:txBody>
          <a:bodyPr vert="horz" wrap="square" lIns="0" tIns="58243" rIns="0" bIns="0" rtlCol="0">
            <a:spAutoFit/>
          </a:bodyPr>
          <a:lstStyle/>
          <a:p>
            <a:pPr marL="15717">
              <a:spcBef>
                <a:spcPts val="458"/>
              </a:spcBef>
            </a:pPr>
            <a:r>
              <a:rPr sz="1202" spc="40" dirty="0">
                <a:latin typeface="Cambria Math"/>
                <a:cs typeface="Cambria Math"/>
              </a:rPr>
              <a:t>1</a:t>
            </a:r>
            <a:endParaRPr sz="1202">
              <a:latin typeface="Cambria Math"/>
              <a:cs typeface="Cambria Math"/>
            </a:endParaRPr>
          </a:p>
          <a:p>
            <a:pPr marL="9246">
              <a:spcBef>
                <a:spcPts val="394"/>
              </a:spcBef>
            </a:pPr>
            <a:r>
              <a:rPr sz="1202" spc="146" dirty="0">
                <a:latin typeface="Cambria Math"/>
                <a:cs typeface="Cambria Math"/>
              </a:rPr>
              <a:t>𝑑</a:t>
            </a:r>
            <a:endParaRPr sz="1202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96594" y="3962060"/>
            <a:ext cx="377375" cy="197123"/>
          </a:xfrm>
          <a:prstGeom prst="rect">
            <a:avLst/>
          </a:prstGeom>
        </p:spPr>
        <p:txBody>
          <a:bodyPr vert="horz" wrap="square" lIns="0" tIns="12019" rIns="0" bIns="0" rtlCol="0">
            <a:spAutoFit/>
          </a:bodyPr>
          <a:lstStyle/>
          <a:p>
            <a:pPr marL="9246">
              <a:spcBef>
                <a:spcPts val="95"/>
              </a:spcBef>
            </a:pPr>
            <a:r>
              <a:rPr sz="1202" spc="430" dirty="0">
                <a:latin typeface="Cambria Math"/>
                <a:cs typeface="Cambria Math"/>
              </a:rPr>
              <a:t>𝑗</a:t>
            </a:r>
            <a:r>
              <a:rPr sz="1202" spc="-4" dirty="0">
                <a:latin typeface="Cambria Math"/>
                <a:cs typeface="Cambria Math"/>
              </a:rPr>
              <a:t>=</a:t>
            </a:r>
            <a:r>
              <a:rPr sz="1202" spc="40" dirty="0">
                <a:latin typeface="Cambria Math"/>
                <a:cs typeface="Cambria Math"/>
              </a:rPr>
              <a:t>1</a:t>
            </a:r>
            <a:endParaRPr sz="1202" dirty="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98528" y="3770602"/>
            <a:ext cx="576416" cy="367895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27736">
              <a:spcBef>
                <a:spcPts val="73"/>
              </a:spcBef>
            </a:pPr>
            <a:r>
              <a:rPr lang="el-GR" sz="2330" spc="154" dirty="0">
                <a:latin typeface="Cambria Math"/>
                <a:cs typeface="Cambria Math"/>
              </a:rPr>
              <a:t>Σ</a:t>
            </a:r>
            <a:r>
              <a:rPr lang="en-US" sz="1941" i="1" spc="154" baseline="30000" dirty="0">
                <a:latin typeface="Cambria Math"/>
                <a:cs typeface="Cambria Math"/>
              </a:rPr>
              <a:t>d</a:t>
            </a:r>
            <a:endParaRPr sz="1202" i="1" baseline="30000" dirty="0">
              <a:latin typeface="Cambria Math"/>
              <a:cs typeface="Cambria Math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706116" y="3876544"/>
            <a:ext cx="707231" cy="257469"/>
          </a:xfrm>
          <a:custGeom>
            <a:avLst/>
            <a:gdLst/>
            <a:ahLst/>
            <a:cxnLst/>
            <a:rect l="l" t="t" r="r" b="b"/>
            <a:pathLst>
              <a:path w="971550" h="353695">
                <a:moveTo>
                  <a:pt x="878707" y="0"/>
                </a:moveTo>
                <a:lnTo>
                  <a:pt x="875151" y="11811"/>
                </a:lnTo>
                <a:lnTo>
                  <a:pt x="891363" y="20214"/>
                </a:lnTo>
                <a:lnTo>
                  <a:pt x="905504" y="32464"/>
                </a:lnTo>
                <a:lnTo>
                  <a:pt x="927475" y="68453"/>
                </a:lnTo>
                <a:lnTo>
                  <a:pt x="940841" y="117443"/>
                </a:lnTo>
                <a:lnTo>
                  <a:pt x="945255" y="176911"/>
                </a:lnTo>
                <a:lnTo>
                  <a:pt x="944155" y="207891"/>
                </a:lnTo>
                <a:lnTo>
                  <a:pt x="935289" y="261993"/>
                </a:lnTo>
                <a:lnTo>
                  <a:pt x="917549" y="305020"/>
                </a:lnTo>
                <a:lnTo>
                  <a:pt x="891363" y="333353"/>
                </a:lnTo>
                <a:lnTo>
                  <a:pt x="875151" y="341757"/>
                </a:lnTo>
                <a:lnTo>
                  <a:pt x="878707" y="353568"/>
                </a:lnTo>
                <a:lnTo>
                  <a:pt x="918156" y="332486"/>
                </a:lnTo>
                <a:lnTo>
                  <a:pt x="947414" y="292735"/>
                </a:lnTo>
                <a:lnTo>
                  <a:pt x="965527" y="239283"/>
                </a:lnTo>
                <a:lnTo>
                  <a:pt x="971544" y="176784"/>
                </a:lnTo>
                <a:lnTo>
                  <a:pt x="970041" y="144395"/>
                </a:lnTo>
                <a:lnTo>
                  <a:pt x="957988" y="86379"/>
                </a:lnTo>
                <a:lnTo>
                  <a:pt x="934053" y="38558"/>
                </a:lnTo>
                <a:lnTo>
                  <a:pt x="899711" y="8217"/>
                </a:lnTo>
                <a:lnTo>
                  <a:pt x="878707" y="0"/>
                </a:lnTo>
                <a:close/>
              </a:path>
              <a:path w="971550" h="353695">
                <a:moveTo>
                  <a:pt x="92958" y="0"/>
                </a:moveTo>
                <a:lnTo>
                  <a:pt x="53445" y="21066"/>
                </a:lnTo>
                <a:lnTo>
                  <a:pt x="24124" y="60706"/>
                </a:lnTo>
                <a:lnTo>
                  <a:pt x="6058" y="114268"/>
                </a:lnTo>
                <a:lnTo>
                  <a:pt x="0" y="176911"/>
                </a:lnTo>
                <a:lnTo>
                  <a:pt x="1514" y="209170"/>
                </a:lnTo>
                <a:lnTo>
                  <a:pt x="13602" y="267134"/>
                </a:lnTo>
                <a:lnTo>
                  <a:pt x="37504" y="314956"/>
                </a:lnTo>
                <a:lnTo>
                  <a:pt x="71933" y="345348"/>
                </a:lnTo>
                <a:lnTo>
                  <a:pt x="92958" y="353568"/>
                </a:lnTo>
                <a:lnTo>
                  <a:pt x="96514" y="341757"/>
                </a:lnTo>
                <a:lnTo>
                  <a:pt x="80246" y="333353"/>
                </a:lnTo>
                <a:lnTo>
                  <a:pt x="66097" y="321103"/>
                </a:lnTo>
                <a:lnTo>
                  <a:pt x="44063" y="285115"/>
                </a:lnTo>
                <a:lnTo>
                  <a:pt x="30743" y="236251"/>
                </a:lnTo>
                <a:lnTo>
                  <a:pt x="26287" y="176784"/>
                </a:lnTo>
                <a:lnTo>
                  <a:pt x="27400" y="145855"/>
                </a:lnTo>
                <a:lnTo>
                  <a:pt x="36302" y="91650"/>
                </a:lnTo>
                <a:lnTo>
                  <a:pt x="54044" y="48547"/>
                </a:lnTo>
                <a:lnTo>
                  <a:pt x="80246" y="20214"/>
                </a:lnTo>
                <a:lnTo>
                  <a:pt x="96514" y="11811"/>
                </a:lnTo>
                <a:lnTo>
                  <a:pt x="929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10" name="object 10"/>
          <p:cNvSpPr txBox="1"/>
          <p:nvPr/>
        </p:nvSpPr>
        <p:spPr>
          <a:xfrm>
            <a:off x="2866047" y="3945419"/>
            <a:ext cx="91525" cy="197123"/>
          </a:xfrm>
          <a:prstGeom prst="rect">
            <a:avLst/>
          </a:prstGeom>
        </p:spPr>
        <p:txBody>
          <a:bodyPr vert="horz" wrap="square" lIns="0" tIns="12019" rIns="0" bIns="0" rtlCol="0">
            <a:spAutoFit/>
          </a:bodyPr>
          <a:lstStyle/>
          <a:p>
            <a:pPr marL="9246">
              <a:spcBef>
                <a:spcPts val="95"/>
              </a:spcBef>
            </a:pPr>
            <a:r>
              <a:rPr sz="1202" spc="394" dirty="0">
                <a:latin typeface="Cambria Math"/>
                <a:cs typeface="Cambria Math"/>
              </a:rPr>
              <a:t>𝑗</a:t>
            </a:r>
            <a:endParaRPr sz="1202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73970" y="3760151"/>
            <a:ext cx="4080216" cy="351396"/>
          </a:xfrm>
          <a:prstGeom prst="rect">
            <a:avLst/>
          </a:prstGeom>
        </p:spPr>
        <p:txBody>
          <a:bodyPr vert="horz" wrap="square" lIns="0" tIns="12019" rIns="0" bIns="0" rtlCol="0">
            <a:spAutoFit/>
          </a:bodyPr>
          <a:lstStyle/>
          <a:p>
            <a:pPr marL="659193">
              <a:lnSpc>
                <a:spcPts val="1045"/>
              </a:lnSpc>
              <a:spcBef>
                <a:spcPts val="95"/>
              </a:spcBef>
            </a:pPr>
            <a:r>
              <a:rPr sz="1202" spc="40" dirty="0">
                <a:latin typeface="Cambria Math"/>
                <a:cs typeface="Cambria Math"/>
              </a:rPr>
              <a:t>2</a:t>
            </a:r>
            <a:endParaRPr sz="1202" dirty="0">
              <a:latin typeface="Cambria Math"/>
              <a:cs typeface="Cambria Math"/>
            </a:endParaRPr>
          </a:p>
          <a:p>
            <a:pPr marL="9246">
              <a:lnSpc>
                <a:spcPts val="1612"/>
              </a:lnSpc>
              <a:tabLst>
                <a:tab pos="235294" algn="l"/>
                <a:tab pos="757656" algn="l"/>
              </a:tabLst>
            </a:pPr>
            <a:r>
              <a:rPr sz="1675" dirty="0">
                <a:latin typeface="Cambria Math"/>
                <a:cs typeface="Cambria Math"/>
              </a:rPr>
              <a:t>𝑥	−</a:t>
            </a:r>
            <a:r>
              <a:rPr sz="1675" spc="-8" dirty="0">
                <a:latin typeface="Cambria Math"/>
                <a:cs typeface="Cambria Math"/>
              </a:rPr>
              <a:t> </a:t>
            </a:r>
            <a:r>
              <a:rPr sz="1675" dirty="0">
                <a:latin typeface="Cambria Math"/>
                <a:cs typeface="Cambria Math"/>
              </a:rPr>
              <a:t>𝜇	</a:t>
            </a:r>
            <a:r>
              <a:rPr sz="1675" dirty="0">
                <a:latin typeface="Calibri"/>
                <a:cs typeface="Calibri"/>
              </a:rPr>
              <a:t>;</a:t>
            </a:r>
            <a:r>
              <a:rPr sz="1675" spc="-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this is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the</a:t>
            </a:r>
            <a:r>
              <a:rPr sz="1675" spc="8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standard deviation;</a:t>
            </a:r>
            <a:r>
              <a:rPr sz="1675" dirty="0">
                <a:latin typeface="Calibri"/>
                <a:cs typeface="Calibri"/>
              </a:rPr>
              <a:t> </a:t>
            </a:r>
            <a:r>
              <a:rPr sz="1675" dirty="0">
                <a:latin typeface="Cambria Math"/>
                <a:cs typeface="Cambria Math"/>
              </a:rPr>
              <a:t>𝜎</a:t>
            </a:r>
            <a:r>
              <a:rPr sz="1675" spc="131" dirty="0">
                <a:latin typeface="Cambria Math"/>
                <a:cs typeface="Cambria Math"/>
              </a:rPr>
              <a:t> </a:t>
            </a:r>
            <a:r>
              <a:rPr sz="1675" dirty="0">
                <a:latin typeface="Cambria Math"/>
                <a:cs typeface="Cambria Math"/>
              </a:rPr>
              <a:t>∈</a:t>
            </a:r>
            <a:r>
              <a:rPr sz="1675" spc="98" dirty="0">
                <a:latin typeface="Cambria Math"/>
                <a:cs typeface="Cambria Math"/>
              </a:rPr>
              <a:t> </a:t>
            </a:r>
            <a:r>
              <a:rPr sz="1675" dirty="0">
                <a:latin typeface="Cambria Math"/>
                <a:cs typeface="Cambria Math"/>
              </a:rPr>
              <a:t>ℝ</a:t>
            </a:r>
            <a:r>
              <a:rPr sz="1675" dirty="0">
                <a:latin typeface="Calibri"/>
                <a:cs typeface="Calibri"/>
              </a:rPr>
              <a:t>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322004" y="5046110"/>
            <a:ext cx="846829" cy="267098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675" dirty="0">
                <a:latin typeface="Cambria Math"/>
                <a:cs typeface="Cambria Math"/>
              </a:rPr>
              <a:t>output</a:t>
            </a:r>
            <a:r>
              <a:rPr sz="1675" spc="29" dirty="0">
                <a:latin typeface="Cambria Math"/>
                <a:cs typeface="Cambria Math"/>
              </a:rPr>
              <a:t> </a:t>
            </a:r>
            <a:r>
              <a:rPr sz="1675" dirty="0">
                <a:latin typeface="Cambria Math"/>
                <a:cs typeface="Cambria Math"/>
              </a:rPr>
              <a:t>=</a:t>
            </a:r>
            <a:endParaRPr sz="1675">
              <a:latin typeface="Cambria Math"/>
              <a:cs typeface="Cambria Math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217275" y="5199861"/>
            <a:ext cx="629112" cy="13405"/>
          </a:xfrm>
          <a:custGeom>
            <a:avLst/>
            <a:gdLst/>
            <a:ahLst/>
            <a:cxnLst/>
            <a:rect l="l" t="t" r="r" b="b"/>
            <a:pathLst>
              <a:path w="864235" h="18414">
                <a:moveTo>
                  <a:pt x="864108" y="0"/>
                </a:moveTo>
                <a:lnTo>
                  <a:pt x="0" y="0"/>
                </a:lnTo>
                <a:lnTo>
                  <a:pt x="0" y="18288"/>
                </a:lnTo>
                <a:lnTo>
                  <a:pt x="864108" y="18288"/>
                </a:lnTo>
                <a:lnTo>
                  <a:pt x="8641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15" name="object 15"/>
          <p:cNvSpPr txBox="1"/>
          <p:nvPr/>
        </p:nvSpPr>
        <p:spPr>
          <a:xfrm>
            <a:off x="4251666" y="4885250"/>
            <a:ext cx="556078" cy="267098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  <a:tabLst>
                <a:tab pos="223275" algn="l"/>
              </a:tabLst>
            </a:pPr>
            <a:r>
              <a:rPr sz="1675" dirty="0">
                <a:latin typeface="Cambria Math"/>
                <a:cs typeface="Cambria Math"/>
              </a:rPr>
              <a:t>𝑥	−</a:t>
            </a:r>
            <a:r>
              <a:rPr sz="1675" spc="-55" dirty="0">
                <a:latin typeface="Cambria Math"/>
                <a:cs typeface="Cambria Math"/>
              </a:rPr>
              <a:t> </a:t>
            </a:r>
            <a:r>
              <a:rPr sz="1675" dirty="0">
                <a:latin typeface="Cambria Math"/>
                <a:cs typeface="Cambria Math"/>
              </a:rPr>
              <a:t>𝜇</a:t>
            </a:r>
            <a:endParaRPr sz="1675">
              <a:latin typeface="Cambria Math"/>
              <a:cs typeface="Cambria Math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220880" y="5254221"/>
            <a:ext cx="266252" cy="205236"/>
          </a:xfrm>
          <a:custGeom>
            <a:avLst/>
            <a:gdLst/>
            <a:ahLst/>
            <a:cxnLst/>
            <a:rect l="l" t="t" r="r" b="b"/>
            <a:pathLst>
              <a:path w="365760" h="281939">
                <a:moveTo>
                  <a:pt x="365379" y="0"/>
                </a:moveTo>
                <a:lnTo>
                  <a:pt x="187071" y="0"/>
                </a:lnTo>
                <a:lnTo>
                  <a:pt x="187071" y="279"/>
                </a:lnTo>
                <a:lnTo>
                  <a:pt x="167894" y="279"/>
                </a:lnTo>
                <a:lnTo>
                  <a:pt x="97282" y="244170"/>
                </a:lnTo>
                <a:lnTo>
                  <a:pt x="46862" y="133299"/>
                </a:lnTo>
                <a:lnTo>
                  <a:pt x="0" y="154736"/>
                </a:lnTo>
                <a:lnTo>
                  <a:pt x="4445" y="165442"/>
                </a:lnTo>
                <a:lnTo>
                  <a:pt x="28575" y="154736"/>
                </a:lnTo>
                <a:lnTo>
                  <a:pt x="87757" y="281889"/>
                </a:lnTo>
                <a:lnTo>
                  <a:pt x="101600" y="281889"/>
                </a:lnTo>
                <a:lnTo>
                  <a:pt x="178435" y="19291"/>
                </a:lnTo>
                <a:lnTo>
                  <a:pt x="204343" y="19291"/>
                </a:lnTo>
                <a:lnTo>
                  <a:pt x="204343" y="18288"/>
                </a:lnTo>
                <a:lnTo>
                  <a:pt x="365379" y="18288"/>
                </a:lnTo>
                <a:lnTo>
                  <a:pt x="3653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17" name="object 17"/>
          <p:cNvSpPr txBox="1"/>
          <p:nvPr/>
        </p:nvSpPr>
        <p:spPr>
          <a:xfrm>
            <a:off x="4348183" y="5196986"/>
            <a:ext cx="501071" cy="267098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675" dirty="0">
                <a:latin typeface="Cambria Math"/>
                <a:cs typeface="Cambria Math"/>
              </a:rPr>
              <a:t>𝜎</a:t>
            </a:r>
            <a:r>
              <a:rPr sz="1675" spc="15" dirty="0">
                <a:latin typeface="Cambria Math"/>
                <a:cs typeface="Cambria Math"/>
              </a:rPr>
              <a:t> </a:t>
            </a:r>
            <a:r>
              <a:rPr sz="1675" dirty="0">
                <a:latin typeface="Cambria Math"/>
                <a:cs typeface="Cambria Math"/>
              </a:rPr>
              <a:t>+</a:t>
            </a:r>
            <a:r>
              <a:rPr sz="1675" spc="-33" dirty="0">
                <a:latin typeface="Cambria Math"/>
                <a:cs typeface="Cambria Math"/>
              </a:rPr>
              <a:t> </a:t>
            </a:r>
            <a:r>
              <a:rPr sz="1675" dirty="0">
                <a:latin typeface="Cambria Math"/>
                <a:cs typeface="Cambria Math"/>
              </a:rPr>
              <a:t>𝜖</a:t>
            </a:r>
            <a:endParaRPr sz="1675">
              <a:latin typeface="Cambria Math"/>
              <a:cs typeface="Cambria Math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894646" y="5102470"/>
            <a:ext cx="2974069" cy="659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41"/>
              </a:lnSpc>
            </a:pPr>
            <a:r>
              <a:rPr sz="1675" dirty="0">
                <a:latin typeface="Cambria Math"/>
                <a:cs typeface="Cambria Math"/>
              </a:rPr>
              <a:t>∗</a:t>
            </a:r>
            <a:r>
              <a:rPr sz="1675" spc="-15" dirty="0">
                <a:latin typeface="Cambria Math"/>
                <a:cs typeface="Cambria Math"/>
              </a:rPr>
              <a:t> </a:t>
            </a:r>
            <a:r>
              <a:rPr sz="1675" dirty="0">
                <a:latin typeface="Cambria Math"/>
                <a:cs typeface="Cambria Math"/>
              </a:rPr>
              <a:t>𝛾</a:t>
            </a:r>
            <a:r>
              <a:rPr sz="1675" spc="33" dirty="0">
                <a:latin typeface="Cambria Math"/>
                <a:cs typeface="Cambria Math"/>
              </a:rPr>
              <a:t> </a:t>
            </a:r>
            <a:r>
              <a:rPr sz="1675" dirty="0">
                <a:latin typeface="Cambria Math"/>
                <a:cs typeface="Cambria Math"/>
              </a:rPr>
              <a:t>+</a:t>
            </a:r>
            <a:r>
              <a:rPr sz="1675" spc="-22" dirty="0">
                <a:latin typeface="Cambria Math"/>
                <a:cs typeface="Cambria Math"/>
              </a:rPr>
              <a:t> </a:t>
            </a:r>
            <a:r>
              <a:rPr sz="1675" dirty="0">
                <a:latin typeface="Cambria Math"/>
                <a:cs typeface="Cambria Math"/>
              </a:rPr>
              <a:t>𝛽</a:t>
            </a:r>
            <a:endParaRPr sz="1675">
              <a:latin typeface="Cambria Math"/>
              <a:cs typeface="Cambria Math"/>
            </a:endParaRPr>
          </a:p>
          <a:p>
            <a:pPr marL="1185715">
              <a:spcBef>
                <a:spcPts val="430"/>
              </a:spcBef>
            </a:pPr>
            <a:r>
              <a:rPr sz="1310" spc="-8" dirty="0">
                <a:solidFill>
                  <a:srgbClr val="175E53"/>
                </a:solidFill>
                <a:latin typeface="Calibri"/>
                <a:cs typeface="Calibri"/>
              </a:rPr>
              <a:t>Modulate</a:t>
            </a:r>
            <a:r>
              <a:rPr sz="1310" spc="4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310" spc="-4" dirty="0">
                <a:solidFill>
                  <a:srgbClr val="175E53"/>
                </a:solidFill>
                <a:latin typeface="Calibri"/>
                <a:cs typeface="Calibri"/>
              </a:rPr>
              <a:t>by</a:t>
            </a:r>
            <a:r>
              <a:rPr sz="1310" spc="4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310" dirty="0">
                <a:solidFill>
                  <a:srgbClr val="175E53"/>
                </a:solidFill>
                <a:latin typeface="Calibri"/>
                <a:cs typeface="Calibri"/>
              </a:rPr>
              <a:t>learned </a:t>
            </a:r>
            <a:r>
              <a:rPr sz="1310" spc="4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310" spc="-4" dirty="0">
                <a:solidFill>
                  <a:srgbClr val="175E53"/>
                </a:solidFill>
                <a:latin typeface="Calibri"/>
                <a:cs typeface="Calibri"/>
              </a:rPr>
              <a:t>elementwise</a:t>
            </a:r>
            <a:r>
              <a:rPr sz="1310" spc="-15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310" spc="-8" dirty="0">
                <a:solidFill>
                  <a:srgbClr val="175E53"/>
                </a:solidFill>
                <a:latin typeface="Calibri"/>
                <a:cs typeface="Calibri"/>
              </a:rPr>
              <a:t>gain </a:t>
            </a:r>
            <a:r>
              <a:rPr sz="1310" dirty="0">
                <a:solidFill>
                  <a:srgbClr val="175E53"/>
                </a:solidFill>
                <a:latin typeface="Calibri"/>
                <a:cs typeface="Calibri"/>
              </a:rPr>
              <a:t>and</a:t>
            </a:r>
            <a:r>
              <a:rPr sz="1310" spc="-4" dirty="0">
                <a:solidFill>
                  <a:srgbClr val="175E53"/>
                </a:solidFill>
                <a:latin typeface="Calibri"/>
                <a:cs typeface="Calibri"/>
              </a:rPr>
              <a:t> bias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293992" y="5373387"/>
            <a:ext cx="902760" cy="240366"/>
          </a:xfrm>
          <a:custGeom>
            <a:avLst/>
            <a:gdLst/>
            <a:ahLst/>
            <a:cxnLst/>
            <a:rect l="l" t="t" r="r" b="b"/>
            <a:pathLst>
              <a:path w="1240154" h="330200">
                <a:moveTo>
                  <a:pt x="1164286" y="30844"/>
                </a:moveTo>
                <a:lnTo>
                  <a:pt x="0" y="317423"/>
                </a:lnTo>
                <a:lnTo>
                  <a:pt x="3048" y="329755"/>
                </a:lnTo>
                <a:lnTo>
                  <a:pt x="1167307" y="43152"/>
                </a:lnTo>
                <a:lnTo>
                  <a:pt x="1164286" y="30844"/>
                </a:lnTo>
                <a:close/>
              </a:path>
              <a:path w="1240154" h="330200">
                <a:moveTo>
                  <a:pt x="1229174" y="27800"/>
                </a:moveTo>
                <a:lnTo>
                  <a:pt x="1176655" y="27800"/>
                </a:lnTo>
                <a:lnTo>
                  <a:pt x="1179576" y="40131"/>
                </a:lnTo>
                <a:lnTo>
                  <a:pt x="1167307" y="43152"/>
                </a:lnTo>
                <a:lnTo>
                  <a:pt x="1174877" y="73990"/>
                </a:lnTo>
                <a:lnTo>
                  <a:pt x="1229174" y="27800"/>
                </a:lnTo>
                <a:close/>
              </a:path>
              <a:path w="1240154" h="330200">
                <a:moveTo>
                  <a:pt x="1176655" y="27800"/>
                </a:moveTo>
                <a:lnTo>
                  <a:pt x="1164286" y="30844"/>
                </a:lnTo>
                <a:lnTo>
                  <a:pt x="1167307" y="43152"/>
                </a:lnTo>
                <a:lnTo>
                  <a:pt x="1179576" y="40131"/>
                </a:lnTo>
                <a:lnTo>
                  <a:pt x="1176655" y="27800"/>
                </a:lnTo>
                <a:close/>
              </a:path>
              <a:path w="1240154" h="330200">
                <a:moveTo>
                  <a:pt x="1156715" y="0"/>
                </a:moveTo>
                <a:lnTo>
                  <a:pt x="1164286" y="30844"/>
                </a:lnTo>
                <a:lnTo>
                  <a:pt x="1176655" y="27800"/>
                </a:lnTo>
                <a:lnTo>
                  <a:pt x="1229174" y="27800"/>
                </a:lnTo>
                <a:lnTo>
                  <a:pt x="1239774" y="18783"/>
                </a:lnTo>
                <a:lnTo>
                  <a:pt x="1156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20" name="object 20"/>
          <p:cNvSpPr txBox="1"/>
          <p:nvPr/>
        </p:nvSpPr>
        <p:spPr>
          <a:xfrm>
            <a:off x="1910408" y="5356514"/>
            <a:ext cx="1333570" cy="412523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 marR="3698">
              <a:spcBef>
                <a:spcPts val="73"/>
              </a:spcBef>
            </a:pPr>
            <a:r>
              <a:rPr sz="1310" spc="-8" dirty="0">
                <a:solidFill>
                  <a:srgbClr val="175E53"/>
                </a:solidFill>
                <a:latin typeface="Calibri"/>
                <a:cs typeface="Calibri"/>
              </a:rPr>
              <a:t>Normalize </a:t>
            </a:r>
            <a:r>
              <a:rPr sz="1310" spc="-4" dirty="0">
                <a:solidFill>
                  <a:srgbClr val="175E53"/>
                </a:solidFill>
                <a:latin typeface="Calibri"/>
                <a:cs typeface="Calibri"/>
              </a:rPr>
              <a:t>by</a:t>
            </a:r>
            <a:r>
              <a:rPr sz="1310" spc="-19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310" spc="-4" dirty="0">
                <a:solidFill>
                  <a:srgbClr val="175E53"/>
                </a:solidFill>
                <a:latin typeface="Calibri"/>
                <a:cs typeface="Calibri"/>
              </a:rPr>
              <a:t>scalar </a:t>
            </a:r>
            <a:r>
              <a:rPr sz="1310" spc="-288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310" dirty="0">
                <a:solidFill>
                  <a:srgbClr val="175E53"/>
                </a:solidFill>
                <a:latin typeface="Calibri"/>
                <a:cs typeface="Calibri"/>
              </a:rPr>
              <a:t>mean</a:t>
            </a:r>
            <a:r>
              <a:rPr sz="1310" spc="-26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310" spc="-4" dirty="0">
                <a:solidFill>
                  <a:srgbClr val="175E53"/>
                </a:solidFill>
                <a:latin typeface="Calibri"/>
                <a:cs typeface="Calibri"/>
              </a:rPr>
              <a:t>and</a:t>
            </a:r>
            <a:r>
              <a:rPr sz="1310" spc="-11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310" spc="-4" dirty="0">
                <a:solidFill>
                  <a:srgbClr val="175E53"/>
                </a:solidFill>
                <a:latin typeface="Calibri"/>
                <a:cs typeface="Calibri"/>
              </a:rPr>
              <a:t>variance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903706" y="4871197"/>
            <a:ext cx="3494554" cy="942051"/>
          </a:xfrm>
          <a:custGeom>
            <a:avLst/>
            <a:gdLst/>
            <a:ahLst/>
            <a:cxnLst/>
            <a:rect l="l" t="t" r="r" b="b"/>
            <a:pathLst>
              <a:path w="4800600" h="1294129">
                <a:moveTo>
                  <a:pt x="4800600" y="0"/>
                </a:moveTo>
                <a:lnTo>
                  <a:pt x="0" y="0"/>
                </a:lnTo>
                <a:lnTo>
                  <a:pt x="0" y="1293876"/>
                </a:lnTo>
                <a:lnTo>
                  <a:pt x="4800600" y="1293876"/>
                </a:lnTo>
                <a:lnTo>
                  <a:pt x="4800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BDBD350-DA99-40BF-8476-C81DE9F76876}"/>
              </a:ext>
            </a:extLst>
          </p:cNvPr>
          <p:cNvSpPr txBox="1"/>
          <p:nvPr/>
        </p:nvSpPr>
        <p:spPr>
          <a:xfrm>
            <a:off x="4830672" y="5017752"/>
            <a:ext cx="4437529" cy="3611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47" dirty="0">
                <a:latin typeface="Cambria Math"/>
                <a:cs typeface="Cambria Math"/>
              </a:rPr>
              <a:t>∗</a:t>
            </a:r>
            <a:r>
              <a:rPr lang="en-US" sz="1747" spc="-19" dirty="0">
                <a:latin typeface="Cambria Math"/>
                <a:cs typeface="Cambria Math"/>
              </a:rPr>
              <a:t> </a:t>
            </a:r>
            <a:r>
              <a:rPr lang="en-US" sz="1747" dirty="0">
                <a:latin typeface="Cambria Math"/>
                <a:cs typeface="Cambria Math"/>
              </a:rPr>
              <a:t>𝛾</a:t>
            </a:r>
            <a:r>
              <a:rPr lang="en-US" sz="1747" spc="29" dirty="0">
                <a:latin typeface="Cambria Math"/>
                <a:cs typeface="Cambria Math"/>
              </a:rPr>
              <a:t> </a:t>
            </a:r>
            <a:r>
              <a:rPr lang="en-US" sz="1747" dirty="0">
                <a:latin typeface="Cambria Math"/>
                <a:cs typeface="Cambria Math"/>
              </a:rPr>
              <a:t>+</a:t>
            </a:r>
            <a:r>
              <a:rPr lang="en-US" sz="1747" spc="-29" dirty="0">
                <a:latin typeface="Cambria Math"/>
                <a:cs typeface="Cambria Math"/>
              </a:rPr>
              <a:t> </a:t>
            </a:r>
            <a:r>
              <a:rPr lang="en-US" sz="1747" dirty="0">
                <a:latin typeface="Cambria Math"/>
                <a:cs typeface="Cambria Math"/>
              </a:rPr>
              <a:t>𝛽</a:t>
            </a:r>
            <a:endParaRPr lang="en-US" sz="1947" dirty="0"/>
          </a:p>
        </p:txBody>
      </p:sp>
      <p:sp>
        <p:nvSpPr>
          <p:cNvPr id="27" name="object 19">
            <a:extLst>
              <a:ext uri="{FF2B5EF4-FFF2-40B4-BE49-F238E27FC236}">
                <a16:creationId xmlns:a16="http://schemas.microsoft.com/office/drawing/2014/main" id="{E778C00F-0BB0-4A37-95EC-17254D8509F7}"/>
              </a:ext>
            </a:extLst>
          </p:cNvPr>
          <p:cNvSpPr txBox="1"/>
          <p:nvPr/>
        </p:nvSpPr>
        <p:spPr>
          <a:xfrm>
            <a:off x="6071055" y="5356514"/>
            <a:ext cx="1806906" cy="412523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 marR="3698">
              <a:spcBef>
                <a:spcPts val="73"/>
              </a:spcBef>
            </a:pPr>
            <a:r>
              <a:rPr sz="1310" spc="-8" dirty="0">
                <a:solidFill>
                  <a:srgbClr val="175E53"/>
                </a:solidFill>
                <a:latin typeface="Calibri"/>
                <a:cs typeface="Calibri"/>
              </a:rPr>
              <a:t>Modulate</a:t>
            </a:r>
            <a:r>
              <a:rPr sz="1310" spc="4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310" spc="-4" dirty="0">
                <a:solidFill>
                  <a:srgbClr val="175E53"/>
                </a:solidFill>
                <a:latin typeface="Calibri"/>
                <a:cs typeface="Calibri"/>
              </a:rPr>
              <a:t>by</a:t>
            </a:r>
            <a:r>
              <a:rPr sz="1310" spc="4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310" dirty="0">
                <a:solidFill>
                  <a:srgbClr val="175E53"/>
                </a:solidFill>
                <a:latin typeface="Calibri"/>
                <a:cs typeface="Calibri"/>
              </a:rPr>
              <a:t>learned </a:t>
            </a:r>
            <a:r>
              <a:rPr sz="1310" spc="4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310" spc="-4" dirty="0">
                <a:solidFill>
                  <a:srgbClr val="175E53"/>
                </a:solidFill>
                <a:latin typeface="Calibri"/>
                <a:cs typeface="Calibri"/>
              </a:rPr>
              <a:t>elementwise</a:t>
            </a:r>
            <a:r>
              <a:rPr sz="1310" spc="-15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310" spc="-8" dirty="0">
                <a:solidFill>
                  <a:srgbClr val="175E53"/>
                </a:solidFill>
                <a:latin typeface="Calibri"/>
                <a:cs typeface="Calibri"/>
              </a:rPr>
              <a:t>gain </a:t>
            </a:r>
            <a:r>
              <a:rPr sz="1310" dirty="0">
                <a:solidFill>
                  <a:srgbClr val="175E53"/>
                </a:solidFill>
                <a:latin typeface="Calibri"/>
                <a:cs typeface="Calibri"/>
              </a:rPr>
              <a:t>and</a:t>
            </a:r>
            <a:r>
              <a:rPr sz="1310" spc="-4" dirty="0">
                <a:solidFill>
                  <a:srgbClr val="175E53"/>
                </a:solidFill>
                <a:latin typeface="Calibri"/>
                <a:cs typeface="Calibri"/>
              </a:rPr>
              <a:t> bias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28" name="object 20">
            <a:extLst>
              <a:ext uri="{FF2B5EF4-FFF2-40B4-BE49-F238E27FC236}">
                <a16:creationId xmlns:a16="http://schemas.microsoft.com/office/drawing/2014/main" id="{F8B94F33-7507-4448-8223-C4CB2E982829}"/>
              </a:ext>
            </a:extLst>
          </p:cNvPr>
          <p:cNvSpPr/>
          <p:nvPr/>
        </p:nvSpPr>
        <p:spPr>
          <a:xfrm>
            <a:off x="5291989" y="5380884"/>
            <a:ext cx="584275" cy="232508"/>
          </a:xfrm>
          <a:custGeom>
            <a:avLst/>
            <a:gdLst/>
            <a:ahLst/>
            <a:cxnLst/>
            <a:rect l="l" t="t" r="r" b="b"/>
            <a:pathLst>
              <a:path w="802640" h="319404">
                <a:moveTo>
                  <a:pt x="73437" y="29670"/>
                </a:moveTo>
                <a:lnTo>
                  <a:pt x="68923" y="41553"/>
                </a:lnTo>
                <a:lnTo>
                  <a:pt x="797814" y="319214"/>
                </a:lnTo>
                <a:lnTo>
                  <a:pt x="802385" y="307352"/>
                </a:lnTo>
                <a:lnTo>
                  <a:pt x="73437" y="29670"/>
                </a:lnTo>
                <a:close/>
              </a:path>
              <a:path w="802640" h="319404">
                <a:moveTo>
                  <a:pt x="84708" y="0"/>
                </a:moveTo>
                <a:lnTo>
                  <a:pt x="0" y="8483"/>
                </a:lnTo>
                <a:lnTo>
                  <a:pt x="57657" y="71208"/>
                </a:lnTo>
                <a:lnTo>
                  <a:pt x="68923" y="41553"/>
                </a:lnTo>
                <a:lnTo>
                  <a:pt x="57023" y="37020"/>
                </a:lnTo>
                <a:lnTo>
                  <a:pt x="61595" y="25158"/>
                </a:lnTo>
                <a:lnTo>
                  <a:pt x="75151" y="25158"/>
                </a:lnTo>
                <a:lnTo>
                  <a:pt x="84708" y="0"/>
                </a:lnTo>
                <a:close/>
              </a:path>
              <a:path w="802640" h="319404">
                <a:moveTo>
                  <a:pt x="61595" y="25158"/>
                </a:moveTo>
                <a:lnTo>
                  <a:pt x="57023" y="37020"/>
                </a:lnTo>
                <a:lnTo>
                  <a:pt x="68923" y="41553"/>
                </a:lnTo>
                <a:lnTo>
                  <a:pt x="73437" y="29670"/>
                </a:lnTo>
                <a:lnTo>
                  <a:pt x="61595" y="25158"/>
                </a:lnTo>
                <a:close/>
              </a:path>
              <a:path w="802640" h="319404">
                <a:moveTo>
                  <a:pt x="75151" y="25158"/>
                </a:moveTo>
                <a:lnTo>
                  <a:pt x="61595" y="25158"/>
                </a:lnTo>
                <a:lnTo>
                  <a:pt x="73437" y="29670"/>
                </a:lnTo>
                <a:lnTo>
                  <a:pt x="75151" y="251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4BA65D0-4C0A-40F7-A052-62AFB30FAEAA}"/>
              </a:ext>
            </a:extLst>
          </p:cNvPr>
          <p:cNvSpPr txBox="1"/>
          <p:nvPr/>
        </p:nvSpPr>
        <p:spPr>
          <a:xfrm>
            <a:off x="134471" y="6488295"/>
            <a:ext cx="909223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7553">
              <a:defRPr/>
            </a:pPr>
            <a:r>
              <a:rPr lang="en-US" sz="1165" dirty="0">
                <a:solidFill>
                  <a:prstClr val="black"/>
                </a:solidFill>
                <a:latin typeface="Calibri"/>
              </a:rPr>
              <a:t>John Hewitt</a:t>
            </a:r>
          </a:p>
        </p:txBody>
      </p:sp>
    </p:spTree>
    <p:extLst>
      <p:ext uri="{BB962C8B-B14F-4D97-AF65-F5344CB8AC3E}">
        <p14:creationId xmlns:p14="http://schemas.microsoft.com/office/powerpoint/2010/main" val="34857016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87551" y="1774727"/>
            <a:ext cx="7867832" cy="1135944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9246" marR="3698">
              <a:spcBef>
                <a:spcPts val="77"/>
              </a:spcBef>
            </a:pPr>
            <a:r>
              <a:rPr sz="1675" spc="-4" dirty="0">
                <a:latin typeface="Calibri"/>
                <a:cs typeface="Calibri"/>
              </a:rPr>
              <a:t>Common </a:t>
            </a:r>
            <a:r>
              <a:rPr sz="1675" dirty="0">
                <a:latin typeface="Calibri"/>
                <a:cs typeface="Calibri"/>
              </a:rPr>
              <a:t>words end </a:t>
            </a:r>
            <a:r>
              <a:rPr sz="1675" spc="-4" dirty="0">
                <a:latin typeface="Calibri"/>
                <a:cs typeface="Calibri"/>
              </a:rPr>
              <a:t>up </a:t>
            </a:r>
            <a:r>
              <a:rPr sz="1675" dirty="0">
                <a:latin typeface="Calibri"/>
                <a:cs typeface="Calibri"/>
              </a:rPr>
              <a:t>being a </a:t>
            </a:r>
            <a:r>
              <a:rPr sz="1675" spc="-4" dirty="0">
                <a:latin typeface="Calibri"/>
                <a:cs typeface="Calibri"/>
              </a:rPr>
              <a:t>part of the subword </a:t>
            </a:r>
            <a:r>
              <a:rPr sz="1675" dirty="0">
                <a:latin typeface="Calibri"/>
                <a:cs typeface="Calibri"/>
              </a:rPr>
              <a:t>vocabulary, while rarer words are </a:t>
            </a:r>
            <a:r>
              <a:rPr sz="1675" spc="-4" dirty="0">
                <a:latin typeface="Calibri"/>
                <a:cs typeface="Calibri"/>
              </a:rPr>
              <a:t>split  </a:t>
            </a:r>
            <a:r>
              <a:rPr sz="1675" dirty="0">
                <a:latin typeface="Calibri"/>
                <a:cs typeface="Calibri"/>
              </a:rPr>
              <a:t>into </a:t>
            </a:r>
            <a:r>
              <a:rPr sz="1675" spc="-4" dirty="0">
                <a:latin typeface="Calibri"/>
                <a:cs typeface="Calibri"/>
              </a:rPr>
              <a:t>(sometimes </a:t>
            </a:r>
            <a:r>
              <a:rPr sz="1675" dirty="0">
                <a:latin typeface="Calibri"/>
                <a:cs typeface="Calibri"/>
              </a:rPr>
              <a:t>intuitive, </a:t>
            </a:r>
            <a:r>
              <a:rPr sz="1675" spc="-4" dirty="0">
                <a:latin typeface="Calibri"/>
                <a:cs typeface="Calibri"/>
              </a:rPr>
              <a:t>sometimes not)</a:t>
            </a:r>
            <a:r>
              <a:rPr sz="1675" spc="33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components.</a:t>
            </a:r>
            <a:endParaRPr sz="1675">
              <a:latin typeface="Calibri"/>
              <a:cs typeface="Calibri"/>
            </a:endParaRPr>
          </a:p>
          <a:p>
            <a:pPr>
              <a:spcBef>
                <a:spcPts val="15"/>
              </a:spcBef>
            </a:pPr>
            <a:endParaRPr sz="2293">
              <a:latin typeface="Calibri"/>
              <a:cs typeface="Calibri"/>
            </a:endParaRPr>
          </a:p>
          <a:p>
            <a:pPr marL="9246"/>
            <a:r>
              <a:rPr sz="1675" dirty="0">
                <a:latin typeface="Calibri"/>
                <a:cs typeface="Calibri"/>
              </a:rPr>
              <a:t>In the worst case, words are </a:t>
            </a:r>
            <a:r>
              <a:rPr sz="1675" spc="-4" dirty="0">
                <a:latin typeface="Calibri"/>
                <a:cs typeface="Calibri"/>
              </a:rPr>
              <a:t>split </a:t>
            </a:r>
            <a:r>
              <a:rPr sz="1675" dirty="0">
                <a:latin typeface="Calibri"/>
                <a:cs typeface="Calibri"/>
              </a:rPr>
              <a:t>into as many </a:t>
            </a:r>
            <a:r>
              <a:rPr sz="1675" spc="-4" dirty="0">
                <a:latin typeface="Calibri"/>
                <a:cs typeface="Calibri"/>
              </a:rPr>
              <a:t>subwords </a:t>
            </a:r>
            <a:r>
              <a:rPr sz="1675" dirty="0">
                <a:latin typeface="Calibri"/>
                <a:cs typeface="Calibri"/>
              </a:rPr>
              <a:t>as they </a:t>
            </a:r>
            <a:r>
              <a:rPr sz="1675" spc="-4" dirty="0">
                <a:latin typeface="Calibri"/>
                <a:cs typeface="Calibri"/>
              </a:rPr>
              <a:t>have</a:t>
            </a:r>
            <a:r>
              <a:rPr sz="1675" spc="22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characters.</a:t>
            </a:r>
            <a:endParaRPr sz="1675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19067" y="3270452"/>
            <a:ext cx="488591" cy="608602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947" dirty="0">
                <a:latin typeface="Calibri"/>
                <a:cs typeface="Calibri"/>
              </a:rPr>
              <a:t>word</a:t>
            </a:r>
            <a:endParaRPr sz="1947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16141" y="3214797"/>
            <a:ext cx="1632641" cy="2499697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 marR="245002">
              <a:lnSpc>
                <a:spcPct val="120900"/>
              </a:lnSpc>
              <a:spcBef>
                <a:spcPts val="73"/>
              </a:spcBef>
            </a:pPr>
            <a:r>
              <a:rPr sz="1947" spc="-4" dirty="0">
                <a:latin typeface="Calibri"/>
                <a:cs typeface="Calibri"/>
              </a:rPr>
              <a:t>vocab</a:t>
            </a:r>
            <a:r>
              <a:rPr sz="1947" spc="-48" dirty="0">
                <a:latin typeface="Calibri"/>
                <a:cs typeface="Calibri"/>
              </a:rPr>
              <a:t> </a:t>
            </a:r>
            <a:r>
              <a:rPr sz="1947" spc="-4" dirty="0">
                <a:latin typeface="Calibri"/>
                <a:cs typeface="Calibri"/>
              </a:rPr>
              <a:t>mapping  </a:t>
            </a:r>
            <a:r>
              <a:rPr sz="1947" spc="-4" dirty="0">
                <a:solidFill>
                  <a:srgbClr val="007B92"/>
                </a:solidFill>
                <a:latin typeface="Calibri"/>
                <a:cs typeface="Calibri"/>
              </a:rPr>
              <a:t>hat</a:t>
            </a:r>
            <a:endParaRPr sz="1947">
              <a:latin typeface="Calibri"/>
              <a:cs typeface="Calibri"/>
            </a:endParaRPr>
          </a:p>
          <a:p>
            <a:pPr marL="9246">
              <a:spcBef>
                <a:spcPts val="418"/>
              </a:spcBef>
            </a:pPr>
            <a:r>
              <a:rPr sz="1947" dirty="0">
                <a:solidFill>
                  <a:srgbClr val="007B92"/>
                </a:solidFill>
                <a:latin typeface="Calibri"/>
                <a:cs typeface="Calibri"/>
              </a:rPr>
              <a:t>learn</a:t>
            </a:r>
            <a:endParaRPr sz="1947">
              <a:latin typeface="Calibri"/>
              <a:cs typeface="Calibri"/>
            </a:endParaRPr>
          </a:p>
          <a:p>
            <a:pPr marL="9246" marR="3698">
              <a:lnSpc>
                <a:spcPct val="120000"/>
              </a:lnSpc>
            </a:pPr>
            <a:r>
              <a:rPr sz="1947" dirty="0">
                <a:solidFill>
                  <a:srgbClr val="007B92"/>
                </a:solidFill>
                <a:latin typeface="Calibri"/>
                <a:cs typeface="Calibri"/>
              </a:rPr>
              <a:t>taa## aaa## </a:t>
            </a:r>
            <a:r>
              <a:rPr sz="1947" spc="-4" dirty="0">
                <a:solidFill>
                  <a:srgbClr val="007B92"/>
                </a:solidFill>
                <a:latin typeface="Calibri"/>
                <a:cs typeface="Calibri"/>
              </a:rPr>
              <a:t>sty  </a:t>
            </a:r>
            <a:r>
              <a:rPr sz="1947" dirty="0">
                <a:solidFill>
                  <a:srgbClr val="007B92"/>
                </a:solidFill>
                <a:latin typeface="Calibri"/>
                <a:cs typeface="Calibri"/>
              </a:rPr>
              <a:t>la## ern##  </a:t>
            </a:r>
            <a:r>
              <a:rPr sz="1947" spc="-4" dirty="0">
                <a:solidFill>
                  <a:srgbClr val="007B92"/>
                </a:solidFill>
                <a:latin typeface="Calibri"/>
                <a:cs typeface="Calibri"/>
              </a:rPr>
              <a:t>Transformer##</a:t>
            </a:r>
            <a:r>
              <a:rPr sz="1947" spc="-37" dirty="0">
                <a:solidFill>
                  <a:srgbClr val="007B92"/>
                </a:solidFill>
                <a:latin typeface="Calibri"/>
                <a:cs typeface="Calibri"/>
              </a:rPr>
              <a:t> </a:t>
            </a:r>
            <a:r>
              <a:rPr sz="1947" dirty="0">
                <a:solidFill>
                  <a:srgbClr val="007B92"/>
                </a:solidFill>
                <a:latin typeface="Calibri"/>
                <a:cs typeface="Calibri"/>
              </a:rPr>
              <a:t>ify</a:t>
            </a:r>
            <a:endParaRPr sz="1947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13215" y="3270452"/>
            <a:ext cx="1039121" cy="608602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947" spc="-4" dirty="0">
                <a:latin typeface="Calibri"/>
                <a:cs typeface="Calibri"/>
              </a:rPr>
              <a:t>embedding</a:t>
            </a:r>
            <a:endParaRPr sz="1947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19067" y="3539106"/>
            <a:ext cx="886582" cy="1783282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 marR="408645">
              <a:lnSpc>
                <a:spcPct val="120000"/>
              </a:lnSpc>
              <a:spcBef>
                <a:spcPts val="73"/>
              </a:spcBef>
            </a:pPr>
            <a:r>
              <a:rPr sz="1947" spc="-4" dirty="0">
                <a:solidFill>
                  <a:srgbClr val="007B92"/>
                </a:solidFill>
                <a:latin typeface="Calibri"/>
                <a:cs typeface="Calibri"/>
              </a:rPr>
              <a:t>hat  </a:t>
            </a:r>
            <a:r>
              <a:rPr sz="1947" dirty="0">
                <a:solidFill>
                  <a:srgbClr val="007B92"/>
                </a:solidFill>
                <a:latin typeface="Calibri"/>
                <a:cs typeface="Calibri"/>
              </a:rPr>
              <a:t>le</a:t>
            </a:r>
            <a:r>
              <a:rPr sz="1947" spc="4" dirty="0">
                <a:solidFill>
                  <a:srgbClr val="007B92"/>
                </a:solidFill>
                <a:latin typeface="Calibri"/>
                <a:cs typeface="Calibri"/>
              </a:rPr>
              <a:t>a</a:t>
            </a:r>
            <a:r>
              <a:rPr sz="1947" dirty="0">
                <a:solidFill>
                  <a:srgbClr val="007B92"/>
                </a:solidFill>
                <a:latin typeface="Calibri"/>
                <a:cs typeface="Calibri"/>
              </a:rPr>
              <a:t>rn</a:t>
            </a:r>
            <a:endParaRPr sz="1947">
              <a:latin typeface="Calibri"/>
              <a:cs typeface="Calibri"/>
            </a:endParaRPr>
          </a:p>
          <a:p>
            <a:pPr marL="9246" marR="3698">
              <a:lnSpc>
                <a:spcPct val="120000"/>
              </a:lnSpc>
            </a:pPr>
            <a:r>
              <a:rPr sz="1947" dirty="0">
                <a:solidFill>
                  <a:srgbClr val="007B92"/>
                </a:solidFill>
                <a:latin typeface="Calibri"/>
                <a:cs typeface="Calibri"/>
              </a:rPr>
              <a:t>taaaaasty  laern</a:t>
            </a:r>
            <a:endParaRPr sz="1947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19069" y="4870607"/>
            <a:ext cx="1628481" cy="308969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947" spc="-4" dirty="0" err="1">
                <a:solidFill>
                  <a:srgbClr val="007B92"/>
                </a:solidFill>
                <a:latin typeface="Calibri"/>
                <a:cs typeface="Calibri"/>
              </a:rPr>
              <a:t>Transformerify</a:t>
            </a:r>
            <a:r>
              <a:rPr sz="1947" spc="-37" dirty="0">
                <a:solidFill>
                  <a:srgbClr val="007B92"/>
                </a:solidFill>
                <a:latin typeface="Calibri"/>
                <a:cs typeface="Calibri"/>
              </a:rPr>
              <a:t> </a:t>
            </a:r>
            <a:endParaRPr sz="1947" dirty="0">
              <a:latin typeface="Wingdings"/>
              <a:cs typeface="Wingding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791212" y="3817284"/>
            <a:ext cx="1164851" cy="110938"/>
          </a:xfrm>
          <a:custGeom>
            <a:avLst/>
            <a:gdLst/>
            <a:ahLst/>
            <a:cxnLst/>
            <a:rect l="l" t="t" r="r" b="b"/>
            <a:pathLst>
              <a:path w="1600200" h="152400">
                <a:moveTo>
                  <a:pt x="1600200" y="0"/>
                </a:moveTo>
                <a:lnTo>
                  <a:pt x="0" y="0"/>
                </a:lnTo>
                <a:lnTo>
                  <a:pt x="0" y="152400"/>
                </a:lnTo>
                <a:lnTo>
                  <a:pt x="1600200" y="152400"/>
                </a:lnTo>
                <a:lnTo>
                  <a:pt x="1600200" y="0"/>
                </a:lnTo>
                <a:close/>
              </a:path>
            </a:pathLst>
          </a:custGeom>
          <a:solidFill>
            <a:srgbClr val="8B1515"/>
          </a:solid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11" name="object 11"/>
          <p:cNvSpPr/>
          <p:nvPr/>
        </p:nvSpPr>
        <p:spPr>
          <a:xfrm>
            <a:off x="5791212" y="4119036"/>
            <a:ext cx="1164851" cy="110938"/>
          </a:xfrm>
          <a:custGeom>
            <a:avLst/>
            <a:gdLst/>
            <a:ahLst/>
            <a:cxnLst/>
            <a:rect l="l" t="t" r="r" b="b"/>
            <a:pathLst>
              <a:path w="1600200" h="152400">
                <a:moveTo>
                  <a:pt x="1600200" y="0"/>
                </a:moveTo>
                <a:lnTo>
                  <a:pt x="0" y="0"/>
                </a:lnTo>
                <a:lnTo>
                  <a:pt x="0" y="152400"/>
                </a:lnTo>
                <a:lnTo>
                  <a:pt x="1600200" y="152400"/>
                </a:lnTo>
                <a:lnTo>
                  <a:pt x="1600200" y="0"/>
                </a:lnTo>
                <a:close/>
              </a:path>
            </a:pathLst>
          </a:custGeom>
          <a:solidFill>
            <a:srgbClr val="8B1515"/>
          </a:solidFill>
        </p:spPr>
        <p:txBody>
          <a:bodyPr wrap="square" lIns="0" tIns="0" rIns="0" bIns="0" rtlCol="0"/>
          <a:lstStyle/>
          <a:p>
            <a:endParaRPr sz="1310"/>
          </a:p>
        </p:txBody>
      </p:sp>
      <p:grpSp>
        <p:nvGrpSpPr>
          <p:cNvPr id="12" name="object 12"/>
          <p:cNvGrpSpPr/>
          <p:nvPr/>
        </p:nvGrpSpPr>
        <p:grpSpPr>
          <a:xfrm>
            <a:off x="5792183" y="4430634"/>
            <a:ext cx="1171785" cy="117872"/>
            <a:chOff x="7772209" y="4804981"/>
            <a:chExt cx="1609725" cy="161925"/>
          </a:xfrm>
        </p:grpSpPr>
        <p:sp>
          <p:nvSpPr>
            <p:cNvPr id="13" name="object 13"/>
            <p:cNvSpPr/>
            <p:nvPr/>
          </p:nvSpPr>
          <p:spPr>
            <a:xfrm>
              <a:off x="7776971" y="4809744"/>
              <a:ext cx="1600200" cy="152400"/>
            </a:xfrm>
            <a:custGeom>
              <a:avLst/>
              <a:gdLst/>
              <a:ahLst/>
              <a:cxnLst/>
              <a:rect l="l" t="t" r="r" b="b"/>
              <a:pathLst>
                <a:path w="1600200" h="152400">
                  <a:moveTo>
                    <a:pt x="1600200" y="0"/>
                  </a:moveTo>
                  <a:lnTo>
                    <a:pt x="0" y="0"/>
                  </a:lnTo>
                  <a:lnTo>
                    <a:pt x="0" y="152399"/>
                  </a:lnTo>
                  <a:lnTo>
                    <a:pt x="1600200" y="152399"/>
                  </a:lnTo>
                  <a:lnTo>
                    <a:pt x="1600200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4" name="object 14"/>
            <p:cNvSpPr/>
            <p:nvPr/>
          </p:nvSpPr>
          <p:spPr>
            <a:xfrm>
              <a:off x="7776971" y="4809744"/>
              <a:ext cx="1600200" cy="152400"/>
            </a:xfrm>
            <a:custGeom>
              <a:avLst/>
              <a:gdLst/>
              <a:ahLst/>
              <a:cxnLst/>
              <a:rect l="l" t="t" r="r" b="b"/>
              <a:pathLst>
                <a:path w="1600200" h="152400">
                  <a:moveTo>
                    <a:pt x="0" y="152399"/>
                  </a:moveTo>
                  <a:lnTo>
                    <a:pt x="1600200" y="152399"/>
                  </a:lnTo>
                  <a:lnTo>
                    <a:pt x="1600200" y="0"/>
                  </a:lnTo>
                  <a:lnTo>
                    <a:pt x="0" y="0"/>
                  </a:lnTo>
                  <a:lnTo>
                    <a:pt x="0" y="152399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</p:grpSp>
      <p:sp>
        <p:nvSpPr>
          <p:cNvPr id="15" name="object 15"/>
          <p:cNvSpPr/>
          <p:nvPr/>
        </p:nvSpPr>
        <p:spPr>
          <a:xfrm>
            <a:off x="1434666" y="3738518"/>
            <a:ext cx="166407" cy="443753"/>
          </a:xfrm>
          <a:custGeom>
            <a:avLst/>
            <a:gdLst/>
            <a:ahLst/>
            <a:cxnLst/>
            <a:rect l="l" t="t" r="r" b="b"/>
            <a:pathLst>
              <a:path w="228600" h="609600">
                <a:moveTo>
                  <a:pt x="228600" y="609599"/>
                </a:moveTo>
                <a:lnTo>
                  <a:pt x="184112" y="608105"/>
                </a:lnTo>
                <a:lnTo>
                  <a:pt x="147780" y="604027"/>
                </a:lnTo>
                <a:lnTo>
                  <a:pt x="123283" y="597973"/>
                </a:lnTo>
                <a:lnTo>
                  <a:pt x="114300" y="590549"/>
                </a:lnTo>
                <a:lnTo>
                  <a:pt x="114300" y="323849"/>
                </a:lnTo>
                <a:lnTo>
                  <a:pt x="105316" y="316426"/>
                </a:lnTo>
                <a:lnTo>
                  <a:pt x="80819" y="310372"/>
                </a:lnTo>
                <a:lnTo>
                  <a:pt x="44487" y="306294"/>
                </a:lnTo>
                <a:lnTo>
                  <a:pt x="0" y="304799"/>
                </a:lnTo>
                <a:lnTo>
                  <a:pt x="44487" y="303305"/>
                </a:lnTo>
                <a:lnTo>
                  <a:pt x="80819" y="299227"/>
                </a:lnTo>
                <a:lnTo>
                  <a:pt x="105316" y="293173"/>
                </a:lnTo>
                <a:lnTo>
                  <a:pt x="114300" y="285749"/>
                </a:lnTo>
                <a:lnTo>
                  <a:pt x="114300" y="19049"/>
                </a:lnTo>
                <a:lnTo>
                  <a:pt x="123283" y="11626"/>
                </a:lnTo>
                <a:lnTo>
                  <a:pt x="147780" y="5572"/>
                </a:lnTo>
                <a:lnTo>
                  <a:pt x="184112" y="1494"/>
                </a:lnTo>
                <a:lnTo>
                  <a:pt x="2286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16" name="object 16"/>
          <p:cNvSpPr txBox="1"/>
          <p:nvPr/>
        </p:nvSpPr>
        <p:spPr>
          <a:xfrm>
            <a:off x="689901" y="3706216"/>
            <a:ext cx="636508" cy="412523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310" spc="-4" dirty="0">
                <a:solidFill>
                  <a:srgbClr val="007B92"/>
                </a:solidFill>
                <a:latin typeface="Calibri"/>
                <a:cs typeface="Calibri"/>
              </a:rPr>
              <a:t>Common</a:t>
            </a:r>
            <a:endParaRPr sz="1310">
              <a:latin typeface="Calibri"/>
              <a:cs typeface="Calibri"/>
            </a:endParaRPr>
          </a:p>
          <a:p>
            <a:pPr marL="9246">
              <a:spcBef>
                <a:spcPts val="4"/>
              </a:spcBef>
            </a:pPr>
            <a:r>
              <a:rPr sz="1310" spc="-11" dirty="0">
                <a:solidFill>
                  <a:srgbClr val="007B92"/>
                </a:solidFill>
                <a:latin typeface="Calibri"/>
                <a:cs typeface="Calibri"/>
              </a:rPr>
              <a:t>words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406931" y="4277678"/>
            <a:ext cx="175653" cy="961002"/>
          </a:xfrm>
          <a:custGeom>
            <a:avLst/>
            <a:gdLst/>
            <a:ahLst/>
            <a:cxnLst/>
            <a:rect l="l" t="t" r="r" b="b"/>
            <a:pathLst>
              <a:path w="241300" h="1320164">
                <a:moveTo>
                  <a:pt x="240792" y="429767"/>
                </a:moveTo>
                <a:lnTo>
                  <a:pt x="197477" y="428317"/>
                </a:lnTo>
                <a:lnTo>
                  <a:pt x="162115" y="424354"/>
                </a:lnTo>
                <a:lnTo>
                  <a:pt x="138279" y="418463"/>
                </a:lnTo>
                <a:lnTo>
                  <a:pt x="129540" y="411225"/>
                </a:lnTo>
                <a:lnTo>
                  <a:pt x="129540" y="233425"/>
                </a:lnTo>
                <a:lnTo>
                  <a:pt x="120800" y="226188"/>
                </a:lnTo>
                <a:lnTo>
                  <a:pt x="96964" y="220297"/>
                </a:lnTo>
                <a:lnTo>
                  <a:pt x="61602" y="216334"/>
                </a:lnTo>
                <a:lnTo>
                  <a:pt x="18288" y="214883"/>
                </a:lnTo>
                <a:lnTo>
                  <a:pt x="61602" y="213433"/>
                </a:lnTo>
                <a:lnTo>
                  <a:pt x="96964" y="209470"/>
                </a:lnTo>
                <a:lnTo>
                  <a:pt x="120800" y="203579"/>
                </a:lnTo>
                <a:lnTo>
                  <a:pt x="129540" y="196341"/>
                </a:lnTo>
                <a:lnTo>
                  <a:pt x="129540" y="18541"/>
                </a:lnTo>
                <a:lnTo>
                  <a:pt x="138279" y="11304"/>
                </a:lnTo>
                <a:lnTo>
                  <a:pt x="162115" y="5413"/>
                </a:lnTo>
                <a:lnTo>
                  <a:pt x="197477" y="1450"/>
                </a:lnTo>
                <a:lnTo>
                  <a:pt x="240792" y="0"/>
                </a:lnTo>
              </a:path>
              <a:path w="241300" h="1320164">
                <a:moveTo>
                  <a:pt x="230124" y="886967"/>
                </a:moveTo>
                <a:lnTo>
                  <a:pt x="186809" y="885517"/>
                </a:lnTo>
                <a:lnTo>
                  <a:pt x="151447" y="881554"/>
                </a:lnTo>
                <a:lnTo>
                  <a:pt x="127611" y="875663"/>
                </a:lnTo>
                <a:lnTo>
                  <a:pt x="118872" y="868426"/>
                </a:lnTo>
                <a:lnTo>
                  <a:pt x="118872" y="690626"/>
                </a:lnTo>
                <a:lnTo>
                  <a:pt x="110132" y="683388"/>
                </a:lnTo>
                <a:lnTo>
                  <a:pt x="86296" y="677497"/>
                </a:lnTo>
                <a:lnTo>
                  <a:pt x="50934" y="673534"/>
                </a:lnTo>
                <a:lnTo>
                  <a:pt x="7620" y="672083"/>
                </a:lnTo>
                <a:lnTo>
                  <a:pt x="50934" y="670633"/>
                </a:lnTo>
                <a:lnTo>
                  <a:pt x="86296" y="666670"/>
                </a:lnTo>
                <a:lnTo>
                  <a:pt x="110132" y="660779"/>
                </a:lnTo>
                <a:lnTo>
                  <a:pt x="118872" y="653541"/>
                </a:lnTo>
                <a:lnTo>
                  <a:pt x="118872" y="475741"/>
                </a:lnTo>
                <a:lnTo>
                  <a:pt x="127611" y="468504"/>
                </a:lnTo>
                <a:lnTo>
                  <a:pt x="151447" y="462613"/>
                </a:lnTo>
                <a:lnTo>
                  <a:pt x="186809" y="458650"/>
                </a:lnTo>
                <a:lnTo>
                  <a:pt x="230124" y="457200"/>
                </a:lnTo>
              </a:path>
              <a:path w="241300" h="1320164">
                <a:moveTo>
                  <a:pt x="220980" y="1319783"/>
                </a:moveTo>
                <a:lnTo>
                  <a:pt x="177998" y="1318337"/>
                </a:lnTo>
                <a:lnTo>
                  <a:pt x="142875" y="1314391"/>
                </a:lnTo>
                <a:lnTo>
                  <a:pt x="119181" y="1308537"/>
                </a:lnTo>
                <a:lnTo>
                  <a:pt x="110490" y="1301368"/>
                </a:lnTo>
                <a:lnTo>
                  <a:pt x="110490" y="1123314"/>
                </a:lnTo>
                <a:lnTo>
                  <a:pt x="101798" y="1116146"/>
                </a:lnTo>
                <a:lnTo>
                  <a:pt x="78105" y="1110292"/>
                </a:lnTo>
                <a:lnTo>
                  <a:pt x="42981" y="1106346"/>
                </a:lnTo>
                <a:lnTo>
                  <a:pt x="0" y="1104899"/>
                </a:lnTo>
                <a:lnTo>
                  <a:pt x="42981" y="1103453"/>
                </a:lnTo>
                <a:lnTo>
                  <a:pt x="78105" y="1099507"/>
                </a:lnTo>
                <a:lnTo>
                  <a:pt x="101798" y="1093653"/>
                </a:lnTo>
                <a:lnTo>
                  <a:pt x="110490" y="1086484"/>
                </a:lnTo>
                <a:lnTo>
                  <a:pt x="110490" y="908430"/>
                </a:lnTo>
                <a:lnTo>
                  <a:pt x="119181" y="901267"/>
                </a:lnTo>
                <a:lnTo>
                  <a:pt x="142875" y="895413"/>
                </a:lnTo>
                <a:lnTo>
                  <a:pt x="177998" y="891464"/>
                </a:lnTo>
                <a:lnTo>
                  <a:pt x="220980" y="89001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18" name="object 18"/>
          <p:cNvSpPr txBox="1"/>
          <p:nvPr/>
        </p:nvSpPr>
        <p:spPr>
          <a:xfrm>
            <a:off x="660170" y="4306614"/>
            <a:ext cx="691053" cy="210929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310" spc="-73" dirty="0">
                <a:solidFill>
                  <a:srgbClr val="007B92"/>
                </a:solidFill>
                <a:latin typeface="Calibri"/>
                <a:cs typeface="Calibri"/>
              </a:rPr>
              <a:t>V</a:t>
            </a:r>
            <a:r>
              <a:rPr sz="1310" dirty="0">
                <a:solidFill>
                  <a:srgbClr val="007B92"/>
                </a:solidFill>
                <a:latin typeface="Calibri"/>
                <a:cs typeface="Calibri"/>
              </a:rPr>
              <a:t>ar</a:t>
            </a:r>
            <a:r>
              <a:rPr sz="1310" spc="-8" dirty="0">
                <a:solidFill>
                  <a:srgbClr val="007B92"/>
                </a:solidFill>
                <a:latin typeface="Calibri"/>
                <a:cs typeface="Calibri"/>
              </a:rPr>
              <a:t>i</a:t>
            </a:r>
            <a:r>
              <a:rPr sz="1310" spc="-11" dirty="0">
                <a:solidFill>
                  <a:srgbClr val="007B92"/>
                </a:solidFill>
                <a:latin typeface="Calibri"/>
                <a:cs typeface="Calibri"/>
              </a:rPr>
              <a:t>a</a:t>
            </a:r>
            <a:r>
              <a:rPr sz="1310" dirty="0">
                <a:solidFill>
                  <a:srgbClr val="007B92"/>
                </a:solidFill>
                <a:latin typeface="Calibri"/>
                <a:cs typeface="Calibri"/>
              </a:rPr>
              <a:t>t</a:t>
            </a:r>
            <a:r>
              <a:rPr sz="1310" spc="-8" dirty="0">
                <a:solidFill>
                  <a:srgbClr val="007B92"/>
                </a:solidFill>
                <a:latin typeface="Calibri"/>
                <a:cs typeface="Calibri"/>
              </a:rPr>
              <a:t>i</a:t>
            </a:r>
            <a:r>
              <a:rPr sz="1310" spc="-4" dirty="0">
                <a:solidFill>
                  <a:srgbClr val="007B92"/>
                </a:solidFill>
                <a:latin typeface="Calibri"/>
                <a:cs typeface="Calibri"/>
              </a:rPr>
              <a:t>ons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13509" y="4639614"/>
            <a:ext cx="835735" cy="210929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310" spc="-4" dirty="0">
                <a:solidFill>
                  <a:srgbClr val="007B92"/>
                </a:solidFill>
                <a:latin typeface="Calibri"/>
                <a:cs typeface="Calibri"/>
              </a:rPr>
              <a:t>misspellings</a:t>
            </a:r>
            <a:endParaRPr sz="131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792183" y="4751245"/>
            <a:ext cx="1171785" cy="117872"/>
            <a:chOff x="7772209" y="5245417"/>
            <a:chExt cx="1609725" cy="161925"/>
          </a:xfrm>
        </p:grpSpPr>
        <p:sp>
          <p:nvSpPr>
            <p:cNvPr id="21" name="object 21"/>
            <p:cNvSpPr/>
            <p:nvPr/>
          </p:nvSpPr>
          <p:spPr>
            <a:xfrm>
              <a:off x="7776971" y="5250179"/>
              <a:ext cx="1600200" cy="152400"/>
            </a:xfrm>
            <a:custGeom>
              <a:avLst/>
              <a:gdLst/>
              <a:ahLst/>
              <a:cxnLst/>
              <a:rect l="l" t="t" r="r" b="b"/>
              <a:pathLst>
                <a:path w="1600200" h="152400">
                  <a:moveTo>
                    <a:pt x="160020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1600200" y="152400"/>
                  </a:lnTo>
                  <a:lnTo>
                    <a:pt x="1600200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2" name="object 22"/>
            <p:cNvSpPr/>
            <p:nvPr/>
          </p:nvSpPr>
          <p:spPr>
            <a:xfrm>
              <a:off x="7776971" y="5250179"/>
              <a:ext cx="1600200" cy="152400"/>
            </a:xfrm>
            <a:custGeom>
              <a:avLst/>
              <a:gdLst/>
              <a:ahLst/>
              <a:cxnLst/>
              <a:rect l="l" t="t" r="r" b="b"/>
              <a:pathLst>
                <a:path w="1600200" h="152400">
                  <a:moveTo>
                    <a:pt x="0" y="152400"/>
                  </a:moveTo>
                  <a:lnTo>
                    <a:pt x="1600200" y="152400"/>
                  </a:lnTo>
                  <a:lnTo>
                    <a:pt x="1600200" y="0"/>
                  </a:lnTo>
                  <a:lnTo>
                    <a:pt x="0" y="0"/>
                  </a:lnTo>
                  <a:lnTo>
                    <a:pt x="0" y="15240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07296" y="4954919"/>
            <a:ext cx="799218" cy="210929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310" spc="-4" dirty="0">
                <a:solidFill>
                  <a:srgbClr val="007B92"/>
                </a:solidFill>
                <a:latin typeface="Calibri"/>
                <a:cs typeface="Calibri"/>
              </a:rPr>
              <a:t>novel</a:t>
            </a:r>
            <a:r>
              <a:rPr sz="1310" spc="-44" dirty="0">
                <a:solidFill>
                  <a:srgbClr val="007B92"/>
                </a:solidFill>
                <a:latin typeface="Calibri"/>
                <a:cs typeface="Calibri"/>
              </a:rPr>
              <a:t> </a:t>
            </a:r>
            <a:r>
              <a:rPr sz="1310" spc="-8" dirty="0">
                <a:solidFill>
                  <a:srgbClr val="007B92"/>
                </a:solidFill>
                <a:latin typeface="Calibri"/>
                <a:cs typeface="Calibri"/>
              </a:rPr>
              <a:t>items</a:t>
            </a:r>
            <a:endParaRPr sz="131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792183" y="5047450"/>
            <a:ext cx="1171785" cy="117872"/>
            <a:chOff x="7772209" y="5652325"/>
            <a:chExt cx="1609725" cy="161925"/>
          </a:xfrm>
        </p:grpSpPr>
        <p:sp>
          <p:nvSpPr>
            <p:cNvPr id="25" name="object 25"/>
            <p:cNvSpPr/>
            <p:nvPr/>
          </p:nvSpPr>
          <p:spPr>
            <a:xfrm>
              <a:off x="7776971" y="5657088"/>
              <a:ext cx="1600200" cy="152400"/>
            </a:xfrm>
            <a:custGeom>
              <a:avLst/>
              <a:gdLst/>
              <a:ahLst/>
              <a:cxnLst/>
              <a:rect l="l" t="t" r="r" b="b"/>
              <a:pathLst>
                <a:path w="1600200" h="152400">
                  <a:moveTo>
                    <a:pt x="160020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1600200" y="152400"/>
                  </a:lnTo>
                  <a:lnTo>
                    <a:pt x="1600200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6" name="object 26"/>
            <p:cNvSpPr/>
            <p:nvPr/>
          </p:nvSpPr>
          <p:spPr>
            <a:xfrm>
              <a:off x="7776971" y="5657088"/>
              <a:ext cx="1600200" cy="152400"/>
            </a:xfrm>
            <a:custGeom>
              <a:avLst/>
              <a:gdLst/>
              <a:ahLst/>
              <a:cxnLst/>
              <a:rect l="l" t="t" r="r" b="b"/>
              <a:pathLst>
                <a:path w="1600200" h="152400">
                  <a:moveTo>
                    <a:pt x="0" y="152400"/>
                  </a:moveTo>
                  <a:lnTo>
                    <a:pt x="1600200" y="152400"/>
                  </a:lnTo>
                  <a:lnTo>
                    <a:pt x="1600200" y="0"/>
                  </a:lnTo>
                  <a:lnTo>
                    <a:pt x="0" y="0"/>
                  </a:lnTo>
                  <a:lnTo>
                    <a:pt x="0" y="15240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67B0B190-4B4C-4E63-AFA7-705329D5C4F2}"/>
              </a:ext>
            </a:extLst>
          </p:cNvPr>
          <p:cNvSpPr txBox="1"/>
          <p:nvPr/>
        </p:nvSpPr>
        <p:spPr>
          <a:xfrm>
            <a:off x="134471" y="6488295"/>
            <a:ext cx="909223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7553">
              <a:defRPr/>
            </a:pPr>
            <a:r>
              <a:rPr lang="en-US" sz="1165" dirty="0">
                <a:solidFill>
                  <a:prstClr val="black"/>
                </a:solidFill>
                <a:latin typeface="Calibri"/>
              </a:rPr>
              <a:t>John Hewitt</a:t>
            </a:r>
          </a:p>
        </p:txBody>
      </p:sp>
      <p:sp>
        <p:nvSpPr>
          <p:cNvPr id="29" name="Title 28">
            <a:extLst>
              <a:ext uri="{FF2B5EF4-FFF2-40B4-BE49-F238E27FC236}">
                <a16:creationId xmlns:a16="http://schemas.microsoft.com/office/drawing/2014/main" id="{A570B0E9-0558-4C69-9B7E-E6BA472F3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222146"/>
            <a:ext cx="8109585" cy="477959"/>
          </a:xfrm>
        </p:spPr>
        <p:txBody>
          <a:bodyPr>
            <a:normAutofit fontScale="90000"/>
          </a:bodyPr>
          <a:lstStyle/>
          <a:p>
            <a:r>
              <a:rPr lang="en-US" sz="3106" dirty="0">
                <a:latin typeface="Calibri"/>
                <a:cs typeface="Calibri"/>
              </a:rPr>
              <a:t>Aside: Word </a:t>
            </a:r>
            <a:r>
              <a:rPr lang="en-US" sz="3106" spc="-4" dirty="0">
                <a:latin typeface="Calibri"/>
                <a:cs typeface="Calibri"/>
              </a:rPr>
              <a:t>structure </a:t>
            </a:r>
            <a:r>
              <a:rPr lang="en-US" sz="3106" dirty="0">
                <a:latin typeface="Calibri"/>
                <a:cs typeface="Calibri"/>
              </a:rPr>
              <a:t>and </a:t>
            </a:r>
            <a:r>
              <a:rPr lang="en-US" sz="3106" spc="-4" dirty="0" err="1">
                <a:latin typeface="Calibri"/>
                <a:cs typeface="Calibri"/>
              </a:rPr>
              <a:t>subword</a:t>
            </a:r>
            <a:r>
              <a:rPr lang="en-US" sz="3106" spc="-19" dirty="0">
                <a:latin typeface="Calibri"/>
                <a:cs typeface="Calibri"/>
              </a:rPr>
              <a:t> </a:t>
            </a:r>
            <a:r>
              <a:rPr lang="en-US" sz="3106" dirty="0">
                <a:latin typeface="Calibri"/>
                <a:cs typeface="Calibri"/>
              </a:rPr>
              <a:t>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2892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87549" y="1774727"/>
            <a:ext cx="7184176" cy="525328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9246" marR="3698">
              <a:spcBef>
                <a:spcPts val="77"/>
              </a:spcBef>
            </a:pPr>
            <a:r>
              <a:rPr sz="1675" spc="-4" dirty="0">
                <a:latin typeface="Calibri"/>
                <a:cs typeface="Calibri"/>
              </a:rPr>
              <a:t>So far, </a:t>
            </a:r>
            <a:r>
              <a:rPr sz="1675" dirty="0">
                <a:latin typeface="Calibri"/>
                <a:cs typeface="Calibri"/>
              </a:rPr>
              <a:t>we’ve </a:t>
            </a:r>
            <a:r>
              <a:rPr sz="1675" spc="-4" dirty="0">
                <a:latin typeface="Calibri"/>
                <a:cs typeface="Calibri"/>
              </a:rPr>
              <a:t>looked </a:t>
            </a:r>
            <a:r>
              <a:rPr sz="1675" dirty="0">
                <a:latin typeface="Calibri"/>
                <a:cs typeface="Calibri"/>
              </a:rPr>
              <a:t>at language </a:t>
            </a:r>
            <a:r>
              <a:rPr sz="1675" spc="-4" dirty="0">
                <a:latin typeface="Calibri"/>
                <a:cs typeface="Calibri"/>
              </a:rPr>
              <a:t>model pretraining. </a:t>
            </a:r>
            <a:r>
              <a:rPr sz="1675" dirty="0">
                <a:latin typeface="Calibri"/>
                <a:cs typeface="Calibri"/>
              </a:rPr>
              <a:t>But </a:t>
            </a:r>
            <a:r>
              <a:rPr sz="1675" b="1" spc="-4" dirty="0">
                <a:latin typeface="Calibri"/>
                <a:cs typeface="Calibri"/>
              </a:rPr>
              <a:t>encoders get bidirectional  context, </a:t>
            </a:r>
            <a:r>
              <a:rPr sz="1675" spc="-4" dirty="0">
                <a:latin typeface="Calibri"/>
                <a:cs typeface="Calibri"/>
              </a:rPr>
              <a:t>so </a:t>
            </a:r>
            <a:r>
              <a:rPr sz="1675" dirty="0">
                <a:latin typeface="Calibri"/>
                <a:cs typeface="Calibri"/>
              </a:rPr>
              <a:t>we can’t </a:t>
            </a:r>
            <a:r>
              <a:rPr sz="1675" spc="-4" dirty="0">
                <a:latin typeface="Calibri"/>
                <a:cs typeface="Calibri"/>
              </a:rPr>
              <a:t>do </a:t>
            </a:r>
            <a:r>
              <a:rPr sz="1675" dirty="0">
                <a:latin typeface="Calibri"/>
                <a:cs typeface="Calibri"/>
              </a:rPr>
              <a:t>language</a:t>
            </a:r>
            <a:r>
              <a:rPr sz="1675" spc="26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modeling!</a:t>
            </a:r>
            <a:endParaRPr sz="1675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355086" y="3144859"/>
            <a:ext cx="1841112" cy="1469469"/>
            <a:chOff x="7171753" y="3038665"/>
            <a:chExt cx="2529205" cy="2018664"/>
          </a:xfrm>
        </p:grpSpPr>
        <p:sp>
          <p:nvSpPr>
            <p:cNvPr id="5" name="object 5"/>
            <p:cNvSpPr/>
            <p:nvPr/>
          </p:nvSpPr>
          <p:spPr>
            <a:xfrm>
              <a:off x="7182612" y="3276600"/>
              <a:ext cx="312420" cy="658495"/>
            </a:xfrm>
            <a:custGeom>
              <a:avLst/>
              <a:gdLst/>
              <a:ahLst/>
              <a:cxnLst/>
              <a:rect l="l" t="t" r="r" b="b"/>
              <a:pathLst>
                <a:path w="312420" h="658495">
                  <a:moveTo>
                    <a:pt x="260350" y="0"/>
                  </a:moveTo>
                  <a:lnTo>
                    <a:pt x="52070" y="0"/>
                  </a:lnTo>
                  <a:lnTo>
                    <a:pt x="31825" y="4099"/>
                  </a:lnTo>
                  <a:lnTo>
                    <a:pt x="15271" y="15271"/>
                  </a:lnTo>
                  <a:lnTo>
                    <a:pt x="4099" y="31825"/>
                  </a:lnTo>
                  <a:lnTo>
                    <a:pt x="0" y="52070"/>
                  </a:lnTo>
                  <a:lnTo>
                    <a:pt x="0" y="606298"/>
                  </a:lnTo>
                  <a:lnTo>
                    <a:pt x="4099" y="626542"/>
                  </a:lnTo>
                  <a:lnTo>
                    <a:pt x="15271" y="643096"/>
                  </a:lnTo>
                  <a:lnTo>
                    <a:pt x="31825" y="654268"/>
                  </a:lnTo>
                  <a:lnTo>
                    <a:pt x="52070" y="658368"/>
                  </a:lnTo>
                  <a:lnTo>
                    <a:pt x="260350" y="658368"/>
                  </a:lnTo>
                  <a:lnTo>
                    <a:pt x="280594" y="654268"/>
                  </a:lnTo>
                  <a:lnTo>
                    <a:pt x="297148" y="643096"/>
                  </a:lnTo>
                  <a:lnTo>
                    <a:pt x="308320" y="626542"/>
                  </a:lnTo>
                  <a:lnTo>
                    <a:pt x="312420" y="606298"/>
                  </a:lnTo>
                  <a:lnTo>
                    <a:pt x="312420" y="52070"/>
                  </a:lnTo>
                  <a:lnTo>
                    <a:pt x="308320" y="31825"/>
                  </a:lnTo>
                  <a:lnTo>
                    <a:pt x="297148" y="15271"/>
                  </a:lnTo>
                  <a:lnTo>
                    <a:pt x="280594" y="4099"/>
                  </a:lnTo>
                  <a:lnTo>
                    <a:pt x="260350" y="0"/>
                  </a:lnTo>
                  <a:close/>
                </a:path>
              </a:pathLst>
            </a:custGeom>
            <a:solidFill>
              <a:srgbClr val="6CE9FF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6" name="object 6"/>
            <p:cNvSpPr/>
            <p:nvPr/>
          </p:nvSpPr>
          <p:spPr>
            <a:xfrm>
              <a:off x="7182612" y="3276600"/>
              <a:ext cx="312420" cy="658495"/>
            </a:xfrm>
            <a:custGeom>
              <a:avLst/>
              <a:gdLst/>
              <a:ahLst/>
              <a:cxnLst/>
              <a:rect l="l" t="t" r="r" b="b"/>
              <a:pathLst>
                <a:path w="312420" h="658495">
                  <a:moveTo>
                    <a:pt x="0" y="52070"/>
                  </a:moveTo>
                  <a:lnTo>
                    <a:pt x="4099" y="31825"/>
                  </a:lnTo>
                  <a:lnTo>
                    <a:pt x="15271" y="15271"/>
                  </a:lnTo>
                  <a:lnTo>
                    <a:pt x="31825" y="4099"/>
                  </a:lnTo>
                  <a:lnTo>
                    <a:pt x="52070" y="0"/>
                  </a:lnTo>
                  <a:lnTo>
                    <a:pt x="260350" y="0"/>
                  </a:lnTo>
                  <a:lnTo>
                    <a:pt x="280594" y="4099"/>
                  </a:lnTo>
                  <a:lnTo>
                    <a:pt x="297148" y="15271"/>
                  </a:lnTo>
                  <a:lnTo>
                    <a:pt x="308320" y="31825"/>
                  </a:lnTo>
                  <a:lnTo>
                    <a:pt x="312420" y="52070"/>
                  </a:lnTo>
                  <a:lnTo>
                    <a:pt x="312420" y="606298"/>
                  </a:lnTo>
                  <a:lnTo>
                    <a:pt x="308320" y="626542"/>
                  </a:lnTo>
                  <a:lnTo>
                    <a:pt x="297148" y="643096"/>
                  </a:lnTo>
                  <a:lnTo>
                    <a:pt x="280594" y="654268"/>
                  </a:lnTo>
                  <a:lnTo>
                    <a:pt x="260350" y="658368"/>
                  </a:lnTo>
                  <a:lnTo>
                    <a:pt x="52070" y="658368"/>
                  </a:lnTo>
                  <a:lnTo>
                    <a:pt x="31825" y="654268"/>
                  </a:lnTo>
                  <a:lnTo>
                    <a:pt x="15271" y="643096"/>
                  </a:lnTo>
                  <a:lnTo>
                    <a:pt x="4099" y="626542"/>
                  </a:lnTo>
                  <a:lnTo>
                    <a:pt x="0" y="606298"/>
                  </a:lnTo>
                  <a:lnTo>
                    <a:pt x="0" y="52070"/>
                  </a:lnTo>
                  <a:close/>
                </a:path>
              </a:pathLst>
            </a:custGeom>
            <a:ln w="9525">
              <a:solidFill>
                <a:srgbClr val="6CE9FF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7" name="object 7"/>
            <p:cNvSpPr/>
            <p:nvPr/>
          </p:nvSpPr>
          <p:spPr>
            <a:xfrm>
              <a:off x="7182612" y="4395216"/>
              <a:ext cx="312420" cy="657225"/>
            </a:xfrm>
            <a:custGeom>
              <a:avLst/>
              <a:gdLst/>
              <a:ahLst/>
              <a:cxnLst/>
              <a:rect l="l" t="t" r="r" b="b"/>
              <a:pathLst>
                <a:path w="312420" h="657225">
                  <a:moveTo>
                    <a:pt x="260350" y="0"/>
                  </a:moveTo>
                  <a:lnTo>
                    <a:pt x="52070" y="0"/>
                  </a:lnTo>
                  <a:lnTo>
                    <a:pt x="31825" y="4099"/>
                  </a:lnTo>
                  <a:lnTo>
                    <a:pt x="15271" y="15271"/>
                  </a:lnTo>
                  <a:lnTo>
                    <a:pt x="4099" y="31825"/>
                  </a:lnTo>
                  <a:lnTo>
                    <a:pt x="0" y="52069"/>
                  </a:lnTo>
                  <a:lnTo>
                    <a:pt x="0" y="604773"/>
                  </a:lnTo>
                  <a:lnTo>
                    <a:pt x="4099" y="625018"/>
                  </a:lnTo>
                  <a:lnTo>
                    <a:pt x="15271" y="641572"/>
                  </a:lnTo>
                  <a:lnTo>
                    <a:pt x="31825" y="652744"/>
                  </a:lnTo>
                  <a:lnTo>
                    <a:pt x="52070" y="656843"/>
                  </a:lnTo>
                  <a:lnTo>
                    <a:pt x="260350" y="656843"/>
                  </a:lnTo>
                  <a:lnTo>
                    <a:pt x="280594" y="652744"/>
                  </a:lnTo>
                  <a:lnTo>
                    <a:pt x="297148" y="641572"/>
                  </a:lnTo>
                  <a:lnTo>
                    <a:pt x="308320" y="625018"/>
                  </a:lnTo>
                  <a:lnTo>
                    <a:pt x="312420" y="604773"/>
                  </a:lnTo>
                  <a:lnTo>
                    <a:pt x="312420" y="52069"/>
                  </a:lnTo>
                  <a:lnTo>
                    <a:pt x="308320" y="31825"/>
                  </a:lnTo>
                  <a:lnTo>
                    <a:pt x="297148" y="15271"/>
                  </a:lnTo>
                  <a:lnTo>
                    <a:pt x="280594" y="4099"/>
                  </a:lnTo>
                  <a:lnTo>
                    <a:pt x="260350" y="0"/>
                  </a:lnTo>
                  <a:close/>
                </a:path>
              </a:pathLst>
            </a:custGeom>
            <a:solidFill>
              <a:srgbClr val="6CE9FF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8" name="object 8"/>
            <p:cNvSpPr/>
            <p:nvPr/>
          </p:nvSpPr>
          <p:spPr>
            <a:xfrm>
              <a:off x="7182612" y="4395216"/>
              <a:ext cx="312420" cy="657225"/>
            </a:xfrm>
            <a:custGeom>
              <a:avLst/>
              <a:gdLst/>
              <a:ahLst/>
              <a:cxnLst/>
              <a:rect l="l" t="t" r="r" b="b"/>
              <a:pathLst>
                <a:path w="312420" h="657225">
                  <a:moveTo>
                    <a:pt x="0" y="52069"/>
                  </a:moveTo>
                  <a:lnTo>
                    <a:pt x="4099" y="31825"/>
                  </a:lnTo>
                  <a:lnTo>
                    <a:pt x="15271" y="15271"/>
                  </a:lnTo>
                  <a:lnTo>
                    <a:pt x="31825" y="4099"/>
                  </a:lnTo>
                  <a:lnTo>
                    <a:pt x="52070" y="0"/>
                  </a:lnTo>
                  <a:lnTo>
                    <a:pt x="260350" y="0"/>
                  </a:lnTo>
                  <a:lnTo>
                    <a:pt x="280594" y="4099"/>
                  </a:lnTo>
                  <a:lnTo>
                    <a:pt x="297148" y="15271"/>
                  </a:lnTo>
                  <a:lnTo>
                    <a:pt x="308320" y="31825"/>
                  </a:lnTo>
                  <a:lnTo>
                    <a:pt x="312420" y="52069"/>
                  </a:lnTo>
                  <a:lnTo>
                    <a:pt x="312420" y="604773"/>
                  </a:lnTo>
                  <a:lnTo>
                    <a:pt x="308320" y="625018"/>
                  </a:lnTo>
                  <a:lnTo>
                    <a:pt x="297148" y="641572"/>
                  </a:lnTo>
                  <a:lnTo>
                    <a:pt x="280594" y="652744"/>
                  </a:lnTo>
                  <a:lnTo>
                    <a:pt x="260350" y="656843"/>
                  </a:lnTo>
                  <a:lnTo>
                    <a:pt x="52070" y="656843"/>
                  </a:lnTo>
                  <a:lnTo>
                    <a:pt x="31825" y="652744"/>
                  </a:lnTo>
                  <a:lnTo>
                    <a:pt x="15271" y="641572"/>
                  </a:lnTo>
                  <a:lnTo>
                    <a:pt x="4099" y="625018"/>
                  </a:lnTo>
                  <a:lnTo>
                    <a:pt x="0" y="604773"/>
                  </a:lnTo>
                  <a:lnTo>
                    <a:pt x="0" y="52069"/>
                  </a:lnTo>
                  <a:close/>
                </a:path>
              </a:pathLst>
            </a:custGeom>
            <a:ln w="9524">
              <a:solidFill>
                <a:srgbClr val="6CE9FF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9" name="object 9"/>
            <p:cNvSpPr/>
            <p:nvPr/>
          </p:nvSpPr>
          <p:spPr>
            <a:xfrm>
              <a:off x="7299960" y="3934967"/>
              <a:ext cx="76200" cy="460375"/>
            </a:xfrm>
            <a:custGeom>
              <a:avLst/>
              <a:gdLst/>
              <a:ahLst/>
              <a:cxnLst/>
              <a:rect l="l" t="t" r="r" b="b"/>
              <a:pathLst>
                <a:path w="76200" h="460375">
                  <a:moveTo>
                    <a:pt x="44450" y="63499"/>
                  </a:moveTo>
                  <a:lnTo>
                    <a:pt x="31750" y="63499"/>
                  </a:lnTo>
                  <a:lnTo>
                    <a:pt x="31750" y="460374"/>
                  </a:lnTo>
                  <a:lnTo>
                    <a:pt x="44450" y="460374"/>
                  </a:lnTo>
                  <a:lnTo>
                    <a:pt x="44450" y="63499"/>
                  </a:lnTo>
                  <a:close/>
                </a:path>
                <a:path w="76200" h="460375">
                  <a:moveTo>
                    <a:pt x="38100" y="0"/>
                  </a:moveTo>
                  <a:lnTo>
                    <a:pt x="0" y="76199"/>
                  </a:lnTo>
                  <a:lnTo>
                    <a:pt x="31750" y="76199"/>
                  </a:lnTo>
                  <a:lnTo>
                    <a:pt x="31750" y="63499"/>
                  </a:lnTo>
                  <a:lnTo>
                    <a:pt x="69850" y="63499"/>
                  </a:lnTo>
                  <a:lnTo>
                    <a:pt x="38100" y="0"/>
                  </a:lnTo>
                  <a:close/>
                </a:path>
                <a:path w="76200" h="460375">
                  <a:moveTo>
                    <a:pt x="69850" y="63499"/>
                  </a:moveTo>
                  <a:lnTo>
                    <a:pt x="44450" y="63499"/>
                  </a:lnTo>
                  <a:lnTo>
                    <a:pt x="44450" y="76199"/>
                  </a:lnTo>
                  <a:lnTo>
                    <a:pt x="76200" y="76199"/>
                  </a:lnTo>
                  <a:lnTo>
                    <a:pt x="69850" y="634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0" name="object 10"/>
            <p:cNvSpPr/>
            <p:nvPr/>
          </p:nvSpPr>
          <p:spPr>
            <a:xfrm>
              <a:off x="7743444" y="3276600"/>
              <a:ext cx="312420" cy="658495"/>
            </a:xfrm>
            <a:custGeom>
              <a:avLst/>
              <a:gdLst/>
              <a:ahLst/>
              <a:cxnLst/>
              <a:rect l="l" t="t" r="r" b="b"/>
              <a:pathLst>
                <a:path w="312420" h="658495">
                  <a:moveTo>
                    <a:pt x="260350" y="0"/>
                  </a:moveTo>
                  <a:lnTo>
                    <a:pt x="52070" y="0"/>
                  </a:lnTo>
                  <a:lnTo>
                    <a:pt x="31825" y="4099"/>
                  </a:lnTo>
                  <a:lnTo>
                    <a:pt x="15271" y="15271"/>
                  </a:lnTo>
                  <a:lnTo>
                    <a:pt x="4099" y="31825"/>
                  </a:lnTo>
                  <a:lnTo>
                    <a:pt x="0" y="52070"/>
                  </a:lnTo>
                  <a:lnTo>
                    <a:pt x="0" y="606298"/>
                  </a:lnTo>
                  <a:lnTo>
                    <a:pt x="4099" y="626542"/>
                  </a:lnTo>
                  <a:lnTo>
                    <a:pt x="15271" y="643096"/>
                  </a:lnTo>
                  <a:lnTo>
                    <a:pt x="31825" y="654268"/>
                  </a:lnTo>
                  <a:lnTo>
                    <a:pt x="52070" y="658368"/>
                  </a:lnTo>
                  <a:lnTo>
                    <a:pt x="260350" y="658368"/>
                  </a:lnTo>
                  <a:lnTo>
                    <a:pt x="280594" y="654268"/>
                  </a:lnTo>
                  <a:lnTo>
                    <a:pt x="297148" y="643096"/>
                  </a:lnTo>
                  <a:lnTo>
                    <a:pt x="308320" y="626542"/>
                  </a:lnTo>
                  <a:lnTo>
                    <a:pt x="312420" y="606298"/>
                  </a:lnTo>
                  <a:lnTo>
                    <a:pt x="312420" y="52070"/>
                  </a:lnTo>
                  <a:lnTo>
                    <a:pt x="308320" y="31825"/>
                  </a:lnTo>
                  <a:lnTo>
                    <a:pt x="297148" y="15271"/>
                  </a:lnTo>
                  <a:lnTo>
                    <a:pt x="280594" y="4099"/>
                  </a:lnTo>
                  <a:lnTo>
                    <a:pt x="260350" y="0"/>
                  </a:lnTo>
                  <a:close/>
                </a:path>
              </a:pathLst>
            </a:custGeom>
            <a:solidFill>
              <a:srgbClr val="6CE9FF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1" name="object 11"/>
            <p:cNvSpPr/>
            <p:nvPr/>
          </p:nvSpPr>
          <p:spPr>
            <a:xfrm>
              <a:off x="7743444" y="3276600"/>
              <a:ext cx="312420" cy="658495"/>
            </a:xfrm>
            <a:custGeom>
              <a:avLst/>
              <a:gdLst/>
              <a:ahLst/>
              <a:cxnLst/>
              <a:rect l="l" t="t" r="r" b="b"/>
              <a:pathLst>
                <a:path w="312420" h="658495">
                  <a:moveTo>
                    <a:pt x="0" y="52070"/>
                  </a:moveTo>
                  <a:lnTo>
                    <a:pt x="4099" y="31825"/>
                  </a:lnTo>
                  <a:lnTo>
                    <a:pt x="15271" y="15271"/>
                  </a:lnTo>
                  <a:lnTo>
                    <a:pt x="31825" y="4099"/>
                  </a:lnTo>
                  <a:lnTo>
                    <a:pt x="52070" y="0"/>
                  </a:lnTo>
                  <a:lnTo>
                    <a:pt x="260350" y="0"/>
                  </a:lnTo>
                  <a:lnTo>
                    <a:pt x="280594" y="4099"/>
                  </a:lnTo>
                  <a:lnTo>
                    <a:pt x="297148" y="15271"/>
                  </a:lnTo>
                  <a:lnTo>
                    <a:pt x="308320" y="31825"/>
                  </a:lnTo>
                  <a:lnTo>
                    <a:pt x="312420" y="52070"/>
                  </a:lnTo>
                  <a:lnTo>
                    <a:pt x="312420" y="606298"/>
                  </a:lnTo>
                  <a:lnTo>
                    <a:pt x="308320" y="626542"/>
                  </a:lnTo>
                  <a:lnTo>
                    <a:pt x="297148" y="643096"/>
                  </a:lnTo>
                  <a:lnTo>
                    <a:pt x="280594" y="654268"/>
                  </a:lnTo>
                  <a:lnTo>
                    <a:pt x="260350" y="658368"/>
                  </a:lnTo>
                  <a:lnTo>
                    <a:pt x="52070" y="658368"/>
                  </a:lnTo>
                  <a:lnTo>
                    <a:pt x="31825" y="654268"/>
                  </a:lnTo>
                  <a:lnTo>
                    <a:pt x="15271" y="643096"/>
                  </a:lnTo>
                  <a:lnTo>
                    <a:pt x="4099" y="626542"/>
                  </a:lnTo>
                  <a:lnTo>
                    <a:pt x="0" y="606298"/>
                  </a:lnTo>
                  <a:lnTo>
                    <a:pt x="0" y="52070"/>
                  </a:lnTo>
                  <a:close/>
                </a:path>
              </a:pathLst>
            </a:custGeom>
            <a:ln w="9525">
              <a:solidFill>
                <a:srgbClr val="6CE9FF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2" name="object 12"/>
            <p:cNvSpPr/>
            <p:nvPr/>
          </p:nvSpPr>
          <p:spPr>
            <a:xfrm>
              <a:off x="7743444" y="4395216"/>
              <a:ext cx="312420" cy="657225"/>
            </a:xfrm>
            <a:custGeom>
              <a:avLst/>
              <a:gdLst/>
              <a:ahLst/>
              <a:cxnLst/>
              <a:rect l="l" t="t" r="r" b="b"/>
              <a:pathLst>
                <a:path w="312420" h="657225">
                  <a:moveTo>
                    <a:pt x="260350" y="0"/>
                  </a:moveTo>
                  <a:lnTo>
                    <a:pt x="52070" y="0"/>
                  </a:lnTo>
                  <a:lnTo>
                    <a:pt x="31825" y="4099"/>
                  </a:lnTo>
                  <a:lnTo>
                    <a:pt x="15271" y="15271"/>
                  </a:lnTo>
                  <a:lnTo>
                    <a:pt x="4099" y="31825"/>
                  </a:lnTo>
                  <a:lnTo>
                    <a:pt x="0" y="52069"/>
                  </a:lnTo>
                  <a:lnTo>
                    <a:pt x="0" y="604773"/>
                  </a:lnTo>
                  <a:lnTo>
                    <a:pt x="4099" y="625018"/>
                  </a:lnTo>
                  <a:lnTo>
                    <a:pt x="15271" y="641572"/>
                  </a:lnTo>
                  <a:lnTo>
                    <a:pt x="31825" y="652744"/>
                  </a:lnTo>
                  <a:lnTo>
                    <a:pt x="52070" y="656843"/>
                  </a:lnTo>
                  <a:lnTo>
                    <a:pt x="260350" y="656843"/>
                  </a:lnTo>
                  <a:lnTo>
                    <a:pt x="280594" y="652744"/>
                  </a:lnTo>
                  <a:lnTo>
                    <a:pt x="297148" y="641572"/>
                  </a:lnTo>
                  <a:lnTo>
                    <a:pt x="308320" y="625018"/>
                  </a:lnTo>
                  <a:lnTo>
                    <a:pt x="312420" y="604773"/>
                  </a:lnTo>
                  <a:lnTo>
                    <a:pt x="312420" y="52069"/>
                  </a:lnTo>
                  <a:lnTo>
                    <a:pt x="308320" y="31825"/>
                  </a:lnTo>
                  <a:lnTo>
                    <a:pt x="297148" y="15271"/>
                  </a:lnTo>
                  <a:lnTo>
                    <a:pt x="280594" y="4099"/>
                  </a:lnTo>
                  <a:lnTo>
                    <a:pt x="260350" y="0"/>
                  </a:lnTo>
                  <a:close/>
                </a:path>
              </a:pathLst>
            </a:custGeom>
            <a:solidFill>
              <a:srgbClr val="6CE9FF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3" name="object 13"/>
            <p:cNvSpPr/>
            <p:nvPr/>
          </p:nvSpPr>
          <p:spPr>
            <a:xfrm>
              <a:off x="7743444" y="4395216"/>
              <a:ext cx="312420" cy="657225"/>
            </a:xfrm>
            <a:custGeom>
              <a:avLst/>
              <a:gdLst/>
              <a:ahLst/>
              <a:cxnLst/>
              <a:rect l="l" t="t" r="r" b="b"/>
              <a:pathLst>
                <a:path w="312420" h="657225">
                  <a:moveTo>
                    <a:pt x="0" y="52069"/>
                  </a:moveTo>
                  <a:lnTo>
                    <a:pt x="4099" y="31825"/>
                  </a:lnTo>
                  <a:lnTo>
                    <a:pt x="15271" y="15271"/>
                  </a:lnTo>
                  <a:lnTo>
                    <a:pt x="31825" y="4099"/>
                  </a:lnTo>
                  <a:lnTo>
                    <a:pt x="52070" y="0"/>
                  </a:lnTo>
                  <a:lnTo>
                    <a:pt x="260350" y="0"/>
                  </a:lnTo>
                  <a:lnTo>
                    <a:pt x="280594" y="4099"/>
                  </a:lnTo>
                  <a:lnTo>
                    <a:pt x="297148" y="15271"/>
                  </a:lnTo>
                  <a:lnTo>
                    <a:pt x="308320" y="31825"/>
                  </a:lnTo>
                  <a:lnTo>
                    <a:pt x="312420" y="52069"/>
                  </a:lnTo>
                  <a:lnTo>
                    <a:pt x="312420" y="604773"/>
                  </a:lnTo>
                  <a:lnTo>
                    <a:pt x="308320" y="625018"/>
                  </a:lnTo>
                  <a:lnTo>
                    <a:pt x="297148" y="641572"/>
                  </a:lnTo>
                  <a:lnTo>
                    <a:pt x="280594" y="652744"/>
                  </a:lnTo>
                  <a:lnTo>
                    <a:pt x="260350" y="656843"/>
                  </a:lnTo>
                  <a:lnTo>
                    <a:pt x="52070" y="656843"/>
                  </a:lnTo>
                  <a:lnTo>
                    <a:pt x="31825" y="652744"/>
                  </a:lnTo>
                  <a:lnTo>
                    <a:pt x="15271" y="641572"/>
                  </a:lnTo>
                  <a:lnTo>
                    <a:pt x="4099" y="625018"/>
                  </a:lnTo>
                  <a:lnTo>
                    <a:pt x="0" y="604773"/>
                  </a:lnTo>
                  <a:lnTo>
                    <a:pt x="0" y="52069"/>
                  </a:lnTo>
                  <a:close/>
                </a:path>
              </a:pathLst>
            </a:custGeom>
            <a:ln w="9524">
              <a:solidFill>
                <a:srgbClr val="6CE9FF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4" name="object 14"/>
            <p:cNvSpPr/>
            <p:nvPr/>
          </p:nvSpPr>
          <p:spPr>
            <a:xfrm>
              <a:off x="7333996" y="3934967"/>
              <a:ext cx="565150" cy="465455"/>
            </a:xfrm>
            <a:custGeom>
              <a:avLst/>
              <a:gdLst/>
              <a:ahLst/>
              <a:cxnLst/>
              <a:rect l="l" t="t" r="r" b="b"/>
              <a:pathLst>
                <a:path w="565150" h="465454">
                  <a:moveTo>
                    <a:pt x="502256" y="43479"/>
                  </a:moveTo>
                  <a:lnTo>
                    <a:pt x="0" y="455548"/>
                  </a:lnTo>
                  <a:lnTo>
                    <a:pt x="8127" y="465327"/>
                  </a:lnTo>
                  <a:lnTo>
                    <a:pt x="510325" y="53306"/>
                  </a:lnTo>
                  <a:lnTo>
                    <a:pt x="502256" y="43479"/>
                  </a:lnTo>
                  <a:close/>
                </a:path>
                <a:path w="565150" h="465454">
                  <a:moveTo>
                    <a:pt x="549369" y="35432"/>
                  </a:moveTo>
                  <a:lnTo>
                    <a:pt x="512063" y="35432"/>
                  </a:lnTo>
                  <a:lnTo>
                    <a:pt x="520192" y="45211"/>
                  </a:lnTo>
                  <a:lnTo>
                    <a:pt x="510325" y="53306"/>
                  </a:lnTo>
                  <a:lnTo>
                    <a:pt x="530478" y="77850"/>
                  </a:lnTo>
                  <a:lnTo>
                    <a:pt x="549369" y="35432"/>
                  </a:lnTo>
                  <a:close/>
                </a:path>
                <a:path w="565150" h="465454">
                  <a:moveTo>
                    <a:pt x="512063" y="35432"/>
                  </a:moveTo>
                  <a:lnTo>
                    <a:pt x="502256" y="43479"/>
                  </a:lnTo>
                  <a:lnTo>
                    <a:pt x="510325" y="53306"/>
                  </a:lnTo>
                  <a:lnTo>
                    <a:pt x="520192" y="45211"/>
                  </a:lnTo>
                  <a:lnTo>
                    <a:pt x="512063" y="35432"/>
                  </a:lnTo>
                  <a:close/>
                </a:path>
                <a:path w="565150" h="465454">
                  <a:moveTo>
                    <a:pt x="565150" y="0"/>
                  </a:moveTo>
                  <a:lnTo>
                    <a:pt x="482092" y="18922"/>
                  </a:lnTo>
                  <a:lnTo>
                    <a:pt x="502256" y="43479"/>
                  </a:lnTo>
                  <a:lnTo>
                    <a:pt x="512063" y="35432"/>
                  </a:lnTo>
                  <a:lnTo>
                    <a:pt x="549369" y="35432"/>
                  </a:lnTo>
                  <a:lnTo>
                    <a:pt x="5651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5" name="object 15"/>
            <p:cNvSpPr/>
            <p:nvPr/>
          </p:nvSpPr>
          <p:spPr>
            <a:xfrm>
              <a:off x="8304276" y="3276600"/>
              <a:ext cx="312420" cy="658495"/>
            </a:xfrm>
            <a:custGeom>
              <a:avLst/>
              <a:gdLst/>
              <a:ahLst/>
              <a:cxnLst/>
              <a:rect l="l" t="t" r="r" b="b"/>
              <a:pathLst>
                <a:path w="312420" h="658495">
                  <a:moveTo>
                    <a:pt x="260350" y="0"/>
                  </a:moveTo>
                  <a:lnTo>
                    <a:pt x="52070" y="0"/>
                  </a:lnTo>
                  <a:lnTo>
                    <a:pt x="31825" y="4099"/>
                  </a:lnTo>
                  <a:lnTo>
                    <a:pt x="15271" y="15271"/>
                  </a:lnTo>
                  <a:lnTo>
                    <a:pt x="4099" y="31825"/>
                  </a:lnTo>
                  <a:lnTo>
                    <a:pt x="0" y="52070"/>
                  </a:lnTo>
                  <a:lnTo>
                    <a:pt x="0" y="606298"/>
                  </a:lnTo>
                  <a:lnTo>
                    <a:pt x="4099" y="626542"/>
                  </a:lnTo>
                  <a:lnTo>
                    <a:pt x="15271" y="643096"/>
                  </a:lnTo>
                  <a:lnTo>
                    <a:pt x="31825" y="654268"/>
                  </a:lnTo>
                  <a:lnTo>
                    <a:pt x="52070" y="658368"/>
                  </a:lnTo>
                  <a:lnTo>
                    <a:pt x="260350" y="658368"/>
                  </a:lnTo>
                  <a:lnTo>
                    <a:pt x="280594" y="654268"/>
                  </a:lnTo>
                  <a:lnTo>
                    <a:pt x="297148" y="643096"/>
                  </a:lnTo>
                  <a:lnTo>
                    <a:pt x="308320" y="626542"/>
                  </a:lnTo>
                  <a:lnTo>
                    <a:pt x="312420" y="606298"/>
                  </a:lnTo>
                  <a:lnTo>
                    <a:pt x="312420" y="52070"/>
                  </a:lnTo>
                  <a:lnTo>
                    <a:pt x="308320" y="31825"/>
                  </a:lnTo>
                  <a:lnTo>
                    <a:pt x="297148" y="15271"/>
                  </a:lnTo>
                  <a:lnTo>
                    <a:pt x="280594" y="4099"/>
                  </a:lnTo>
                  <a:lnTo>
                    <a:pt x="260350" y="0"/>
                  </a:lnTo>
                  <a:close/>
                </a:path>
              </a:pathLst>
            </a:custGeom>
            <a:solidFill>
              <a:srgbClr val="6CE9FF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6" name="object 16"/>
            <p:cNvSpPr/>
            <p:nvPr/>
          </p:nvSpPr>
          <p:spPr>
            <a:xfrm>
              <a:off x="8304276" y="3276600"/>
              <a:ext cx="312420" cy="658495"/>
            </a:xfrm>
            <a:custGeom>
              <a:avLst/>
              <a:gdLst/>
              <a:ahLst/>
              <a:cxnLst/>
              <a:rect l="l" t="t" r="r" b="b"/>
              <a:pathLst>
                <a:path w="312420" h="658495">
                  <a:moveTo>
                    <a:pt x="0" y="52070"/>
                  </a:moveTo>
                  <a:lnTo>
                    <a:pt x="4099" y="31825"/>
                  </a:lnTo>
                  <a:lnTo>
                    <a:pt x="15271" y="15271"/>
                  </a:lnTo>
                  <a:lnTo>
                    <a:pt x="31825" y="4099"/>
                  </a:lnTo>
                  <a:lnTo>
                    <a:pt x="52070" y="0"/>
                  </a:lnTo>
                  <a:lnTo>
                    <a:pt x="260350" y="0"/>
                  </a:lnTo>
                  <a:lnTo>
                    <a:pt x="280594" y="4099"/>
                  </a:lnTo>
                  <a:lnTo>
                    <a:pt x="297148" y="15271"/>
                  </a:lnTo>
                  <a:lnTo>
                    <a:pt x="308320" y="31825"/>
                  </a:lnTo>
                  <a:lnTo>
                    <a:pt x="312420" y="52070"/>
                  </a:lnTo>
                  <a:lnTo>
                    <a:pt x="312420" y="606298"/>
                  </a:lnTo>
                  <a:lnTo>
                    <a:pt x="308320" y="626542"/>
                  </a:lnTo>
                  <a:lnTo>
                    <a:pt x="297148" y="643096"/>
                  </a:lnTo>
                  <a:lnTo>
                    <a:pt x="280594" y="654268"/>
                  </a:lnTo>
                  <a:lnTo>
                    <a:pt x="260350" y="658368"/>
                  </a:lnTo>
                  <a:lnTo>
                    <a:pt x="52070" y="658368"/>
                  </a:lnTo>
                  <a:lnTo>
                    <a:pt x="31825" y="654268"/>
                  </a:lnTo>
                  <a:lnTo>
                    <a:pt x="15271" y="643096"/>
                  </a:lnTo>
                  <a:lnTo>
                    <a:pt x="4099" y="626542"/>
                  </a:lnTo>
                  <a:lnTo>
                    <a:pt x="0" y="606298"/>
                  </a:lnTo>
                  <a:lnTo>
                    <a:pt x="0" y="52070"/>
                  </a:lnTo>
                  <a:close/>
                </a:path>
              </a:pathLst>
            </a:custGeom>
            <a:ln w="9525">
              <a:solidFill>
                <a:srgbClr val="6CE9FF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7" name="object 17"/>
            <p:cNvSpPr/>
            <p:nvPr/>
          </p:nvSpPr>
          <p:spPr>
            <a:xfrm>
              <a:off x="8304276" y="4395216"/>
              <a:ext cx="312420" cy="657225"/>
            </a:xfrm>
            <a:custGeom>
              <a:avLst/>
              <a:gdLst/>
              <a:ahLst/>
              <a:cxnLst/>
              <a:rect l="l" t="t" r="r" b="b"/>
              <a:pathLst>
                <a:path w="312420" h="657225">
                  <a:moveTo>
                    <a:pt x="260350" y="0"/>
                  </a:moveTo>
                  <a:lnTo>
                    <a:pt x="52070" y="0"/>
                  </a:lnTo>
                  <a:lnTo>
                    <a:pt x="31825" y="4099"/>
                  </a:lnTo>
                  <a:lnTo>
                    <a:pt x="15271" y="15271"/>
                  </a:lnTo>
                  <a:lnTo>
                    <a:pt x="4099" y="31825"/>
                  </a:lnTo>
                  <a:lnTo>
                    <a:pt x="0" y="52069"/>
                  </a:lnTo>
                  <a:lnTo>
                    <a:pt x="0" y="604773"/>
                  </a:lnTo>
                  <a:lnTo>
                    <a:pt x="4099" y="625018"/>
                  </a:lnTo>
                  <a:lnTo>
                    <a:pt x="15271" y="641572"/>
                  </a:lnTo>
                  <a:lnTo>
                    <a:pt x="31825" y="652744"/>
                  </a:lnTo>
                  <a:lnTo>
                    <a:pt x="52070" y="656843"/>
                  </a:lnTo>
                  <a:lnTo>
                    <a:pt x="260350" y="656843"/>
                  </a:lnTo>
                  <a:lnTo>
                    <a:pt x="280594" y="652744"/>
                  </a:lnTo>
                  <a:lnTo>
                    <a:pt x="297148" y="641572"/>
                  </a:lnTo>
                  <a:lnTo>
                    <a:pt x="308320" y="625018"/>
                  </a:lnTo>
                  <a:lnTo>
                    <a:pt x="312420" y="604773"/>
                  </a:lnTo>
                  <a:lnTo>
                    <a:pt x="312420" y="52069"/>
                  </a:lnTo>
                  <a:lnTo>
                    <a:pt x="308320" y="31825"/>
                  </a:lnTo>
                  <a:lnTo>
                    <a:pt x="297148" y="15271"/>
                  </a:lnTo>
                  <a:lnTo>
                    <a:pt x="280594" y="4099"/>
                  </a:lnTo>
                  <a:lnTo>
                    <a:pt x="260350" y="0"/>
                  </a:lnTo>
                  <a:close/>
                </a:path>
              </a:pathLst>
            </a:custGeom>
            <a:solidFill>
              <a:srgbClr val="6CE9FF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8" name="object 18"/>
            <p:cNvSpPr/>
            <p:nvPr/>
          </p:nvSpPr>
          <p:spPr>
            <a:xfrm>
              <a:off x="8304276" y="4395216"/>
              <a:ext cx="312420" cy="657225"/>
            </a:xfrm>
            <a:custGeom>
              <a:avLst/>
              <a:gdLst/>
              <a:ahLst/>
              <a:cxnLst/>
              <a:rect l="l" t="t" r="r" b="b"/>
              <a:pathLst>
                <a:path w="312420" h="657225">
                  <a:moveTo>
                    <a:pt x="0" y="52069"/>
                  </a:moveTo>
                  <a:lnTo>
                    <a:pt x="4099" y="31825"/>
                  </a:lnTo>
                  <a:lnTo>
                    <a:pt x="15271" y="15271"/>
                  </a:lnTo>
                  <a:lnTo>
                    <a:pt x="31825" y="4099"/>
                  </a:lnTo>
                  <a:lnTo>
                    <a:pt x="52070" y="0"/>
                  </a:lnTo>
                  <a:lnTo>
                    <a:pt x="260350" y="0"/>
                  </a:lnTo>
                  <a:lnTo>
                    <a:pt x="280594" y="4099"/>
                  </a:lnTo>
                  <a:lnTo>
                    <a:pt x="297148" y="15271"/>
                  </a:lnTo>
                  <a:lnTo>
                    <a:pt x="308320" y="31825"/>
                  </a:lnTo>
                  <a:lnTo>
                    <a:pt x="312420" y="52069"/>
                  </a:lnTo>
                  <a:lnTo>
                    <a:pt x="312420" y="604773"/>
                  </a:lnTo>
                  <a:lnTo>
                    <a:pt x="308320" y="625018"/>
                  </a:lnTo>
                  <a:lnTo>
                    <a:pt x="297148" y="641572"/>
                  </a:lnTo>
                  <a:lnTo>
                    <a:pt x="280594" y="652744"/>
                  </a:lnTo>
                  <a:lnTo>
                    <a:pt x="260350" y="656843"/>
                  </a:lnTo>
                  <a:lnTo>
                    <a:pt x="52070" y="656843"/>
                  </a:lnTo>
                  <a:lnTo>
                    <a:pt x="31825" y="652744"/>
                  </a:lnTo>
                  <a:lnTo>
                    <a:pt x="15271" y="641572"/>
                  </a:lnTo>
                  <a:lnTo>
                    <a:pt x="4099" y="625018"/>
                  </a:lnTo>
                  <a:lnTo>
                    <a:pt x="0" y="604773"/>
                  </a:lnTo>
                  <a:lnTo>
                    <a:pt x="0" y="52069"/>
                  </a:lnTo>
                  <a:close/>
                </a:path>
              </a:pathLst>
            </a:custGeom>
            <a:ln w="9524">
              <a:solidFill>
                <a:srgbClr val="6CE9FF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35647" y="3928617"/>
              <a:ext cx="1125220" cy="473075"/>
            </a:xfrm>
            <a:custGeom>
              <a:avLst/>
              <a:gdLst/>
              <a:ahLst/>
              <a:cxnLst/>
              <a:rect l="l" t="t" r="r" b="b"/>
              <a:pathLst>
                <a:path w="1125220" h="473075">
                  <a:moveTo>
                    <a:pt x="1051835" y="29421"/>
                  </a:moveTo>
                  <a:lnTo>
                    <a:pt x="0" y="460882"/>
                  </a:lnTo>
                  <a:lnTo>
                    <a:pt x="4825" y="472693"/>
                  </a:lnTo>
                  <a:lnTo>
                    <a:pt x="1056639" y="41116"/>
                  </a:lnTo>
                  <a:lnTo>
                    <a:pt x="1051835" y="29421"/>
                  </a:lnTo>
                  <a:close/>
                </a:path>
                <a:path w="1125220" h="473075">
                  <a:moveTo>
                    <a:pt x="1108741" y="24637"/>
                  </a:moveTo>
                  <a:lnTo>
                    <a:pt x="1063498" y="24637"/>
                  </a:lnTo>
                  <a:lnTo>
                    <a:pt x="1068324" y="36321"/>
                  </a:lnTo>
                  <a:lnTo>
                    <a:pt x="1056639" y="41116"/>
                  </a:lnTo>
                  <a:lnTo>
                    <a:pt x="1068704" y="70484"/>
                  </a:lnTo>
                  <a:lnTo>
                    <a:pt x="1108741" y="24637"/>
                  </a:lnTo>
                  <a:close/>
                </a:path>
                <a:path w="1125220" h="473075">
                  <a:moveTo>
                    <a:pt x="1063498" y="24637"/>
                  </a:moveTo>
                  <a:lnTo>
                    <a:pt x="1051835" y="29421"/>
                  </a:lnTo>
                  <a:lnTo>
                    <a:pt x="1056639" y="41116"/>
                  </a:lnTo>
                  <a:lnTo>
                    <a:pt x="1068324" y="36321"/>
                  </a:lnTo>
                  <a:lnTo>
                    <a:pt x="1063498" y="24637"/>
                  </a:lnTo>
                  <a:close/>
                </a:path>
                <a:path w="1125220" h="473075">
                  <a:moveTo>
                    <a:pt x="1039749" y="0"/>
                  </a:moveTo>
                  <a:lnTo>
                    <a:pt x="1051835" y="29421"/>
                  </a:lnTo>
                  <a:lnTo>
                    <a:pt x="1063498" y="24637"/>
                  </a:lnTo>
                  <a:lnTo>
                    <a:pt x="1108741" y="24637"/>
                  </a:lnTo>
                  <a:lnTo>
                    <a:pt x="1124711" y="6349"/>
                  </a:lnTo>
                  <a:lnTo>
                    <a:pt x="10397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0" name="object 20"/>
            <p:cNvSpPr/>
            <p:nvPr/>
          </p:nvSpPr>
          <p:spPr>
            <a:xfrm>
              <a:off x="8865108" y="3276600"/>
              <a:ext cx="314325" cy="658495"/>
            </a:xfrm>
            <a:custGeom>
              <a:avLst/>
              <a:gdLst/>
              <a:ahLst/>
              <a:cxnLst/>
              <a:rect l="l" t="t" r="r" b="b"/>
              <a:pathLst>
                <a:path w="314325" h="658495">
                  <a:moveTo>
                    <a:pt x="261620" y="0"/>
                  </a:moveTo>
                  <a:lnTo>
                    <a:pt x="52324" y="0"/>
                  </a:lnTo>
                  <a:lnTo>
                    <a:pt x="31932" y="4103"/>
                  </a:lnTo>
                  <a:lnTo>
                    <a:pt x="15303" y="15303"/>
                  </a:lnTo>
                  <a:lnTo>
                    <a:pt x="4103" y="31932"/>
                  </a:lnTo>
                  <a:lnTo>
                    <a:pt x="0" y="52324"/>
                  </a:lnTo>
                  <a:lnTo>
                    <a:pt x="0" y="606044"/>
                  </a:lnTo>
                  <a:lnTo>
                    <a:pt x="4103" y="626435"/>
                  </a:lnTo>
                  <a:lnTo>
                    <a:pt x="15303" y="643064"/>
                  </a:lnTo>
                  <a:lnTo>
                    <a:pt x="31932" y="654264"/>
                  </a:lnTo>
                  <a:lnTo>
                    <a:pt x="52324" y="658368"/>
                  </a:lnTo>
                  <a:lnTo>
                    <a:pt x="261620" y="658368"/>
                  </a:lnTo>
                  <a:lnTo>
                    <a:pt x="282011" y="654264"/>
                  </a:lnTo>
                  <a:lnTo>
                    <a:pt x="298640" y="643064"/>
                  </a:lnTo>
                  <a:lnTo>
                    <a:pt x="309840" y="626435"/>
                  </a:lnTo>
                  <a:lnTo>
                    <a:pt x="313944" y="606044"/>
                  </a:lnTo>
                  <a:lnTo>
                    <a:pt x="313944" y="52324"/>
                  </a:lnTo>
                  <a:lnTo>
                    <a:pt x="309840" y="31932"/>
                  </a:lnTo>
                  <a:lnTo>
                    <a:pt x="298640" y="15303"/>
                  </a:lnTo>
                  <a:lnTo>
                    <a:pt x="282011" y="4103"/>
                  </a:lnTo>
                  <a:lnTo>
                    <a:pt x="261620" y="0"/>
                  </a:lnTo>
                  <a:close/>
                </a:path>
              </a:pathLst>
            </a:custGeom>
            <a:solidFill>
              <a:srgbClr val="6CE9FF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1" name="object 21"/>
            <p:cNvSpPr/>
            <p:nvPr/>
          </p:nvSpPr>
          <p:spPr>
            <a:xfrm>
              <a:off x="8865108" y="3276600"/>
              <a:ext cx="314325" cy="658495"/>
            </a:xfrm>
            <a:custGeom>
              <a:avLst/>
              <a:gdLst/>
              <a:ahLst/>
              <a:cxnLst/>
              <a:rect l="l" t="t" r="r" b="b"/>
              <a:pathLst>
                <a:path w="314325" h="658495">
                  <a:moveTo>
                    <a:pt x="0" y="52324"/>
                  </a:moveTo>
                  <a:lnTo>
                    <a:pt x="4103" y="31932"/>
                  </a:lnTo>
                  <a:lnTo>
                    <a:pt x="15303" y="15303"/>
                  </a:lnTo>
                  <a:lnTo>
                    <a:pt x="31932" y="4103"/>
                  </a:lnTo>
                  <a:lnTo>
                    <a:pt x="52324" y="0"/>
                  </a:lnTo>
                  <a:lnTo>
                    <a:pt x="261620" y="0"/>
                  </a:lnTo>
                  <a:lnTo>
                    <a:pt x="282011" y="4103"/>
                  </a:lnTo>
                  <a:lnTo>
                    <a:pt x="298640" y="15303"/>
                  </a:lnTo>
                  <a:lnTo>
                    <a:pt x="309840" y="31932"/>
                  </a:lnTo>
                  <a:lnTo>
                    <a:pt x="313944" y="52324"/>
                  </a:lnTo>
                  <a:lnTo>
                    <a:pt x="313944" y="606044"/>
                  </a:lnTo>
                  <a:lnTo>
                    <a:pt x="309840" y="626435"/>
                  </a:lnTo>
                  <a:lnTo>
                    <a:pt x="298640" y="643064"/>
                  </a:lnTo>
                  <a:lnTo>
                    <a:pt x="282011" y="654264"/>
                  </a:lnTo>
                  <a:lnTo>
                    <a:pt x="261620" y="658368"/>
                  </a:lnTo>
                  <a:lnTo>
                    <a:pt x="52324" y="658368"/>
                  </a:lnTo>
                  <a:lnTo>
                    <a:pt x="31932" y="654264"/>
                  </a:lnTo>
                  <a:lnTo>
                    <a:pt x="15303" y="643064"/>
                  </a:lnTo>
                  <a:lnTo>
                    <a:pt x="4103" y="626435"/>
                  </a:lnTo>
                  <a:lnTo>
                    <a:pt x="0" y="606044"/>
                  </a:lnTo>
                  <a:lnTo>
                    <a:pt x="0" y="52324"/>
                  </a:lnTo>
                  <a:close/>
                </a:path>
              </a:pathLst>
            </a:custGeom>
            <a:ln w="9525">
              <a:solidFill>
                <a:srgbClr val="6CE9FF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2" name="object 22"/>
            <p:cNvSpPr/>
            <p:nvPr/>
          </p:nvSpPr>
          <p:spPr>
            <a:xfrm>
              <a:off x="8865108" y="4395216"/>
              <a:ext cx="314325" cy="657225"/>
            </a:xfrm>
            <a:custGeom>
              <a:avLst/>
              <a:gdLst/>
              <a:ahLst/>
              <a:cxnLst/>
              <a:rect l="l" t="t" r="r" b="b"/>
              <a:pathLst>
                <a:path w="314325" h="657225">
                  <a:moveTo>
                    <a:pt x="261620" y="0"/>
                  </a:moveTo>
                  <a:lnTo>
                    <a:pt x="52324" y="0"/>
                  </a:lnTo>
                  <a:lnTo>
                    <a:pt x="31932" y="4103"/>
                  </a:lnTo>
                  <a:lnTo>
                    <a:pt x="15303" y="15303"/>
                  </a:lnTo>
                  <a:lnTo>
                    <a:pt x="4103" y="31932"/>
                  </a:lnTo>
                  <a:lnTo>
                    <a:pt x="0" y="52323"/>
                  </a:lnTo>
                  <a:lnTo>
                    <a:pt x="0" y="604519"/>
                  </a:lnTo>
                  <a:lnTo>
                    <a:pt x="4103" y="624911"/>
                  </a:lnTo>
                  <a:lnTo>
                    <a:pt x="15303" y="641540"/>
                  </a:lnTo>
                  <a:lnTo>
                    <a:pt x="31932" y="652740"/>
                  </a:lnTo>
                  <a:lnTo>
                    <a:pt x="52324" y="656843"/>
                  </a:lnTo>
                  <a:lnTo>
                    <a:pt x="261620" y="656843"/>
                  </a:lnTo>
                  <a:lnTo>
                    <a:pt x="282011" y="652740"/>
                  </a:lnTo>
                  <a:lnTo>
                    <a:pt x="298640" y="641540"/>
                  </a:lnTo>
                  <a:lnTo>
                    <a:pt x="309840" y="624911"/>
                  </a:lnTo>
                  <a:lnTo>
                    <a:pt x="313944" y="604519"/>
                  </a:lnTo>
                  <a:lnTo>
                    <a:pt x="313944" y="52323"/>
                  </a:lnTo>
                  <a:lnTo>
                    <a:pt x="309840" y="31932"/>
                  </a:lnTo>
                  <a:lnTo>
                    <a:pt x="298640" y="15303"/>
                  </a:lnTo>
                  <a:lnTo>
                    <a:pt x="282011" y="4103"/>
                  </a:lnTo>
                  <a:lnTo>
                    <a:pt x="261620" y="0"/>
                  </a:lnTo>
                  <a:close/>
                </a:path>
              </a:pathLst>
            </a:custGeom>
            <a:solidFill>
              <a:srgbClr val="6CE9FF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3" name="object 23"/>
            <p:cNvSpPr/>
            <p:nvPr/>
          </p:nvSpPr>
          <p:spPr>
            <a:xfrm>
              <a:off x="8865108" y="4395216"/>
              <a:ext cx="314325" cy="657225"/>
            </a:xfrm>
            <a:custGeom>
              <a:avLst/>
              <a:gdLst/>
              <a:ahLst/>
              <a:cxnLst/>
              <a:rect l="l" t="t" r="r" b="b"/>
              <a:pathLst>
                <a:path w="314325" h="657225">
                  <a:moveTo>
                    <a:pt x="0" y="52323"/>
                  </a:moveTo>
                  <a:lnTo>
                    <a:pt x="4103" y="31932"/>
                  </a:lnTo>
                  <a:lnTo>
                    <a:pt x="15303" y="15303"/>
                  </a:lnTo>
                  <a:lnTo>
                    <a:pt x="31932" y="4103"/>
                  </a:lnTo>
                  <a:lnTo>
                    <a:pt x="52324" y="0"/>
                  </a:lnTo>
                  <a:lnTo>
                    <a:pt x="261620" y="0"/>
                  </a:lnTo>
                  <a:lnTo>
                    <a:pt x="282011" y="4103"/>
                  </a:lnTo>
                  <a:lnTo>
                    <a:pt x="298640" y="15303"/>
                  </a:lnTo>
                  <a:lnTo>
                    <a:pt x="309840" y="31932"/>
                  </a:lnTo>
                  <a:lnTo>
                    <a:pt x="313944" y="52323"/>
                  </a:lnTo>
                  <a:lnTo>
                    <a:pt x="313944" y="604519"/>
                  </a:lnTo>
                  <a:lnTo>
                    <a:pt x="309840" y="624911"/>
                  </a:lnTo>
                  <a:lnTo>
                    <a:pt x="298640" y="641540"/>
                  </a:lnTo>
                  <a:lnTo>
                    <a:pt x="282011" y="652740"/>
                  </a:lnTo>
                  <a:lnTo>
                    <a:pt x="261620" y="656843"/>
                  </a:lnTo>
                  <a:lnTo>
                    <a:pt x="52324" y="656843"/>
                  </a:lnTo>
                  <a:lnTo>
                    <a:pt x="31932" y="652740"/>
                  </a:lnTo>
                  <a:lnTo>
                    <a:pt x="15303" y="641540"/>
                  </a:lnTo>
                  <a:lnTo>
                    <a:pt x="4103" y="624911"/>
                  </a:lnTo>
                  <a:lnTo>
                    <a:pt x="0" y="604519"/>
                  </a:lnTo>
                  <a:lnTo>
                    <a:pt x="0" y="52323"/>
                  </a:lnTo>
                  <a:close/>
                </a:path>
              </a:pathLst>
            </a:custGeom>
            <a:ln w="9525">
              <a:solidFill>
                <a:srgbClr val="6CE9FF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4" name="object 24"/>
            <p:cNvSpPr/>
            <p:nvPr/>
          </p:nvSpPr>
          <p:spPr>
            <a:xfrm>
              <a:off x="7898003" y="3928617"/>
              <a:ext cx="1125220" cy="473075"/>
            </a:xfrm>
            <a:custGeom>
              <a:avLst/>
              <a:gdLst/>
              <a:ahLst/>
              <a:cxnLst/>
              <a:rect l="l" t="t" r="r" b="b"/>
              <a:pathLst>
                <a:path w="1125220" h="473075">
                  <a:moveTo>
                    <a:pt x="1051835" y="29421"/>
                  </a:moveTo>
                  <a:lnTo>
                    <a:pt x="0" y="460882"/>
                  </a:lnTo>
                  <a:lnTo>
                    <a:pt x="4825" y="472693"/>
                  </a:lnTo>
                  <a:lnTo>
                    <a:pt x="1056639" y="41116"/>
                  </a:lnTo>
                  <a:lnTo>
                    <a:pt x="1051835" y="29421"/>
                  </a:lnTo>
                  <a:close/>
                </a:path>
                <a:path w="1125220" h="473075">
                  <a:moveTo>
                    <a:pt x="1108741" y="24637"/>
                  </a:moveTo>
                  <a:lnTo>
                    <a:pt x="1063498" y="24637"/>
                  </a:lnTo>
                  <a:lnTo>
                    <a:pt x="1068324" y="36321"/>
                  </a:lnTo>
                  <a:lnTo>
                    <a:pt x="1056639" y="41116"/>
                  </a:lnTo>
                  <a:lnTo>
                    <a:pt x="1068704" y="70484"/>
                  </a:lnTo>
                  <a:lnTo>
                    <a:pt x="1108741" y="24637"/>
                  </a:lnTo>
                  <a:close/>
                </a:path>
                <a:path w="1125220" h="473075">
                  <a:moveTo>
                    <a:pt x="1063498" y="24637"/>
                  </a:moveTo>
                  <a:lnTo>
                    <a:pt x="1051835" y="29421"/>
                  </a:lnTo>
                  <a:lnTo>
                    <a:pt x="1056639" y="41116"/>
                  </a:lnTo>
                  <a:lnTo>
                    <a:pt x="1068324" y="36321"/>
                  </a:lnTo>
                  <a:lnTo>
                    <a:pt x="1063498" y="24637"/>
                  </a:lnTo>
                  <a:close/>
                </a:path>
                <a:path w="1125220" h="473075">
                  <a:moveTo>
                    <a:pt x="1039749" y="0"/>
                  </a:moveTo>
                  <a:lnTo>
                    <a:pt x="1051835" y="29421"/>
                  </a:lnTo>
                  <a:lnTo>
                    <a:pt x="1063498" y="24637"/>
                  </a:lnTo>
                  <a:lnTo>
                    <a:pt x="1108741" y="24637"/>
                  </a:lnTo>
                  <a:lnTo>
                    <a:pt x="1124712" y="6349"/>
                  </a:lnTo>
                  <a:lnTo>
                    <a:pt x="10397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5" name="object 25"/>
            <p:cNvSpPr/>
            <p:nvPr/>
          </p:nvSpPr>
          <p:spPr>
            <a:xfrm>
              <a:off x="9383268" y="3276600"/>
              <a:ext cx="312420" cy="658495"/>
            </a:xfrm>
            <a:custGeom>
              <a:avLst/>
              <a:gdLst/>
              <a:ahLst/>
              <a:cxnLst/>
              <a:rect l="l" t="t" r="r" b="b"/>
              <a:pathLst>
                <a:path w="312420" h="658495">
                  <a:moveTo>
                    <a:pt x="260350" y="0"/>
                  </a:moveTo>
                  <a:lnTo>
                    <a:pt x="52070" y="0"/>
                  </a:lnTo>
                  <a:lnTo>
                    <a:pt x="31825" y="4099"/>
                  </a:lnTo>
                  <a:lnTo>
                    <a:pt x="15271" y="15271"/>
                  </a:lnTo>
                  <a:lnTo>
                    <a:pt x="4099" y="31825"/>
                  </a:lnTo>
                  <a:lnTo>
                    <a:pt x="0" y="52070"/>
                  </a:lnTo>
                  <a:lnTo>
                    <a:pt x="0" y="606298"/>
                  </a:lnTo>
                  <a:lnTo>
                    <a:pt x="4099" y="626542"/>
                  </a:lnTo>
                  <a:lnTo>
                    <a:pt x="15271" y="643096"/>
                  </a:lnTo>
                  <a:lnTo>
                    <a:pt x="31825" y="654268"/>
                  </a:lnTo>
                  <a:lnTo>
                    <a:pt x="52070" y="658368"/>
                  </a:lnTo>
                  <a:lnTo>
                    <a:pt x="260350" y="658368"/>
                  </a:lnTo>
                  <a:lnTo>
                    <a:pt x="280594" y="654268"/>
                  </a:lnTo>
                  <a:lnTo>
                    <a:pt x="297148" y="643096"/>
                  </a:lnTo>
                  <a:lnTo>
                    <a:pt x="308320" y="626542"/>
                  </a:lnTo>
                  <a:lnTo>
                    <a:pt x="312420" y="606298"/>
                  </a:lnTo>
                  <a:lnTo>
                    <a:pt x="312420" y="52070"/>
                  </a:lnTo>
                  <a:lnTo>
                    <a:pt x="308320" y="31825"/>
                  </a:lnTo>
                  <a:lnTo>
                    <a:pt x="297148" y="15271"/>
                  </a:lnTo>
                  <a:lnTo>
                    <a:pt x="280594" y="4099"/>
                  </a:lnTo>
                  <a:lnTo>
                    <a:pt x="260350" y="0"/>
                  </a:lnTo>
                  <a:close/>
                </a:path>
              </a:pathLst>
            </a:custGeom>
            <a:solidFill>
              <a:srgbClr val="6CE9FF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6" name="object 26"/>
            <p:cNvSpPr/>
            <p:nvPr/>
          </p:nvSpPr>
          <p:spPr>
            <a:xfrm>
              <a:off x="9383268" y="3276600"/>
              <a:ext cx="312420" cy="658495"/>
            </a:xfrm>
            <a:custGeom>
              <a:avLst/>
              <a:gdLst/>
              <a:ahLst/>
              <a:cxnLst/>
              <a:rect l="l" t="t" r="r" b="b"/>
              <a:pathLst>
                <a:path w="312420" h="658495">
                  <a:moveTo>
                    <a:pt x="0" y="52070"/>
                  </a:moveTo>
                  <a:lnTo>
                    <a:pt x="4099" y="31825"/>
                  </a:lnTo>
                  <a:lnTo>
                    <a:pt x="15271" y="15271"/>
                  </a:lnTo>
                  <a:lnTo>
                    <a:pt x="31825" y="4099"/>
                  </a:lnTo>
                  <a:lnTo>
                    <a:pt x="52070" y="0"/>
                  </a:lnTo>
                  <a:lnTo>
                    <a:pt x="260350" y="0"/>
                  </a:lnTo>
                  <a:lnTo>
                    <a:pt x="280594" y="4099"/>
                  </a:lnTo>
                  <a:lnTo>
                    <a:pt x="297148" y="15271"/>
                  </a:lnTo>
                  <a:lnTo>
                    <a:pt x="308320" y="31825"/>
                  </a:lnTo>
                  <a:lnTo>
                    <a:pt x="312420" y="52070"/>
                  </a:lnTo>
                  <a:lnTo>
                    <a:pt x="312420" y="606298"/>
                  </a:lnTo>
                  <a:lnTo>
                    <a:pt x="308320" y="626542"/>
                  </a:lnTo>
                  <a:lnTo>
                    <a:pt x="297148" y="643096"/>
                  </a:lnTo>
                  <a:lnTo>
                    <a:pt x="280594" y="654268"/>
                  </a:lnTo>
                  <a:lnTo>
                    <a:pt x="260350" y="658368"/>
                  </a:lnTo>
                  <a:lnTo>
                    <a:pt x="52070" y="658368"/>
                  </a:lnTo>
                  <a:lnTo>
                    <a:pt x="31825" y="654268"/>
                  </a:lnTo>
                  <a:lnTo>
                    <a:pt x="15271" y="643096"/>
                  </a:lnTo>
                  <a:lnTo>
                    <a:pt x="4099" y="626542"/>
                  </a:lnTo>
                  <a:lnTo>
                    <a:pt x="0" y="606298"/>
                  </a:lnTo>
                  <a:lnTo>
                    <a:pt x="0" y="52070"/>
                  </a:lnTo>
                  <a:close/>
                </a:path>
              </a:pathLst>
            </a:custGeom>
            <a:ln w="9525">
              <a:solidFill>
                <a:srgbClr val="6CE9FF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7" name="object 27"/>
            <p:cNvSpPr/>
            <p:nvPr/>
          </p:nvSpPr>
          <p:spPr>
            <a:xfrm>
              <a:off x="9383268" y="4395216"/>
              <a:ext cx="312420" cy="657225"/>
            </a:xfrm>
            <a:custGeom>
              <a:avLst/>
              <a:gdLst/>
              <a:ahLst/>
              <a:cxnLst/>
              <a:rect l="l" t="t" r="r" b="b"/>
              <a:pathLst>
                <a:path w="312420" h="657225">
                  <a:moveTo>
                    <a:pt x="260350" y="0"/>
                  </a:moveTo>
                  <a:lnTo>
                    <a:pt x="52070" y="0"/>
                  </a:lnTo>
                  <a:lnTo>
                    <a:pt x="31825" y="4099"/>
                  </a:lnTo>
                  <a:lnTo>
                    <a:pt x="15271" y="15271"/>
                  </a:lnTo>
                  <a:lnTo>
                    <a:pt x="4099" y="31825"/>
                  </a:lnTo>
                  <a:lnTo>
                    <a:pt x="0" y="52069"/>
                  </a:lnTo>
                  <a:lnTo>
                    <a:pt x="0" y="604773"/>
                  </a:lnTo>
                  <a:lnTo>
                    <a:pt x="4099" y="625018"/>
                  </a:lnTo>
                  <a:lnTo>
                    <a:pt x="15271" y="641572"/>
                  </a:lnTo>
                  <a:lnTo>
                    <a:pt x="31825" y="652744"/>
                  </a:lnTo>
                  <a:lnTo>
                    <a:pt x="52070" y="656843"/>
                  </a:lnTo>
                  <a:lnTo>
                    <a:pt x="260350" y="656843"/>
                  </a:lnTo>
                  <a:lnTo>
                    <a:pt x="280594" y="652744"/>
                  </a:lnTo>
                  <a:lnTo>
                    <a:pt x="297148" y="641572"/>
                  </a:lnTo>
                  <a:lnTo>
                    <a:pt x="308320" y="625018"/>
                  </a:lnTo>
                  <a:lnTo>
                    <a:pt x="312420" y="604773"/>
                  </a:lnTo>
                  <a:lnTo>
                    <a:pt x="312420" y="52069"/>
                  </a:lnTo>
                  <a:lnTo>
                    <a:pt x="308320" y="31825"/>
                  </a:lnTo>
                  <a:lnTo>
                    <a:pt x="297148" y="15271"/>
                  </a:lnTo>
                  <a:lnTo>
                    <a:pt x="280594" y="4099"/>
                  </a:lnTo>
                  <a:lnTo>
                    <a:pt x="260350" y="0"/>
                  </a:lnTo>
                  <a:close/>
                </a:path>
              </a:pathLst>
            </a:custGeom>
            <a:solidFill>
              <a:srgbClr val="6CE9FF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8" name="object 28"/>
            <p:cNvSpPr/>
            <p:nvPr/>
          </p:nvSpPr>
          <p:spPr>
            <a:xfrm>
              <a:off x="9383268" y="4395216"/>
              <a:ext cx="312420" cy="657225"/>
            </a:xfrm>
            <a:custGeom>
              <a:avLst/>
              <a:gdLst/>
              <a:ahLst/>
              <a:cxnLst/>
              <a:rect l="l" t="t" r="r" b="b"/>
              <a:pathLst>
                <a:path w="312420" h="657225">
                  <a:moveTo>
                    <a:pt x="0" y="52069"/>
                  </a:moveTo>
                  <a:lnTo>
                    <a:pt x="4099" y="31825"/>
                  </a:lnTo>
                  <a:lnTo>
                    <a:pt x="15271" y="15271"/>
                  </a:lnTo>
                  <a:lnTo>
                    <a:pt x="31825" y="4099"/>
                  </a:lnTo>
                  <a:lnTo>
                    <a:pt x="52070" y="0"/>
                  </a:lnTo>
                  <a:lnTo>
                    <a:pt x="260350" y="0"/>
                  </a:lnTo>
                  <a:lnTo>
                    <a:pt x="280594" y="4099"/>
                  </a:lnTo>
                  <a:lnTo>
                    <a:pt x="297148" y="15271"/>
                  </a:lnTo>
                  <a:lnTo>
                    <a:pt x="308320" y="31825"/>
                  </a:lnTo>
                  <a:lnTo>
                    <a:pt x="312420" y="52069"/>
                  </a:lnTo>
                  <a:lnTo>
                    <a:pt x="312420" y="604773"/>
                  </a:lnTo>
                  <a:lnTo>
                    <a:pt x="308320" y="625018"/>
                  </a:lnTo>
                  <a:lnTo>
                    <a:pt x="297148" y="641572"/>
                  </a:lnTo>
                  <a:lnTo>
                    <a:pt x="280594" y="652744"/>
                  </a:lnTo>
                  <a:lnTo>
                    <a:pt x="260350" y="656843"/>
                  </a:lnTo>
                  <a:lnTo>
                    <a:pt x="52070" y="656843"/>
                  </a:lnTo>
                  <a:lnTo>
                    <a:pt x="31825" y="652744"/>
                  </a:lnTo>
                  <a:lnTo>
                    <a:pt x="15271" y="641572"/>
                  </a:lnTo>
                  <a:lnTo>
                    <a:pt x="4099" y="625018"/>
                  </a:lnTo>
                  <a:lnTo>
                    <a:pt x="0" y="604773"/>
                  </a:lnTo>
                  <a:lnTo>
                    <a:pt x="0" y="52069"/>
                  </a:lnTo>
                  <a:close/>
                </a:path>
              </a:pathLst>
            </a:custGeom>
            <a:ln w="9524">
              <a:solidFill>
                <a:srgbClr val="6CE9FF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9" name="object 29"/>
            <p:cNvSpPr/>
            <p:nvPr/>
          </p:nvSpPr>
          <p:spPr>
            <a:xfrm>
              <a:off x="7182612" y="3897375"/>
              <a:ext cx="2394585" cy="504190"/>
            </a:xfrm>
            <a:custGeom>
              <a:avLst/>
              <a:gdLst/>
              <a:ahLst/>
              <a:cxnLst/>
              <a:rect l="l" t="t" r="r" b="b"/>
              <a:pathLst>
                <a:path w="2394584" h="504189">
                  <a:moveTo>
                    <a:pt x="2394204" y="113792"/>
                  </a:moveTo>
                  <a:lnTo>
                    <a:pt x="2387854" y="101092"/>
                  </a:lnTo>
                  <a:lnTo>
                    <a:pt x="2356459" y="38315"/>
                  </a:lnTo>
                  <a:lnTo>
                    <a:pt x="2357247" y="37592"/>
                  </a:lnTo>
                  <a:lnTo>
                    <a:pt x="2352979" y="36779"/>
                  </a:lnTo>
                  <a:lnTo>
                    <a:pt x="2349754" y="35941"/>
                  </a:lnTo>
                  <a:lnTo>
                    <a:pt x="2349754" y="113792"/>
                  </a:lnTo>
                  <a:lnTo>
                    <a:pt x="2349754" y="483323"/>
                  </a:lnTo>
                  <a:lnTo>
                    <a:pt x="2323236" y="459727"/>
                  </a:lnTo>
                  <a:lnTo>
                    <a:pt x="2323236" y="476821"/>
                  </a:lnTo>
                  <a:lnTo>
                    <a:pt x="2264054" y="451548"/>
                  </a:lnTo>
                  <a:lnTo>
                    <a:pt x="2264054" y="465226"/>
                  </a:lnTo>
                  <a:lnTo>
                    <a:pt x="2186800" y="443534"/>
                  </a:lnTo>
                  <a:lnTo>
                    <a:pt x="2186800" y="456780"/>
                  </a:lnTo>
                  <a:lnTo>
                    <a:pt x="1949157" y="408876"/>
                  </a:lnTo>
                  <a:lnTo>
                    <a:pt x="1965248" y="394550"/>
                  </a:lnTo>
                  <a:lnTo>
                    <a:pt x="2186800" y="456780"/>
                  </a:lnTo>
                  <a:lnTo>
                    <a:pt x="2186800" y="443534"/>
                  </a:lnTo>
                  <a:lnTo>
                    <a:pt x="1976564" y="384479"/>
                  </a:lnTo>
                  <a:lnTo>
                    <a:pt x="2008454" y="356095"/>
                  </a:lnTo>
                  <a:lnTo>
                    <a:pt x="2264054" y="465226"/>
                  </a:lnTo>
                  <a:lnTo>
                    <a:pt x="2264054" y="451548"/>
                  </a:lnTo>
                  <a:lnTo>
                    <a:pt x="2018868" y="346824"/>
                  </a:lnTo>
                  <a:lnTo>
                    <a:pt x="2098040" y="276339"/>
                  </a:lnTo>
                  <a:lnTo>
                    <a:pt x="2323236" y="476821"/>
                  </a:lnTo>
                  <a:lnTo>
                    <a:pt x="2323236" y="459727"/>
                  </a:lnTo>
                  <a:lnTo>
                    <a:pt x="2107641" y="267792"/>
                  </a:lnTo>
                  <a:lnTo>
                    <a:pt x="2299462" y="97028"/>
                  </a:lnTo>
                  <a:lnTo>
                    <a:pt x="2301875" y="102616"/>
                  </a:lnTo>
                  <a:lnTo>
                    <a:pt x="2307069" y="96481"/>
                  </a:lnTo>
                  <a:lnTo>
                    <a:pt x="2319617" y="110566"/>
                  </a:lnTo>
                  <a:lnTo>
                    <a:pt x="2318004" y="113792"/>
                  </a:lnTo>
                  <a:lnTo>
                    <a:pt x="2322499" y="113792"/>
                  </a:lnTo>
                  <a:lnTo>
                    <a:pt x="2325116" y="116713"/>
                  </a:lnTo>
                  <a:lnTo>
                    <a:pt x="2326271" y="113792"/>
                  </a:lnTo>
                  <a:lnTo>
                    <a:pt x="2349754" y="113792"/>
                  </a:lnTo>
                  <a:lnTo>
                    <a:pt x="2349754" y="35941"/>
                  </a:lnTo>
                  <a:lnTo>
                    <a:pt x="2289035" y="19926"/>
                  </a:lnTo>
                  <a:lnTo>
                    <a:pt x="2289035" y="89306"/>
                  </a:lnTo>
                  <a:lnTo>
                    <a:pt x="2098090" y="259295"/>
                  </a:lnTo>
                  <a:lnTo>
                    <a:pt x="2088489" y="250748"/>
                  </a:lnTo>
                  <a:lnTo>
                    <a:pt x="2088489" y="267843"/>
                  </a:lnTo>
                  <a:lnTo>
                    <a:pt x="2005965" y="341312"/>
                  </a:lnTo>
                  <a:lnTo>
                    <a:pt x="1995551" y="336867"/>
                  </a:lnTo>
                  <a:lnTo>
                    <a:pt x="1995551" y="350583"/>
                  </a:lnTo>
                  <a:lnTo>
                    <a:pt x="1962061" y="380403"/>
                  </a:lnTo>
                  <a:lnTo>
                    <a:pt x="1950758" y="377240"/>
                  </a:lnTo>
                  <a:lnTo>
                    <a:pt x="1950758" y="390486"/>
                  </a:lnTo>
                  <a:lnTo>
                    <a:pt x="1933613" y="405739"/>
                  </a:lnTo>
                  <a:lnTo>
                    <a:pt x="1921751" y="403352"/>
                  </a:lnTo>
                  <a:lnTo>
                    <a:pt x="1921751" y="416293"/>
                  </a:lnTo>
                  <a:lnTo>
                    <a:pt x="1845818" y="483895"/>
                  </a:lnTo>
                  <a:lnTo>
                    <a:pt x="1845818" y="400989"/>
                  </a:lnTo>
                  <a:lnTo>
                    <a:pt x="1921751" y="416293"/>
                  </a:lnTo>
                  <a:lnTo>
                    <a:pt x="1921751" y="403352"/>
                  </a:lnTo>
                  <a:lnTo>
                    <a:pt x="1845818" y="388035"/>
                  </a:lnTo>
                  <a:lnTo>
                    <a:pt x="1845818" y="361010"/>
                  </a:lnTo>
                  <a:lnTo>
                    <a:pt x="1950758" y="390486"/>
                  </a:lnTo>
                  <a:lnTo>
                    <a:pt x="1950758" y="377240"/>
                  </a:lnTo>
                  <a:lnTo>
                    <a:pt x="1845818" y="347764"/>
                  </a:lnTo>
                  <a:lnTo>
                    <a:pt x="1845818" y="286651"/>
                  </a:lnTo>
                  <a:lnTo>
                    <a:pt x="1995551" y="350583"/>
                  </a:lnTo>
                  <a:lnTo>
                    <a:pt x="1995551" y="336867"/>
                  </a:lnTo>
                  <a:lnTo>
                    <a:pt x="1845818" y="272910"/>
                  </a:lnTo>
                  <a:lnTo>
                    <a:pt x="1845818" y="262737"/>
                  </a:lnTo>
                  <a:lnTo>
                    <a:pt x="2005952" y="194360"/>
                  </a:lnTo>
                  <a:lnTo>
                    <a:pt x="2088489" y="267843"/>
                  </a:lnTo>
                  <a:lnTo>
                    <a:pt x="2088489" y="250748"/>
                  </a:lnTo>
                  <a:lnTo>
                    <a:pt x="2018931" y="188823"/>
                  </a:lnTo>
                  <a:lnTo>
                    <a:pt x="2285987" y="74790"/>
                  </a:lnTo>
                  <a:lnTo>
                    <a:pt x="2289035" y="89306"/>
                  </a:lnTo>
                  <a:lnTo>
                    <a:pt x="2289035" y="19926"/>
                  </a:lnTo>
                  <a:lnTo>
                    <a:pt x="2273681" y="15875"/>
                  </a:lnTo>
                  <a:lnTo>
                    <a:pt x="2274900" y="21729"/>
                  </a:lnTo>
                  <a:lnTo>
                    <a:pt x="2273554" y="21463"/>
                  </a:lnTo>
                  <a:lnTo>
                    <a:pt x="2276729" y="32804"/>
                  </a:lnTo>
                  <a:lnTo>
                    <a:pt x="2271903" y="32512"/>
                  </a:lnTo>
                  <a:lnTo>
                    <a:pt x="2278227" y="47332"/>
                  </a:lnTo>
                  <a:lnTo>
                    <a:pt x="2263851" y="50342"/>
                  </a:lnTo>
                  <a:lnTo>
                    <a:pt x="2263851" y="70396"/>
                  </a:lnTo>
                  <a:lnTo>
                    <a:pt x="2008441" y="179489"/>
                  </a:lnTo>
                  <a:lnTo>
                    <a:pt x="1995462" y="167932"/>
                  </a:lnTo>
                  <a:lnTo>
                    <a:pt x="1995462" y="185026"/>
                  </a:lnTo>
                  <a:lnTo>
                    <a:pt x="1845818" y="248945"/>
                  </a:lnTo>
                  <a:lnTo>
                    <a:pt x="1845818" y="187833"/>
                  </a:lnTo>
                  <a:lnTo>
                    <a:pt x="1961972" y="155206"/>
                  </a:lnTo>
                  <a:lnTo>
                    <a:pt x="1995462" y="185026"/>
                  </a:lnTo>
                  <a:lnTo>
                    <a:pt x="1995462" y="167932"/>
                  </a:lnTo>
                  <a:lnTo>
                    <a:pt x="1976564" y="151104"/>
                  </a:lnTo>
                  <a:lnTo>
                    <a:pt x="2263851" y="70396"/>
                  </a:lnTo>
                  <a:lnTo>
                    <a:pt x="2263851" y="50342"/>
                  </a:lnTo>
                  <a:lnTo>
                    <a:pt x="2178227" y="68275"/>
                  </a:lnTo>
                  <a:lnTo>
                    <a:pt x="2178227" y="81267"/>
                  </a:lnTo>
                  <a:lnTo>
                    <a:pt x="1965299" y="141071"/>
                  </a:lnTo>
                  <a:lnTo>
                    <a:pt x="1951431" y="128727"/>
                  </a:lnTo>
                  <a:lnTo>
                    <a:pt x="2178227" y="81267"/>
                  </a:lnTo>
                  <a:lnTo>
                    <a:pt x="2178227" y="68275"/>
                  </a:lnTo>
                  <a:lnTo>
                    <a:pt x="1950694" y="115900"/>
                  </a:lnTo>
                  <a:lnTo>
                    <a:pt x="1950694" y="145173"/>
                  </a:lnTo>
                  <a:lnTo>
                    <a:pt x="1845818" y="174625"/>
                  </a:lnTo>
                  <a:lnTo>
                    <a:pt x="1845818" y="150825"/>
                  </a:lnTo>
                  <a:lnTo>
                    <a:pt x="1935873" y="131978"/>
                  </a:lnTo>
                  <a:lnTo>
                    <a:pt x="1950694" y="145173"/>
                  </a:lnTo>
                  <a:lnTo>
                    <a:pt x="1950694" y="115900"/>
                  </a:lnTo>
                  <a:lnTo>
                    <a:pt x="1939620" y="118211"/>
                  </a:lnTo>
                  <a:lnTo>
                    <a:pt x="1924062" y="104368"/>
                  </a:lnTo>
                  <a:lnTo>
                    <a:pt x="1924062" y="121475"/>
                  </a:lnTo>
                  <a:lnTo>
                    <a:pt x="1845818" y="137845"/>
                  </a:lnTo>
                  <a:lnTo>
                    <a:pt x="1845818" y="113792"/>
                  </a:lnTo>
                  <a:lnTo>
                    <a:pt x="1869922" y="113792"/>
                  </a:lnTo>
                  <a:lnTo>
                    <a:pt x="1871091" y="116713"/>
                  </a:lnTo>
                  <a:lnTo>
                    <a:pt x="1873681" y="113792"/>
                  </a:lnTo>
                  <a:lnTo>
                    <a:pt x="1877568" y="113792"/>
                  </a:lnTo>
                  <a:lnTo>
                    <a:pt x="1876171" y="111010"/>
                  </a:lnTo>
                  <a:lnTo>
                    <a:pt x="1892160" y="93052"/>
                  </a:lnTo>
                  <a:lnTo>
                    <a:pt x="1924062" y="121475"/>
                  </a:lnTo>
                  <a:lnTo>
                    <a:pt x="1924062" y="104368"/>
                  </a:lnTo>
                  <a:lnTo>
                    <a:pt x="1900656" y="83515"/>
                  </a:lnTo>
                  <a:lnTo>
                    <a:pt x="1908187" y="75057"/>
                  </a:lnTo>
                  <a:lnTo>
                    <a:pt x="1921764" y="59817"/>
                  </a:lnTo>
                  <a:lnTo>
                    <a:pt x="1839976" y="37731"/>
                  </a:lnTo>
                  <a:lnTo>
                    <a:pt x="1840103" y="37592"/>
                  </a:lnTo>
                  <a:lnTo>
                    <a:pt x="1833118" y="37071"/>
                  </a:lnTo>
                  <a:lnTo>
                    <a:pt x="1833118" y="113792"/>
                  </a:lnTo>
                  <a:lnTo>
                    <a:pt x="1833118" y="140500"/>
                  </a:lnTo>
                  <a:lnTo>
                    <a:pt x="1833118" y="484390"/>
                  </a:lnTo>
                  <a:lnTo>
                    <a:pt x="1802752" y="459486"/>
                  </a:lnTo>
                  <a:lnTo>
                    <a:pt x="1802752" y="475830"/>
                  </a:lnTo>
                  <a:lnTo>
                    <a:pt x="1743735" y="451624"/>
                  </a:lnTo>
                  <a:lnTo>
                    <a:pt x="1743735" y="465391"/>
                  </a:lnTo>
                  <a:lnTo>
                    <a:pt x="1516621" y="403288"/>
                  </a:lnTo>
                  <a:lnTo>
                    <a:pt x="1553743" y="387438"/>
                  </a:lnTo>
                  <a:lnTo>
                    <a:pt x="1743735" y="465391"/>
                  </a:lnTo>
                  <a:lnTo>
                    <a:pt x="1743735" y="451624"/>
                  </a:lnTo>
                  <a:lnTo>
                    <a:pt x="1570177" y="380428"/>
                  </a:lnTo>
                  <a:lnTo>
                    <a:pt x="1625879" y="356654"/>
                  </a:lnTo>
                  <a:lnTo>
                    <a:pt x="1667764" y="365099"/>
                  </a:lnTo>
                  <a:lnTo>
                    <a:pt x="1802752" y="475830"/>
                  </a:lnTo>
                  <a:lnTo>
                    <a:pt x="1802752" y="459486"/>
                  </a:lnTo>
                  <a:lnTo>
                    <a:pt x="1694180" y="370420"/>
                  </a:lnTo>
                  <a:lnTo>
                    <a:pt x="1833118" y="398424"/>
                  </a:lnTo>
                  <a:lnTo>
                    <a:pt x="1833118" y="385470"/>
                  </a:lnTo>
                  <a:lnTo>
                    <a:pt x="1673237" y="353250"/>
                  </a:lnTo>
                  <a:lnTo>
                    <a:pt x="1659763" y="342176"/>
                  </a:lnTo>
                  <a:lnTo>
                    <a:pt x="1706994" y="322008"/>
                  </a:lnTo>
                  <a:lnTo>
                    <a:pt x="1833118" y="357441"/>
                  </a:lnTo>
                  <a:lnTo>
                    <a:pt x="1833118" y="344195"/>
                  </a:lnTo>
                  <a:lnTo>
                    <a:pt x="1725688" y="314032"/>
                  </a:lnTo>
                  <a:lnTo>
                    <a:pt x="1817814" y="274701"/>
                  </a:lnTo>
                  <a:lnTo>
                    <a:pt x="1833118" y="281228"/>
                  </a:lnTo>
                  <a:lnTo>
                    <a:pt x="1833118" y="254368"/>
                  </a:lnTo>
                  <a:lnTo>
                    <a:pt x="1817763" y="260934"/>
                  </a:lnTo>
                  <a:lnTo>
                    <a:pt x="1801672" y="254063"/>
                  </a:lnTo>
                  <a:lnTo>
                    <a:pt x="1801672" y="267804"/>
                  </a:lnTo>
                  <a:lnTo>
                    <a:pt x="1706232" y="308559"/>
                  </a:lnTo>
                  <a:lnTo>
                    <a:pt x="1687537" y="303314"/>
                  </a:lnTo>
                  <a:lnTo>
                    <a:pt x="1687537" y="316547"/>
                  </a:lnTo>
                  <a:lnTo>
                    <a:pt x="1648726" y="333121"/>
                  </a:lnTo>
                  <a:lnTo>
                    <a:pt x="1646834" y="331571"/>
                  </a:lnTo>
                  <a:lnTo>
                    <a:pt x="1646834" y="347916"/>
                  </a:lnTo>
                  <a:lnTo>
                    <a:pt x="1646491" y="347853"/>
                  </a:lnTo>
                  <a:lnTo>
                    <a:pt x="1646669" y="347776"/>
                  </a:lnTo>
                  <a:lnTo>
                    <a:pt x="1646834" y="347916"/>
                  </a:lnTo>
                  <a:lnTo>
                    <a:pt x="1646834" y="331571"/>
                  </a:lnTo>
                  <a:lnTo>
                    <a:pt x="1635620" y="322376"/>
                  </a:lnTo>
                  <a:lnTo>
                    <a:pt x="1635620" y="338721"/>
                  </a:lnTo>
                  <a:lnTo>
                    <a:pt x="1624584" y="343433"/>
                  </a:lnTo>
                  <a:lnTo>
                    <a:pt x="1603984" y="339293"/>
                  </a:lnTo>
                  <a:lnTo>
                    <a:pt x="1603984" y="352234"/>
                  </a:lnTo>
                  <a:lnTo>
                    <a:pt x="1553743" y="373684"/>
                  </a:lnTo>
                  <a:lnTo>
                    <a:pt x="1537309" y="366953"/>
                  </a:lnTo>
                  <a:lnTo>
                    <a:pt x="1537309" y="380695"/>
                  </a:lnTo>
                  <a:lnTo>
                    <a:pt x="1496987" y="397916"/>
                  </a:lnTo>
                  <a:lnTo>
                    <a:pt x="1478114" y="392760"/>
                  </a:lnTo>
                  <a:lnTo>
                    <a:pt x="1478114" y="405980"/>
                  </a:lnTo>
                  <a:lnTo>
                    <a:pt x="1316990" y="474789"/>
                  </a:lnTo>
                  <a:lnTo>
                    <a:pt x="1420177" y="390131"/>
                  </a:lnTo>
                  <a:lnTo>
                    <a:pt x="1478114" y="405980"/>
                  </a:lnTo>
                  <a:lnTo>
                    <a:pt x="1478114" y="392760"/>
                  </a:lnTo>
                  <a:lnTo>
                    <a:pt x="1432267" y="380225"/>
                  </a:lnTo>
                  <a:lnTo>
                    <a:pt x="1466900" y="351802"/>
                  </a:lnTo>
                  <a:lnTo>
                    <a:pt x="1537309" y="380695"/>
                  </a:lnTo>
                  <a:lnTo>
                    <a:pt x="1537309" y="366953"/>
                  </a:lnTo>
                  <a:lnTo>
                    <a:pt x="1478076" y="342646"/>
                  </a:lnTo>
                  <a:lnTo>
                    <a:pt x="1493532" y="329971"/>
                  </a:lnTo>
                  <a:lnTo>
                    <a:pt x="1603984" y="352234"/>
                  </a:lnTo>
                  <a:lnTo>
                    <a:pt x="1603984" y="339293"/>
                  </a:lnTo>
                  <a:lnTo>
                    <a:pt x="1506207" y="319570"/>
                  </a:lnTo>
                  <a:lnTo>
                    <a:pt x="1555191" y="279374"/>
                  </a:lnTo>
                  <a:lnTo>
                    <a:pt x="1567484" y="282829"/>
                  </a:lnTo>
                  <a:lnTo>
                    <a:pt x="1635620" y="338721"/>
                  </a:lnTo>
                  <a:lnTo>
                    <a:pt x="1635620" y="322376"/>
                  </a:lnTo>
                  <a:lnTo>
                    <a:pt x="1597774" y="291338"/>
                  </a:lnTo>
                  <a:lnTo>
                    <a:pt x="1687537" y="316547"/>
                  </a:lnTo>
                  <a:lnTo>
                    <a:pt x="1687537" y="303314"/>
                  </a:lnTo>
                  <a:lnTo>
                    <a:pt x="1573263" y="271221"/>
                  </a:lnTo>
                  <a:lnTo>
                    <a:pt x="1569199" y="267881"/>
                  </a:lnTo>
                  <a:lnTo>
                    <a:pt x="1573555" y="264299"/>
                  </a:lnTo>
                  <a:lnTo>
                    <a:pt x="1706206" y="227037"/>
                  </a:lnTo>
                  <a:lnTo>
                    <a:pt x="1801672" y="267804"/>
                  </a:lnTo>
                  <a:lnTo>
                    <a:pt x="1801672" y="254063"/>
                  </a:lnTo>
                  <a:lnTo>
                    <a:pt x="1725637" y="221589"/>
                  </a:lnTo>
                  <a:lnTo>
                    <a:pt x="1833118" y="191389"/>
                  </a:lnTo>
                  <a:lnTo>
                    <a:pt x="1833118" y="178193"/>
                  </a:lnTo>
                  <a:lnTo>
                    <a:pt x="1706981" y="213614"/>
                  </a:lnTo>
                  <a:lnTo>
                    <a:pt x="1687550" y="205320"/>
                  </a:lnTo>
                  <a:lnTo>
                    <a:pt x="1687550" y="219075"/>
                  </a:lnTo>
                  <a:lnTo>
                    <a:pt x="1598041" y="244208"/>
                  </a:lnTo>
                  <a:lnTo>
                    <a:pt x="1648828" y="202539"/>
                  </a:lnTo>
                  <a:lnTo>
                    <a:pt x="1687550" y="219075"/>
                  </a:lnTo>
                  <a:lnTo>
                    <a:pt x="1687550" y="205320"/>
                  </a:lnTo>
                  <a:lnTo>
                    <a:pt x="1659851" y="193497"/>
                  </a:lnTo>
                  <a:lnTo>
                    <a:pt x="1666011" y="188442"/>
                  </a:lnTo>
                  <a:lnTo>
                    <a:pt x="1833118" y="153479"/>
                  </a:lnTo>
                  <a:lnTo>
                    <a:pt x="1833118" y="140500"/>
                  </a:lnTo>
                  <a:lnTo>
                    <a:pt x="1687233" y="171030"/>
                  </a:lnTo>
                  <a:lnTo>
                    <a:pt x="1780959" y="94132"/>
                  </a:lnTo>
                  <a:lnTo>
                    <a:pt x="1784096" y="101727"/>
                  </a:lnTo>
                  <a:lnTo>
                    <a:pt x="1789087" y="96012"/>
                  </a:lnTo>
                  <a:lnTo>
                    <a:pt x="1802244" y="112039"/>
                  </a:lnTo>
                  <a:lnTo>
                    <a:pt x="1801368" y="113792"/>
                  </a:lnTo>
                  <a:lnTo>
                    <a:pt x="1803692" y="113792"/>
                  </a:lnTo>
                  <a:lnTo>
                    <a:pt x="1805051" y="115443"/>
                  </a:lnTo>
                  <a:lnTo>
                    <a:pt x="1805774" y="113792"/>
                  </a:lnTo>
                  <a:lnTo>
                    <a:pt x="1833118" y="113792"/>
                  </a:lnTo>
                  <a:lnTo>
                    <a:pt x="1833118" y="37071"/>
                  </a:lnTo>
                  <a:lnTo>
                    <a:pt x="1775904" y="32804"/>
                  </a:lnTo>
                  <a:lnTo>
                    <a:pt x="1775904" y="81826"/>
                  </a:lnTo>
                  <a:lnTo>
                    <a:pt x="1660309" y="176669"/>
                  </a:lnTo>
                  <a:lnTo>
                    <a:pt x="1635620" y="181851"/>
                  </a:lnTo>
                  <a:lnTo>
                    <a:pt x="1635620" y="196913"/>
                  </a:lnTo>
                  <a:lnTo>
                    <a:pt x="1567548" y="252768"/>
                  </a:lnTo>
                  <a:lnTo>
                    <a:pt x="1555064" y="256286"/>
                  </a:lnTo>
                  <a:lnTo>
                    <a:pt x="1540243" y="244132"/>
                  </a:lnTo>
                  <a:lnTo>
                    <a:pt x="1540243" y="275170"/>
                  </a:lnTo>
                  <a:lnTo>
                    <a:pt x="1490091" y="316318"/>
                  </a:lnTo>
                  <a:lnTo>
                    <a:pt x="1477429" y="313778"/>
                  </a:lnTo>
                  <a:lnTo>
                    <a:pt x="1477429" y="326720"/>
                  </a:lnTo>
                  <a:lnTo>
                    <a:pt x="1464703" y="337159"/>
                  </a:lnTo>
                  <a:lnTo>
                    <a:pt x="1453540" y="332587"/>
                  </a:lnTo>
                  <a:lnTo>
                    <a:pt x="1453540" y="346316"/>
                  </a:lnTo>
                  <a:lnTo>
                    <a:pt x="1417231" y="376110"/>
                  </a:lnTo>
                  <a:lnTo>
                    <a:pt x="1405140" y="372808"/>
                  </a:lnTo>
                  <a:lnTo>
                    <a:pt x="1405140" y="386016"/>
                  </a:lnTo>
                  <a:lnTo>
                    <a:pt x="1284986" y="484606"/>
                  </a:lnTo>
                  <a:lnTo>
                    <a:pt x="1284986" y="353148"/>
                  </a:lnTo>
                  <a:lnTo>
                    <a:pt x="1405140" y="386016"/>
                  </a:lnTo>
                  <a:lnTo>
                    <a:pt x="1405140" y="372808"/>
                  </a:lnTo>
                  <a:lnTo>
                    <a:pt x="1294739" y="342620"/>
                  </a:lnTo>
                  <a:lnTo>
                    <a:pt x="1383652" y="317652"/>
                  </a:lnTo>
                  <a:lnTo>
                    <a:pt x="1453540" y="346316"/>
                  </a:lnTo>
                  <a:lnTo>
                    <a:pt x="1453540" y="332587"/>
                  </a:lnTo>
                  <a:lnTo>
                    <a:pt x="1403527" y="312064"/>
                  </a:lnTo>
                  <a:lnTo>
                    <a:pt x="1404035" y="311924"/>
                  </a:lnTo>
                  <a:lnTo>
                    <a:pt x="1477429" y="326720"/>
                  </a:lnTo>
                  <a:lnTo>
                    <a:pt x="1477429" y="313778"/>
                  </a:lnTo>
                  <a:lnTo>
                    <a:pt x="1430870" y="304380"/>
                  </a:lnTo>
                  <a:lnTo>
                    <a:pt x="1537538" y="274408"/>
                  </a:lnTo>
                  <a:lnTo>
                    <a:pt x="1540243" y="275170"/>
                  </a:lnTo>
                  <a:lnTo>
                    <a:pt x="1540243" y="244132"/>
                  </a:lnTo>
                  <a:lnTo>
                    <a:pt x="1540217" y="260451"/>
                  </a:lnTo>
                  <a:lnTo>
                    <a:pt x="1537563" y="261200"/>
                  </a:lnTo>
                  <a:lnTo>
                    <a:pt x="1514030" y="254596"/>
                  </a:lnTo>
                  <a:lnTo>
                    <a:pt x="1514030" y="267804"/>
                  </a:lnTo>
                  <a:lnTo>
                    <a:pt x="1403464" y="298856"/>
                  </a:lnTo>
                  <a:lnTo>
                    <a:pt x="1364500" y="291007"/>
                  </a:lnTo>
                  <a:lnTo>
                    <a:pt x="1364500" y="309791"/>
                  </a:lnTo>
                  <a:lnTo>
                    <a:pt x="1284986" y="332117"/>
                  </a:lnTo>
                  <a:lnTo>
                    <a:pt x="1284986" y="287921"/>
                  </a:lnTo>
                  <a:lnTo>
                    <a:pt x="1336509" y="298310"/>
                  </a:lnTo>
                  <a:lnTo>
                    <a:pt x="1364500" y="309791"/>
                  </a:lnTo>
                  <a:lnTo>
                    <a:pt x="1364500" y="291007"/>
                  </a:lnTo>
                  <a:lnTo>
                    <a:pt x="1340205" y="286105"/>
                  </a:lnTo>
                  <a:lnTo>
                    <a:pt x="1295679" y="267830"/>
                  </a:lnTo>
                  <a:lnTo>
                    <a:pt x="1305128" y="263944"/>
                  </a:lnTo>
                  <a:lnTo>
                    <a:pt x="1416977" y="240550"/>
                  </a:lnTo>
                  <a:lnTo>
                    <a:pt x="1514030" y="267804"/>
                  </a:lnTo>
                  <a:lnTo>
                    <a:pt x="1514030" y="254596"/>
                  </a:lnTo>
                  <a:lnTo>
                    <a:pt x="1443926" y="234911"/>
                  </a:lnTo>
                  <a:lnTo>
                    <a:pt x="1495844" y="224040"/>
                  </a:lnTo>
                  <a:lnTo>
                    <a:pt x="1540217" y="260451"/>
                  </a:lnTo>
                  <a:lnTo>
                    <a:pt x="1540217" y="244106"/>
                  </a:lnTo>
                  <a:lnTo>
                    <a:pt x="1511719" y="220726"/>
                  </a:lnTo>
                  <a:lnTo>
                    <a:pt x="1632305" y="195491"/>
                  </a:lnTo>
                  <a:lnTo>
                    <a:pt x="1635620" y="196913"/>
                  </a:lnTo>
                  <a:lnTo>
                    <a:pt x="1635620" y="181851"/>
                  </a:lnTo>
                  <a:lnTo>
                    <a:pt x="1633575" y="182270"/>
                  </a:lnTo>
                  <a:lnTo>
                    <a:pt x="1611947" y="173037"/>
                  </a:lnTo>
                  <a:lnTo>
                    <a:pt x="1611947" y="186791"/>
                  </a:lnTo>
                  <a:lnTo>
                    <a:pt x="1499146" y="210400"/>
                  </a:lnTo>
                  <a:lnTo>
                    <a:pt x="1483271" y="197383"/>
                  </a:lnTo>
                  <a:lnTo>
                    <a:pt x="1483271" y="213728"/>
                  </a:lnTo>
                  <a:lnTo>
                    <a:pt x="1417523" y="227495"/>
                  </a:lnTo>
                  <a:lnTo>
                    <a:pt x="1403540" y="223558"/>
                  </a:lnTo>
                  <a:lnTo>
                    <a:pt x="1464678" y="198475"/>
                  </a:lnTo>
                  <a:lnTo>
                    <a:pt x="1483271" y="213728"/>
                  </a:lnTo>
                  <a:lnTo>
                    <a:pt x="1483271" y="197383"/>
                  </a:lnTo>
                  <a:lnTo>
                    <a:pt x="1477962" y="193027"/>
                  </a:lnTo>
                  <a:lnTo>
                    <a:pt x="1553730" y="161937"/>
                  </a:lnTo>
                  <a:lnTo>
                    <a:pt x="1611947" y="186791"/>
                  </a:lnTo>
                  <a:lnTo>
                    <a:pt x="1611947" y="173037"/>
                  </a:lnTo>
                  <a:lnTo>
                    <a:pt x="1570177" y="155194"/>
                  </a:lnTo>
                  <a:lnTo>
                    <a:pt x="1770253" y="73088"/>
                  </a:lnTo>
                  <a:lnTo>
                    <a:pt x="1774367" y="78105"/>
                  </a:lnTo>
                  <a:lnTo>
                    <a:pt x="1775904" y="81826"/>
                  </a:lnTo>
                  <a:lnTo>
                    <a:pt x="1775904" y="32804"/>
                  </a:lnTo>
                  <a:lnTo>
                    <a:pt x="1755140" y="31242"/>
                  </a:lnTo>
                  <a:lnTo>
                    <a:pt x="1764753" y="54673"/>
                  </a:lnTo>
                  <a:lnTo>
                    <a:pt x="1756664" y="56515"/>
                  </a:lnTo>
                  <a:lnTo>
                    <a:pt x="1761871" y="62865"/>
                  </a:lnTo>
                  <a:lnTo>
                    <a:pt x="1553832" y="148209"/>
                  </a:lnTo>
                  <a:lnTo>
                    <a:pt x="1537373" y="141185"/>
                  </a:lnTo>
                  <a:lnTo>
                    <a:pt x="1537373" y="154965"/>
                  </a:lnTo>
                  <a:lnTo>
                    <a:pt x="1466824" y="183896"/>
                  </a:lnTo>
                  <a:lnTo>
                    <a:pt x="1453540" y="172999"/>
                  </a:lnTo>
                  <a:lnTo>
                    <a:pt x="1453540" y="189344"/>
                  </a:lnTo>
                  <a:lnTo>
                    <a:pt x="1390561" y="215188"/>
                  </a:lnTo>
                  <a:lnTo>
                    <a:pt x="1390561" y="233133"/>
                  </a:lnTo>
                  <a:lnTo>
                    <a:pt x="1369453" y="237540"/>
                  </a:lnTo>
                  <a:lnTo>
                    <a:pt x="1384427" y="231406"/>
                  </a:lnTo>
                  <a:lnTo>
                    <a:pt x="1390561" y="233133"/>
                  </a:lnTo>
                  <a:lnTo>
                    <a:pt x="1390561" y="215188"/>
                  </a:lnTo>
                  <a:lnTo>
                    <a:pt x="1383703" y="217995"/>
                  </a:lnTo>
                  <a:lnTo>
                    <a:pt x="1364589" y="212636"/>
                  </a:lnTo>
                  <a:lnTo>
                    <a:pt x="1364589" y="225831"/>
                  </a:lnTo>
                  <a:lnTo>
                    <a:pt x="1301191" y="251828"/>
                  </a:lnTo>
                  <a:lnTo>
                    <a:pt x="1284986" y="255231"/>
                  </a:lnTo>
                  <a:lnTo>
                    <a:pt x="1284986" y="203466"/>
                  </a:lnTo>
                  <a:lnTo>
                    <a:pt x="1364589" y="225831"/>
                  </a:lnTo>
                  <a:lnTo>
                    <a:pt x="1364589" y="212636"/>
                  </a:lnTo>
                  <a:lnTo>
                    <a:pt x="1284986" y="190271"/>
                  </a:lnTo>
                  <a:lnTo>
                    <a:pt x="1284986" y="113792"/>
                  </a:lnTo>
                  <a:lnTo>
                    <a:pt x="1312684" y="113792"/>
                  </a:lnTo>
                  <a:lnTo>
                    <a:pt x="1313434" y="115443"/>
                  </a:lnTo>
                  <a:lnTo>
                    <a:pt x="1314780" y="113792"/>
                  </a:lnTo>
                  <a:lnTo>
                    <a:pt x="1316736" y="113792"/>
                  </a:lnTo>
                  <a:lnTo>
                    <a:pt x="1315986" y="112318"/>
                  </a:lnTo>
                  <a:lnTo>
                    <a:pt x="1328750" y="96735"/>
                  </a:lnTo>
                  <a:lnTo>
                    <a:pt x="1333754" y="102616"/>
                  </a:lnTo>
                  <a:lnTo>
                    <a:pt x="1337411" y="94056"/>
                  </a:lnTo>
                  <a:lnTo>
                    <a:pt x="1453540" y="189344"/>
                  </a:lnTo>
                  <a:lnTo>
                    <a:pt x="1453540" y="172999"/>
                  </a:lnTo>
                  <a:lnTo>
                    <a:pt x="1342580" y="81953"/>
                  </a:lnTo>
                  <a:lnTo>
                    <a:pt x="1344472" y="77533"/>
                  </a:lnTo>
                  <a:lnTo>
                    <a:pt x="1347470" y="73875"/>
                  </a:lnTo>
                  <a:lnTo>
                    <a:pt x="1537373" y="154965"/>
                  </a:lnTo>
                  <a:lnTo>
                    <a:pt x="1537373" y="141185"/>
                  </a:lnTo>
                  <a:lnTo>
                    <a:pt x="1355839" y="63652"/>
                  </a:lnTo>
                  <a:lnTo>
                    <a:pt x="1361694" y="56515"/>
                  </a:lnTo>
                  <a:lnTo>
                    <a:pt x="1354175" y="54813"/>
                  </a:lnTo>
                  <a:lnTo>
                    <a:pt x="1363726" y="32512"/>
                  </a:lnTo>
                  <a:lnTo>
                    <a:pt x="1278636" y="37592"/>
                  </a:lnTo>
                  <a:lnTo>
                    <a:pt x="1272286" y="39116"/>
                  </a:lnTo>
                  <a:lnTo>
                    <a:pt x="1272286" y="488899"/>
                  </a:lnTo>
                  <a:lnTo>
                    <a:pt x="1069721" y="405815"/>
                  </a:lnTo>
                  <a:lnTo>
                    <a:pt x="1270901" y="349300"/>
                  </a:lnTo>
                  <a:lnTo>
                    <a:pt x="1272286" y="349681"/>
                  </a:lnTo>
                  <a:lnTo>
                    <a:pt x="1272286" y="335673"/>
                  </a:lnTo>
                  <a:lnTo>
                    <a:pt x="1270850" y="336080"/>
                  </a:lnTo>
                  <a:lnTo>
                    <a:pt x="1247025" y="329577"/>
                  </a:lnTo>
                  <a:lnTo>
                    <a:pt x="1247025" y="342773"/>
                  </a:lnTo>
                  <a:lnTo>
                    <a:pt x="1050544" y="397941"/>
                  </a:lnTo>
                  <a:lnTo>
                    <a:pt x="1030630" y="389788"/>
                  </a:lnTo>
                  <a:lnTo>
                    <a:pt x="1030630" y="403542"/>
                  </a:lnTo>
                  <a:lnTo>
                    <a:pt x="822477" y="461987"/>
                  </a:lnTo>
                  <a:lnTo>
                    <a:pt x="997788" y="390067"/>
                  </a:lnTo>
                  <a:lnTo>
                    <a:pt x="1030630" y="403542"/>
                  </a:lnTo>
                  <a:lnTo>
                    <a:pt x="1030630" y="389788"/>
                  </a:lnTo>
                  <a:lnTo>
                    <a:pt x="1014552" y="383184"/>
                  </a:lnTo>
                  <a:lnTo>
                    <a:pt x="1166647" y="320776"/>
                  </a:lnTo>
                  <a:lnTo>
                    <a:pt x="1247025" y="342773"/>
                  </a:lnTo>
                  <a:lnTo>
                    <a:pt x="1247025" y="329577"/>
                  </a:lnTo>
                  <a:lnTo>
                    <a:pt x="1185938" y="312864"/>
                  </a:lnTo>
                  <a:lnTo>
                    <a:pt x="1259332" y="282752"/>
                  </a:lnTo>
                  <a:lnTo>
                    <a:pt x="1272286" y="285369"/>
                  </a:lnTo>
                  <a:lnTo>
                    <a:pt x="1272286" y="257886"/>
                  </a:lnTo>
                  <a:lnTo>
                    <a:pt x="1271739" y="258000"/>
                  </a:lnTo>
                  <a:lnTo>
                    <a:pt x="1249591" y="248920"/>
                  </a:lnTo>
                  <a:lnTo>
                    <a:pt x="1249591" y="262636"/>
                  </a:lnTo>
                  <a:lnTo>
                    <a:pt x="1236941" y="265290"/>
                  </a:lnTo>
                  <a:lnTo>
                    <a:pt x="1236853" y="278231"/>
                  </a:lnTo>
                  <a:lnTo>
                    <a:pt x="1165834" y="307365"/>
                  </a:lnTo>
                  <a:lnTo>
                    <a:pt x="1146543" y="302094"/>
                  </a:lnTo>
                  <a:lnTo>
                    <a:pt x="1146543" y="315277"/>
                  </a:lnTo>
                  <a:lnTo>
                    <a:pt x="997775" y="376301"/>
                  </a:lnTo>
                  <a:lnTo>
                    <a:pt x="981011" y="369430"/>
                  </a:lnTo>
                  <a:lnTo>
                    <a:pt x="981011" y="383184"/>
                  </a:lnTo>
                  <a:lnTo>
                    <a:pt x="754659" y="476021"/>
                  </a:lnTo>
                  <a:lnTo>
                    <a:pt x="905560" y="352221"/>
                  </a:lnTo>
                  <a:lnTo>
                    <a:pt x="981011" y="383184"/>
                  </a:lnTo>
                  <a:lnTo>
                    <a:pt x="981011" y="369430"/>
                  </a:lnTo>
                  <a:lnTo>
                    <a:pt x="920203" y="344474"/>
                  </a:lnTo>
                  <a:lnTo>
                    <a:pt x="1108938" y="304990"/>
                  </a:lnTo>
                  <a:lnTo>
                    <a:pt x="1146543" y="315277"/>
                  </a:lnTo>
                  <a:lnTo>
                    <a:pt x="1146543" y="302094"/>
                  </a:lnTo>
                  <a:lnTo>
                    <a:pt x="1136256" y="299275"/>
                  </a:lnTo>
                  <a:lnTo>
                    <a:pt x="1236853" y="278231"/>
                  </a:lnTo>
                  <a:lnTo>
                    <a:pt x="1236853" y="265277"/>
                  </a:lnTo>
                  <a:lnTo>
                    <a:pt x="1205420" y="258940"/>
                  </a:lnTo>
                  <a:lnTo>
                    <a:pt x="1205420" y="271881"/>
                  </a:lnTo>
                  <a:lnTo>
                    <a:pt x="1109484" y="291960"/>
                  </a:lnTo>
                  <a:lnTo>
                    <a:pt x="1082179" y="284505"/>
                  </a:lnTo>
                  <a:lnTo>
                    <a:pt x="1082179" y="297675"/>
                  </a:lnTo>
                  <a:lnTo>
                    <a:pt x="934339" y="328612"/>
                  </a:lnTo>
                  <a:lnTo>
                    <a:pt x="999578" y="275082"/>
                  </a:lnTo>
                  <a:lnTo>
                    <a:pt x="1082179" y="297675"/>
                  </a:lnTo>
                  <a:lnTo>
                    <a:pt x="1082179" y="284505"/>
                  </a:lnTo>
                  <a:lnTo>
                    <a:pt x="1011631" y="265201"/>
                  </a:lnTo>
                  <a:lnTo>
                    <a:pt x="1043317" y="239204"/>
                  </a:lnTo>
                  <a:lnTo>
                    <a:pt x="1205420" y="271881"/>
                  </a:lnTo>
                  <a:lnTo>
                    <a:pt x="1205420" y="258940"/>
                  </a:lnTo>
                  <a:lnTo>
                    <a:pt x="1055992" y="228803"/>
                  </a:lnTo>
                  <a:lnTo>
                    <a:pt x="1093038" y="198412"/>
                  </a:lnTo>
                  <a:lnTo>
                    <a:pt x="1249591" y="262636"/>
                  </a:lnTo>
                  <a:lnTo>
                    <a:pt x="1249591" y="248920"/>
                  </a:lnTo>
                  <a:lnTo>
                    <a:pt x="1104176" y="189268"/>
                  </a:lnTo>
                  <a:lnTo>
                    <a:pt x="1137399" y="162013"/>
                  </a:lnTo>
                  <a:lnTo>
                    <a:pt x="1272286" y="199910"/>
                  </a:lnTo>
                  <a:lnTo>
                    <a:pt x="1272286" y="186702"/>
                  </a:lnTo>
                  <a:lnTo>
                    <a:pt x="1149375" y="152184"/>
                  </a:lnTo>
                  <a:lnTo>
                    <a:pt x="1224064" y="90906"/>
                  </a:lnTo>
                  <a:lnTo>
                    <a:pt x="1241412" y="112039"/>
                  </a:lnTo>
                  <a:lnTo>
                    <a:pt x="1240536" y="113792"/>
                  </a:lnTo>
                  <a:lnTo>
                    <a:pt x="1242860" y="113792"/>
                  </a:lnTo>
                  <a:lnTo>
                    <a:pt x="1244219" y="115443"/>
                  </a:lnTo>
                  <a:lnTo>
                    <a:pt x="1244942" y="113792"/>
                  </a:lnTo>
                  <a:lnTo>
                    <a:pt x="1272286" y="113792"/>
                  </a:lnTo>
                  <a:lnTo>
                    <a:pt x="1272286" y="39116"/>
                  </a:lnTo>
                  <a:lnTo>
                    <a:pt x="1195832" y="56515"/>
                  </a:lnTo>
                  <a:lnTo>
                    <a:pt x="1215986" y="81076"/>
                  </a:lnTo>
                  <a:lnTo>
                    <a:pt x="1134427" y="147993"/>
                  </a:lnTo>
                  <a:lnTo>
                    <a:pt x="1122451" y="144640"/>
                  </a:lnTo>
                  <a:lnTo>
                    <a:pt x="1122451" y="157822"/>
                  </a:lnTo>
                  <a:lnTo>
                    <a:pt x="1090803" y="183781"/>
                  </a:lnTo>
                  <a:lnTo>
                    <a:pt x="821220" y="73202"/>
                  </a:lnTo>
                  <a:lnTo>
                    <a:pt x="1122451" y="157822"/>
                  </a:lnTo>
                  <a:lnTo>
                    <a:pt x="1122451" y="144640"/>
                  </a:lnTo>
                  <a:lnTo>
                    <a:pt x="794067" y="52412"/>
                  </a:lnTo>
                  <a:lnTo>
                    <a:pt x="802767" y="31242"/>
                  </a:lnTo>
                  <a:lnTo>
                    <a:pt x="798664" y="31559"/>
                  </a:lnTo>
                  <a:lnTo>
                    <a:pt x="801497" y="21463"/>
                  </a:lnTo>
                  <a:lnTo>
                    <a:pt x="717804" y="37592"/>
                  </a:lnTo>
                  <a:lnTo>
                    <a:pt x="773811" y="101727"/>
                  </a:lnTo>
                  <a:lnTo>
                    <a:pt x="777786" y="92036"/>
                  </a:lnTo>
                  <a:lnTo>
                    <a:pt x="780923" y="94869"/>
                  </a:lnTo>
                  <a:lnTo>
                    <a:pt x="787082" y="72872"/>
                  </a:lnTo>
                  <a:lnTo>
                    <a:pt x="1079665" y="192925"/>
                  </a:lnTo>
                  <a:lnTo>
                    <a:pt x="1039888" y="225564"/>
                  </a:lnTo>
                  <a:lnTo>
                    <a:pt x="1027214" y="223012"/>
                  </a:lnTo>
                  <a:lnTo>
                    <a:pt x="1027214" y="235953"/>
                  </a:lnTo>
                  <a:lnTo>
                    <a:pt x="996581" y="261086"/>
                  </a:lnTo>
                  <a:lnTo>
                    <a:pt x="984529" y="257797"/>
                  </a:lnTo>
                  <a:lnTo>
                    <a:pt x="984529" y="270967"/>
                  </a:lnTo>
                  <a:lnTo>
                    <a:pt x="907415" y="334238"/>
                  </a:lnTo>
                  <a:lnTo>
                    <a:pt x="899350" y="335927"/>
                  </a:lnTo>
                  <a:lnTo>
                    <a:pt x="886307" y="330581"/>
                  </a:lnTo>
                  <a:lnTo>
                    <a:pt x="886307" y="351561"/>
                  </a:lnTo>
                  <a:lnTo>
                    <a:pt x="724154" y="484606"/>
                  </a:lnTo>
                  <a:lnTo>
                    <a:pt x="724154" y="385483"/>
                  </a:lnTo>
                  <a:lnTo>
                    <a:pt x="886307" y="351561"/>
                  </a:lnTo>
                  <a:lnTo>
                    <a:pt x="886307" y="330581"/>
                  </a:lnTo>
                  <a:lnTo>
                    <a:pt x="877163" y="326834"/>
                  </a:lnTo>
                  <a:lnTo>
                    <a:pt x="877163" y="340575"/>
                  </a:lnTo>
                  <a:lnTo>
                    <a:pt x="724154" y="372592"/>
                  </a:lnTo>
                  <a:lnTo>
                    <a:pt x="724154" y="277787"/>
                  </a:lnTo>
                  <a:lnTo>
                    <a:pt x="877163" y="340575"/>
                  </a:lnTo>
                  <a:lnTo>
                    <a:pt x="877163" y="326834"/>
                  </a:lnTo>
                  <a:lnTo>
                    <a:pt x="724154" y="264058"/>
                  </a:lnTo>
                  <a:lnTo>
                    <a:pt x="724154" y="199745"/>
                  </a:lnTo>
                  <a:lnTo>
                    <a:pt x="984529" y="270967"/>
                  </a:lnTo>
                  <a:lnTo>
                    <a:pt x="984529" y="257797"/>
                  </a:lnTo>
                  <a:lnTo>
                    <a:pt x="724154" y="186588"/>
                  </a:lnTo>
                  <a:lnTo>
                    <a:pt x="724154" y="174853"/>
                  </a:lnTo>
                  <a:lnTo>
                    <a:pt x="1027214" y="235953"/>
                  </a:lnTo>
                  <a:lnTo>
                    <a:pt x="1027214" y="223012"/>
                  </a:lnTo>
                  <a:lnTo>
                    <a:pt x="724154" y="161912"/>
                  </a:lnTo>
                  <a:lnTo>
                    <a:pt x="724154" y="113792"/>
                  </a:lnTo>
                  <a:lnTo>
                    <a:pt x="755904" y="113792"/>
                  </a:lnTo>
                  <a:lnTo>
                    <a:pt x="749554" y="101092"/>
                  </a:lnTo>
                  <a:lnTo>
                    <a:pt x="717804" y="37592"/>
                  </a:lnTo>
                  <a:lnTo>
                    <a:pt x="679704" y="113792"/>
                  </a:lnTo>
                  <a:lnTo>
                    <a:pt x="711454" y="113792"/>
                  </a:lnTo>
                  <a:lnTo>
                    <a:pt x="711454" y="159346"/>
                  </a:lnTo>
                  <a:lnTo>
                    <a:pt x="711454" y="485648"/>
                  </a:lnTo>
                  <a:lnTo>
                    <a:pt x="616750" y="407949"/>
                  </a:lnTo>
                  <a:lnTo>
                    <a:pt x="711454" y="388137"/>
                  </a:lnTo>
                  <a:lnTo>
                    <a:pt x="711454" y="375246"/>
                  </a:lnTo>
                  <a:lnTo>
                    <a:pt x="604240" y="397687"/>
                  </a:lnTo>
                  <a:lnTo>
                    <a:pt x="221818" y="83947"/>
                  </a:lnTo>
                  <a:lnTo>
                    <a:pt x="224485" y="74129"/>
                  </a:lnTo>
                  <a:lnTo>
                    <a:pt x="230924" y="75425"/>
                  </a:lnTo>
                  <a:lnTo>
                    <a:pt x="711454" y="272580"/>
                  </a:lnTo>
                  <a:lnTo>
                    <a:pt x="711454" y="258851"/>
                  </a:lnTo>
                  <a:lnTo>
                    <a:pt x="296430" y="88633"/>
                  </a:lnTo>
                  <a:lnTo>
                    <a:pt x="378104" y="105092"/>
                  </a:lnTo>
                  <a:lnTo>
                    <a:pt x="711454" y="196265"/>
                  </a:lnTo>
                  <a:lnTo>
                    <a:pt x="711454" y="183121"/>
                  </a:lnTo>
                  <a:lnTo>
                    <a:pt x="560730" y="141909"/>
                  </a:lnTo>
                  <a:lnTo>
                    <a:pt x="711454" y="172300"/>
                  </a:lnTo>
                  <a:lnTo>
                    <a:pt x="711454" y="159346"/>
                  </a:lnTo>
                  <a:lnTo>
                    <a:pt x="380492" y="92633"/>
                  </a:lnTo>
                  <a:lnTo>
                    <a:pt x="231876" y="51981"/>
                  </a:lnTo>
                  <a:lnTo>
                    <a:pt x="240411" y="31242"/>
                  </a:lnTo>
                  <a:lnTo>
                    <a:pt x="236105" y="31572"/>
                  </a:lnTo>
                  <a:lnTo>
                    <a:pt x="239014" y="20955"/>
                  </a:lnTo>
                  <a:lnTo>
                    <a:pt x="155448" y="37592"/>
                  </a:lnTo>
                  <a:lnTo>
                    <a:pt x="160185" y="48209"/>
                  </a:lnTo>
                  <a:lnTo>
                    <a:pt x="75907" y="31216"/>
                  </a:lnTo>
                  <a:lnTo>
                    <a:pt x="76415" y="28702"/>
                  </a:lnTo>
                  <a:lnTo>
                    <a:pt x="82169" y="0"/>
                  </a:lnTo>
                  <a:lnTo>
                    <a:pt x="0" y="22352"/>
                  </a:lnTo>
                  <a:lnTo>
                    <a:pt x="67183" y="74803"/>
                  </a:lnTo>
                  <a:lnTo>
                    <a:pt x="73418" y="43662"/>
                  </a:lnTo>
                  <a:lnTo>
                    <a:pt x="166547" y="62445"/>
                  </a:lnTo>
                  <a:lnTo>
                    <a:pt x="190246" y="115443"/>
                  </a:lnTo>
                  <a:lnTo>
                    <a:pt x="206298" y="95834"/>
                  </a:lnTo>
                  <a:lnTo>
                    <a:pt x="211455" y="101727"/>
                  </a:lnTo>
                  <a:lnTo>
                    <a:pt x="214503" y="94297"/>
                  </a:lnTo>
                  <a:lnTo>
                    <a:pt x="588365" y="401015"/>
                  </a:lnTo>
                  <a:lnTo>
                    <a:pt x="154178" y="491871"/>
                  </a:lnTo>
                  <a:lnTo>
                    <a:pt x="156718" y="504190"/>
                  </a:lnTo>
                  <a:lnTo>
                    <a:pt x="600875" y="411276"/>
                  </a:lnTo>
                  <a:lnTo>
                    <a:pt x="712597" y="502920"/>
                  </a:lnTo>
                  <a:lnTo>
                    <a:pt x="716648" y="497967"/>
                  </a:lnTo>
                  <a:lnTo>
                    <a:pt x="717715" y="497967"/>
                  </a:lnTo>
                  <a:lnTo>
                    <a:pt x="719455" y="504190"/>
                  </a:lnTo>
                  <a:lnTo>
                    <a:pt x="1049794" y="411403"/>
                  </a:lnTo>
                  <a:lnTo>
                    <a:pt x="1275334" y="503936"/>
                  </a:lnTo>
                  <a:lnTo>
                    <a:pt x="1277772" y="497967"/>
                  </a:lnTo>
                  <a:lnTo>
                    <a:pt x="1278572" y="497967"/>
                  </a:lnTo>
                  <a:lnTo>
                    <a:pt x="1281176" y="503809"/>
                  </a:lnTo>
                  <a:lnTo>
                    <a:pt x="1497749" y="411353"/>
                  </a:lnTo>
                  <a:lnTo>
                    <a:pt x="1837182" y="504190"/>
                  </a:lnTo>
                  <a:lnTo>
                    <a:pt x="1837296" y="503783"/>
                  </a:lnTo>
                  <a:lnTo>
                    <a:pt x="1837690" y="503936"/>
                  </a:lnTo>
                  <a:lnTo>
                    <a:pt x="1839887" y="498538"/>
                  </a:lnTo>
                  <a:lnTo>
                    <a:pt x="1843659" y="502793"/>
                  </a:lnTo>
                  <a:lnTo>
                    <a:pt x="1937296" y="419430"/>
                  </a:lnTo>
                  <a:lnTo>
                    <a:pt x="2350135" y="502666"/>
                  </a:lnTo>
                  <a:lnTo>
                    <a:pt x="2355596" y="504190"/>
                  </a:lnTo>
                  <a:lnTo>
                    <a:pt x="2355697" y="503783"/>
                  </a:lnTo>
                  <a:lnTo>
                    <a:pt x="2355850" y="503809"/>
                  </a:lnTo>
                  <a:lnTo>
                    <a:pt x="2356231" y="501878"/>
                  </a:lnTo>
                  <a:lnTo>
                    <a:pt x="2357323" y="497967"/>
                  </a:lnTo>
                  <a:lnTo>
                    <a:pt x="2362454" y="497967"/>
                  </a:lnTo>
                  <a:lnTo>
                    <a:pt x="2362454" y="113792"/>
                  </a:lnTo>
                  <a:lnTo>
                    <a:pt x="2394204" y="1137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30" name="object 30"/>
            <p:cNvSpPr/>
            <p:nvPr/>
          </p:nvSpPr>
          <p:spPr>
            <a:xfrm>
              <a:off x="7176516" y="3043427"/>
              <a:ext cx="342900" cy="192405"/>
            </a:xfrm>
            <a:custGeom>
              <a:avLst/>
              <a:gdLst/>
              <a:ahLst/>
              <a:cxnLst/>
              <a:rect l="l" t="t" r="r" b="b"/>
              <a:pathLst>
                <a:path w="342900" h="192405">
                  <a:moveTo>
                    <a:pt x="310895" y="0"/>
                  </a:moveTo>
                  <a:lnTo>
                    <a:pt x="32003" y="0"/>
                  </a:lnTo>
                  <a:lnTo>
                    <a:pt x="19556" y="2518"/>
                  </a:lnTo>
                  <a:lnTo>
                    <a:pt x="9382" y="9382"/>
                  </a:lnTo>
                  <a:lnTo>
                    <a:pt x="2518" y="19556"/>
                  </a:lnTo>
                  <a:lnTo>
                    <a:pt x="0" y="32004"/>
                  </a:lnTo>
                  <a:lnTo>
                    <a:pt x="0" y="160020"/>
                  </a:lnTo>
                  <a:lnTo>
                    <a:pt x="2518" y="172467"/>
                  </a:lnTo>
                  <a:lnTo>
                    <a:pt x="9382" y="182641"/>
                  </a:lnTo>
                  <a:lnTo>
                    <a:pt x="19556" y="189505"/>
                  </a:lnTo>
                  <a:lnTo>
                    <a:pt x="32003" y="192024"/>
                  </a:lnTo>
                  <a:lnTo>
                    <a:pt x="310895" y="192024"/>
                  </a:lnTo>
                  <a:lnTo>
                    <a:pt x="323343" y="189505"/>
                  </a:lnTo>
                  <a:lnTo>
                    <a:pt x="333517" y="182641"/>
                  </a:lnTo>
                  <a:lnTo>
                    <a:pt x="340381" y="172467"/>
                  </a:lnTo>
                  <a:lnTo>
                    <a:pt x="342900" y="160020"/>
                  </a:lnTo>
                  <a:lnTo>
                    <a:pt x="342900" y="32004"/>
                  </a:lnTo>
                  <a:lnTo>
                    <a:pt x="340381" y="19556"/>
                  </a:lnTo>
                  <a:lnTo>
                    <a:pt x="333517" y="9382"/>
                  </a:lnTo>
                  <a:lnTo>
                    <a:pt x="323343" y="2518"/>
                  </a:lnTo>
                  <a:lnTo>
                    <a:pt x="310895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31" name="object 31"/>
            <p:cNvSpPr/>
            <p:nvPr/>
          </p:nvSpPr>
          <p:spPr>
            <a:xfrm>
              <a:off x="7176516" y="3043427"/>
              <a:ext cx="342900" cy="192405"/>
            </a:xfrm>
            <a:custGeom>
              <a:avLst/>
              <a:gdLst/>
              <a:ahLst/>
              <a:cxnLst/>
              <a:rect l="l" t="t" r="r" b="b"/>
              <a:pathLst>
                <a:path w="342900" h="192405">
                  <a:moveTo>
                    <a:pt x="0" y="32004"/>
                  </a:moveTo>
                  <a:lnTo>
                    <a:pt x="2518" y="19556"/>
                  </a:lnTo>
                  <a:lnTo>
                    <a:pt x="9382" y="9382"/>
                  </a:lnTo>
                  <a:lnTo>
                    <a:pt x="19556" y="2518"/>
                  </a:lnTo>
                  <a:lnTo>
                    <a:pt x="32003" y="0"/>
                  </a:lnTo>
                  <a:lnTo>
                    <a:pt x="310895" y="0"/>
                  </a:lnTo>
                  <a:lnTo>
                    <a:pt x="323343" y="2518"/>
                  </a:lnTo>
                  <a:lnTo>
                    <a:pt x="333517" y="9382"/>
                  </a:lnTo>
                  <a:lnTo>
                    <a:pt x="340381" y="19556"/>
                  </a:lnTo>
                  <a:lnTo>
                    <a:pt x="342900" y="32004"/>
                  </a:lnTo>
                  <a:lnTo>
                    <a:pt x="342900" y="160020"/>
                  </a:lnTo>
                  <a:lnTo>
                    <a:pt x="340381" y="172467"/>
                  </a:lnTo>
                  <a:lnTo>
                    <a:pt x="333517" y="182641"/>
                  </a:lnTo>
                  <a:lnTo>
                    <a:pt x="323343" y="189505"/>
                  </a:lnTo>
                  <a:lnTo>
                    <a:pt x="310895" y="192024"/>
                  </a:lnTo>
                  <a:lnTo>
                    <a:pt x="32003" y="192024"/>
                  </a:lnTo>
                  <a:lnTo>
                    <a:pt x="19556" y="189505"/>
                  </a:lnTo>
                  <a:lnTo>
                    <a:pt x="9382" y="182641"/>
                  </a:lnTo>
                  <a:lnTo>
                    <a:pt x="2518" y="172467"/>
                  </a:lnTo>
                  <a:lnTo>
                    <a:pt x="0" y="160020"/>
                  </a:lnTo>
                  <a:lnTo>
                    <a:pt x="0" y="32004"/>
                  </a:lnTo>
                  <a:close/>
                </a:path>
              </a:pathLst>
            </a:custGeom>
            <a:ln w="9525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487550" y="2506734"/>
            <a:ext cx="3735383" cy="783090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9246" marR="3698" algn="just">
              <a:spcBef>
                <a:spcPts val="77"/>
              </a:spcBef>
            </a:pPr>
            <a:r>
              <a:rPr sz="1675" dirty="0">
                <a:latin typeface="Calibri"/>
                <a:cs typeface="Calibri"/>
              </a:rPr>
              <a:t>Idea: replace </a:t>
            </a:r>
            <a:r>
              <a:rPr sz="1675" spc="-4" dirty="0">
                <a:latin typeface="Calibri"/>
                <a:cs typeface="Calibri"/>
              </a:rPr>
              <a:t>some fraction of </a:t>
            </a:r>
            <a:r>
              <a:rPr sz="1675" dirty="0">
                <a:latin typeface="Calibri"/>
                <a:cs typeface="Calibri"/>
              </a:rPr>
              <a:t>words in the  input </a:t>
            </a:r>
            <a:r>
              <a:rPr sz="1675" spc="-4" dirty="0">
                <a:latin typeface="Calibri"/>
                <a:cs typeface="Calibri"/>
              </a:rPr>
              <a:t>with </a:t>
            </a:r>
            <a:r>
              <a:rPr sz="1675" dirty="0">
                <a:latin typeface="Calibri"/>
                <a:cs typeface="Calibri"/>
              </a:rPr>
              <a:t>a </a:t>
            </a:r>
            <a:r>
              <a:rPr sz="1675" spc="-4" dirty="0">
                <a:latin typeface="Calibri"/>
                <a:cs typeface="Calibri"/>
              </a:rPr>
              <a:t>special </a:t>
            </a:r>
            <a:r>
              <a:rPr sz="1675" dirty="0">
                <a:latin typeface="Calibri"/>
                <a:cs typeface="Calibri"/>
              </a:rPr>
              <a:t>[MASK] token; </a:t>
            </a:r>
            <a:r>
              <a:rPr sz="1675" spc="-4" dirty="0">
                <a:latin typeface="Calibri"/>
                <a:cs typeface="Calibri"/>
              </a:rPr>
              <a:t>predict  </a:t>
            </a:r>
            <a:r>
              <a:rPr sz="1675" dirty="0">
                <a:latin typeface="Calibri"/>
                <a:cs typeface="Calibri"/>
              </a:rPr>
              <a:t>these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words.</a:t>
            </a:r>
            <a:endParaRPr sz="1675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943982" y="3642280"/>
            <a:ext cx="1003991" cy="197378"/>
          </a:xfrm>
          <a:custGeom>
            <a:avLst/>
            <a:gdLst/>
            <a:ahLst/>
            <a:cxnLst/>
            <a:rect l="l" t="t" r="r" b="b"/>
            <a:pathLst>
              <a:path w="1379220" h="271145">
                <a:moveTo>
                  <a:pt x="1292606" y="0"/>
                </a:moveTo>
                <a:lnTo>
                  <a:pt x="1288796" y="10922"/>
                </a:lnTo>
                <a:lnTo>
                  <a:pt x="1304464" y="17754"/>
                </a:lnTo>
                <a:lnTo>
                  <a:pt x="1317942" y="27193"/>
                </a:lnTo>
                <a:lnTo>
                  <a:pt x="1345326" y="70871"/>
                </a:lnTo>
                <a:lnTo>
                  <a:pt x="1353327" y="111015"/>
                </a:lnTo>
                <a:lnTo>
                  <a:pt x="1354328" y="134112"/>
                </a:lnTo>
                <a:lnTo>
                  <a:pt x="1353327" y="158045"/>
                </a:lnTo>
                <a:lnTo>
                  <a:pt x="1345326" y="199245"/>
                </a:lnTo>
                <a:lnTo>
                  <a:pt x="1317990" y="243586"/>
                </a:lnTo>
                <a:lnTo>
                  <a:pt x="1289177" y="259969"/>
                </a:lnTo>
                <a:lnTo>
                  <a:pt x="1292606" y="271018"/>
                </a:lnTo>
                <a:lnTo>
                  <a:pt x="1329578" y="253666"/>
                </a:lnTo>
                <a:lnTo>
                  <a:pt x="1356741" y="223647"/>
                </a:lnTo>
                <a:lnTo>
                  <a:pt x="1373489" y="183435"/>
                </a:lnTo>
                <a:lnTo>
                  <a:pt x="1379093" y="135509"/>
                </a:lnTo>
                <a:lnTo>
                  <a:pt x="1377690" y="110702"/>
                </a:lnTo>
                <a:lnTo>
                  <a:pt x="1366502" y="66661"/>
                </a:lnTo>
                <a:lnTo>
                  <a:pt x="1344308" y="30807"/>
                </a:lnTo>
                <a:lnTo>
                  <a:pt x="1312253" y="7046"/>
                </a:lnTo>
                <a:lnTo>
                  <a:pt x="1292606" y="0"/>
                </a:lnTo>
                <a:close/>
              </a:path>
              <a:path w="1379220" h="271145">
                <a:moveTo>
                  <a:pt x="86360" y="0"/>
                </a:moveTo>
                <a:lnTo>
                  <a:pt x="49498" y="17319"/>
                </a:lnTo>
                <a:lnTo>
                  <a:pt x="22352" y="47498"/>
                </a:lnTo>
                <a:lnTo>
                  <a:pt x="5556" y="87741"/>
                </a:lnTo>
                <a:lnTo>
                  <a:pt x="0" y="135509"/>
                </a:lnTo>
                <a:lnTo>
                  <a:pt x="1383" y="160442"/>
                </a:lnTo>
                <a:lnTo>
                  <a:pt x="12483" y="204499"/>
                </a:lnTo>
                <a:lnTo>
                  <a:pt x="34603" y="240246"/>
                </a:lnTo>
                <a:lnTo>
                  <a:pt x="66694" y="263919"/>
                </a:lnTo>
                <a:lnTo>
                  <a:pt x="86360" y="271018"/>
                </a:lnTo>
                <a:lnTo>
                  <a:pt x="89789" y="259969"/>
                </a:lnTo>
                <a:lnTo>
                  <a:pt x="74360" y="253111"/>
                </a:lnTo>
                <a:lnTo>
                  <a:pt x="61039" y="243586"/>
                </a:lnTo>
                <a:lnTo>
                  <a:pt x="33692" y="199245"/>
                </a:lnTo>
                <a:lnTo>
                  <a:pt x="25640" y="158045"/>
                </a:lnTo>
                <a:lnTo>
                  <a:pt x="24637" y="134112"/>
                </a:lnTo>
                <a:lnTo>
                  <a:pt x="25640" y="111015"/>
                </a:lnTo>
                <a:lnTo>
                  <a:pt x="33692" y="70871"/>
                </a:lnTo>
                <a:lnTo>
                  <a:pt x="61150" y="27193"/>
                </a:lnTo>
                <a:lnTo>
                  <a:pt x="90297" y="10922"/>
                </a:lnTo>
                <a:lnTo>
                  <a:pt x="863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34" name="object 34"/>
          <p:cNvSpPr txBox="1"/>
          <p:nvPr/>
        </p:nvSpPr>
        <p:spPr>
          <a:xfrm>
            <a:off x="1061730" y="3579691"/>
            <a:ext cx="2831699" cy="782624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27736">
              <a:spcBef>
                <a:spcPts val="73"/>
              </a:spcBef>
            </a:pPr>
            <a:r>
              <a:rPr sz="1675" spc="26" dirty="0">
                <a:latin typeface="Cambria Math"/>
                <a:cs typeface="Cambria Math"/>
              </a:rPr>
              <a:t>ℎ</a:t>
            </a:r>
            <a:r>
              <a:rPr sz="1802" spc="38" baseline="-15151" dirty="0">
                <a:latin typeface="Cambria Math"/>
                <a:cs typeface="Cambria Math"/>
              </a:rPr>
              <a:t>1</a:t>
            </a:r>
            <a:r>
              <a:rPr sz="1675" spc="26" dirty="0">
                <a:latin typeface="Cambria Math"/>
                <a:cs typeface="Cambria Math"/>
              </a:rPr>
              <a:t>, </a:t>
            </a:r>
            <a:r>
              <a:rPr sz="1675" dirty="0">
                <a:latin typeface="Cambria Math"/>
                <a:cs typeface="Cambria Math"/>
              </a:rPr>
              <a:t>… , </a:t>
            </a:r>
            <a:r>
              <a:rPr sz="1675" spc="51" dirty="0">
                <a:latin typeface="Cambria Math"/>
                <a:cs typeface="Cambria Math"/>
              </a:rPr>
              <a:t>ℎ</a:t>
            </a:r>
            <a:r>
              <a:rPr sz="1802" spc="76" baseline="-15151" dirty="0">
                <a:latin typeface="Cambria Math"/>
                <a:cs typeface="Cambria Math"/>
              </a:rPr>
              <a:t>𝑇 </a:t>
            </a:r>
            <a:r>
              <a:rPr sz="1675" dirty="0">
                <a:latin typeface="Cambria Math"/>
                <a:cs typeface="Cambria Math"/>
              </a:rPr>
              <a:t>= </a:t>
            </a:r>
            <a:r>
              <a:rPr sz="1675" spc="-4" dirty="0">
                <a:latin typeface="Cambria Math"/>
                <a:cs typeface="Cambria Math"/>
              </a:rPr>
              <a:t>Encoder </a:t>
            </a:r>
            <a:r>
              <a:rPr lang="en-US" sz="1675" spc="-4" dirty="0">
                <a:latin typeface="Cambria Math"/>
                <a:cs typeface="Cambria Math"/>
              </a:rPr>
              <a:t> </a:t>
            </a:r>
            <a:r>
              <a:rPr sz="1675" spc="4" dirty="0">
                <a:latin typeface="Cambria Math"/>
                <a:cs typeface="Cambria Math"/>
              </a:rPr>
              <a:t>𝑤</a:t>
            </a:r>
            <a:r>
              <a:rPr sz="1802" spc="5" baseline="-15151" dirty="0">
                <a:latin typeface="Cambria Math"/>
                <a:cs typeface="Cambria Math"/>
              </a:rPr>
              <a:t>1</a:t>
            </a:r>
            <a:r>
              <a:rPr sz="1675" spc="4" dirty="0">
                <a:latin typeface="Cambria Math"/>
                <a:cs typeface="Cambria Math"/>
              </a:rPr>
              <a:t>, </a:t>
            </a:r>
            <a:r>
              <a:rPr sz="1675" dirty="0">
                <a:latin typeface="Cambria Math"/>
                <a:cs typeface="Cambria Math"/>
              </a:rPr>
              <a:t>… ,</a:t>
            </a:r>
            <a:r>
              <a:rPr sz="1675" spc="48" dirty="0">
                <a:latin typeface="Cambria Math"/>
                <a:cs typeface="Cambria Math"/>
              </a:rPr>
              <a:t> </a:t>
            </a:r>
            <a:r>
              <a:rPr sz="1675" spc="22" dirty="0">
                <a:latin typeface="Cambria Math"/>
                <a:cs typeface="Cambria Math"/>
              </a:rPr>
              <a:t>𝑤</a:t>
            </a:r>
            <a:r>
              <a:rPr sz="1802" spc="32" baseline="-15151" dirty="0">
                <a:latin typeface="Cambria Math"/>
                <a:cs typeface="Cambria Math"/>
              </a:rPr>
              <a:t>𝑇</a:t>
            </a:r>
            <a:endParaRPr sz="1802" baseline="-15151" dirty="0">
              <a:latin typeface="Cambria Math"/>
              <a:cs typeface="Cambria Math"/>
            </a:endParaRPr>
          </a:p>
          <a:p>
            <a:pPr marL="877384">
              <a:spcBef>
                <a:spcPts val="4"/>
              </a:spcBef>
            </a:pPr>
            <a:r>
              <a:rPr sz="1675" spc="-8" dirty="0">
                <a:latin typeface="Cambria Math"/>
                <a:cs typeface="Cambria Math"/>
              </a:rPr>
              <a:t>𝑦</a:t>
            </a:r>
            <a:r>
              <a:rPr sz="1802" spc="-11" baseline="-15151" dirty="0">
                <a:latin typeface="Cambria Math"/>
                <a:cs typeface="Cambria Math"/>
              </a:rPr>
              <a:t>𝑖 </a:t>
            </a:r>
            <a:r>
              <a:rPr sz="1675" dirty="0">
                <a:latin typeface="Cambria Math"/>
                <a:cs typeface="Cambria Math"/>
              </a:rPr>
              <a:t>∼ </a:t>
            </a:r>
            <a:r>
              <a:rPr sz="1675" spc="4" dirty="0">
                <a:latin typeface="Cambria Math"/>
                <a:cs typeface="Cambria Math"/>
              </a:rPr>
              <a:t>𝐴𝑤</a:t>
            </a:r>
            <a:r>
              <a:rPr sz="1802" spc="5" baseline="-15151" dirty="0">
                <a:latin typeface="Cambria Math"/>
                <a:cs typeface="Cambria Math"/>
              </a:rPr>
              <a:t>𝑖 </a:t>
            </a:r>
            <a:r>
              <a:rPr sz="1675" dirty="0">
                <a:latin typeface="Cambria Math"/>
                <a:cs typeface="Cambria Math"/>
              </a:rPr>
              <a:t>+</a:t>
            </a:r>
            <a:r>
              <a:rPr sz="1675" spc="66" dirty="0">
                <a:latin typeface="Cambria Math"/>
                <a:cs typeface="Cambria Math"/>
              </a:rPr>
              <a:t> </a:t>
            </a:r>
            <a:r>
              <a:rPr sz="1675" dirty="0">
                <a:latin typeface="Cambria Math"/>
                <a:cs typeface="Cambria Math"/>
              </a:rPr>
              <a:t>𝑏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469060" y="4446396"/>
            <a:ext cx="4339609" cy="782157"/>
          </a:xfrm>
          <a:prstGeom prst="rect">
            <a:avLst/>
          </a:prstGeom>
        </p:spPr>
        <p:txBody>
          <a:bodyPr vert="horz" wrap="square" lIns="0" tIns="8783" rIns="0" bIns="0" rtlCol="0">
            <a:spAutoFit/>
          </a:bodyPr>
          <a:lstStyle/>
          <a:p>
            <a:pPr marL="27736" marR="22189">
              <a:lnSpc>
                <a:spcPct val="100200"/>
              </a:lnSpc>
              <a:spcBef>
                <a:spcPts val="69"/>
              </a:spcBef>
            </a:pPr>
            <a:r>
              <a:rPr sz="1675" spc="-4" dirty="0">
                <a:latin typeface="Calibri"/>
                <a:cs typeface="Calibri"/>
              </a:rPr>
              <a:t>Only </a:t>
            </a:r>
            <a:r>
              <a:rPr sz="1675" dirty="0">
                <a:latin typeface="Calibri"/>
                <a:cs typeface="Calibri"/>
              </a:rPr>
              <a:t>add loss terms from </a:t>
            </a:r>
            <a:r>
              <a:rPr sz="1675" spc="-4" dirty="0">
                <a:latin typeface="Calibri"/>
                <a:cs typeface="Calibri"/>
              </a:rPr>
              <a:t>words </a:t>
            </a:r>
            <a:r>
              <a:rPr sz="1675" dirty="0">
                <a:latin typeface="Calibri"/>
                <a:cs typeface="Calibri"/>
              </a:rPr>
              <a:t>that are  </a:t>
            </a:r>
            <a:r>
              <a:rPr sz="1675" spc="-4" dirty="0">
                <a:latin typeface="Calibri"/>
                <a:cs typeface="Calibri"/>
              </a:rPr>
              <a:t>“masked out.” </a:t>
            </a:r>
            <a:r>
              <a:rPr sz="1675" dirty="0">
                <a:latin typeface="Calibri"/>
                <a:cs typeface="Calibri"/>
              </a:rPr>
              <a:t>If </a:t>
            </a:r>
            <a:r>
              <a:rPr lang="en-US" sz="1675" spc="-87" dirty="0">
                <a:latin typeface="Cambria Math"/>
                <a:cs typeface="Cambria Math"/>
              </a:rPr>
              <a:t>𝑥 </a:t>
            </a:r>
            <a:r>
              <a:rPr lang="en-US" sz="1675" dirty="0">
                <a:latin typeface="Calibri"/>
                <a:cs typeface="Calibri"/>
              </a:rPr>
              <a:t>’ i</a:t>
            </a:r>
            <a:r>
              <a:rPr sz="1675" dirty="0">
                <a:latin typeface="Calibri"/>
                <a:cs typeface="Calibri"/>
              </a:rPr>
              <a:t>s the masked version </a:t>
            </a:r>
            <a:r>
              <a:rPr sz="1675" spc="-4" dirty="0">
                <a:latin typeface="Calibri"/>
                <a:cs typeface="Calibri"/>
              </a:rPr>
              <a:t>of  </a:t>
            </a:r>
            <a:r>
              <a:rPr sz="1675" spc="-87" dirty="0">
                <a:latin typeface="Cambria Math"/>
                <a:cs typeface="Cambria Math"/>
              </a:rPr>
              <a:t>𝑥</a:t>
            </a:r>
            <a:r>
              <a:rPr sz="1675" spc="-87" dirty="0">
                <a:latin typeface="Calibri"/>
                <a:cs typeface="Calibri"/>
              </a:rPr>
              <a:t>, </a:t>
            </a:r>
            <a:r>
              <a:rPr sz="1675" dirty="0">
                <a:latin typeface="Calibri"/>
                <a:cs typeface="Calibri"/>
              </a:rPr>
              <a:t>we’re learning </a:t>
            </a:r>
            <a:r>
              <a:rPr sz="1675" spc="-124" dirty="0">
                <a:latin typeface="Cambria Math"/>
                <a:cs typeface="Cambria Math"/>
              </a:rPr>
              <a:t>𝑝</a:t>
            </a:r>
            <a:r>
              <a:rPr sz="1802" spc="-185" baseline="-15151" dirty="0">
                <a:latin typeface="Cambria Math"/>
                <a:cs typeface="Cambria Math"/>
              </a:rPr>
              <a:t>𝜃</a:t>
            </a:r>
            <a:r>
              <a:rPr sz="1675" spc="-124" dirty="0">
                <a:latin typeface="Cambria Math"/>
                <a:cs typeface="Cambria Math"/>
              </a:rPr>
              <a:t>(𝑥|𝑥</a:t>
            </a:r>
            <a:r>
              <a:rPr lang="en-US" sz="1675" i="1" spc="-124" dirty="0">
                <a:latin typeface="Cambria Math"/>
                <a:cs typeface="Cambria Math"/>
              </a:rPr>
              <a:t>’  </a:t>
            </a:r>
            <a:r>
              <a:rPr sz="1675" spc="-124" dirty="0">
                <a:latin typeface="Cambria Math"/>
                <a:cs typeface="Cambria Math"/>
              </a:rPr>
              <a:t>)</a:t>
            </a:r>
            <a:r>
              <a:rPr sz="1675" spc="-124" dirty="0">
                <a:latin typeface="Calibri"/>
                <a:cs typeface="Calibri"/>
              </a:rPr>
              <a:t>. </a:t>
            </a:r>
            <a:r>
              <a:rPr lang="en-US" sz="1675" spc="-124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Called </a:t>
            </a:r>
            <a:r>
              <a:rPr sz="1675" b="1" dirty="0">
                <a:latin typeface="Calibri"/>
                <a:cs typeface="Calibri"/>
              </a:rPr>
              <a:t>Masked LM</a:t>
            </a:r>
            <a:r>
              <a:rPr sz="1675" dirty="0">
                <a:latin typeface="Calibri"/>
                <a:cs typeface="Calibri"/>
              </a:rPr>
              <a:t>.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5340894" y="4621217"/>
            <a:ext cx="1978399" cy="288945"/>
          </a:xfrm>
          <a:prstGeom prst="rect">
            <a:avLst/>
          </a:prstGeom>
        </p:spPr>
        <p:txBody>
          <a:bodyPr vert="horz" wrap="square" lIns="0" tIns="8783" rIns="0" bIns="0" rtlCol="0">
            <a:spAutoFit/>
          </a:bodyPr>
          <a:lstStyle/>
          <a:p>
            <a:pPr marL="9246">
              <a:spcBef>
                <a:spcPts val="69"/>
              </a:spcBef>
              <a:tabLst>
                <a:tab pos="374437" algn="l"/>
                <a:tab pos="856119" algn="l"/>
                <a:tab pos="1224084" algn="l"/>
                <a:tab pos="1629030" algn="l"/>
              </a:tabLst>
            </a:pPr>
            <a:r>
              <a:rPr sz="1820" i="1" spc="-4" dirty="0">
                <a:latin typeface="Calibri"/>
                <a:cs typeface="Calibri"/>
              </a:rPr>
              <a:t>I	[M]	</a:t>
            </a:r>
            <a:r>
              <a:rPr sz="1820" i="1" spc="-29" dirty="0">
                <a:latin typeface="Calibri"/>
                <a:cs typeface="Calibri"/>
              </a:rPr>
              <a:t>t</a:t>
            </a:r>
            <a:r>
              <a:rPr sz="1820" i="1" spc="-4" dirty="0">
                <a:latin typeface="Calibri"/>
                <a:cs typeface="Calibri"/>
              </a:rPr>
              <a:t>o</a:t>
            </a:r>
            <a:r>
              <a:rPr sz="1820" i="1" dirty="0">
                <a:latin typeface="Calibri"/>
                <a:cs typeface="Calibri"/>
              </a:rPr>
              <a:t>	</a:t>
            </a:r>
            <a:r>
              <a:rPr sz="1820" i="1" spc="-4" dirty="0">
                <a:latin typeface="Calibri"/>
                <a:cs typeface="Calibri"/>
              </a:rPr>
              <a:t>the</a:t>
            </a:r>
            <a:r>
              <a:rPr sz="1820" i="1" dirty="0">
                <a:latin typeface="Calibri"/>
                <a:cs typeface="Calibri"/>
              </a:rPr>
              <a:t>	</a:t>
            </a:r>
            <a:r>
              <a:rPr sz="1820" i="1" spc="-4" dirty="0">
                <a:latin typeface="Calibri"/>
                <a:cs typeface="Calibri"/>
              </a:rPr>
              <a:t>[M]</a:t>
            </a:r>
            <a:endParaRPr sz="182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724093" y="2670240"/>
            <a:ext cx="451611" cy="267565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9246">
              <a:spcBef>
                <a:spcPts val="77"/>
              </a:spcBef>
            </a:pPr>
            <a:r>
              <a:rPr sz="1675" i="1" dirty="0">
                <a:latin typeface="Calibri"/>
                <a:cs typeface="Calibri"/>
              </a:rPr>
              <a:t>we</a:t>
            </a:r>
            <a:r>
              <a:rPr sz="1675" i="1" spc="-19" dirty="0">
                <a:latin typeface="Calibri"/>
                <a:cs typeface="Calibri"/>
              </a:rPr>
              <a:t>n</a:t>
            </a:r>
            <a:r>
              <a:rPr sz="1675" i="1" dirty="0">
                <a:latin typeface="Calibri"/>
                <a:cs typeface="Calibri"/>
              </a:rPr>
              <a:t>t</a:t>
            </a:r>
            <a:endParaRPr sz="1675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846882" y="2493726"/>
            <a:ext cx="1312769" cy="1191888"/>
          </a:xfrm>
          <a:prstGeom prst="rect">
            <a:avLst/>
          </a:prstGeom>
        </p:spPr>
        <p:txBody>
          <a:bodyPr vert="horz" wrap="square" lIns="0" tIns="151153" rIns="0" bIns="0" rtlCol="0">
            <a:spAutoFit/>
          </a:bodyPr>
          <a:lstStyle/>
          <a:p>
            <a:pPr marL="27736">
              <a:spcBef>
                <a:spcPts val="1190"/>
              </a:spcBef>
            </a:pPr>
            <a:r>
              <a:rPr sz="1675" i="1" spc="-11" dirty="0">
                <a:latin typeface="Calibri"/>
                <a:cs typeface="Calibri"/>
              </a:rPr>
              <a:t>store</a:t>
            </a:r>
            <a:endParaRPr sz="1675">
              <a:latin typeface="Calibri"/>
              <a:cs typeface="Calibri"/>
            </a:endParaRPr>
          </a:p>
          <a:p>
            <a:pPr marL="431295">
              <a:spcBef>
                <a:spcPts val="1117"/>
              </a:spcBef>
            </a:pPr>
            <a:r>
              <a:rPr sz="1675" spc="8" dirty="0">
                <a:latin typeface="Cambria Math"/>
                <a:cs typeface="Cambria Math"/>
              </a:rPr>
              <a:t>𝐴,</a:t>
            </a:r>
            <a:r>
              <a:rPr sz="1675" spc="-102" dirty="0">
                <a:latin typeface="Cambria Math"/>
                <a:cs typeface="Cambria Math"/>
              </a:rPr>
              <a:t> </a:t>
            </a:r>
            <a:r>
              <a:rPr sz="1675" dirty="0">
                <a:latin typeface="Cambria Math"/>
                <a:cs typeface="Cambria Math"/>
              </a:rPr>
              <a:t>𝑏</a:t>
            </a:r>
            <a:endParaRPr sz="1675">
              <a:latin typeface="Cambria Math"/>
              <a:cs typeface="Cambria Math"/>
            </a:endParaRPr>
          </a:p>
          <a:p>
            <a:pPr marL="432220">
              <a:spcBef>
                <a:spcPts val="841"/>
              </a:spcBef>
            </a:pPr>
            <a:r>
              <a:rPr sz="1820" spc="22" dirty="0">
                <a:latin typeface="Cambria Math"/>
                <a:cs typeface="Cambria Math"/>
              </a:rPr>
              <a:t>ℎ</a:t>
            </a:r>
            <a:r>
              <a:rPr sz="1966" spc="32" baseline="-15432" dirty="0">
                <a:latin typeface="Cambria Math"/>
                <a:cs typeface="Cambria Math"/>
              </a:rPr>
              <a:t>1</a:t>
            </a:r>
            <a:r>
              <a:rPr sz="1820" spc="22" dirty="0">
                <a:latin typeface="Cambria Math"/>
                <a:cs typeface="Cambria Math"/>
              </a:rPr>
              <a:t>,</a:t>
            </a:r>
            <a:r>
              <a:rPr sz="1820" spc="-113" dirty="0">
                <a:latin typeface="Cambria Math"/>
                <a:cs typeface="Cambria Math"/>
              </a:rPr>
              <a:t> </a:t>
            </a:r>
            <a:r>
              <a:rPr sz="1820" spc="-4" dirty="0">
                <a:latin typeface="Cambria Math"/>
                <a:cs typeface="Cambria Math"/>
              </a:rPr>
              <a:t>…</a:t>
            </a:r>
            <a:r>
              <a:rPr sz="1820" spc="-116" dirty="0">
                <a:latin typeface="Cambria Math"/>
                <a:cs typeface="Cambria Math"/>
              </a:rPr>
              <a:t> </a:t>
            </a:r>
            <a:r>
              <a:rPr sz="1820" spc="-4" dirty="0">
                <a:latin typeface="Cambria Math"/>
                <a:cs typeface="Cambria Math"/>
              </a:rPr>
              <a:t>,</a:t>
            </a:r>
            <a:r>
              <a:rPr sz="1820" spc="-116" dirty="0">
                <a:latin typeface="Cambria Math"/>
                <a:cs typeface="Cambria Math"/>
              </a:rPr>
              <a:t> </a:t>
            </a:r>
            <a:r>
              <a:rPr sz="1820" spc="44" dirty="0">
                <a:latin typeface="Cambria Math"/>
                <a:cs typeface="Cambria Math"/>
              </a:rPr>
              <a:t>ℎ</a:t>
            </a:r>
            <a:r>
              <a:rPr sz="1966" spc="65" baseline="-15432" dirty="0">
                <a:latin typeface="Cambria Math"/>
                <a:cs typeface="Cambria Math"/>
              </a:rPr>
              <a:t>𝑇</a:t>
            </a:r>
            <a:endParaRPr sz="1966" baseline="-15432">
              <a:latin typeface="Cambria Math"/>
              <a:cs typeface="Cambria Math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5763338" y="2910919"/>
            <a:ext cx="1426943" cy="404463"/>
            <a:chOff x="7732585" y="2717292"/>
            <a:chExt cx="1960245" cy="555625"/>
          </a:xfrm>
        </p:grpSpPr>
        <p:sp>
          <p:nvSpPr>
            <p:cNvPr id="40" name="object 40"/>
            <p:cNvSpPr/>
            <p:nvPr/>
          </p:nvSpPr>
          <p:spPr>
            <a:xfrm>
              <a:off x="7737347" y="3043428"/>
              <a:ext cx="342900" cy="192405"/>
            </a:xfrm>
            <a:custGeom>
              <a:avLst/>
              <a:gdLst/>
              <a:ahLst/>
              <a:cxnLst/>
              <a:rect l="l" t="t" r="r" b="b"/>
              <a:pathLst>
                <a:path w="342900" h="192405">
                  <a:moveTo>
                    <a:pt x="310896" y="0"/>
                  </a:moveTo>
                  <a:lnTo>
                    <a:pt x="32003" y="0"/>
                  </a:lnTo>
                  <a:lnTo>
                    <a:pt x="19556" y="2518"/>
                  </a:lnTo>
                  <a:lnTo>
                    <a:pt x="9382" y="9382"/>
                  </a:lnTo>
                  <a:lnTo>
                    <a:pt x="2518" y="19556"/>
                  </a:lnTo>
                  <a:lnTo>
                    <a:pt x="0" y="32004"/>
                  </a:lnTo>
                  <a:lnTo>
                    <a:pt x="0" y="160020"/>
                  </a:lnTo>
                  <a:lnTo>
                    <a:pt x="2518" y="172467"/>
                  </a:lnTo>
                  <a:lnTo>
                    <a:pt x="9382" y="182641"/>
                  </a:lnTo>
                  <a:lnTo>
                    <a:pt x="19556" y="189505"/>
                  </a:lnTo>
                  <a:lnTo>
                    <a:pt x="32003" y="192024"/>
                  </a:lnTo>
                  <a:lnTo>
                    <a:pt x="310896" y="192024"/>
                  </a:lnTo>
                  <a:lnTo>
                    <a:pt x="323343" y="189505"/>
                  </a:lnTo>
                  <a:lnTo>
                    <a:pt x="333517" y="182641"/>
                  </a:lnTo>
                  <a:lnTo>
                    <a:pt x="340381" y="172467"/>
                  </a:lnTo>
                  <a:lnTo>
                    <a:pt x="342900" y="160020"/>
                  </a:lnTo>
                  <a:lnTo>
                    <a:pt x="342900" y="32004"/>
                  </a:lnTo>
                  <a:lnTo>
                    <a:pt x="340381" y="19556"/>
                  </a:lnTo>
                  <a:lnTo>
                    <a:pt x="333517" y="9382"/>
                  </a:lnTo>
                  <a:lnTo>
                    <a:pt x="323343" y="2518"/>
                  </a:lnTo>
                  <a:lnTo>
                    <a:pt x="310896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41" name="object 41"/>
            <p:cNvSpPr/>
            <p:nvPr/>
          </p:nvSpPr>
          <p:spPr>
            <a:xfrm>
              <a:off x="7737347" y="3043428"/>
              <a:ext cx="342900" cy="192405"/>
            </a:xfrm>
            <a:custGeom>
              <a:avLst/>
              <a:gdLst/>
              <a:ahLst/>
              <a:cxnLst/>
              <a:rect l="l" t="t" r="r" b="b"/>
              <a:pathLst>
                <a:path w="342900" h="192405">
                  <a:moveTo>
                    <a:pt x="0" y="32004"/>
                  </a:moveTo>
                  <a:lnTo>
                    <a:pt x="2518" y="19556"/>
                  </a:lnTo>
                  <a:lnTo>
                    <a:pt x="9382" y="9382"/>
                  </a:lnTo>
                  <a:lnTo>
                    <a:pt x="19556" y="2518"/>
                  </a:lnTo>
                  <a:lnTo>
                    <a:pt x="32003" y="0"/>
                  </a:lnTo>
                  <a:lnTo>
                    <a:pt x="310896" y="0"/>
                  </a:lnTo>
                  <a:lnTo>
                    <a:pt x="323343" y="2518"/>
                  </a:lnTo>
                  <a:lnTo>
                    <a:pt x="333517" y="9382"/>
                  </a:lnTo>
                  <a:lnTo>
                    <a:pt x="340381" y="19556"/>
                  </a:lnTo>
                  <a:lnTo>
                    <a:pt x="342900" y="32004"/>
                  </a:lnTo>
                  <a:lnTo>
                    <a:pt x="342900" y="160020"/>
                  </a:lnTo>
                  <a:lnTo>
                    <a:pt x="340381" y="172467"/>
                  </a:lnTo>
                  <a:lnTo>
                    <a:pt x="333517" y="182641"/>
                  </a:lnTo>
                  <a:lnTo>
                    <a:pt x="323343" y="189505"/>
                  </a:lnTo>
                  <a:lnTo>
                    <a:pt x="310896" y="192024"/>
                  </a:lnTo>
                  <a:lnTo>
                    <a:pt x="32003" y="192024"/>
                  </a:lnTo>
                  <a:lnTo>
                    <a:pt x="19556" y="189505"/>
                  </a:lnTo>
                  <a:lnTo>
                    <a:pt x="9382" y="182641"/>
                  </a:lnTo>
                  <a:lnTo>
                    <a:pt x="2518" y="172467"/>
                  </a:lnTo>
                  <a:lnTo>
                    <a:pt x="0" y="160020"/>
                  </a:lnTo>
                  <a:lnTo>
                    <a:pt x="0" y="32004"/>
                  </a:lnTo>
                  <a:close/>
                </a:path>
              </a:pathLst>
            </a:custGeom>
            <a:ln w="9525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42" name="object 42"/>
            <p:cNvSpPr/>
            <p:nvPr/>
          </p:nvSpPr>
          <p:spPr>
            <a:xfrm>
              <a:off x="8282939" y="3048000"/>
              <a:ext cx="344805" cy="193675"/>
            </a:xfrm>
            <a:custGeom>
              <a:avLst/>
              <a:gdLst/>
              <a:ahLst/>
              <a:cxnLst/>
              <a:rect l="l" t="t" r="r" b="b"/>
              <a:pathLst>
                <a:path w="344804" h="193675">
                  <a:moveTo>
                    <a:pt x="312165" y="0"/>
                  </a:moveTo>
                  <a:lnTo>
                    <a:pt x="32257" y="0"/>
                  </a:lnTo>
                  <a:lnTo>
                    <a:pt x="19716" y="2539"/>
                  </a:lnTo>
                  <a:lnTo>
                    <a:pt x="9461" y="9461"/>
                  </a:lnTo>
                  <a:lnTo>
                    <a:pt x="2540" y="19716"/>
                  </a:lnTo>
                  <a:lnTo>
                    <a:pt x="0" y="32258"/>
                  </a:lnTo>
                  <a:lnTo>
                    <a:pt x="0" y="161289"/>
                  </a:lnTo>
                  <a:lnTo>
                    <a:pt x="2540" y="173831"/>
                  </a:lnTo>
                  <a:lnTo>
                    <a:pt x="9461" y="184086"/>
                  </a:lnTo>
                  <a:lnTo>
                    <a:pt x="19716" y="191008"/>
                  </a:lnTo>
                  <a:lnTo>
                    <a:pt x="32257" y="193548"/>
                  </a:lnTo>
                  <a:lnTo>
                    <a:pt x="312165" y="193548"/>
                  </a:lnTo>
                  <a:lnTo>
                    <a:pt x="324707" y="191008"/>
                  </a:lnTo>
                  <a:lnTo>
                    <a:pt x="334962" y="184086"/>
                  </a:lnTo>
                  <a:lnTo>
                    <a:pt x="341883" y="173831"/>
                  </a:lnTo>
                  <a:lnTo>
                    <a:pt x="344424" y="161289"/>
                  </a:lnTo>
                  <a:lnTo>
                    <a:pt x="344424" y="32258"/>
                  </a:lnTo>
                  <a:lnTo>
                    <a:pt x="341883" y="19716"/>
                  </a:lnTo>
                  <a:lnTo>
                    <a:pt x="334962" y="9461"/>
                  </a:lnTo>
                  <a:lnTo>
                    <a:pt x="324707" y="2539"/>
                  </a:lnTo>
                  <a:lnTo>
                    <a:pt x="312165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43" name="object 43"/>
            <p:cNvSpPr/>
            <p:nvPr/>
          </p:nvSpPr>
          <p:spPr>
            <a:xfrm>
              <a:off x="8282939" y="3048000"/>
              <a:ext cx="344805" cy="193675"/>
            </a:xfrm>
            <a:custGeom>
              <a:avLst/>
              <a:gdLst/>
              <a:ahLst/>
              <a:cxnLst/>
              <a:rect l="l" t="t" r="r" b="b"/>
              <a:pathLst>
                <a:path w="344804" h="193675">
                  <a:moveTo>
                    <a:pt x="0" y="32258"/>
                  </a:moveTo>
                  <a:lnTo>
                    <a:pt x="2540" y="19716"/>
                  </a:lnTo>
                  <a:lnTo>
                    <a:pt x="9461" y="9461"/>
                  </a:lnTo>
                  <a:lnTo>
                    <a:pt x="19716" y="2539"/>
                  </a:lnTo>
                  <a:lnTo>
                    <a:pt x="32257" y="0"/>
                  </a:lnTo>
                  <a:lnTo>
                    <a:pt x="312165" y="0"/>
                  </a:lnTo>
                  <a:lnTo>
                    <a:pt x="324707" y="2539"/>
                  </a:lnTo>
                  <a:lnTo>
                    <a:pt x="334962" y="9461"/>
                  </a:lnTo>
                  <a:lnTo>
                    <a:pt x="341883" y="19716"/>
                  </a:lnTo>
                  <a:lnTo>
                    <a:pt x="344424" y="32258"/>
                  </a:lnTo>
                  <a:lnTo>
                    <a:pt x="344424" y="161289"/>
                  </a:lnTo>
                  <a:lnTo>
                    <a:pt x="341883" y="173831"/>
                  </a:lnTo>
                  <a:lnTo>
                    <a:pt x="334962" y="184086"/>
                  </a:lnTo>
                  <a:lnTo>
                    <a:pt x="324707" y="191008"/>
                  </a:lnTo>
                  <a:lnTo>
                    <a:pt x="312165" y="193548"/>
                  </a:lnTo>
                  <a:lnTo>
                    <a:pt x="32257" y="193548"/>
                  </a:lnTo>
                  <a:lnTo>
                    <a:pt x="19716" y="191008"/>
                  </a:lnTo>
                  <a:lnTo>
                    <a:pt x="9461" y="184086"/>
                  </a:lnTo>
                  <a:lnTo>
                    <a:pt x="2540" y="173831"/>
                  </a:lnTo>
                  <a:lnTo>
                    <a:pt x="0" y="161289"/>
                  </a:lnTo>
                  <a:lnTo>
                    <a:pt x="0" y="32258"/>
                  </a:lnTo>
                  <a:close/>
                </a:path>
              </a:pathLst>
            </a:custGeom>
            <a:ln w="9525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44" name="object 44"/>
            <p:cNvSpPr/>
            <p:nvPr/>
          </p:nvSpPr>
          <p:spPr>
            <a:xfrm>
              <a:off x="8849867" y="3041904"/>
              <a:ext cx="344805" cy="193675"/>
            </a:xfrm>
            <a:custGeom>
              <a:avLst/>
              <a:gdLst/>
              <a:ahLst/>
              <a:cxnLst/>
              <a:rect l="l" t="t" r="r" b="b"/>
              <a:pathLst>
                <a:path w="344804" h="193675">
                  <a:moveTo>
                    <a:pt x="312165" y="0"/>
                  </a:moveTo>
                  <a:lnTo>
                    <a:pt x="32257" y="0"/>
                  </a:lnTo>
                  <a:lnTo>
                    <a:pt x="19716" y="2539"/>
                  </a:lnTo>
                  <a:lnTo>
                    <a:pt x="9461" y="9461"/>
                  </a:lnTo>
                  <a:lnTo>
                    <a:pt x="2540" y="19716"/>
                  </a:lnTo>
                  <a:lnTo>
                    <a:pt x="0" y="32258"/>
                  </a:lnTo>
                  <a:lnTo>
                    <a:pt x="0" y="161290"/>
                  </a:lnTo>
                  <a:lnTo>
                    <a:pt x="2540" y="173831"/>
                  </a:lnTo>
                  <a:lnTo>
                    <a:pt x="9461" y="184086"/>
                  </a:lnTo>
                  <a:lnTo>
                    <a:pt x="19716" y="191008"/>
                  </a:lnTo>
                  <a:lnTo>
                    <a:pt x="32257" y="193548"/>
                  </a:lnTo>
                  <a:lnTo>
                    <a:pt x="312165" y="193548"/>
                  </a:lnTo>
                  <a:lnTo>
                    <a:pt x="324707" y="191008"/>
                  </a:lnTo>
                  <a:lnTo>
                    <a:pt x="334962" y="184086"/>
                  </a:lnTo>
                  <a:lnTo>
                    <a:pt x="341883" y="173831"/>
                  </a:lnTo>
                  <a:lnTo>
                    <a:pt x="344424" y="161290"/>
                  </a:lnTo>
                  <a:lnTo>
                    <a:pt x="344424" y="32258"/>
                  </a:lnTo>
                  <a:lnTo>
                    <a:pt x="341883" y="19716"/>
                  </a:lnTo>
                  <a:lnTo>
                    <a:pt x="334962" y="9461"/>
                  </a:lnTo>
                  <a:lnTo>
                    <a:pt x="324707" y="2539"/>
                  </a:lnTo>
                  <a:lnTo>
                    <a:pt x="312165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45" name="object 45"/>
            <p:cNvSpPr/>
            <p:nvPr/>
          </p:nvSpPr>
          <p:spPr>
            <a:xfrm>
              <a:off x="8849867" y="3041904"/>
              <a:ext cx="344805" cy="193675"/>
            </a:xfrm>
            <a:custGeom>
              <a:avLst/>
              <a:gdLst/>
              <a:ahLst/>
              <a:cxnLst/>
              <a:rect l="l" t="t" r="r" b="b"/>
              <a:pathLst>
                <a:path w="344804" h="193675">
                  <a:moveTo>
                    <a:pt x="0" y="32258"/>
                  </a:moveTo>
                  <a:lnTo>
                    <a:pt x="2540" y="19716"/>
                  </a:lnTo>
                  <a:lnTo>
                    <a:pt x="9461" y="9461"/>
                  </a:lnTo>
                  <a:lnTo>
                    <a:pt x="19716" y="2539"/>
                  </a:lnTo>
                  <a:lnTo>
                    <a:pt x="32257" y="0"/>
                  </a:lnTo>
                  <a:lnTo>
                    <a:pt x="312165" y="0"/>
                  </a:lnTo>
                  <a:lnTo>
                    <a:pt x="324707" y="2539"/>
                  </a:lnTo>
                  <a:lnTo>
                    <a:pt x="334962" y="9461"/>
                  </a:lnTo>
                  <a:lnTo>
                    <a:pt x="341883" y="19716"/>
                  </a:lnTo>
                  <a:lnTo>
                    <a:pt x="344424" y="32258"/>
                  </a:lnTo>
                  <a:lnTo>
                    <a:pt x="344424" y="161290"/>
                  </a:lnTo>
                  <a:lnTo>
                    <a:pt x="341883" y="173831"/>
                  </a:lnTo>
                  <a:lnTo>
                    <a:pt x="334962" y="184086"/>
                  </a:lnTo>
                  <a:lnTo>
                    <a:pt x="324707" y="191008"/>
                  </a:lnTo>
                  <a:lnTo>
                    <a:pt x="312165" y="193548"/>
                  </a:lnTo>
                  <a:lnTo>
                    <a:pt x="32257" y="193548"/>
                  </a:lnTo>
                  <a:lnTo>
                    <a:pt x="19716" y="191008"/>
                  </a:lnTo>
                  <a:lnTo>
                    <a:pt x="9461" y="184086"/>
                  </a:lnTo>
                  <a:lnTo>
                    <a:pt x="2540" y="173831"/>
                  </a:lnTo>
                  <a:lnTo>
                    <a:pt x="0" y="161290"/>
                  </a:lnTo>
                  <a:lnTo>
                    <a:pt x="0" y="32258"/>
                  </a:lnTo>
                  <a:close/>
                </a:path>
              </a:pathLst>
            </a:custGeom>
            <a:ln w="9525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46" name="object 46"/>
            <p:cNvSpPr/>
            <p:nvPr/>
          </p:nvSpPr>
          <p:spPr>
            <a:xfrm>
              <a:off x="9343643" y="3041904"/>
              <a:ext cx="344805" cy="193675"/>
            </a:xfrm>
            <a:custGeom>
              <a:avLst/>
              <a:gdLst/>
              <a:ahLst/>
              <a:cxnLst/>
              <a:rect l="l" t="t" r="r" b="b"/>
              <a:pathLst>
                <a:path w="344804" h="193675">
                  <a:moveTo>
                    <a:pt x="312165" y="0"/>
                  </a:moveTo>
                  <a:lnTo>
                    <a:pt x="32257" y="0"/>
                  </a:lnTo>
                  <a:lnTo>
                    <a:pt x="19716" y="2539"/>
                  </a:lnTo>
                  <a:lnTo>
                    <a:pt x="9461" y="9461"/>
                  </a:lnTo>
                  <a:lnTo>
                    <a:pt x="2540" y="19716"/>
                  </a:lnTo>
                  <a:lnTo>
                    <a:pt x="0" y="32258"/>
                  </a:lnTo>
                  <a:lnTo>
                    <a:pt x="0" y="161290"/>
                  </a:lnTo>
                  <a:lnTo>
                    <a:pt x="2540" y="173831"/>
                  </a:lnTo>
                  <a:lnTo>
                    <a:pt x="9461" y="184086"/>
                  </a:lnTo>
                  <a:lnTo>
                    <a:pt x="19716" y="191008"/>
                  </a:lnTo>
                  <a:lnTo>
                    <a:pt x="32257" y="193548"/>
                  </a:lnTo>
                  <a:lnTo>
                    <a:pt x="312165" y="193548"/>
                  </a:lnTo>
                  <a:lnTo>
                    <a:pt x="324707" y="191008"/>
                  </a:lnTo>
                  <a:lnTo>
                    <a:pt x="334962" y="184086"/>
                  </a:lnTo>
                  <a:lnTo>
                    <a:pt x="341883" y="173831"/>
                  </a:lnTo>
                  <a:lnTo>
                    <a:pt x="344424" y="161290"/>
                  </a:lnTo>
                  <a:lnTo>
                    <a:pt x="344424" y="32258"/>
                  </a:lnTo>
                  <a:lnTo>
                    <a:pt x="341883" y="19716"/>
                  </a:lnTo>
                  <a:lnTo>
                    <a:pt x="334962" y="9461"/>
                  </a:lnTo>
                  <a:lnTo>
                    <a:pt x="324707" y="2539"/>
                  </a:lnTo>
                  <a:lnTo>
                    <a:pt x="312165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47" name="object 47"/>
            <p:cNvSpPr/>
            <p:nvPr/>
          </p:nvSpPr>
          <p:spPr>
            <a:xfrm>
              <a:off x="9343643" y="3041904"/>
              <a:ext cx="344805" cy="193675"/>
            </a:xfrm>
            <a:custGeom>
              <a:avLst/>
              <a:gdLst/>
              <a:ahLst/>
              <a:cxnLst/>
              <a:rect l="l" t="t" r="r" b="b"/>
              <a:pathLst>
                <a:path w="344804" h="193675">
                  <a:moveTo>
                    <a:pt x="0" y="32258"/>
                  </a:moveTo>
                  <a:lnTo>
                    <a:pt x="2540" y="19716"/>
                  </a:lnTo>
                  <a:lnTo>
                    <a:pt x="9461" y="9461"/>
                  </a:lnTo>
                  <a:lnTo>
                    <a:pt x="19716" y="2539"/>
                  </a:lnTo>
                  <a:lnTo>
                    <a:pt x="32257" y="0"/>
                  </a:lnTo>
                  <a:lnTo>
                    <a:pt x="312165" y="0"/>
                  </a:lnTo>
                  <a:lnTo>
                    <a:pt x="324707" y="2539"/>
                  </a:lnTo>
                  <a:lnTo>
                    <a:pt x="334962" y="9461"/>
                  </a:lnTo>
                  <a:lnTo>
                    <a:pt x="341883" y="19716"/>
                  </a:lnTo>
                  <a:lnTo>
                    <a:pt x="344424" y="32258"/>
                  </a:lnTo>
                  <a:lnTo>
                    <a:pt x="344424" y="161290"/>
                  </a:lnTo>
                  <a:lnTo>
                    <a:pt x="341883" y="173831"/>
                  </a:lnTo>
                  <a:lnTo>
                    <a:pt x="334962" y="184086"/>
                  </a:lnTo>
                  <a:lnTo>
                    <a:pt x="324707" y="191008"/>
                  </a:lnTo>
                  <a:lnTo>
                    <a:pt x="312165" y="193548"/>
                  </a:lnTo>
                  <a:lnTo>
                    <a:pt x="32257" y="193548"/>
                  </a:lnTo>
                  <a:lnTo>
                    <a:pt x="19716" y="191008"/>
                  </a:lnTo>
                  <a:lnTo>
                    <a:pt x="9461" y="184086"/>
                  </a:lnTo>
                  <a:lnTo>
                    <a:pt x="2540" y="173831"/>
                  </a:lnTo>
                  <a:lnTo>
                    <a:pt x="0" y="161290"/>
                  </a:lnTo>
                  <a:lnTo>
                    <a:pt x="0" y="32258"/>
                  </a:lnTo>
                  <a:close/>
                </a:path>
              </a:pathLst>
            </a:custGeom>
            <a:ln w="9525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48" name="object 48"/>
            <p:cNvSpPr/>
            <p:nvPr/>
          </p:nvSpPr>
          <p:spPr>
            <a:xfrm>
              <a:off x="7862316" y="2717291"/>
              <a:ext cx="1714500" cy="555625"/>
            </a:xfrm>
            <a:custGeom>
              <a:avLst/>
              <a:gdLst/>
              <a:ahLst/>
              <a:cxnLst/>
              <a:rect l="l" t="t" r="r" b="b"/>
              <a:pathLst>
                <a:path w="1714500" h="555625">
                  <a:moveTo>
                    <a:pt x="76200" y="76200"/>
                  </a:moveTo>
                  <a:lnTo>
                    <a:pt x="69850" y="63500"/>
                  </a:lnTo>
                  <a:lnTo>
                    <a:pt x="38100" y="0"/>
                  </a:lnTo>
                  <a:lnTo>
                    <a:pt x="0" y="76200"/>
                  </a:lnTo>
                  <a:lnTo>
                    <a:pt x="31750" y="76200"/>
                  </a:lnTo>
                  <a:lnTo>
                    <a:pt x="31750" y="555498"/>
                  </a:lnTo>
                  <a:lnTo>
                    <a:pt x="44450" y="555498"/>
                  </a:lnTo>
                  <a:lnTo>
                    <a:pt x="44450" y="76200"/>
                  </a:lnTo>
                  <a:lnTo>
                    <a:pt x="76200" y="76200"/>
                  </a:lnTo>
                  <a:close/>
                </a:path>
                <a:path w="1714500" h="555625">
                  <a:moveTo>
                    <a:pt x="1714500" y="76200"/>
                  </a:moveTo>
                  <a:lnTo>
                    <a:pt x="1708150" y="63500"/>
                  </a:lnTo>
                  <a:lnTo>
                    <a:pt x="1676400" y="0"/>
                  </a:lnTo>
                  <a:lnTo>
                    <a:pt x="1638300" y="76200"/>
                  </a:lnTo>
                  <a:lnTo>
                    <a:pt x="1670050" y="76200"/>
                  </a:lnTo>
                  <a:lnTo>
                    <a:pt x="1670050" y="555498"/>
                  </a:lnTo>
                  <a:lnTo>
                    <a:pt x="1682750" y="555498"/>
                  </a:lnTo>
                  <a:lnTo>
                    <a:pt x="1682750" y="76200"/>
                  </a:lnTo>
                  <a:lnTo>
                    <a:pt x="1714500" y="762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6519705" y="5249348"/>
            <a:ext cx="1335419" cy="210929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310" spc="-4" dirty="0">
                <a:solidFill>
                  <a:srgbClr val="175E53"/>
                </a:solidFill>
                <a:latin typeface="Calibri"/>
                <a:cs typeface="Calibri"/>
              </a:rPr>
              <a:t>[</a:t>
            </a:r>
            <a:r>
              <a:rPr sz="1310" u="sng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Devlin et </a:t>
            </a:r>
            <a:r>
              <a:rPr sz="1310" u="sng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al.,</a:t>
            </a:r>
            <a:r>
              <a:rPr sz="1310" u="sng" spc="-37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310" u="sng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2018</a:t>
            </a:r>
            <a:r>
              <a:rPr sz="1310" spc="-4" dirty="0">
                <a:solidFill>
                  <a:srgbClr val="175E53"/>
                </a:solidFill>
                <a:latin typeface="Calibri"/>
                <a:cs typeface="Calibri"/>
              </a:rPr>
              <a:t>]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52" name="Title 51">
            <a:extLst>
              <a:ext uri="{FF2B5EF4-FFF2-40B4-BE49-F238E27FC236}">
                <a16:creationId xmlns:a16="http://schemas.microsoft.com/office/drawing/2014/main" id="{2C8CFBD2-7464-410D-88DE-A8117E1F4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222146"/>
            <a:ext cx="8109585" cy="955918"/>
          </a:xfrm>
        </p:spPr>
        <p:txBody>
          <a:bodyPr/>
          <a:lstStyle/>
          <a:p>
            <a:r>
              <a:rPr lang="en-US" sz="3106" spc="-4" dirty="0">
                <a:latin typeface="Calibri"/>
                <a:cs typeface="Calibri"/>
              </a:rPr>
              <a:t>Pretraining </a:t>
            </a:r>
            <a:r>
              <a:rPr lang="en-US" sz="3106" dirty="0">
                <a:latin typeface="Calibri"/>
                <a:cs typeface="Calibri"/>
              </a:rPr>
              <a:t>encoders: </a:t>
            </a:r>
            <a:br>
              <a:rPr lang="en-US" sz="3106" dirty="0">
                <a:latin typeface="Calibri"/>
                <a:cs typeface="Calibri"/>
              </a:rPr>
            </a:br>
            <a:r>
              <a:rPr lang="en-US" sz="3106" dirty="0">
                <a:latin typeface="Calibri"/>
                <a:cs typeface="Calibri"/>
              </a:rPr>
              <a:t>What </a:t>
            </a:r>
            <a:r>
              <a:rPr lang="en-US" sz="3106" spc="-4" dirty="0">
                <a:latin typeface="Calibri"/>
                <a:cs typeface="Calibri"/>
              </a:rPr>
              <a:t>pretraining objective </a:t>
            </a:r>
            <a:r>
              <a:rPr lang="en-US" sz="3106" dirty="0">
                <a:latin typeface="Calibri"/>
                <a:cs typeface="Calibri"/>
              </a:rPr>
              <a:t>to</a:t>
            </a:r>
            <a:r>
              <a:rPr lang="en-US" sz="3106" spc="37" dirty="0">
                <a:latin typeface="Calibri"/>
                <a:cs typeface="Calibri"/>
              </a:rPr>
              <a:t> </a:t>
            </a:r>
            <a:r>
              <a:rPr lang="en-US" sz="3106" spc="-4" dirty="0">
                <a:latin typeface="Calibri"/>
                <a:cs typeface="Calibri"/>
              </a:rPr>
              <a:t>use?</a:t>
            </a:r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F85DD4E-E023-4881-BD98-6527874F7079}"/>
              </a:ext>
            </a:extLst>
          </p:cNvPr>
          <p:cNvSpPr txBox="1"/>
          <p:nvPr/>
        </p:nvSpPr>
        <p:spPr>
          <a:xfrm>
            <a:off x="134471" y="6488295"/>
            <a:ext cx="909223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7553">
              <a:defRPr/>
            </a:pPr>
            <a:r>
              <a:rPr lang="en-US" sz="1165" dirty="0">
                <a:solidFill>
                  <a:prstClr val="black"/>
                </a:solidFill>
                <a:latin typeface="Calibri"/>
              </a:rPr>
              <a:t>John Hewitt</a:t>
            </a:r>
          </a:p>
        </p:txBody>
      </p:sp>
    </p:spTree>
    <p:extLst>
      <p:ext uri="{BB962C8B-B14F-4D97-AF65-F5344CB8AC3E}">
        <p14:creationId xmlns:p14="http://schemas.microsoft.com/office/powerpoint/2010/main" val="24676820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83953" y="3928223"/>
            <a:ext cx="55469" cy="404463"/>
          </a:xfrm>
          <a:custGeom>
            <a:avLst/>
            <a:gdLst/>
            <a:ahLst/>
            <a:cxnLst/>
            <a:rect l="l" t="t" r="r" b="b"/>
            <a:pathLst>
              <a:path w="76200" h="555625">
                <a:moveTo>
                  <a:pt x="44450" y="63500"/>
                </a:moveTo>
                <a:lnTo>
                  <a:pt x="31750" y="63500"/>
                </a:lnTo>
                <a:lnTo>
                  <a:pt x="31750" y="555498"/>
                </a:lnTo>
                <a:lnTo>
                  <a:pt x="44450" y="555498"/>
                </a:lnTo>
                <a:lnTo>
                  <a:pt x="44450" y="63500"/>
                </a:lnTo>
                <a:close/>
              </a:path>
              <a:path w="76200" h="555625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555625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3" name="object 3"/>
          <p:cNvSpPr/>
          <p:nvPr/>
        </p:nvSpPr>
        <p:spPr>
          <a:xfrm>
            <a:off x="8259587" y="3928223"/>
            <a:ext cx="55469" cy="404463"/>
          </a:xfrm>
          <a:custGeom>
            <a:avLst/>
            <a:gdLst/>
            <a:ahLst/>
            <a:cxnLst/>
            <a:rect l="l" t="t" r="r" b="b"/>
            <a:pathLst>
              <a:path w="76200" h="555625">
                <a:moveTo>
                  <a:pt x="44450" y="63500"/>
                </a:moveTo>
                <a:lnTo>
                  <a:pt x="31750" y="63500"/>
                </a:lnTo>
                <a:lnTo>
                  <a:pt x="31750" y="555498"/>
                </a:lnTo>
                <a:lnTo>
                  <a:pt x="44450" y="555498"/>
                </a:lnTo>
                <a:lnTo>
                  <a:pt x="44450" y="63500"/>
                </a:lnTo>
                <a:close/>
              </a:path>
              <a:path w="76200" h="555625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555625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4" name="object 4"/>
          <p:cNvSpPr/>
          <p:nvPr/>
        </p:nvSpPr>
        <p:spPr>
          <a:xfrm>
            <a:off x="7365424" y="3927113"/>
            <a:ext cx="55469" cy="404463"/>
          </a:xfrm>
          <a:custGeom>
            <a:avLst/>
            <a:gdLst/>
            <a:ahLst/>
            <a:cxnLst/>
            <a:rect l="l" t="t" r="r" b="b"/>
            <a:pathLst>
              <a:path w="76200" h="555625">
                <a:moveTo>
                  <a:pt x="44450" y="63500"/>
                </a:moveTo>
                <a:lnTo>
                  <a:pt x="31750" y="63500"/>
                </a:lnTo>
                <a:lnTo>
                  <a:pt x="31750" y="555498"/>
                </a:lnTo>
                <a:lnTo>
                  <a:pt x="44450" y="555498"/>
                </a:lnTo>
                <a:lnTo>
                  <a:pt x="44450" y="63500"/>
                </a:lnTo>
                <a:close/>
              </a:path>
              <a:path w="76200" h="555625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555625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5" name="object 5"/>
          <p:cNvSpPr/>
          <p:nvPr/>
        </p:nvSpPr>
        <p:spPr>
          <a:xfrm>
            <a:off x="7760365" y="3930441"/>
            <a:ext cx="55469" cy="404463"/>
          </a:xfrm>
          <a:custGeom>
            <a:avLst/>
            <a:gdLst/>
            <a:ahLst/>
            <a:cxnLst/>
            <a:rect l="l" t="t" r="r" b="b"/>
            <a:pathLst>
              <a:path w="76200" h="555625">
                <a:moveTo>
                  <a:pt x="44450" y="63500"/>
                </a:moveTo>
                <a:lnTo>
                  <a:pt x="31750" y="63500"/>
                </a:lnTo>
                <a:lnTo>
                  <a:pt x="31750" y="555497"/>
                </a:lnTo>
                <a:lnTo>
                  <a:pt x="44450" y="555497"/>
                </a:lnTo>
                <a:lnTo>
                  <a:pt x="44450" y="63500"/>
                </a:lnTo>
                <a:close/>
              </a:path>
              <a:path w="76200" h="555625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555625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6" name="object 6"/>
          <p:cNvSpPr/>
          <p:nvPr/>
        </p:nvSpPr>
        <p:spPr>
          <a:xfrm>
            <a:off x="6460169" y="3927113"/>
            <a:ext cx="55469" cy="404463"/>
          </a:xfrm>
          <a:custGeom>
            <a:avLst/>
            <a:gdLst/>
            <a:ahLst/>
            <a:cxnLst/>
            <a:rect l="l" t="t" r="r" b="b"/>
            <a:pathLst>
              <a:path w="76200" h="555625">
                <a:moveTo>
                  <a:pt x="44450" y="63500"/>
                </a:moveTo>
                <a:lnTo>
                  <a:pt x="31750" y="63500"/>
                </a:lnTo>
                <a:lnTo>
                  <a:pt x="31750" y="555498"/>
                </a:lnTo>
                <a:lnTo>
                  <a:pt x="44450" y="555498"/>
                </a:lnTo>
                <a:lnTo>
                  <a:pt x="44450" y="63500"/>
                </a:lnTo>
                <a:close/>
              </a:path>
              <a:path w="76200" h="555625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555625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7" name="object 7"/>
          <p:cNvSpPr/>
          <p:nvPr/>
        </p:nvSpPr>
        <p:spPr>
          <a:xfrm>
            <a:off x="6883953" y="3096186"/>
            <a:ext cx="55469" cy="404463"/>
          </a:xfrm>
          <a:custGeom>
            <a:avLst/>
            <a:gdLst/>
            <a:ahLst/>
            <a:cxnLst/>
            <a:rect l="l" t="t" r="r" b="b"/>
            <a:pathLst>
              <a:path w="76200" h="555625">
                <a:moveTo>
                  <a:pt x="44450" y="63500"/>
                </a:moveTo>
                <a:lnTo>
                  <a:pt x="31750" y="63500"/>
                </a:lnTo>
                <a:lnTo>
                  <a:pt x="31750" y="555498"/>
                </a:lnTo>
                <a:lnTo>
                  <a:pt x="44450" y="555498"/>
                </a:lnTo>
                <a:lnTo>
                  <a:pt x="44450" y="63500"/>
                </a:lnTo>
                <a:close/>
              </a:path>
              <a:path w="76200" h="555625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555625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8" name="object 8"/>
          <p:cNvSpPr/>
          <p:nvPr/>
        </p:nvSpPr>
        <p:spPr>
          <a:xfrm>
            <a:off x="8259587" y="3096186"/>
            <a:ext cx="55469" cy="404463"/>
          </a:xfrm>
          <a:custGeom>
            <a:avLst/>
            <a:gdLst/>
            <a:ahLst/>
            <a:cxnLst/>
            <a:rect l="l" t="t" r="r" b="b"/>
            <a:pathLst>
              <a:path w="76200" h="555625">
                <a:moveTo>
                  <a:pt x="44450" y="63500"/>
                </a:moveTo>
                <a:lnTo>
                  <a:pt x="31750" y="63500"/>
                </a:lnTo>
                <a:lnTo>
                  <a:pt x="31750" y="555498"/>
                </a:lnTo>
                <a:lnTo>
                  <a:pt x="44450" y="555498"/>
                </a:lnTo>
                <a:lnTo>
                  <a:pt x="44450" y="63500"/>
                </a:lnTo>
                <a:close/>
              </a:path>
              <a:path w="76200" h="555625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555625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10"/>
          </a:p>
        </p:txBody>
      </p:sp>
      <p:grpSp>
        <p:nvGrpSpPr>
          <p:cNvPr id="9" name="object 9"/>
          <p:cNvGrpSpPr/>
          <p:nvPr/>
        </p:nvGrpSpPr>
        <p:grpSpPr>
          <a:xfrm>
            <a:off x="6176029" y="3095077"/>
            <a:ext cx="2538637" cy="1040971"/>
            <a:chOff x="8299513" y="2970276"/>
            <a:chExt cx="3487420" cy="1430020"/>
          </a:xfrm>
        </p:grpSpPr>
        <p:sp>
          <p:nvSpPr>
            <p:cNvPr id="10" name="object 10"/>
            <p:cNvSpPr/>
            <p:nvPr/>
          </p:nvSpPr>
          <p:spPr>
            <a:xfrm>
              <a:off x="9933432" y="2970276"/>
              <a:ext cx="76200" cy="555625"/>
            </a:xfrm>
            <a:custGeom>
              <a:avLst/>
              <a:gdLst/>
              <a:ahLst/>
              <a:cxnLst/>
              <a:rect l="l" t="t" r="r" b="b"/>
              <a:pathLst>
                <a:path w="76200" h="555625">
                  <a:moveTo>
                    <a:pt x="44450" y="63500"/>
                  </a:moveTo>
                  <a:lnTo>
                    <a:pt x="31750" y="63500"/>
                  </a:lnTo>
                  <a:lnTo>
                    <a:pt x="31750" y="555498"/>
                  </a:lnTo>
                  <a:lnTo>
                    <a:pt x="44450" y="555498"/>
                  </a:lnTo>
                  <a:lnTo>
                    <a:pt x="44450" y="63500"/>
                  </a:lnTo>
                  <a:close/>
                </a:path>
                <a:path w="76200" h="555625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555625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1" name="object 11"/>
            <p:cNvSpPr/>
            <p:nvPr/>
          </p:nvSpPr>
          <p:spPr>
            <a:xfrm>
              <a:off x="8304276" y="3131820"/>
              <a:ext cx="3477895" cy="1263650"/>
            </a:xfrm>
            <a:custGeom>
              <a:avLst/>
              <a:gdLst/>
              <a:ahLst/>
              <a:cxnLst/>
              <a:rect l="l" t="t" r="r" b="b"/>
              <a:pathLst>
                <a:path w="3477895" h="1263650">
                  <a:moveTo>
                    <a:pt x="3267202" y="0"/>
                  </a:moveTo>
                  <a:lnTo>
                    <a:pt x="210566" y="0"/>
                  </a:lnTo>
                  <a:lnTo>
                    <a:pt x="162272" y="5559"/>
                  </a:lnTo>
                  <a:lnTo>
                    <a:pt x="117947" y="21395"/>
                  </a:lnTo>
                  <a:lnTo>
                    <a:pt x="78851" y="46246"/>
                  </a:lnTo>
                  <a:lnTo>
                    <a:pt x="46246" y="78851"/>
                  </a:lnTo>
                  <a:lnTo>
                    <a:pt x="21395" y="117947"/>
                  </a:lnTo>
                  <a:lnTo>
                    <a:pt x="5559" y="162272"/>
                  </a:lnTo>
                  <a:lnTo>
                    <a:pt x="0" y="210565"/>
                  </a:lnTo>
                  <a:lnTo>
                    <a:pt x="0" y="1052829"/>
                  </a:lnTo>
                  <a:lnTo>
                    <a:pt x="5559" y="1101123"/>
                  </a:lnTo>
                  <a:lnTo>
                    <a:pt x="21395" y="1145448"/>
                  </a:lnTo>
                  <a:lnTo>
                    <a:pt x="46246" y="1184544"/>
                  </a:lnTo>
                  <a:lnTo>
                    <a:pt x="78851" y="1217149"/>
                  </a:lnTo>
                  <a:lnTo>
                    <a:pt x="117947" y="1242000"/>
                  </a:lnTo>
                  <a:lnTo>
                    <a:pt x="162272" y="1257836"/>
                  </a:lnTo>
                  <a:lnTo>
                    <a:pt x="210566" y="1263395"/>
                  </a:lnTo>
                  <a:lnTo>
                    <a:pt x="3267202" y="1263395"/>
                  </a:lnTo>
                  <a:lnTo>
                    <a:pt x="3315495" y="1257836"/>
                  </a:lnTo>
                  <a:lnTo>
                    <a:pt x="3359820" y="1242000"/>
                  </a:lnTo>
                  <a:lnTo>
                    <a:pt x="3398916" y="1217149"/>
                  </a:lnTo>
                  <a:lnTo>
                    <a:pt x="3431521" y="1184544"/>
                  </a:lnTo>
                  <a:lnTo>
                    <a:pt x="3456372" y="1145448"/>
                  </a:lnTo>
                  <a:lnTo>
                    <a:pt x="3472208" y="1101123"/>
                  </a:lnTo>
                  <a:lnTo>
                    <a:pt x="3477768" y="1052829"/>
                  </a:lnTo>
                  <a:lnTo>
                    <a:pt x="3477768" y="210565"/>
                  </a:lnTo>
                  <a:lnTo>
                    <a:pt x="3472208" y="162272"/>
                  </a:lnTo>
                  <a:lnTo>
                    <a:pt x="3456372" y="117947"/>
                  </a:lnTo>
                  <a:lnTo>
                    <a:pt x="3431521" y="78851"/>
                  </a:lnTo>
                  <a:lnTo>
                    <a:pt x="3398916" y="46246"/>
                  </a:lnTo>
                  <a:lnTo>
                    <a:pt x="3359820" y="21395"/>
                  </a:lnTo>
                  <a:lnTo>
                    <a:pt x="3315495" y="5559"/>
                  </a:lnTo>
                  <a:lnTo>
                    <a:pt x="3267202" y="0"/>
                  </a:lnTo>
                  <a:close/>
                </a:path>
              </a:pathLst>
            </a:custGeom>
            <a:solidFill>
              <a:srgbClr val="6CE9FF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2" name="object 12"/>
            <p:cNvSpPr/>
            <p:nvPr/>
          </p:nvSpPr>
          <p:spPr>
            <a:xfrm>
              <a:off x="8304276" y="3131820"/>
              <a:ext cx="3477895" cy="1263650"/>
            </a:xfrm>
            <a:custGeom>
              <a:avLst/>
              <a:gdLst/>
              <a:ahLst/>
              <a:cxnLst/>
              <a:rect l="l" t="t" r="r" b="b"/>
              <a:pathLst>
                <a:path w="3477895" h="1263650">
                  <a:moveTo>
                    <a:pt x="0" y="210565"/>
                  </a:moveTo>
                  <a:lnTo>
                    <a:pt x="5559" y="162272"/>
                  </a:lnTo>
                  <a:lnTo>
                    <a:pt x="21395" y="117947"/>
                  </a:lnTo>
                  <a:lnTo>
                    <a:pt x="46246" y="78851"/>
                  </a:lnTo>
                  <a:lnTo>
                    <a:pt x="78851" y="46246"/>
                  </a:lnTo>
                  <a:lnTo>
                    <a:pt x="117947" y="21395"/>
                  </a:lnTo>
                  <a:lnTo>
                    <a:pt x="162272" y="5559"/>
                  </a:lnTo>
                  <a:lnTo>
                    <a:pt x="210566" y="0"/>
                  </a:lnTo>
                  <a:lnTo>
                    <a:pt x="3267202" y="0"/>
                  </a:lnTo>
                  <a:lnTo>
                    <a:pt x="3315495" y="5559"/>
                  </a:lnTo>
                  <a:lnTo>
                    <a:pt x="3359820" y="21395"/>
                  </a:lnTo>
                  <a:lnTo>
                    <a:pt x="3398916" y="46246"/>
                  </a:lnTo>
                  <a:lnTo>
                    <a:pt x="3431521" y="78851"/>
                  </a:lnTo>
                  <a:lnTo>
                    <a:pt x="3456372" y="117947"/>
                  </a:lnTo>
                  <a:lnTo>
                    <a:pt x="3472208" y="162272"/>
                  </a:lnTo>
                  <a:lnTo>
                    <a:pt x="3477768" y="210565"/>
                  </a:lnTo>
                  <a:lnTo>
                    <a:pt x="3477768" y="1052829"/>
                  </a:lnTo>
                  <a:lnTo>
                    <a:pt x="3472208" y="1101123"/>
                  </a:lnTo>
                  <a:lnTo>
                    <a:pt x="3456372" y="1145448"/>
                  </a:lnTo>
                  <a:lnTo>
                    <a:pt x="3431521" y="1184544"/>
                  </a:lnTo>
                  <a:lnTo>
                    <a:pt x="3398916" y="1217149"/>
                  </a:lnTo>
                  <a:lnTo>
                    <a:pt x="3359820" y="1242000"/>
                  </a:lnTo>
                  <a:lnTo>
                    <a:pt x="3315495" y="1257836"/>
                  </a:lnTo>
                  <a:lnTo>
                    <a:pt x="3267202" y="1263395"/>
                  </a:lnTo>
                  <a:lnTo>
                    <a:pt x="210566" y="1263395"/>
                  </a:lnTo>
                  <a:lnTo>
                    <a:pt x="162272" y="1257836"/>
                  </a:lnTo>
                  <a:lnTo>
                    <a:pt x="117947" y="1242000"/>
                  </a:lnTo>
                  <a:lnTo>
                    <a:pt x="78851" y="1217149"/>
                  </a:lnTo>
                  <a:lnTo>
                    <a:pt x="46246" y="1184544"/>
                  </a:lnTo>
                  <a:lnTo>
                    <a:pt x="21395" y="1145448"/>
                  </a:lnTo>
                  <a:lnTo>
                    <a:pt x="5559" y="1101123"/>
                  </a:lnTo>
                  <a:lnTo>
                    <a:pt x="0" y="1052829"/>
                  </a:lnTo>
                  <a:lnTo>
                    <a:pt x="0" y="210565"/>
                  </a:lnTo>
                  <a:close/>
                </a:path>
              </a:pathLst>
            </a:custGeom>
            <a:ln w="9525">
              <a:solidFill>
                <a:srgbClr val="6CE9FF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87551" y="1774727"/>
            <a:ext cx="7495727" cy="1001612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9246" marR="3698">
              <a:spcBef>
                <a:spcPts val="77"/>
              </a:spcBef>
            </a:pPr>
            <a:r>
              <a:rPr sz="1675" spc="-4" dirty="0">
                <a:latin typeface="Calibri"/>
                <a:cs typeface="Calibri"/>
              </a:rPr>
              <a:t>Devlin </a:t>
            </a:r>
            <a:r>
              <a:rPr sz="1675" dirty="0">
                <a:latin typeface="Calibri"/>
                <a:cs typeface="Calibri"/>
              </a:rPr>
              <a:t>et al., </a:t>
            </a:r>
            <a:r>
              <a:rPr sz="1675" spc="-4" dirty="0">
                <a:latin typeface="Calibri"/>
                <a:cs typeface="Calibri"/>
              </a:rPr>
              <a:t>2018 proposed </a:t>
            </a:r>
            <a:r>
              <a:rPr sz="1675" dirty="0">
                <a:latin typeface="Calibri"/>
                <a:cs typeface="Calibri"/>
              </a:rPr>
              <a:t>the </a:t>
            </a:r>
            <a:r>
              <a:rPr sz="1675" spc="-4" dirty="0">
                <a:latin typeface="Calibri"/>
                <a:cs typeface="Calibri"/>
              </a:rPr>
              <a:t>“Masked LM” objective </a:t>
            </a:r>
            <a:r>
              <a:rPr sz="1675" dirty="0">
                <a:latin typeface="Calibri"/>
                <a:cs typeface="Calibri"/>
              </a:rPr>
              <a:t>and </a:t>
            </a:r>
            <a:r>
              <a:rPr sz="1675" b="1" spc="-4" dirty="0">
                <a:latin typeface="Calibri"/>
                <a:cs typeface="Calibri"/>
              </a:rPr>
              <a:t>released </a:t>
            </a:r>
            <a:r>
              <a:rPr sz="1675" b="1" dirty="0">
                <a:latin typeface="Calibri"/>
                <a:cs typeface="Calibri"/>
              </a:rPr>
              <a:t>the </a:t>
            </a:r>
            <a:r>
              <a:rPr sz="1675" b="1" spc="-4" dirty="0">
                <a:latin typeface="Calibri"/>
                <a:cs typeface="Calibri"/>
              </a:rPr>
              <a:t>weights </a:t>
            </a:r>
            <a:r>
              <a:rPr sz="1675" b="1" dirty="0">
                <a:latin typeface="Calibri"/>
                <a:cs typeface="Calibri"/>
              </a:rPr>
              <a:t>of a  pretrained </a:t>
            </a:r>
            <a:r>
              <a:rPr sz="1675" b="1" spc="-4" dirty="0">
                <a:latin typeface="Calibri"/>
                <a:cs typeface="Calibri"/>
              </a:rPr>
              <a:t>Transformer</a:t>
            </a:r>
            <a:r>
              <a:rPr sz="1675" spc="-4" dirty="0">
                <a:latin typeface="Calibri"/>
                <a:cs typeface="Calibri"/>
              </a:rPr>
              <a:t>, </a:t>
            </a:r>
            <a:r>
              <a:rPr sz="1675" dirty="0">
                <a:latin typeface="Calibri"/>
                <a:cs typeface="Calibri"/>
              </a:rPr>
              <a:t>a </a:t>
            </a:r>
            <a:r>
              <a:rPr sz="1675" spc="-4" dirty="0">
                <a:latin typeface="Calibri"/>
                <a:cs typeface="Calibri"/>
              </a:rPr>
              <a:t>model </a:t>
            </a:r>
            <a:r>
              <a:rPr sz="1675" dirty="0">
                <a:latin typeface="Calibri"/>
                <a:cs typeface="Calibri"/>
              </a:rPr>
              <a:t>they labeled</a:t>
            </a:r>
            <a:r>
              <a:rPr sz="1675" spc="-4" dirty="0">
                <a:latin typeface="Calibri"/>
                <a:cs typeface="Calibri"/>
              </a:rPr>
              <a:t> BERT.</a:t>
            </a:r>
            <a:endParaRPr sz="1675">
              <a:latin typeface="Calibri"/>
              <a:cs typeface="Calibri"/>
            </a:endParaRPr>
          </a:p>
          <a:p>
            <a:pPr>
              <a:spcBef>
                <a:spcPts val="11"/>
              </a:spcBef>
            </a:pPr>
            <a:endParaRPr sz="1420">
              <a:latin typeface="Calibri"/>
              <a:cs typeface="Calibri"/>
            </a:endParaRPr>
          </a:p>
          <a:p>
            <a:pPr marL="9246"/>
            <a:r>
              <a:rPr sz="1675" spc="-4" dirty="0">
                <a:latin typeface="Calibri"/>
                <a:cs typeface="Calibri"/>
              </a:rPr>
              <a:t>Some more details </a:t>
            </a:r>
            <a:r>
              <a:rPr sz="1675" dirty="0">
                <a:latin typeface="Calibri"/>
                <a:cs typeface="Calibri"/>
              </a:rPr>
              <a:t>about Masked LM </a:t>
            </a:r>
            <a:r>
              <a:rPr sz="1675" spc="-4" dirty="0">
                <a:latin typeface="Calibri"/>
                <a:cs typeface="Calibri"/>
              </a:rPr>
              <a:t>for</a:t>
            </a:r>
            <a:r>
              <a:rPr sz="1675" spc="11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BERT:</a:t>
            </a:r>
            <a:endParaRPr sz="1675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7550" y="2759424"/>
            <a:ext cx="4473585" cy="2408993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58870" indent="-249625">
              <a:spcBef>
                <a:spcPts val="495"/>
              </a:spcBef>
              <a:buClr>
                <a:srgbClr val="8B1515"/>
              </a:buClr>
              <a:buFont typeface="Times New Roman"/>
              <a:buChar char="•"/>
              <a:tabLst>
                <a:tab pos="258407" algn="l"/>
                <a:tab pos="258870" algn="l"/>
              </a:tabLst>
            </a:pPr>
            <a:r>
              <a:rPr sz="1675" dirty="0">
                <a:latin typeface="Calibri"/>
                <a:cs typeface="Calibri"/>
              </a:rPr>
              <a:t>Predict a random 15% of </a:t>
            </a:r>
            <a:r>
              <a:rPr sz="1675" spc="-4" dirty="0">
                <a:latin typeface="Calibri"/>
                <a:cs typeface="Calibri"/>
              </a:rPr>
              <a:t>(sub)word</a:t>
            </a:r>
            <a:r>
              <a:rPr sz="1675" spc="-15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tokens.</a:t>
            </a:r>
            <a:endParaRPr sz="1675">
              <a:latin typeface="Calibri"/>
              <a:cs typeface="Calibri"/>
            </a:endParaRPr>
          </a:p>
          <a:p>
            <a:pPr marL="508494" lvl="1" indent="-166879">
              <a:spcBef>
                <a:spcPts val="382"/>
              </a:spcBef>
              <a:buClr>
                <a:srgbClr val="007B92"/>
              </a:buClr>
              <a:buFont typeface="Times New Roman"/>
              <a:buChar char="•"/>
              <a:tabLst>
                <a:tab pos="508032" algn="l"/>
                <a:tab pos="508494" algn="l"/>
              </a:tabLst>
            </a:pPr>
            <a:r>
              <a:rPr sz="1529" dirty="0">
                <a:latin typeface="Calibri"/>
                <a:cs typeface="Calibri"/>
              </a:rPr>
              <a:t>Replace input word with [MASK] 80% </a:t>
            </a:r>
            <a:r>
              <a:rPr sz="1529" spc="-4" dirty="0">
                <a:latin typeface="Calibri"/>
                <a:cs typeface="Calibri"/>
              </a:rPr>
              <a:t>of </a:t>
            </a:r>
            <a:r>
              <a:rPr sz="1529" dirty="0">
                <a:latin typeface="Calibri"/>
                <a:cs typeface="Calibri"/>
              </a:rPr>
              <a:t>the</a:t>
            </a:r>
            <a:r>
              <a:rPr sz="1529" spc="-77" dirty="0">
                <a:latin typeface="Calibri"/>
                <a:cs typeface="Calibri"/>
              </a:rPr>
              <a:t> </a:t>
            </a:r>
            <a:r>
              <a:rPr sz="1529" dirty="0">
                <a:latin typeface="Calibri"/>
                <a:cs typeface="Calibri"/>
              </a:rPr>
              <a:t>time</a:t>
            </a:r>
            <a:endParaRPr sz="1529">
              <a:latin typeface="Calibri"/>
              <a:cs typeface="Calibri"/>
            </a:endParaRPr>
          </a:p>
          <a:p>
            <a:pPr marL="508032" marR="144227" lvl="1" indent="-166416">
              <a:spcBef>
                <a:spcPts val="368"/>
              </a:spcBef>
              <a:buClr>
                <a:srgbClr val="007B92"/>
              </a:buClr>
              <a:buFont typeface="Times New Roman"/>
              <a:buChar char="•"/>
              <a:tabLst>
                <a:tab pos="508032" algn="l"/>
                <a:tab pos="508494" algn="l"/>
              </a:tabLst>
            </a:pPr>
            <a:r>
              <a:rPr sz="1529" dirty="0">
                <a:latin typeface="Calibri"/>
                <a:cs typeface="Calibri"/>
              </a:rPr>
              <a:t>Replace input word with a random token 10%</a:t>
            </a:r>
            <a:r>
              <a:rPr sz="1529" spc="-95" dirty="0">
                <a:latin typeface="Calibri"/>
                <a:cs typeface="Calibri"/>
              </a:rPr>
              <a:t> </a:t>
            </a:r>
            <a:r>
              <a:rPr sz="1529" spc="-4" dirty="0">
                <a:latin typeface="Calibri"/>
                <a:cs typeface="Calibri"/>
              </a:rPr>
              <a:t>of  the</a:t>
            </a:r>
            <a:r>
              <a:rPr sz="1529" spc="-8" dirty="0">
                <a:latin typeface="Calibri"/>
                <a:cs typeface="Calibri"/>
              </a:rPr>
              <a:t> </a:t>
            </a:r>
            <a:r>
              <a:rPr sz="1529" dirty="0">
                <a:latin typeface="Calibri"/>
                <a:cs typeface="Calibri"/>
              </a:rPr>
              <a:t>time</a:t>
            </a:r>
            <a:endParaRPr sz="1529">
              <a:latin typeface="Calibri"/>
              <a:cs typeface="Calibri"/>
            </a:endParaRPr>
          </a:p>
          <a:p>
            <a:pPr marL="508032" marR="3698" lvl="1" indent="-166416">
              <a:spcBef>
                <a:spcPts val="368"/>
              </a:spcBef>
              <a:buClr>
                <a:srgbClr val="007B92"/>
              </a:buClr>
              <a:buFont typeface="Times New Roman"/>
              <a:buChar char="•"/>
              <a:tabLst>
                <a:tab pos="508032" algn="l"/>
                <a:tab pos="508494" algn="l"/>
              </a:tabLst>
            </a:pPr>
            <a:r>
              <a:rPr sz="1529" dirty="0">
                <a:latin typeface="Calibri"/>
                <a:cs typeface="Calibri"/>
              </a:rPr>
              <a:t>Leave input word </a:t>
            </a:r>
            <a:r>
              <a:rPr sz="1529" spc="-4" dirty="0">
                <a:latin typeface="Calibri"/>
                <a:cs typeface="Calibri"/>
              </a:rPr>
              <a:t>unchanged </a:t>
            </a:r>
            <a:r>
              <a:rPr sz="1529" dirty="0">
                <a:latin typeface="Calibri"/>
                <a:cs typeface="Calibri"/>
              </a:rPr>
              <a:t>10% </a:t>
            </a:r>
            <a:r>
              <a:rPr sz="1529" spc="-4" dirty="0">
                <a:latin typeface="Calibri"/>
                <a:cs typeface="Calibri"/>
              </a:rPr>
              <a:t>of </a:t>
            </a:r>
            <a:r>
              <a:rPr sz="1529" dirty="0">
                <a:latin typeface="Calibri"/>
                <a:cs typeface="Calibri"/>
              </a:rPr>
              <a:t>the time</a:t>
            </a:r>
            <a:r>
              <a:rPr sz="1529" spc="-77" dirty="0">
                <a:latin typeface="Calibri"/>
                <a:cs typeface="Calibri"/>
              </a:rPr>
              <a:t> </a:t>
            </a:r>
            <a:r>
              <a:rPr sz="1529" spc="-4" dirty="0">
                <a:latin typeface="Calibri"/>
                <a:cs typeface="Calibri"/>
              </a:rPr>
              <a:t>(but  still predict</a:t>
            </a:r>
            <a:r>
              <a:rPr sz="1529" spc="19" dirty="0">
                <a:latin typeface="Calibri"/>
                <a:cs typeface="Calibri"/>
              </a:rPr>
              <a:t> </a:t>
            </a:r>
            <a:r>
              <a:rPr sz="1529" dirty="0">
                <a:latin typeface="Calibri"/>
                <a:cs typeface="Calibri"/>
              </a:rPr>
              <a:t>it!)</a:t>
            </a:r>
            <a:endParaRPr sz="1529">
              <a:latin typeface="Calibri"/>
              <a:cs typeface="Calibri"/>
            </a:endParaRPr>
          </a:p>
          <a:p>
            <a:pPr marL="258407" marR="80434" indent="-249625">
              <a:spcBef>
                <a:spcPts val="368"/>
              </a:spcBef>
              <a:buClr>
                <a:srgbClr val="8B1515"/>
              </a:buClr>
              <a:buFont typeface="Times New Roman"/>
              <a:buChar char="•"/>
              <a:tabLst>
                <a:tab pos="258407" algn="l"/>
                <a:tab pos="258870" algn="l"/>
              </a:tabLst>
            </a:pPr>
            <a:r>
              <a:rPr sz="1529" dirty="0">
                <a:latin typeface="Calibri"/>
                <a:cs typeface="Calibri"/>
              </a:rPr>
              <a:t>Why? </a:t>
            </a:r>
            <a:r>
              <a:rPr sz="1529" spc="-4" dirty="0">
                <a:latin typeface="Calibri"/>
                <a:cs typeface="Calibri"/>
              </a:rPr>
              <a:t>Doesn’t </a:t>
            </a:r>
            <a:r>
              <a:rPr sz="1529" dirty="0">
                <a:latin typeface="Calibri"/>
                <a:cs typeface="Calibri"/>
              </a:rPr>
              <a:t>let the model </a:t>
            </a:r>
            <a:r>
              <a:rPr sz="1529" spc="-4" dirty="0">
                <a:latin typeface="Calibri"/>
                <a:cs typeface="Calibri"/>
              </a:rPr>
              <a:t>get </a:t>
            </a:r>
            <a:r>
              <a:rPr sz="1529" dirty="0">
                <a:latin typeface="Calibri"/>
                <a:cs typeface="Calibri"/>
              </a:rPr>
              <a:t>complacent and</a:t>
            </a:r>
            <a:r>
              <a:rPr sz="1529" spc="-69" dirty="0">
                <a:latin typeface="Calibri"/>
                <a:cs typeface="Calibri"/>
              </a:rPr>
              <a:t> </a:t>
            </a:r>
            <a:r>
              <a:rPr sz="1529" spc="-4" dirty="0">
                <a:latin typeface="Calibri"/>
                <a:cs typeface="Calibri"/>
              </a:rPr>
              <a:t>not  build strong representations of </a:t>
            </a:r>
            <a:r>
              <a:rPr sz="1529" dirty="0">
                <a:latin typeface="Calibri"/>
                <a:cs typeface="Calibri"/>
              </a:rPr>
              <a:t>non-masked </a:t>
            </a:r>
            <a:r>
              <a:rPr sz="1529" spc="-4" dirty="0">
                <a:latin typeface="Calibri"/>
                <a:cs typeface="Calibri"/>
              </a:rPr>
              <a:t>words.  (No </a:t>
            </a:r>
            <a:r>
              <a:rPr sz="1529" dirty="0">
                <a:latin typeface="Calibri"/>
                <a:cs typeface="Calibri"/>
              </a:rPr>
              <a:t>masks are </a:t>
            </a:r>
            <a:r>
              <a:rPr sz="1529" spc="-4" dirty="0">
                <a:latin typeface="Calibri"/>
                <a:cs typeface="Calibri"/>
              </a:rPr>
              <a:t>seen </a:t>
            </a:r>
            <a:r>
              <a:rPr sz="1529" dirty="0">
                <a:latin typeface="Calibri"/>
                <a:cs typeface="Calibri"/>
              </a:rPr>
              <a:t>at fine-tuning</a:t>
            </a:r>
            <a:r>
              <a:rPr sz="1529" spc="-29" dirty="0">
                <a:latin typeface="Calibri"/>
                <a:cs typeface="Calibri"/>
              </a:rPr>
              <a:t> </a:t>
            </a:r>
            <a:r>
              <a:rPr sz="1529" dirty="0">
                <a:latin typeface="Calibri"/>
                <a:cs typeface="Calibri"/>
              </a:rPr>
              <a:t>time!)</a:t>
            </a:r>
            <a:endParaRPr sz="1529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93347" y="2885680"/>
            <a:ext cx="1063159" cy="210929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310" spc="-8" dirty="0">
                <a:solidFill>
                  <a:srgbClr val="175E53"/>
                </a:solidFill>
                <a:latin typeface="Calibri"/>
                <a:cs typeface="Calibri"/>
              </a:rPr>
              <a:t>[Predict</a:t>
            </a:r>
            <a:r>
              <a:rPr sz="1310" spc="-33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310" dirty="0">
                <a:solidFill>
                  <a:srgbClr val="175E53"/>
                </a:solidFill>
                <a:latin typeface="Calibri"/>
                <a:cs typeface="Calibri"/>
              </a:rPr>
              <a:t>these!]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443805" y="4285999"/>
            <a:ext cx="1978399" cy="288945"/>
          </a:xfrm>
          <a:prstGeom prst="rect">
            <a:avLst/>
          </a:prstGeom>
        </p:spPr>
        <p:txBody>
          <a:bodyPr vert="horz" wrap="square" lIns="0" tIns="8783" rIns="0" bIns="0" rtlCol="0">
            <a:spAutoFit/>
          </a:bodyPr>
          <a:lstStyle/>
          <a:p>
            <a:pPr marL="9246">
              <a:spcBef>
                <a:spcPts val="69"/>
              </a:spcBef>
              <a:tabLst>
                <a:tab pos="256559" algn="l"/>
                <a:tab pos="856119" algn="l"/>
                <a:tab pos="1224084" algn="l"/>
                <a:tab pos="1629030" algn="l"/>
              </a:tabLst>
            </a:pPr>
            <a:r>
              <a:rPr sz="1820" i="1" spc="-4" dirty="0">
                <a:latin typeface="Calibri"/>
                <a:cs typeface="Calibri"/>
              </a:rPr>
              <a:t>I	</a:t>
            </a:r>
            <a:r>
              <a:rPr sz="1820" i="1" spc="-8" dirty="0">
                <a:solidFill>
                  <a:srgbClr val="FF0000"/>
                </a:solidFill>
                <a:latin typeface="Calibri"/>
                <a:cs typeface="Calibri"/>
              </a:rPr>
              <a:t>piz</a:t>
            </a:r>
            <a:r>
              <a:rPr sz="1820" i="1" spc="-44" dirty="0">
                <a:solidFill>
                  <a:srgbClr val="FF0000"/>
                </a:solidFill>
                <a:latin typeface="Calibri"/>
                <a:cs typeface="Calibri"/>
              </a:rPr>
              <a:t>z</a:t>
            </a:r>
            <a:r>
              <a:rPr sz="1820" i="1" spc="-4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20" i="1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sz="1820" i="1" spc="-29" dirty="0">
                <a:latin typeface="Calibri"/>
                <a:cs typeface="Calibri"/>
              </a:rPr>
              <a:t>t</a:t>
            </a:r>
            <a:r>
              <a:rPr sz="1820" i="1" spc="-4" dirty="0">
                <a:latin typeface="Calibri"/>
                <a:cs typeface="Calibri"/>
              </a:rPr>
              <a:t>o</a:t>
            </a:r>
            <a:r>
              <a:rPr sz="1820" i="1" dirty="0">
                <a:latin typeface="Calibri"/>
                <a:cs typeface="Calibri"/>
              </a:rPr>
              <a:t>	</a:t>
            </a:r>
            <a:r>
              <a:rPr sz="1820" i="1" spc="-4" dirty="0">
                <a:latin typeface="Calibri"/>
                <a:cs typeface="Calibri"/>
              </a:rPr>
              <a:t>the</a:t>
            </a:r>
            <a:r>
              <a:rPr sz="1820" i="1" dirty="0">
                <a:latin typeface="Calibri"/>
                <a:cs typeface="Calibri"/>
              </a:rPr>
              <a:t>	</a:t>
            </a:r>
            <a:r>
              <a:rPr sz="1820" i="1" spc="-4" dirty="0">
                <a:latin typeface="Calibri"/>
                <a:cs typeface="Calibri"/>
              </a:rPr>
              <a:t>[M]</a:t>
            </a:r>
            <a:endParaRPr sz="182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034659" y="2826238"/>
            <a:ext cx="452998" cy="267565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9246">
              <a:spcBef>
                <a:spcPts val="77"/>
              </a:spcBef>
            </a:pPr>
            <a:r>
              <a:rPr sz="1675" i="1" spc="-11" dirty="0">
                <a:latin typeface="Calibri"/>
                <a:cs typeface="Calibri"/>
              </a:rPr>
              <a:t>store</a:t>
            </a:r>
            <a:endParaRPr sz="1675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671506" y="2826237"/>
            <a:ext cx="1361305" cy="1463469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9246">
              <a:spcBef>
                <a:spcPts val="77"/>
              </a:spcBef>
              <a:tabLst>
                <a:tab pos="621750" algn="l"/>
              </a:tabLst>
            </a:pPr>
            <a:r>
              <a:rPr sz="1675" i="1" spc="-4" dirty="0">
                <a:latin typeface="Calibri"/>
                <a:cs typeface="Calibri"/>
              </a:rPr>
              <a:t>went	</a:t>
            </a:r>
            <a:r>
              <a:rPr sz="1675" i="1" spc="-22" dirty="0">
                <a:latin typeface="Calibri"/>
                <a:cs typeface="Calibri"/>
              </a:rPr>
              <a:t>to</a:t>
            </a:r>
            <a:endParaRPr sz="1675">
              <a:latin typeface="Calibri"/>
              <a:cs typeface="Calibri"/>
            </a:endParaRPr>
          </a:p>
          <a:p>
            <a:pPr>
              <a:spcBef>
                <a:spcPts val="26"/>
              </a:spcBef>
            </a:pPr>
            <a:endParaRPr sz="1930">
              <a:latin typeface="Calibri"/>
              <a:cs typeface="Calibri"/>
            </a:endParaRPr>
          </a:p>
          <a:p>
            <a:pPr marL="389692" marR="3698" indent="-192303"/>
            <a:r>
              <a:rPr sz="1947" spc="48" dirty="0">
                <a:latin typeface="Calibri"/>
                <a:cs typeface="Calibri"/>
              </a:rPr>
              <a:t>T</a:t>
            </a:r>
            <a:r>
              <a:rPr sz="1947" spc="26" dirty="0">
                <a:latin typeface="Calibri"/>
                <a:cs typeface="Calibri"/>
              </a:rPr>
              <a:t>r</a:t>
            </a:r>
            <a:r>
              <a:rPr sz="1947" spc="22" dirty="0">
                <a:latin typeface="Calibri"/>
                <a:cs typeface="Calibri"/>
              </a:rPr>
              <a:t>ansfo</a:t>
            </a:r>
            <a:r>
              <a:rPr sz="1947" spc="8" dirty="0">
                <a:latin typeface="Calibri"/>
                <a:cs typeface="Calibri"/>
              </a:rPr>
              <a:t>rmer  </a:t>
            </a:r>
            <a:r>
              <a:rPr sz="1947" spc="29" dirty="0">
                <a:latin typeface="Calibri"/>
                <a:cs typeface="Calibri"/>
              </a:rPr>
              <a:t>Encoder</a:t>
            </a:r>
            <a:endParaRPr sz="1947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979452" y="5658268"/>
            <a:ext cx="1335881" cy="210929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310" spc="-4" dirty="0">
                <a:solidFill>
                  <a:srgbClr val="175E53"/>
                </a:solidFill>
                <a:latin typeface="Calibri"/>
                <a:cs typeface="Calibri"/>
              </a:rPr>
              <a:t>[</a:t>
            </a:r>
            <a:r>
              <a:rPr sz="1310" u="sng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Devlin et </a:t>
            </a:r>
            <a:r>
              <a:rPr sz="1310" u="sng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al.,</a:t>
            </a:r>
            <a:r>
              <a:rPr sz="1310" u="sng" spc="-29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310" u="sng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2018</a:t>
            </a:r>
            <a:r>
              <a:rPr sz="1310" spc="-4" dirty="0">
                <a:solidFill>
                  <a:srgbClr val="175E53"/>
                </a:solidFill>
                <a:latin typeface="Calibri"/>
                <a:cs typeface="Calibri"/>
              </a:rPr>
              <a:t>]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207446" y="4622695"/>
            <a:ext cx="55469" cy="388284"/>
          </a:xfrm>
          <a:custGeom>
            <a:avLst/>
            <a:gdLst/>
            <a:ahLst/>
            <a:cxnLst/>
            <a:rect l="l" t="t" r="r" b="b"/>
            <a:pathLst>
              <a:path w="76200" h="533400">
                <a:moveTo>
                  <a:pt x="44450" y="63500"/>
                </a:moveTo>
                <a:lnTo>
                  <a:pt x="31750" y="63500"/>
                </a:lnTo>
                <a:lnTo>
                  <a:pt x="31750" y="533400"/>
                </a:lnTo>
                <a:lnTo>
                  <a:pt x="44450" y="533400"/>
                </a:lnTo>
                <a:lnTo>
                  <a:pt x="44450" y="63500"/>
                </a:lnTo>
                <a:close/>
              </a:path>
              <a:path w="76200" h="53340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53340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23" name="object 23"/>
          <p:cNvSpPr txBox="1"/>
          <p:nvPr/>
        </p:nvSpPr>
        <p:spPr>
          <a:xfrm>
            <a:off x="7934168" y="5112894"/>
            <a:ext cx="648989" cy="210929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310" dirty="0">
                <a:solidFill>
                  <a:srgbClr val="175E53"/>
                </a:solidFill>
                <a:latin typeface="Calibri"/>
                <a:cs typeface="Calibri"/>
              </a:rPr>
              <a:t>[Mas</a:t>
            </a:r>
            <a:r>
              <a:rPr sz="1310" spc="-48" dirty="0">
                <a:solidFill>
                  <a:srgbClr val="175E53"/>
                </a:solidFill>
                <a:latin typeface="Calibri"/>
                <a:cs typeface="Calibri"/>
              </a:rPr>
              <a:t>k</a:t>
            </a:r>
            <a:r>
              <a:rPr sz="1310" dirty="0">
                <a:solidFill>
                  <a:srgbClr val="175E53"/>
                </a:solidFill>
                <a:latin typeface="Calibri"/>
                <a:cs typeface="Calibri"/>
              </a:rPr>
              <a:t>e</a:t>
            </a:r>
            <a:r>
              <a:rPr sz="1310" spc="4" dirty="0">
                <a:solidFill>
                  <a:srgbClr val="175E53"/>
                </a:solidFill>
                <a:latin typeface="Calibri"/>
                <a:cs typeface="Calibri"/>
              </a:rPr>
              <a:t>d</a:t>
            </a:r>
            <a:r>
              <a:rPr sz="1310" dirty="0">
                <a:solidFill>
                  <a:srgbClr val="175E53"/>
                </a:solidFill>
                <a:latin typeface="Calibri"/>
                <a:cs typeface="Calibri"/>
              </a:rPr>
              <a:t>]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913336" y="5112894"/>
            <a:ext cx="736353" cy="210929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310" dirty="0">
                <a:solidFill>
                  <a:srgbClr val="175E53"/>
                </a:solidFill>
                <a:latin typeface="Calibri"/>
                <a:cs typeface="Calibri"/>
              </a:rPr>
              <a:t>[</a:t>
            </a:r>
            <a:r>
              <a:rPr sz="1310" spc="-33" dirty="0">
                <a:solidFill>
                  <a:srgbClr val="175E53"/>
                </a:solidFill>
                <a:latin typeface="Calibri"/>
                <a:cs typeface="Calibri"/>
              </a:rPr>
              <a:t>R</a:t>
            </a:r>
            <a:r>
              <a:rPr sz="1310" dirty="0">
                <a:solidFill>
                  <a:srgbClr val="175E53"/>
                </a:solidFill>
                <a:latin typeface="Calibri"/>
                <a:cs typeface="Calibri"/>
              </a:rPr>
              <a:t>e</a:t>
            </a:r>
            <a:r>
              <a:rPr sz="1310" spc="4" dirty="0">
                <a:solidFill>
                  <a:srgbClr val="175E53"/>
                </a:solidFill>
                <a:latin typeface="Calibri"/>
                <a:cs typeface="Calibri"/>
              </a:rPr>
              <a:t>p</a:t>
            </a:r>
            <a:r>
              <a:rPr sz="1310" spc="-4" dirty="0">
                <a:solidFill>
                  <a:srgbClr val="175E53"/>
                </a:solidFill>
                <a:latin typeface="Calibri"/>
                <a:cs typeface="Calibri"/>
              </a:rPr>
              <a:t>l</a:t>
            </a:r>
            <a:r>
              <a:rPr sz="1310" dirty="0">
                <a:solidFill>
                  <a:srgbClr val="175E53"/>
                </a:solidFill>
                <a:latin typeface="Calibri"/>
                <a:cs typeface="Calibri"/>
              </a:rPr>
              <a:t>aced]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510462" y="4622695"/>
            <a:ext cx="279656" cy="527882"/>
          </a:xfrm>
          <a:custGeom>
            <a:avLst/>
            <a:gdLst/>
            <a:ahLst/>
            <a:cxnLst/>
            <a:rect l="l" t="t" r="r" b="b"/>
            <a:pathLst>
              <a:path w="384175" h="725170">
                <a:moveTo>
                  <a:pt x="342868" y="64553"/>
                </a:moveTo>
                <a:lnTo>
                  <a:pt x="0" y="719112"/>
                </a:lnTo>
                <a:lnTo>
                  <a:pt x="11175" y="725004"/>
                </a:lnTo>
                <a:lnTo>
                  <a:pt x="354134" y="70461"/>
                </a:lnTo>
                <a:lnTo>
                  <a:pt x="342868" y="64553"/>
                </a:lnTo>
                <a:close/>
              </a:path>
              <a:path w="384175" h="725170">
                <a:moveTo>
                  <a:pt x="382887" y="53339"/>
                </a:moveTo>
                <a:lnTo>
                  <a:pt x="348742" y="53339"/>
                </a:lnTo>
                <a:lnTo>
                  <a:pt x="360045" y="59181"/>
                </a:lnTo>
                <a:lnTo>
                  <a:pt x="354134" y="70461"/>
                </a:lnTo>
                <a:lnTo>
                  <a:pt x="382270" y="85217"/>
                </a:lnTo>
                <a:lnTo>
                  <a:pt x="382887" y="53339"/>
                </a:lnTo>
                <a:close/>
              </a:path>
              <a:path w="384175" h="725170">
                <a:moveTo>
                  <a:pt x="348742" y="53339"/>
                </a:moveTo>
                <a:lnTo>
                  <a:pt x="342868" y="64553"/>
                </a:lnTo>
                <a:lnTo>
                  <a:pt x="354134" y="70461"/>
                </a:lnTo>
                <a:lnTo>
                  <a:pt x="360045" y="59181"/>
                </a:lnTo>
                <a:lnTo>
                  <a:pt x="348742" y="53339"/>
                </a:lnTo>
                <a:close/>
              </a:path>
              <a:path w="384175" h="725170">
                <a:moveTo>
                  <a:pt x="383921" y="0"/>
                </a:moveTo>
                <a:lnTo>
                  <a:pt x="314706" y="49783"/>
                </a:lnTo>
                <a:lnTo>
                  <a:pt x="342868" y="64553"/>
                </a:lnTo>
                <a:lnTo>
                  <a:pt x="348742" y="53339"/>
                </a:lnTo>
                <a:lnTo>
                  <a:pt x="382887" y="53339"/>
                </a:lnTo>
                <a:lnTo>
                  <a:pt x="3839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26" name="object 26"/>
          <p:cNvSpPr txBox="1"/>
          <p:nvPr/>
        </p:nvSpPr>
        <p:spPr>
          <a:xfrm>
            <a:off x="6834955" y="5112894"/>
            <a:ext cx="993822" cy="210929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310" dirty="0">
                <a:solidFill>
                  <a:srgbClr val="175E53"/>
                </a:solidFill>
                <a:latin typeface="Calibri"/>
                <a:cs typeface="Calibri"/>
              </a:rPr>
              <a:t>[Not</a:t>
            </a:r>
            <a:r>
              <a:rPr sz="1310" spc="-51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310" spc="-4" dirty="0">
                <a:solidFill>
                  <a:srgbClr val="175E53"/>
                </a:solidFill>
                <a:latin typeface="Calibri"/>
                <a:cs typeface="Calibri"/>
              </a:rPr>
              <a:t>replaced]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326412" y="4622695"/>
            <a:ext cx="90600" cy="526495"/>
          </a:xfrm>
          <a:custGeom>
            <a:avLst/>
            <a:gdLst/>
            <a:ahLst/>
            <a:cxnLst/>
            <a:rect l="l" t="t" r="r" b="b"/>
            <a:pathLst>
              <a:path w="124459" h="723264">
                <a:moveTo>
                  <a:pt x="79972" y="74852"/>
                </a:moveTo>
                <a:lnTo>
                  <a:pt x="0" y="721283"/>
                </a:lnTo>
                <a:lnTo>
                  <a:pt x="12700" y="722845"/>
                </a:lnTo>
                <a:lnTo>
                  <a:pt x="92668" y="76410"/>
                </a:lnTo>
                <a:lnTo>
                  <a:pt x="79972" y="74852"/>
                </a:lnTo>
                <a:close/>
              </a:path>
              <a:path w="124459" h="723264">
                <a:moveTo>
                  <a:pt x="117687" y="62230"/>
                </a:moveTo>
                <a:lnTo>
                  <a:pt x="81533" y="62230"/>
                </a:lnTo>
                <a:lnTo>
                  <a:pt x="94233" y="63753"/>
                </a:lnTo>
                <a:lnTo>
                  <a:pt x="92668" y="76410"/>
                </a:lnTo>
                <a:lnTo>
                  <a:pt x="124078" y="80263"/>
                </a:lnTo>
                <a:lnTo>
                  <a:pt x="117687" y="62230"/>
                </a:lnTo>
                <a:close/>
              </a:path>
              <a:path w="124459" h="723264">
                <a:moveTo>
                  <a:pt x="81533" y="62230"/>
                </a:moveTo>
                <a:lnTo>
                  <a:pt x="79972" y="74852"/>
                </a:lnTo>
                <a:lnTo>
                  <a:pt x="92668" y="76410"/>
                </a:lnTo>
                <a:lnTo>
                  <a:pt x="94233" y="63753"/>
                </a:lnTo>
                <a:lnTo>
                  <a:pt x="81533" y="62230"/>
                </a:lnTo>
                <a:close/>
              </a:path>
              <a:path w="124459" h="723264">
                <a:moveTo>
                  <a:pt x="95630" y="0"/>
                </a:moveTo>
                <a:lnTo>
                  <a:pt x="48513" y="70993"/>
                </a:lnTo>
                <a:lnTo>
                  <a:pt x="79972" y="74852"/>
                </a:lnTo>
                <a:lnTo>
                  <a:pt x="81533" y="62230"/>
                </a:lnTo>
                <a:lnTo>
                  <a:pt x="117687" y="62230"/>
                </a:lnTo>
                <a:lnTo>
                  <a:pt x="956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D8379A6-2AAF-4298-B176-6FF3F2C2C89C}"/>
              </a:ext>
            </a:extLst>
          </p:cNvPr>
          <p:cNvSpPr txBox="1"/>
          <p:nvPr/>
        </p:nvSpPr>
        <p:spPr>
          <a:xfrm>
            <a:off x="134471" y="6488295"/>
            <a:ext cx="909223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7553">
              <a:defRPr/>
            </a:pPr>
            <a:r>
              <a:rPr lang="en-US" sz="1165" dirty="0">
                <a:solidFill>
                  <a:prstClr val="black"/>
                </a:solidFill>
                <a:latin typeface="Calibri"/>
              </a:rPr>
              <a:t>John Hewitt</a:t>
            </a:r>
          </a:p>
        </p:txBody>
      </p:sp>
      <p:sp>
        <p:nvSpPr>
          <p:cNvPr id="29" name="Title 28">
            <a:extLst>
              <a:ext uri="{FF2B5EF4-FFF2-40B4-BE49-F238E27FC236}">
                <a16:creationId xmlns:a16="http://schemas.microsoft.com/office/drawing/2014/main" id="{F0799F42-4198-4000-89F4-B99822497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222146"/>
            <a:ext cx="8109585" cy="955918"/>
          </a:xfrm>
        </p:spPr>
        <p:txBody>
          <a:bodyPr/>
          <a:lstStyle/>
          <a:p>
            <a:r>
              <a:rPr lang="en-US" sz="3106" dirty="0">
                <a:latin typeface="Calibri"/>
                <a:cs typeface="Calibri"/>
              </a:rPr>
              <a:t>BERT: </a:t>
            </a:r>
            <a:r>
              <a:rPr lang="en-US" sz="3106" spc="-4" dirty="0">
                <a:latin typeface="Calibri"/>
                <a:cs typeface="Calibri"/>
              </a:rPr>
              <a:t>Bidirectional Encoder Representations from</a:t>
            </a:r>
            <a:r>
              <a:rPr lang="en-US" sz="3106" spc="44" dirty="0">
                <a:latin typeface="Calibri"/>
                <a:cs typeface="Calibri"/>
              </a:rPr>
              <a:t> </a:t>
            </a:r>
            <a:r>
              <a:rPr lang="en-US" sz="3106" spc="-4" dirty="0" err="1">
                <a:latin typeface="Calibri"/>
                <a:cs typeface="Calibri"/>
              </a:rPr>
              <a:t>Tranformers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6661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06730" y="1432112"/>
            <a:ext cx="7950574" cy="686637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345160" marR="4931" indent="-332832" defTabSz="887553">
              <a:lnSpc>
                <a:spcPct val="100800"/>
              </a:lnSpc>
              <a:spcBef>
                <a:spcPts val="73"/>
              </a:spcBef>
              <a:buClr>
                <a:srgbClr val="CC0000"/>
              </a:buClr>
              <a:buFont typeface="Times New Roman"/>
              <a:buChar char="•"/>
              <a:tabLst>
                <a:tab pos="344544" algn="l"/>
                <a:tab pos="345160" algn="l"/>
              </a:tabLst>
              <a:defRPr/>
            </a:pPr>
            <a:r>
              <a:rPr sz="1941" dirty="0">
                <a:solidFill>
                  <a:prstClr val="black"/>
                </a:solidFill>
                <a:latin typeface="Arial"/>
                <a:cs typeface="Arial"/>
              </a:rPr>
              <a:t>Mask out </a:t>
            </a:r>
            <a:r>
              <a:rPr sz="1941" i="1" dirty="0">
                <a:solidFill>
                  <a:prstClr val="black"/>
                </a:solidFill>
                <a:latin typeface="Trebuchet MS"/>
                <a:cs typeface="Trebuchet MS"/>
              </a:rPr>
              <a:t>k</a:t>
            </a:r>
            <a:r>
              <a:rPr sz="1941" dirty="0">
                <a:solidFill>
                  <a:prstClr val="black"/>
                </a:solidFill>
                <a:latin typeface="Arial"/>
                <a:cs typeface="Arial"/>
              </a:rPr>
              <a:t>% of the input words, and then predict the  masked words</a:t>
            </a:r>
          </a:p>
          <a:p>
            <a:pPr marL="677992" lvl="1" indent="-221888" defTabSz="887553">
              <a:spcBef>
                <a:spcPts val="607"/>
              </a:spcBef>
              <a:buClr>
                <a:srgbClr val="3A87FF"/>
              </a:buClr>
              <a:buFont typeface="Times New Roman"/>
              <a:buChar char="•"/>
              <a:tabLst>
                <a:tab pos="677992" algn="l"/>
              </a:tabLst>
              <a:defRPr/>
            </a:pPr>
            <a:r>
              <a:rPr sz="1941" dirty="0">
                <a:solidFill>
                  <a:prstClr val="black"/>
                </a:solidFill>
                <a:latin typeface="Arial"/>
                <a:cs typeface="Arial"/>
              </a:rPr>
              <a:t>They always use </a:t>
            </a:r>
            <a:r>
              <a:rPr sz="1941" i="1" dirty="0">
                <a:solidFill>
                  <a:prstClr val="black"/>
                </a:solidFill>
                <a:latin typeface="Trebuchet MS"/>
                <a:cs typeface="Trebuchet MS"/>
              </a:rPr>
              <a:t>k </a:t>
            </a:r>
            <a:r>
              <a:rPr sz="1941" dirty="0">
                <a:solidFill>
                  <a:prstClr val="black"/>
                </a:solidFill>
                <a:latin typeface="Arial"/>
                <a:cs typeface="Arial"/>
              </a:rPr>
              <a:t>= 15%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20757" y="2730336"/>
            <a:ext cx="870328" cy="764527"/>
          </a:xfrm>
          <a:prstGeom prst="rect">
            <a:avLst/>
          </a:prstGeom>
        </p:spPr>
        <p:txBody>
          <a:bodyPr vert="horz" wrap="square" lIns="0" tIns="89367" rIns="0" bIns="0" rtlCol="0">
            <a:spAutoFit/>
          </a:bodyPr>
          <a:lstStyle/>
          <a:p>
            <a:pPr algn="ctr" defTabSz="887553">
              <a:spcBef>
                <a:spcPts val="704"/>
              </a:spcBef>
              <a:defRPr/>
            </a:pPr>
            <a:r>
              <a:rPr sz="1941" dirty="0">
                <a:solidFill>
                  <a:prstClr val="black"/>
                </a:solidFill>
                <a:latin typeface="Arial"/>
                <a:cs typeface="Arial"/>
              </a:rPr>
              <a:t>store</a:t>
            </a:r>
          </a:p>
          <a:p>
            <a:pPr marL="44994" algn="ctr" defTabSz="887553">
              <a:spcBef>
                <a:spcPts val="602"/>
              </a:spcBef>
              <a:defRPr/>
            </a:pPr>
            <a:r>
              <a:rPr sz="1941" dirty="0">
                <a:solidFill>
                  <a:prstClr val="black"/>
                </a:solidFill>
                <a:latin typeface="Arial"/>
                <a:cs typeface="Arial"/>
              </a:rPr>
              <a:t>↑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13915" y="2730336"/>
            <a:ext cx="1443451" cy="764527"/>
          </a:xfrm>
          <a:prstGeom prst="rect">
            <a:avLst/>
          </a:prstGeom>
        </p:spPr>
        <p:txBody>
          <a:bodyPr vert="horz" wrap="square" lIns="0" tIns="89367" rIns="0" bIns="0" rtlCol="0">
            <a:spAutoFit/>
          </a:bodyPr>
          <a:lstStyle/>
          <a:p>
            <a:pPr algn="ctr" defTabSz="887553">
              <a:spcBef>
                <a:spcPts val="704"/>
              </a:spcBef>
              <a:defRPr/>
            </a:pPr>
            <a:r>
              <a:rPr sz="1941" dirty="0">
                <a:solidFill>
                  <a:prstClr val="black"/>
                </a:solidFill>
                <a:latin typeface="Arial"/>
                <a:cs typeface="Arial"/>
              </a:rPr>
              <a:t>gallon</a:t>
            </a:r>
          </a:p>
          <a:p>
            <a:pPr marL="32051" algn="ctr" defTabSz="887553">
              <a:spcBef>
                <a:spcPts val="602"/>
              </a:spcBef>
              <a:defRPr/>
            </a:pPr>
            <a:r>
              <a:rPr sz="1941" dirty="0">
                <a:solidFill>
                  <a:prstClr val="black"/>
                </a:solidFill>
                <a:latin typeface="Arial"/>
                <a:cs typeface="Arial"/>
              </a:rPr>
              <a:t>↑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06730" y="3659258"/>
            <a:ext cx="8044732" cy="1463356"/>
          </a:xfrm>
          <a:prstGeom prst="rect">
            <a:avLst/>
          </a:prstGeom>
        </p:spPr>
        <p:txBody>
          <a:bodyPr vert="horz" wrap="square" lIns="0" tIns="12326" rIns="0" bIns="0" rtlCol="0">
            <a:spAutoFit/>
          </a:bodyPr>
          <a:lstStyle/>
          <a:p>
            <a:pPr marL="1005893" defTabSz="887553">
              <a:spcBef>
                <a:spcPts val="97"/>
              </a:spcBef>
              <a:defRPr/>
            </a:pPr>
            <a:r>
              <a:rPr sz="1941" dirty="0">
                <a:solidFill>
                  <a:prstClr val="black"/>
                </a:solidFill>
                <a:latin typeface="Arial"/>
                <a:cs typeface="Arial"/>
              </a:rPr>
              <a:t>the man went to the [MASK] to buy a [MASK] of milk</a:t>
            </a:r>
          </a:p>
          <a:p>
            <a:pPr defTabSz="887553">
              <a:spcBef>
                <a:spcPts val="39"/>
              </a:spcBef>
              <a:defRPr/>
            </a:pPr>
            <a:endParaRPr sz="3106" dirty="0">
              <a:solidFill>
                <a:prstClr val="black"/>
              </a:solidFill>
              <a:latin typeface="Arial"/>
              <a:cs typeface="Arial"/>
            </a:endParaRPr>
          </a:p>
          <a:p>
            <a:pPr marL="345160" indent="-332832" defTabSz="887553">
              <a:buClr>
                <a:srgbClr val="CC0000"/>
              </a:buClr>
              <a:buFont typeface="Times New Roman"/>
              <a:buChar char="•"/>
              <a:tabLst>
                <a:tab pos="344544" algn="l"/>
                <a:tab pos="345160" algn="l"/>
              </a:tabLst>
              <a:defRPr/>
            </a:pPr>
            <a:r>
              <a:rPr sz="1941" dirty="0">
                <a:solidFill>
                  <a:prstClr val="black"/>
                </a:solidFill>
                <a:latin typeface="Arial"/>
                <a:cs typeface="Arial"/>
              </a:rPr>
              <a:t>Too little masking: Too expensive to train</a:t>
            </a:r>
          </a:p>
          <a:p>
            <a:pPr marL="345160" indent="-332832" defTabSz="887553">
              <a:spcBef>
                <a:spcPts val="607"/>
              </a:spcBef>
              <a:buClr>
                <a:srgbClr val="CC0000"/>
              </a:buClr>
              <a:buFont typeface="Times New Roman"/>
              <a:buChar char="•"/>
              <a:tabLst>
                <a:tab pos="344544" algn="l"/>
                <a:tab pos="345160" algn="l"/>
              </a:tabLst>
              <a:defRPr/>
            </a:pPr>
            <a:r>
              <a:rPr sz="1941" dirty="0">
                <a:solidFill>
                  <a:prstClr val="black"/>
                </a:solidFill>
                <a:latin typeface="Arial"/>
                <a:cs typeface="Arial"/>
              </a:rPr>
              <a:t>Too much masking: Not enough context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0CB112-A37D-4E37-BEFD-9C08C5A35B69}"/>
              </a:ext>
            </a:extLst>
          </p:cNvPr>
          <p:cNvSpPr txBox="1"/>
          <p:nvPr/>
        </p:nvSpPr>
        <p:spPr>
          <a:xfrm>
            <a:off x="134470" y="6488295"/>
            <a:ext cx="1470274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7553">
              <a:defRPr/>
            </a:pPr>
            <a:r>
              <a:rPr lang="en-US" sz="1165" dirty="0">
                <a:solidFill>
                  <a:prstClr val="black"/>
                </a:solidFill>
                <a:latin typeface="Calibri"/>
              </a:rPr>
              <a:t>Christopher Manning</a:t>
            </a:r>
          </a:p>
        </p:txBody>
      </p:sp>
      <p:sp>
        <p:nvSpPr>
          <p:cNvPr id="11" name="Title 28">
            <a:extLst>
              <a:ext uri="{FF2B5EF4-FFF2-40B4-BE49-F238E27FC236}">
                <a16:creationId xmlns:a16="http://schemas.microsoft.com/office/drawing/2014/main" id="{40A4A518-7A84-4C55-A77E-9F5C39CE0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222146"/>
            <a:ext cx="8109585" cy="955918"/>
          </a:xfrm>
        </p:spPr>
        <p:txBody>
          <a:bodyPr/>
          <a:lstStyle/>
          <a:p>
            <a:r>
              <a:rPr lang="en-US" sz="3106" dirty="0">
                <a:latin typeface="Calibri"/>
                <a:cs typeface="Calibri"/>
              </a:rPr>
              <a:t>BERT: </a:t>
            </a:r>
            <a:r>
              <a:rPr lang="en-US" sz="3106" spc="-4" dirty="0">
                <a:latin typeface="Calibri"/>
                <a:cs typeface="Calibri"/>
              </a:rPr>
              <a:t>Bidirectional Encoder Representations from</a:t>
            </a:r>
            <a:r>
              <a:rPr lang="en-US" sz="3106" spc="44" dirty="0">
                <a:latin typeface="Calibri"/>
                <a:cs typeface="Calibri"/>
              </a:rPr>
              <a:t> </a:t>
            </a:r>
            <a:r>
              <a:rPr lang="en-US" sz="3106" spc="-4" dirty="0" err="1">
                <a:latin typeface="Calibri"/>
                <a:cs typeface="Calibri"/>
              </a:rPr>
              <a:t>Tranformers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8776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06730" y="1432112"/>
            <a:ext cx="7663367" cy="1210113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345160" marR="4931" indent="-332832" defTabSz="887553">
              <a:lnSpc>
                <a:spcPct val="100800"/>
              </a:lnSpc>
              <a:spcBef>
                <a:spcPts val="73"/>
              </a:spcBef>
              <a:buClr>
                <a:srgbClr val="CC0000"/>
              </a:buClr>
              <a:buFont typeface="Times New Roman"/>
              <a:buChar char="•"/>
              <a:tabLst>
                <a:tab pos="344544" algn="l"/>
                <a:tab pos="345160" algn="l"/>
              </a:tabLst>
              <a:defRPr/>
            </a:pPr>
            <a:r>
              <a:rPr lang="en-US" sz="1941" dirty="0">
                <a:solidFill>
                  <a:prstClr val="black"/>
                </a:solidFill>
                <a:latin typeface="Arial"/>
                <a:cs typeface="Arial"/>
              </a:rPr>
              <a:t>Additional task: Next sentence prediction</a:t>
            </a:r>
          </a:p>
          <a:p>
            <a:pPr marL="345160" marR="4931" indent="-332832" defTabSz="887553">
              <a:lnSpc>
                <a:spcPct val="100800"/>
              </a:lnSpc>
              <a:spcBef>
                <a:spcPts val="73"/>
              </a:spcBef>
              <a:buClr>
                <a:srgbClr val="CC0000"/>
              </a:buClr>
              <a:buFont typeface="Times New Roman"/>
              <a:buChar char="•"/>
              <a:tabLst>
                <a:tab pos="344544" algn="l"/>
                <a:tab pos="345160" algn="l"/>
              </a:tabLst>
              <a:defRPr/>
            </a:pPr>
            <a:r>
              <a:rPr sz="1941" dirty="0">
                <a:solidFill>
                  <a:prstClr val="black"/>
                </a:solidFill>
                <a:latin typeface="Arial"/>
                <a:cs typeface="Arial"/>
              </a:rPr>
              <a:t>To learn </a:t>
            </a:r>
            <a:r>
              <a:rPr sz="1941" i="1" dirty="0">
                <a:solidFill>
                  <a:prstClr val="black"/>
                </a:solidFill>
                <a:latin typeface="Trebuchet MS"/>
                <a:cs typeface="Trebuchet MS"/>
              </a:rPr>
              <a:t>relationships </a:t>
            </a:r>
            <a:r>
              <a:rPr sz="1941" dirty="0">
                <a:solidFill>
                  <a:prstClr val="black"/>
                </a:solidFill>
                <a:latin typeface="Arial"/>
                <a:cs typeface="Arial"/>
              </a:rPr>
              <a:t>between sentences, predict whether  Sentence B is actual sentence that proceeds Sentence A, or a  random sentence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71BE87-0910-49AD-81E4-A8B6353E53D0}"/>
              </a:ext>
            </a:extLst>
          </p:cNvPr>
          <p:cNvSpPr txBox="1"/>
          <p:nvPr/>
        </p:nvSpPr>
        <p:spPr>
          <a:xfrm>
            <a:off x="134471" y="6488295"/>
            <a:ext cx="2348720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7553">
              <a:defRPr/>
            </a:pPr>
            <a:r>
              <a:rPr lang="en-US" sz="1165" dirty="0">
                <a:solidFill>
                  <a:prstClr val="black"/>
                </a:solidFill>
                <a:latin typeface="Calibri"/>
              </a:rPr>
              <a:t>Adapted from Christopher Manning</a:t>
            </a:r>
          </a:p>
        </p:txBody>
      </p:sp>
      <p:sp>
        <p:nvSpPr>
          <p:cNvPr id="8" name="Title 28">
            <a:extLst>
              <a:ext uri="{FF2B5EF4-FFF2-40B4-BE49-F238E27FC236}">
                <a16:creationId xmlns:a16="http://schemas.microsoft.com/office/drawing/2014/main" id="{7AE08CBB-D0B7-4BC0-A24A-C72EA371F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222146"/>
            <a:ext cx="8109585" cy="955918"/>
          </a:xfrm>
        </p:spPr>
        <p:txBody>
          <a:bodyPr/>
          <a:lstStyle/>
          <a:p>
            <a:r>
              <a:rPr lang="en-US" sz="3106" dirty="0">
                <a:latin typeface="Calibri"/>
                <a:cs typeface="Calibri"/>
              </a:rPr>
              <a:t>BERT: </a:t>
            </a:r>
            <a:r>
              <a:rPr lang="en-US" sz="3106" spc="-4" dirty="0">
                <a:latin typeface="Calibri"/>
                <a:cs typeface="Calibri"/>
              </a:rPr>
              <a:t>Bidirectional Encoder Representations from</a:t>
            </a:r>
            <a:r>
              <a:rPr lang="en-US" sz="3106" spc="44" dirty="0">
                <a:latin typeface="Calibri"/>
                <a:cs typeface="Calibri"/>
              </a:rPr>
              <a:t> </a:t>
            </a:r>
            <a:r>
              <a:rPr lang="en-US" sz="3106" spc="-4" dirty="0" err="1">
                <a:latin typeface="Calibri"/>
                <a:cs typeface="Calibri"/>
              </a:rPr>
              <a:t>Tranformers</a:t>
            </a:r>
            <a:endParaRPr lang="en-US" dirty="0"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D5E5C430-78C9-48E0-B87A-BC010379380F}"/>
              </a:ext>
            </a:extLst>
          </p:cNvPr>
          <p:cNvSpPr/>
          <p:nvPr/>
        </p:nvSpPr>
        <p:spPr>
          <a:xfrm>
            <a:off x="2539365" y="3124267"/>
            <a:ext cx="4437529" cy="1082757"/>
          </a:xfrm>
          <a:prstGeom prst="rect">
            <a:avLst/>
          </a:prstGeom>
          <a:blipFill>
            <a:blip r:embed="rId2" cstate="print"/>
            <a:stretch>
              <a:fillRect r="-100000"/>
            </a:stretch>
          </a:blipFill>
        </p:spPr>
        <p:txBody>
          <a:bodyPr wrap="square" lIns="0" tIns="0" rIns="0" bIns="0" rtlCol="0"/>
          <a:lstStyle/>
          <a:p>
            <a:pPr defTabSz="887553">
              <a:defRPr/>
            </a:pPr>
            <a:endParaRPr sz="174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114A3AAD-9377-4DFB-9A46-F7BF0C7C0D11}"/>
              </a:ext>
            </a:extLst>
          </p:cNvPr>
          <p:cNvSpPr/>
          <p:nvPr/>
        </p:nvSpPr>
        <p:spPr>
          <a:xfrm>
            <a:off x="2319776" y="4531889"/>
            <a:ext cx="4266828" cy="1082757"/>
          </a:xfrm>
          <a:prstGeom prst="rect">
            <a:avLst/>
          </a:prstGeom>
          <a:blipFill>
            <a:blip r:embed="rId2" cstate="print"/>
            <a:stretch>
              <a:fillRect l="-108001"/>
            </a:stretch>
          </a:blipFill>
        </p:spPr>
        <p:txBody>
          <a:bodyPr wrap="square" lIns="0" tIns="0" rIns="0" bIns="0" rtlCol="0"/>
          <a:lstStyle/>
          <a:p>
            <a:pPr defTabSz="887553">
              <a:defRPr/>
            </a:pPr>
            <a:endParaRPr sz="1747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37862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87551" y="1432112"/>
            <a:ext cx="6728866" cy="607145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258870" indent="-249625">
              <a:spcBef>
                <a:spcPts val="77"/>
              </a:spcBef>
              <a:buClr>
                <a:srgbClr val="8B1515"/>
              </a:buClr>
              <a:buFont typeface="Times New Roman"/>
              <a:buChar char="•"/>
              <a:tabLst>
                <a:tab pos="258407" algn="l"/>
                <a:tab pos="258870" algn="l"/>
              </a:tabLst>
            </a:pPr>
            <a:r>
              <a:rPr sz="194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941" spc="-4" dirty="0">
                <a:latin typeface="Arial" panose="020B0604020202020204" pitchFamily="34" charset="0"/>
                <a:cs typeface="Arial" panose="020B0604020202020204" pitchFamily="34" charset="0"/>
              </a:rPr>
              <a:t>pretraining </a:t>
            </a:r>
            <a:r>
              <a:rPr sz="1941" dirty="0">
                <a:latin typeface="Arial" panose="020B0604020202020204" pitchFamily="34" charset="0"/>
                <a:cs typeface="Arial" panose="020B0604020202020204" pitchFamily="34" charset="0"/>
              </a:rPr>
              <a:t>input to BERT was two </a:t>
            </a:r>
            <a:r>
              <a:rPr sz="1941" spc="-4" dirty="0">
                <a:latin typeface="Arial" panose="020B0604020202020204" pitchFamily="34" charset="0"/>
                <a:cs typeface="Arial" panose="020B0604020202020204" pitchFamily="34" charset="0"/>
              </a:rPr>
              <a:t>separate contiguous </a:t>
            </a:r>
            <a:r>
              <a:rPr sz="1941" dirty="0">
                <a:latin typeface="Arial" panose="020B0604020202020204" pitchFamily="34" charset="0"/>
                <a:cs typeface="Arial" panose="020B0604020202020204" pitchFamily="34" charset="0"/>
              </a:rPr>
              <a:t>chunks </a:t>
            </a:r>
            <a:r>
              <a:rPr sz="1941" spc="-4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941" spc="5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41" dirty="0">
                <a:latin typeface="Arial" panose="020B0604020202020204" pitchFamily="34" charset="0"/>
                <a:cs typeface="Arial" panose="020B0604020202020204" pitchFamily="34" charset="0"/>
              </a:rPr>
              <a:t>text: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87551" y="4586142"/>
            <a:ext cx="8128765" cy="918640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258870" indent="-249625">
              <a:spcBef>
                <a:spcPts val="77"/>
              </a:spcBef>
              <a:buClr>
                <a:srgbClr val="8B1515"/>
              </a:buClr>
              <a:buFont typeface="Times New Roman"/>
              <a:buChar char="•"/>
              <a:tabLst>
                <a:tab pos="258407" algn="l"/>
                <a:tab pos="258870" algn="l"/>
              </a:tabLst>
            </a:pPr>
            <a:r>
              <a:rPr lang="en-US" sz="1941" dirty="0">
                <a:latin typeface="Arial" panose="020B0604020202020204" pitchFamily="34" charset="0"/>
                <a:cs typeface="Arial" panose="020B0604020202020204" pitchFamily="34" charset="0"/>
              </a:rPr>
              <a:t>In addition to masked input reconstruction, </a:t>
            </a:r>
            <a:r>
              <a:rPr sz="1941" dirty="0">
                <a:latin typeface="Arial" panose="020B0604020202020204" pitchFamily="34" charset="0"/>
                <a:cs typeface="Arial" panose="020B0604020202020204" pitchFamily="34" charset="0"/>
              </a:rPr>
              <a:t>BERT was trained to predict whether one chunk </a:t>
            </a:r>
            <a:r>
              <a:rPr sz="1941" spc="-4" dirty="0">
                <a:latin typeface="Arial" panose="020B0604020202020204" pitchFamily="34" charset="0"/>
                <a:cs typeface="Arial" panose="020B0604020202020204" pitchFamily="34" charset="0"/>
              </a:rPr>
              <a:t>follows </a:t>
            </a:r>
            <a:r>
              <a:rPr sz="194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941" spc="-4" dirty="0">
                <a:latin typeface="Arial" panose="020B0604020202020204" pitchFamily="34" charset="0"/>
                <a:cs typeface="Arial" panose="020B0604020202020204" pitchFamily="34" charset="0"/>
              </a:rPr>
              <a:t>other </a:t>
            </a:r>
            <a:r>
              <a:rPr sz="1941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1941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1941" spc="3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41" dirty="0">
                <a:latin typeface="Arial" panose="020B0604020202020204" pitchFamily="34" charset="0"/>
                <a:cs typeface="Arial" panose="020B0604020202020204" pitchFamily="34" charset="0"/>
              </a:rPr>
              <a:t>randomly</a:t>
            </a:r>
            <a:r>
              <a:rPr lang="en-US" sz="194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41" spc="-4" dirty="0">
                <a:latin typeface="Arial" panose="020B0604020202020204" pitchFamily="34" charset="0"/>
                <a:cs typeface="Arial" panose="020B0604020202020204" pitchFamily="34" charset="0"/>
              </a:rPr>
              <a:t>sampled.</a:t>
            </a:r>
            <a:endParaRPr lang="en-US" sz="1941" spc="-4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8870" indent="-249625">
              <a:spcBef>
                <a:spcPts val="77"/>
              </a:spcBef>
              <a:buClr>
                <a:srgbClr val="8B1515"/>
              </a:buClr>
              <a:buFont typeface="Times New Roman"/>
              <a:buChar char="•"/>
              <a:tabLst>
                <a:tab pos="258407" algn="l"/>
                <a:tab pos="258870" algn="l"/>
              </a:tabLst>
            </a:pPr>
            <a:r>
              <a:rPr sz="1941" dirty="0">
                <a:latin typeface="Arial" panose="020B0604020202020204" pitchFamily="34" charset="0"/>
                <a:cs typeface="Arial" panose="020B0604020202020204" pitchFamily="34" charset="0"/>
              </a:rPr>
              <a:t>Later work has argued </a:t>
            </a:r>
            <a:r>
              <a:rPr sz="1941" spc="-4" dirty="0">
                <a:latin typeface="Arial" panose="020B0604020202020204" pitchFamily="34" charset="0"/>
                <a:cs typeface="Arial" panose="020B0604020202020204" pitchFamily="34" charset="0"/>
              </a:rPr>
              <a:t>this “next sentence prediction” </a:t>
            </a:r>
            <a:r>
              <a:rPr sz="1941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sz="1941" spc="-4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sz="1941" spc="-1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41" spc="-8" dirty="0">
                <a:latin typeface="Arial" panose="020B0604020202020204" pitchFamily="34" charset="0"/>
                <a:cs typeface="Arial" panose="020B0604020202020204" pitchFamily="34" charset="0"/>
              </a:rPr>
              <a:t>necessary.</a:t>
            </a:r>
            <a:endParaRPr sz="194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17827" y="6054306"/>
            <a:ext cx="2403199" cy="210929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310" spc="-4" dirty="0">
                <a:solidFill>
                  <a:srgbClr val="175E53"/>
                </a:solidFill>
                <a:latin typeface="Calibri"/>
                <a:cs typeface="Calibri"/>
              </a:rPr>
              <a:t>[</a:t>
            </a:r>
            <a:r>
              <a:rPr sz="1310" u="sng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Devlin et </a:t>
            </a:r>
            <a:r>
              <a:rPr sz="1310" u="sng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al., </a:t>
            </a:r>
            <a:r>
              <a:rPr sz="1310" u="sng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2018</a:t>
            </a:r>
            <a:r>
              <a:rPr sz="1310" spc="-4" dirty="0">
                <a:solidFill>
                  <a:srgbClr val="175E53"/>
                </a:solidFill>
                <a:latin typeface="Calibri"/>
                <a:cs typeface="Calibri"/>
              </a:rPr>
              <a:t>, </a:t>
            </a:r>
            <a:r>
              <a:rPr sz="1310" u="sng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Liu et al.,</a:t>
            </a:r>
            <a:r>
              <a:rPr sz="1310" u="sng" spc="8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310" u="sng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2019</a:t>
            </a:r>
            <a:r>
              <a:rPr sz="1310" dirty="0">
                <a:solidFill>
                  <a:srgbClr val="175E53"/>
                </a:solidFill>
                <a:latin typeface="Calibri"/>
                <a:cs typeface="Calibri"/>
              </a:rPr>
              <a:t>]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57168" y="2413533"/>
            <a:ext cx="6115832" cy="17748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6E220F-16D9-49CF-B628-3210B8E68125}"/>
              </a:ext>
            </a:extLst>
          </p:cNvPr>
          <p:cNvSpPr txBox="1"/>
          <p:nvPr/>
        </p:nvSpPr>
        <p:spPr>
          <a:xfrm>
            <a:off x="134471" y="6488295"/>
            <a:ext cx="1787669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7553">
              <a:defRPr/>
            </a:pPr>
            <a:r>
              <a:rPr lang="en-US" sz="1165" dirty="0">
                <a:solidFill>
                  <a:prstClr val="black"/>
                </a:solidFill>
                <a:latin typeface="Calibri"/>
              </a:rPr>
              <a:t>Adapted from John Hewitt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9C05D1E-F45C-4EEA-9172-B7AA7D279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222146"/>
            <a:ext cx="8109585" cy="955918"/>
          </a:xfrm>
        </p:spPr>
        <p:txBody>
          <a:bodyPr/>
          <a:lstStyle/>
          <a:p>
            <a:r>
              <a:rPr lang="en-US" sz="3106" dirty="0">
                <a:latin typeface="Calibri"/>
                <a:cs typeface="Calibri"/>
              </a:rPr>
              <a:t>BERT: </a:t>
            </a:r>
            <a:r>
              <a:rPr lang="en-US" sz="3106" spc="-4" dirty="0">
                <a:latin typeface="Calibri"/>
                <a:cs typeface="Calibri"/>
              </a:rPr>
              <a:t>Bidirectional Encoder Representations from</a:t>
            </a:r>
            <a:r>
              <a:rPr lang="en-US" sz="3106" spc="44" dirty="0">
                <a:latin typeface="Calibri"/>
                <a:cs typeface="Calibri"/>
              </a:rPr>
              <a:t> </a:t>
            </a:r>
            <a:r>
              <a:rPr lang="en-US" sz="3106" spc="-4" dirty="0" err="1">
                <a:latin typeface="Calibri"/>
                <a:cs typeface="Calibri"/>
              </a:rPr>
              <a:t>Tranformers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4997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93051FD-93FF-46A2-AC17-882DD9EE7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222146"/>
            <a:ext cx="8109585" cy="955918"/>
          </a:xfrm>
        </p:spPr>
        <p:txBody>
          <a:bodyPr/>
          <a:lstStyle/>
          <a:p>
            <a:r>
              <a:rPr lang="en-US" sz="3106" dirty="0">
                <a:latin typeface="Calibri"/>
                <a:cs typeface="Calibri"/>
              </a:rPr>
              <a:t>BERT: </a:t>
            </a:r>
            <a:r>
              <a:rPr lang="en-US" sz="3106" spc="-4" dirty="0">
                <a:latin typeface="Calibri"/>
                <a:cs typeface="Calibri"/>
              </a:rPr>
              <a:t>Bidirectional Encoder Representations from</a:t>
            </a:r>
            <a:r>
              <a:rPr lang="en-US" sz="3106" spc="44" dirty="0">
                <a:latin typeface="Calibri"/>
                <a:cs typeface="Calibri"/>
              </a:rPr>
              <a:t> </a:t>
            </a:r>
            <a:r>
              <a:rPr lang="en-US" sz="3106" spc="-4" dirty="0" err="1">
                <a:latin typeface="Calibri"/>
                <a:cs typeface="Calibri"/>
              </a:rPr>
              <a:t>Tranformers</a:t>
            </a:r>
            <a:endParaRPr lang="en-US" dirty="0"/>
          </a:p>
        </p:txBody>
      </p:sp>
      <p:sp>
        <p:nvSpPr>
          <p:cNvPr id="5" name="object 5"/>
          <p:cNvSpPr txBox="1"/>
          <p:nvPr/>
        </p:nvSpPr>
        <p:spPr>
          <a:xfrm>
            <a:off x="7145583" y="5711850"/>
            <a:ext cx="1335881" cy="1693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46">
              <a:lnSpc>
                <a:spcPts val="1318"/>
              </a:lnSpc>
            </a:pPr>
            <a:r>
              <a:rPr sz="1310" spc="-4" dirty="0">
                <a:solidFill>
                  <a:srgbClr val="175E53"/>
                </a:solidFill>
                <a:latin typeface="Calibri"/>
                <a:cs typeface="Calibri"/>
              </a:rPr>
              <a:t>[</a:t>
            </a:r>
            <a:r>
              <a:rPr sz="1310" u="sng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Devlin et </a:t>
            </a:r>
            <a:r>
              <a:rPr sz="1310" u="sng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al.,</a:t>
            </a:r>
            <a:r>
              <a:rPr sz="1310" u="sng" spc="-33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310" u="sng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2018</a:t>
            </a:r>
            <a:r>
              <a:rPr sz="1310" spc="-4" dirty="0">
                <a:solidFill>
                  <a:srgbClr val="175E53"/>
                </a:solidFill>
                <a:latin typeface="Calibri"/>
                <a:cs typeface="Calibri"/>
              </a:rPr>
              <a:t>]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7552" y="1724139"/>
            <a:ext cx="8411041" cy="4814994"/>
          </a:xfrm>
          <a:prstGeom prst="rect">
            <a:avLst/>
          </a:prstGeom>
        </p:spPr>
        <p:txBody>
          <a:bodyPr vert="horz" wrap="square" lIns="0" tIns="60092" rIns="0" bIns="0" rtlCol="0">
            <a:spAutoFit/>
          </a:bodyPr>
          <a:lstStyle/>
          <a:p>
            <a:pPr marL="9246">
              <a:spcBef>
                <a:spcPts val="474"/>
              </a:spcBef>
            </a:pPr>
            <a:r>
              <a:rPr sz="1941" spc="-4" dirty="0">
                <a:latin typeface="Calibri"/>
                <a:cs typeface="Calibri"/>
              </a:rPr>
              <a:t>Details </a:t>
            </a:r>
            <a:r>
              <a:rPr sz="1941" dirty="0">
                <a:latin typeface="Calibri"/>
                <a:cs typeface="Calibri"/>
              </a:rPr>
              <a:t>about</a:t>
            </a:r>
            <a:r>
              <a:rPr sz="1941" spc="-8" dirty="0">
                <a:latin typeface="Calibri"/>
                <a:cs typeface="Calibri"/>
              </a:rPr>
              <a:t> </a:t>
            </a:r>
            <a:r>
              <a:rPr sz="1941" dirty="0">
                <a:latin typeface="Calibri"/>
                <a:cs typeface="Calibri"/>
              </a:rPr>
              <a:t>BERT</a:t>
            </a:r>
          </a:p>
          <a:p>
            <a:pPr marL="258870" indent="-249625">
              <a:spcBef>
                <a:spcPts val="401"/>
              </a:spcBef>
              <a:buClr>
                <a:srgbClr val="8B1515"/>
              </a:buClr>
              <a:buFont typeface="Times New Roman"/>
              <a:buChar char="•"/>
              <a:tabLst>
                <a:tab pos="258407" algn="l"/>
                <a:tab pos="258870" algn="l"/>
              </a:tabLst>
            </a:pPr>
            <a:r>
              <a:rPr sz="1941" spc="-4" dirty="0">
                <a:latin typeface="Calibri"/>
                <a:cs typeface="Calibri"/>
              </a:rPr>
              <a:t>Two models </a:t>
            </a:r>
            <a:r>
              <a:rPr sz="1941" dirty="0">
                <a:latin typeface="Calibri"/>
                <a:cs typeface="Calibri"/>
              </a:rPr>
              <a:t>were</a:t>
            </a:r>
            <a:r>
              <a:rPr sz="1941" spc="15" dirty="0">
                <a:latin typeface="Calibri"/>
                <a:cs typeface="Calibri"/>
              </a:rPr>
              <a:t> </a:t>
            </a:r>
            <a:r>
              <a:rPr sz="1941" dirty="0">
                <a:latin typeface="Calibri"/>
                <a:cs typeface="Calibri"/>
              </a:rPr>
              <a:t>released:</a:t>
            </a:r>
          </a:p>
          <a:p>
            <a:pPr marL="508494" lvl="1" indent="-166879">
              <a:spcBef>
                <a:spcPts val="382"/>
              </a:spcBef>
              <a:buClr>
                <a:srgbClr val="007B92"/>
              </a:buClr>
              <a:buFont typeface="Times New Roman"/>
              <a:buChar char="•"/>
              <a:tabLst>
                <a:tab pos="508032" algn="l"/>
                <a:tab pos="508494" algn="l"/>
              </a:tabLst>
            </a:pPr>
            <a:r>
              <a:rPr sz="1947" spc="-4" dirty="0">
                <a:latin typeface="Calibri"/>
                <a:cs typeface="Calibri"/>
              </a:rPr>
              <a:t>BERT-base: </a:t>
            </a:r>
            <a:r>
              <a:rPr sz="1947" dirty="0">
                <a:latin typeface="Calibri"/>
                <a:cs typeface="Calibri"/>
              </a:rPr>
              <a:t>12 </a:t>
            </a:r>
            <a:r>
              <a:rPr sz="1947" spc="-4" dirty="0">
                <a:latin typeface="Calibri"/>
                <a:cs typeface="Calibri"/>
              </a:rPr>
              <a:t>layers, </a:t>
            </a:r>
            <a:r>
              <a:rPr sz="1947" dirty="0">
                <a:latin typeface="Calibri"/>
                <a:cs typeface="Calibri"/>
              </a:rPr>
              <a:t>768-dim </a:t>
            </a:r>
            <a:r>
              <a:rPr sz="1947" spc="-4" dirty="0">
                <a:latin typeface="Calibri"/>
                <a:cs typeface="Calibri"/>
              </a:rPr>
              <a:t>hidden states, </a:t>
            </a:r>
            <a:r>
              <a:rPr sz="1947" dirty="0">
                <a:latin typeface="Calibri"/>
                <a:cs typeface="Calibri"/>
              </a:rPr>
              <a:t>12 attention </a:t>
            </a:r>
            <a:r>
              <a:rPr sz="1947" spc="-4" dirty="0">
                <a:latin typeface="Calibri"/>
                <a:cs typeface="Calibri"/>
              </a:rPr>
              <a:t>heads, </a:t>
            </a:r>
            <a:r>
              <a:rPr sz="1947" dirty="0">
                <a:latin typeface="Calibri"/>
                <a:cs typeface="Calibri"/>
              </a:rPr>
              <a:t>110 </a:t>
            </a:r>
            <a:r>
              <a:rPr sz="1947" spc="-4" dirty="0">
                <a:latin typeface="Calibri"/>
                <a:cs typeface="Calibri"/>
              </a:rPr>
              <a:t>million</a:t>
            </a:r>
            <a:r>
              <a:rPr sz="1947" spc="-15" dirty="0">
                <a:latin typeface="Calibri"/>
                <a:cs typeface="Calibri"/>
              </a:rPr>
              <a:t> </a:t>
            </a:r>
            <a:r>
              <a:rPr sz="1947" spc="-4" dirty="0">
                <a:latin typeface="Calibri"/>
                <a:cs typeface="Calibri"/>
              </a:rPr>
              <a:t>params.</a:t>
            </a:r>
            <a:endParaRPr sz="1947" dirty="0">
              <a:latin typeface="Calibri"/>
              <a:cs typeface="Calibri"/>
            </a:endParaRPr>
          </a:p>
          <a:p>
            <a:pPr marL="508494" lvl="1" indent="-166879">
              <a:spcBef>
                <a:spcPts val="371"/>
              </a:spcBef>
              <a:buClr>
                <a:srgbClr val="007B92"/>
              </a:buClr>
              <a:buFont typeface="Times New Roman"/>
              <a:buChar char="•"/>
              <a:tabLst>
                <a:tab pos="508032" algn="l"/>
                <a:tab pos="508494" algn="l"/>
              </a:tabLst>
            </a:pPr>
            <a:r>
              <a:rPr sz="1947" spc="-4" dirty="0">
                <a:latin typeface="Calibri"/>
                <a:cs typeface="Calibri"/>
              </a:rPr>
              <a:t>BERT-large: </a:t>
            </a:r>
            <a:r>
              <a:rPr sz="1947" dirty="0">
                <a:latin typeface="Calibri"/>
                <a:cs typeface="Calibri"/>
              </a:rPr>
              <a:t>24 </a:t>
            </a:r>
            <a:r>
              <a:rPr sz="1947" spc="-4" dirty="0">
                <a:latin typeface="Calibri"/>
                <a:cs typeface="Calibri"/>
              </a:rPr>
              <a:t>layers, </a:t>
            </a:r>
            <a:r>
              <a:rPr sz="1947" dirty="0">
                <a:latin typeface="Calibri"/>
                <a:cs typeface="Calibri"/>
              </a:rPr>
              <a:t>1024-dim </a:t>
            </a:r>
            <a:r>
              <a:rPr sz="1947" spc="-4" dirty="0">
                <a:latin typeface="Calibri"/>
                <a:cs typeface="Calibri"/>
              </a:rPr>
              <a:t>hidden states, </a:t>
            </a:r>
            <a:r>
              <a:rPr sz="1947" dirty="0">
                <a:latin typeface="Calibri"/>
                <a:cs typeface="Calibri"/>
              </a:rPr>
              <a:t>16 attention </a:t>
            </a:r>
            <a:r>
              <a:rPr sz="1947" spc="-4" dirty="0">
                <a:latin typeface="Calibri"/>
                <a:cs typeface="Calibri"/>
              </a:rPr>
              <a:t>heads, </a:t>
            </a:r>
            <a:r>
              <a:rPr sz="1947" dirty="0">
                <a:latin typeface="Calibri"/>
                <a:cs typeface="Calibri"/>
              </a:rPr>
              <a:t>340 </a:t>
            </a:r>
            <a:r>
              <a:rPr sz="1947" spc="-4" dirty="0">
                <a:latin typeface="Calibri"/>
                <a:cs typeface="Calibri"/>
              </a:rPr>
              <a:t>million</a:t>
            </a:r>
            <a:r>
              <a:rPr sz="1947" spc="8" dirty="0">
                <a:latin typeface="Calibri"/>
                <a:cs typeface="Calibri"/>
              </a:rPr>
              <a:t> </a:t>
            </a:r>
            <a:r>
              <a:rPr sz="1947" spc="-4" dirty="0">
                <a:latin typeface="Calibri"/>
                <a:cs typeface="Calibri"/>
              </a:rPr>
              <a:t>params.</a:t>
            </a:r>
            <a:endParaRPr sz="1947" dirty="0">
              <a:latin typeface="Calibri"/>
              <a:cs typeface="Calibri"/>
            </a:endParaRPr>
          </a:p>
          <a:p>
            <a:pPr marL="258870" indent="-249625">
              <a:spcBef>
                <a:spcPts val="386"/>
              </a:spcBef>
              <a:buClr>
                <a:srgbClr val="8B1515"/>
              </a:buClr>
              <a:buFont typeface="Times New Roman"/>
              <a:buChar char="•"/>
              <a:tabLst>
                <a:tab pos="258407" algn="l"/>
                <a:tab pos="258870" algn="l"/>
              </a:tabLst>
            </a:pPr>
            <a:r>
              <a:rPr sz="1941" spc="-4" dirty="0">
                <a:latin typeface="Calibri"/>
                <a:cs typeface="Calibri"/>
              </a:rPr>
              <a:t>Trained</a:t>
            </a:r>
            <a:r>
              <a:rPr sz="1941" spc="-8" dirty="0">
                <a:latin typeface="Calibri"/>
                <a:cs typeface="Calibri"/>
              </a:rPr>
              <a:t> </a:t>
            </a:r>
            <a:r>
              <a:rPr sz="1941" spc="-4" dirty="0">
                <a:latin typeface="Calibri"/>
                <a:cs typeface="Calibri"/>
              </a:rPr>
              <a:t>on:</a:t>
            </a:r>
            <a:endParaRPr sz="1941" dirty="0">
              <a:latin typeface="Calibri"/>
              <a:cs typeface="Calibri"/>
            </a:endParaRPr>
          </a:p>
          <a:p>
            <a:pPr marL="508494" lvl="1" indent="-166879">
              <a:spcBef>
                <a:spcPts val="382"/>
              </a:spcBef>
              <a:buClr>
                <a:srgbClr val="007B92"/>
              </a:buClr>
              <a:buFont typeface="Times New Roman"/>
              <a:buChar char="•"/>
              <a:tabLst>
                <a:tab pos="508032" algn="l"/>
                <a:tab pos="508494" algn="l"/>
              </a:tabLst>
            </a:pPr>
            <a:r>
              <a:rPr sz="1947" dirty="0">
                <a:latin typeface="Calibri"/>
                <a:cs typeface="Calibri"/>
              </a:rPr>
              <a:t>BooksCorpus </a:t>
            </a:r>
            <a:r>
              <a:rPr sz="1947" spc="-4" dirty="0">
                <a:latin typeface="Calibri"/>
                <a:cs typeface="Calibri"/>
              </a:rPr>
              <a:t>(800 million</a:t>
            </a:r>
            <a:r>
              <a:rPr sz="1947" spc="22" dirty="0">
                <a:latin typeface="Calibri"/>
                <a:cs typeface="Calibri"/>
              </a:rPr>
              <a:t> </a:t>
            </a:r>
            <a:r>
              <a:rPr sz="1947" spc="-4" dirty="0">
                <a:latin typeface="Calibri"/>
                <a:cs typeface="Calibri"/>
              </a:rPr>
              <a:t>words)</a:t>
            </a:r>
            <a:endParaRPr sz="1947" dirty="0">
              <a:latin typeface="Calibri"/>
              <a:cs typeface="Calibri"/>
            </a:endParaRPr>
          </a:p>
          <a:p>
            <a:pPr marL="508494" lvl="1" indent="-166879">
              <a:spcBef>
                <a:spcPts val="368"/>
              </a:spcBef>
              <a:buClr>
                <a:srgbClr val="007B92"/>
              </a:buClr>
              <a:buFont typeface="Times New Roman"/>
              <a:buChar char="•"/>
              <a:tabLst>
                <a:tab pos="508032" algn="l"/>
                <a:tab pos="508494" algn="l"/>
              </a:tabLst>
            </a:pPr>
            <a:r>
              <a:rPr sz="1947" spc="-4" dirty="0">
                <a:latin typeface="Calibri"/>
                <a:cs typeface="Calibri"/>
              </a:rPr>
              <a:t>English </a:t>
            </a:r>
            <a:r>
              <a:rPr sz="1947" dirty="0">
                <a:latin typeface="Calibri"/>
                <a:cs typeface="Calibri"/>
              </a:rPr>
              <a:t>Wikipedia (2,500 </a:t>
            </a:r>
            <a:r>
              <a:rPr sz="1947" spc="-4" dirty="0">
                <a:latin typeface="Calibri"/>
                <a:cs typeface="Calibri"/>
              </a:rPr>
              <a:t>million</a:t>
            </a:r>
            <a:r>
              <a:rPr sz="1947" spc="15" dirty="0">
                <a:latin typeface="Calibri"/>
                <a:cs typeface="Calibri"/>
              </a:rPr>
              <a:t> </a:t>
            </a:r>
            <a:r>
              <a:rPr sz="1947" dirty="0">
                <a:latin typeface="Calibri"/>
                <a:cs typeface="Calibri"/>
              </a:rPr>
              <a:t>words)</a:t>
            </a:r>
          </a:p>
          <a:p>
            <a:pPr marL="258870" indent="-249625">
              <a:spcBef>
                <a:spcPts val="386"/>
              </a:spcBef>
              <a:buClr>
                <a:srgbClr val="8B1515"/>
              </a:buClr>
              <a:buFont typeface="Times New Roman"/>
              <a:buChar char="•"/>
              <a:tabLst>
                <a:tab pos="258407" algn="l"/>
                <a:tab pos="258870" algn="l"/>
              </a:tabLst>
            </a:pPr>
            <a:r>
              <a:rPr sz="1941" dirty="0">
                <a:latin typeface="Calibri"/>
                <a:cs typeface="Calibri"/>
              </a:rPr>
              <a:t>Pretraining </a:t>
            </a:r>
            <a:r>
              <a:rPr sz="1941" spc="-4" dirty="0">
                <a:latin typeface="Calibri"/>
                <a:cs typeface="Calibri"/>
              </a:rPr>
              <a:t>is </a:t>
            </a:r>
            <a:r>
              <a:rPr sz="1941" dirty="0">
                <a:latin typeface="Calibri"/>
                <a:cs typeface="Calibri"/>
              </a:rPr>
              <a:t>expensive and impractical </a:t>
            </a:r>
            <a:r>
              <a:rPr sz="1941" spc="-4" dirty="0">
                <a:latin typeface="Calibri"/>
                <a:cs typeface="Calibri"/>
              </a:rPr>
              <a:t>on </a:t>
            </a:r>
            <a:r>
              <a:rPr sz="1941" dirty="0">
                <a:latin typeface="Calibri"/>
                <a:cs typeface="Calibri"/>
              </a:rPr>
              <a:t>a </a:t>
            </a:r>
            <a:r>
              <a:rPr sz="1941" spc="-4" dirty="0">
                <a:latin typeface="Calibri"/>
                <a:cs typeface="Calibri"/>
              </a:rPr>
              <a:t>single GPU.</a:t>
            </a:r>
            <a:endParaRPr sz="1941" dirty="0">
              <a:latin typeface="Calibri"/>
              <a:cs typeface="Calibri"/>
            </a:endParaRPr>
          </a:p>
          <a:p>
            <a:pPr marL="508494" lvl="1" indent="-166879">
              <a:spcBef>
                <a:spcPts val="382"/>
              </a:spcBef>
              <a:buClr>
                <a:srgbClr val="007B92"/>
              </a:buClr>
              <a:buFont typeface="Times New Roman"/>
              <a:buChar char="•"/>
              <a:tabLst>
                <a:tab pos="508032" algn="l"/>
                <a:tab pos="508494" algn="l"/>
              </a:tabLst>
            </a:pPr>
            <a:r>
              <a:rPr sz="1947" dirty="0">
                <a:latin typeface="Calibri"/>
                <a:cs typeface="Calibri"/>
              </a:rPr>
              <a:t>BERT was pretrained with 64 </a:t>
            </a:r>
            <a:r>
              <a:rPr sz="1947" spc="-4" dirty="0">
                <a:latin typeface="Calibri"/>
                <a:cs typeface="Calibri"/>
              </a:rPr>
              <a:t>TPU </a:t>
            </a:r>
            <a:r>
              <a:rPr sz="1947" dirty="0">
                <a:latin typeface="Calibri"/>
                <a:cs typeface="Calibri"/>
              </a:rPr>
              <a:t>chips </a:t>
            </a:r>
            <a:r>
              <a:rPr sz="1947" spc="-4" dirty="0">
                <a:latin typeface="Calibri"/>
                <a:cs typeface="Calibri"/>
              </a:rPr>
              <a:t>for </a:t>
            </a:r>
            <a:r>
              <a:rPr sz="1947" dirty="0">
                <a:latin typeface="Calibri"/>
                <a:cs typeface="Calibri"/>
              </a:rPr>
              <a:t>a total </a:t>
            </a:r>
            <a:r>
              <a:rPr sz="1947" spc="-4" dirty="0">
                <a:latin typeface="Calibri"/>
                <a:cs typeface="Calibri"/>
              </a:rPr>
              <a:t>of </a:t>
            </a:r>
            <a:r>
              <a:rPr sz="1947" dirty="0">
                <a:latin typeface="Calibri"/>
                <a:cs typeface="Calibri"/>
              </a:rPr>
              <a:t>4</a:t>
            </a:r>
            <a:r>
              <a:rPr sz="1947" spc="-11" dirty="0">
                <a:latin typeface="Calibri"/>
                <a:cs typeface="Calibri"/>
              </a:rPr>
              <a:t> </a:t>
            </a:r>
            <a:r>
              <a:rPr sz="1947" dirty="0">
                <a:latin typeface="Calibri"/>
                <a:cs typeface="Calibri"/>
              </a:rPr>
              <a:t>days.</a:t>
            </a:r>
          </a:p>
          <a:p>
            <a:pPr marL="508494" lvl="1" indent="-166879">
              <a:spcBef>
                <a:spcPts val="368"/>
              </a:spcBef>
              <a:buClr>
                <a:srgbClr val="007B92"/>
              </a:buClr>
              <a:buFont typeface="Times New Roman"/>
              <a:buChar char="•"/>
              <a:tabLst>
                <a:tab pos="508032" algn="l"/>
                <a:tab pos="508494" algn="l"/>
              </a:tabLst>
            </a:pPr>
            <a:r>
              <a:rPr sz="1947" spc="-4" dirty="0">
                <a:latin typeface="Calibri"/>
                <a:cs typeface="Calibri"/>
              </a:rPr>
              <a:t>(TPUs </a:t>
            </a:r>
            <a:r>
              <a:rPr sz="1947" dirty="0">
                <a:latin typeface="Calibri"/>
                <a:cs typeface="Calibri"/>
              </a:rPr>
              <a:t>are </a:t>
            </a:r>
            <a:r>
              <a:rPr sz="1947" spc="-4" dirty="0">
                <a:latin typeface="Calibri"/>
                <a:cs typeface="Calibri"/>
              </a:rPr>
              <a:t>special </a:t>
            </a:r>
            <a:r>
              <a:rPr sz="1947" dirty="0">
                <a:latin typeface="Calibri"/>
                <a:cs typeface="Calibri"/>
              </a:rPr>
              <a:t>tensor </a:t>
            </a:r>
            <a:r>
              <a:rPr sz="1947" spc="-4" dirty="0">
                <a:latin typeface="Calibri"/>
                <a:cs typeface="Calibri"/>
              </a:rPr>
              <a:t>operation </a:t>
            </a:r>
            <a:r>
              <a:rPr sz="1947" dirty="0">
                <a:latin typeface="Calibri"/>
                <a:cs typeface="Calibri"/>
              </a:rPr>
              <a:t>acceleration</a:t>
            </a:r>
            <a:r>
              <a:rPr sz="1947" spc="55" dirty="0">
                <a:latin typeface="Calibri"/>
                <a:cs typeface="Calibri"/>
              </a:rPr>
              <a:t> </a:t>
            </a:r>
            <a:r>
              <a:rPr sz="1947" dirty="0">
                <a:latin typeface="Calibri"/>
                <a:cs typeface="Calibri"/>
              </a:rPr>
              <a:t>hardware)</a:t>
            </a:r>
          </a:p>
          <a:p>
            <a:pPr marL="258870" indent="-249625">
              <a:spcBef>
                <a:spcPts val="389"/>
              </a:spcBef>
              <a:buClr>
                <a:srgbClr val="8B1515"/>
              </a:buClr>
              <a:buFont typeface="Times New Roman"/>
              <a:buChar char="•"/>
              <a:tabLst>
                <a:tab pos="258407" algn="l"/>
                <a:tab pos="258870" algn="l"/>
              </a:tabLst>
            </a:pPr>
            <a:r>
              <a:rPr sz="1941" spc="-4" dirty="0">
                <a:latin typeface="Calibri"/>
                <a:cs typeface="Calibri"/>
              </a:rPr>
              <a:t>Finetuning </a:t>
            </a:r>
            <a:r>
              <a:rPr sz="1941" dirty="0">
                <a:latin typeface="Calibri"/>
                <a:cs typeface="Calibri"/>
              </a:rPr>
              <a:t>is practical and </a:t>
            </a:r>
            <a:r>
              <a:rPr sz="1941" spc="-4" dirty="0">
                <a:latin typeface="Calibri"/>
                <a:cs typeface="Calibri"/>
              </a:rPr>
              <a:t>common on </a:t>
            </a:r>
            <a:r>
              <a:rPr sz="1941" dirty="0">
                <a:latin typeface="Calibri"/>
                <a:cs typeface="Calibri"/>
              </a:rPr>
              <a:t>a </a:t>
            </a:r>
            <a:r>
              <a:rPr sz="1941" spc="-4" dirty="0">
                <a:latin typeface="Calibri"/>
                <a:cs typeface="Calibri"/>
              </a:rPr>
              <a:t>single</a:t>
            </a:r>
            <a:r>
              <a:rPr sz="1941" spc="33" dirty="0">
                <a:latin typeface="Calibri"/>
                <a:cs typeface="Calibri"/>
              </a:rPr>
              <a:t> </a:t>
            </a:r>
            <a:r>
              <a:rPr sz="1941" dirty="0">
                <a:latin typeface="Calibri"/>
                <a:cs typeface="Calibri"/>
              </a:rPr>
              <a:t>GPU</a:t>
            </a:r>
          </a:p>
          <a:p>
            <a:pPr marL="508494" lvl="1" indent="-166879">
              <a:spcBef>
                <a:spcPts val="382"/>
              </a:spcBef>
              <a:buClr>
                <a:srgbClr val="007B92"/>
              </a:buClr>
              <a:buFont typeface="Times New Roman"/>
              <a:buChar char="•"/>
              <a:tabLst>
                <a:tab pos="508032" algn="l"/>
                <a:tab pos="508494" algn="l"/>
              </a:tabLst>
            </a:pPr>
            <a:r>
              <a:rPr sz="1947" spc="-4" dirty="0">
                <a:latin typeface="Calibri"/>
                <a:cs typeface="Calibri"/>
              </a:rPr>
              <a:t>“Pretrain once, finetune </a:t>
            </a:r>
            <a:r>
              <a:rPr sz="1947" dirty="0">
                <a:latin typeface="Calibri"/>
                <a:cs typeface="Calibri"/>
              </a:rPr>
              <a:t>many</a:t>
            </a:r>
            <a:r>
              <a:rPr sz="1947" spc="8" dirty="0">
                <a:latin typeface="Calibri"/>
                <a:cs typeface="Calibri"/>
              </a:rPr>
              <a:t> </a:t>
            </a:r>
            <a:r>
              <a:rPr sz="1947" dirty="0">
                <a:latin typeface="Calibri"/>
                <a:cs typeface="Calibri"/>
              </a:rPr>
              <a:t>times.”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17BFD8-B731-4FFE-B990-3742E21C6A64}"/>
              </a:ext>
            </a:extLst>
          </p:cNvPr>
          <p:cNvSpPr txBox="1"/>
          <p:nvPr/>
        </p:nvSpPr>
        <p:spPr>
          <a:xfrm>
            <a:off x="134471" y="6488295"/>
            <a:ext cx="909223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7553">
              <a:defRPr/>
            </a:pPr>
            <a:r>
              <a:rPr lang="en-US" sz="1165" dirty="0">
                <a:solidFill>
                  <a:prstClr val="black"/>
                </a:solidFill>
                <a:latin typeface="Calibri"/>
              </a:rPr>
              <a:t>John Hewitt</a:t>
            </a:r>
          </a:p>
        </p:txBody>
      </p:sp>
    </p:spTree>
    <p:extLst>
      <p:ext uri="{BB962C8B-B14F-4D97-AF65-F5344CB8AC3E}">
        <p14:creationId xmlns:p14="http://schemas.microsoft.com/office/powerpoint/2010/main" val="37227759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87550" y="1774727"/>
            <a:ext cx="7469841" cy="607145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9246" marR="3698">
              <a:spcBef>
                <a:spcPts val="77"/>
              </a:spcBef>
            </a:pPr>
            <a:r>
              <a:rPr sz="1941" dirty="0">
                <a:latin typeface="Calibri"/>
                <a:cs typeface="Calibri"/>
              </a:rPr>
              <a:t>BERT was massively </a:t>
            </a:r>
            <a:r>
              <a:rPr sz="1941" spc="-4" dirty="0">
                <a:latin typeface="Calibri"/>
                <a:cs typeface="Calibri"/>
              </a:rPr>
              <a:t>popular </a:t>
            </a:r>
            <a:r>
              <a:rPr sz="1941" dirty="0">
                <a:latin typeface="Calibri"/>
                <a:cs typeface="Calibri"/>
              </a:rPr>
              <a:t>and hugely versatile; finetuning </a:t>
            </a:r>
            <a:r>
              <a:rPr sz="1941" spc="-4" dirty="0">
                <a:latin typeface="Calibri"/>
                <a:cs typeface="Calibri"/>
              </a:rPr>
              <a:t>BERT </a:t>
            </a:r>
            <a:r>
              <a:rPr sz="1941" dirty="0">
                <a:latin typeface="Calibri"/>
                <a:cs typeface="Calibri"/>
              </a:rPr>
              <a:t>led to new </a:t>
            </a:r>
            <a:r>
              <a:rPr sz="1941" spc="-8" dirty="0">
                <a:latin typeface="Calibri"/>
                <a:cs typeface="Calibri"/>
              </a:rPr>
              <a:t>state-of-  </a:t>
            </a:r>
            <a:r>
              <a:rPr sz="1941" dirty="0">
                <a:latin typeface="Calibri"/>
                <a:cs typeface="Calibri"/>
              </a:rPr>
              <a:t>the-art results </a:t>
            </a:r>
            <a:r>
              <a:rPr sz="1941" spc="-4" dirty="0">
                <a:latin typeface="Calibri"/>
                <a:cs typeface="Calibri"/>
              </a:rPr>
              <a:t>on </a:t>
            </a:r>
            <a:r>
              <a:rPr sz="1941" dirty="0">
                <a:latin typeface="Calibri"/>
                <a:cs typeface="Calibri"/>
              </a:rPr>
              <a:t>a </a:t>
            </a:r>
            <a:r>
              <a:rPr sz="1941" spc="-4" dirty="0">
                <a:latin typeface="Calibri"/>
                <a:cs typeface="Calibri"/>
              </a:rPr>
              <a:t>broad </a:t>
            </a:r>
            <a:r>
              <a:rPr sz="1941" dirty="0">
                <a:latin typeface="Calibri"/>
                <a:cs typeface="Calibri"/>
              </a:rPr>
              <a:t>range </a:t>
            </a:r>
            <a:r>
              <a:rPr sz="1941" spc="-4" dirty="0">
                <a:latin typeface="Calibri"/>
                <a:cs typeface="Calibri"/>
              </a:rPr>
              <a:t>of tasks.</a:t>
            </a:r>
            <a:endParaRPr sz="1941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22018" y="2510063"/>
            <a:ext cx="4493369" cy="2107235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R="49463" indent="443777">
              <a:buFont typeface="Arial" panose="020B0604020202020204" pitchFamily="34" charset="0"/>
              <a:buChar char="•"/>
            </a:pPr>
            <a:r>
              <a:rPr sz="1947" b="1" spc="-4" dirty="0">
                <a:latin typeface="Calibri"/>
                <a:cs typeface="Calibri"/>
              </a:rPr>
              <a:t>CoLA</a:t>
            </a:r>
            <a:r>
              <a:rPr sz="1947" spc="-4" dirty="0">
                <a:latin typeface="Calibri"/>
                <a:cs typeface="Calibri"/>
              </a:rPr>
              <a:t>: </a:t>
            </a:r>
            <a:r>
              <a:rPr sz="1947" dirty="0">
                <a:latin typeface="Calibri"/>
                <a:cs typeface="Calibri"/>
              </a:rPr>
              <a:t>corpus </a:t>
            </a:r>
            <a:r>
              <a:rPr sz="1947" spc="-4" dirty="0">
                <a:latin typeface="Calibri"/>
                <a:cs typeface="Calibri"/>
              </a:rPr>
              <a:t>of linguistic </a:t>
            </a:r>
            <a:r>
              <a:rPr sz="1947" dirty="0">
                <a:latin typeface="Calibri"/>
                <a:cs typeface="Calibri"/>
              </a:rPr>
              <a:t>acceptability (detect  whether </a:t>
            </a:r>
            <a:r>
              <a:rPr sz="1947" spc="-4" dirty="0">
                <a:latin typeface="Calibri"/>
                <a:cs typeface="Calibri"/>
              </a:rPr>
              <a:t>sentences </a:t>
            </a:r>
            <a:r>
              <a:rPr sz="1947" dirty="0">
                <a:latin typeface="Calibri"/>
                <a:cs typeface="Calibri"/>
              </a:rPr>
              <a:t>are</a:t>
            </a:r>
            <a:r>
              <a:rPr sz="1947" spc="-4" dirty="0">
                <a:latin typeface="Calibri"/>
                <a:cs typeface="Calibri"/>
              </a:rPr>
              <a:t> </a:t>
            </a:r>
            <a:r>
              <a:rPr sz="1947" dirty="0">
                <a:latin typeface="Calibri"/>
                <a:cs typeface="Calibri"/>
              </a:rPr>
              <a:t>grammatical.)</a:t>
            </a:r>
          </a:p>
          <a:p>
            <a:pPr indent="443777">
              <a:buFont typeface="Arial" panose="020B0604020202020204" pitchFamily="34" charset="0"/>
              <a:buChar char="•"/>
            </a:pPr>
            <a:r>
              <a:rPr sz="1947" b="1" dirty="0">
                <a:latin typeface="Calibri"/>
                <a:cs typeface="Calibri"/>
              </a:rPr>
              <a:t>STS-B</a:t>
            </a:r>
            <a:r>
              <a:rPr sz="1947" dirty="0">
                <a:latin typeface="Calibri"/>
                <a:cs typeface="Calibri"/>
              </a:rPr>
              <a:t>: </a:t>
            </a:r>
            <a:r>
              <a:rPr sz="1947" spc="-4" dirty="0">
                <a:latin typeface="Calibri"/>
                <a:cs typeface="Calibri"/>
              </a:rPr>
              <a:t>semantic </a:t>
            </a:r>
            <a:r>
              <a:rPr sz="1947" dirty="0">
                <a:latin typeface="Calibri"/>
                <a:cs typeface="Calibri"/>
              </a:rPr>
              <a:t>textual</a:t>
            </a:r>
            <a:r>
              <a:rPr sz="1947" spc="4" dirty="0">
                <a:latin typeface="Calibri"/>
                <a:cs typeface="Calibri"/>
              </a:rPr>
              <a:t> </a:t>
            </a:r>
            <a:r>
              <a:rPr sz="1947" spc="-4" dirty="0">
                <a:latin typeface="Calibri"/>
                <a:cs typeface="Calibri"/>
              </a:rPr>
              <a:t>similarity</a:t>
            </a:r>
            <a:endParaRPr sz="1947" dirty="0">
              <a:latin typeface="Calibri"/>
              <a:cs typeface="Calibri"/>
            </a:endParaRPr>
          </a:p>
          <a:p>
            <a:pPr indent="443777">
              <a:buClr>
                <a:srgbClr val="8B1515"/>
              </a:buClr>
              <a:buFont typeface="Times New Roman"/>
              <a:buChar char="•"/>
              <a:tabLst>
                <a:tab pos="258407" algn="l"/>
                <a:tab pos="258870" algn="l"/>
              </a:tabLst>
            </a:pPr>
            <a:r>
              <a:rPr sz="1947" b="1" dirty="0">
                <a:latin typeface="Calibri"/>
                <a:cs typeface="Calibri"/>
              </a:rPr>
              <a:t>MRPC</a:t>
            </a:r>
            <a:r>
              <a:rPr sz="1947" dirty="0">
                <a:latin typeface="Calibri"/>
                <a:cs typeface="Calibri"/>
              </a:rPr>
              <a:t>: </a:t>
            </a:r>
            <a:r>
              <a:rPr sz="1947" spc="-4" dirty="0">
                <a:latin typeface="Calibri"/>
                <a:cs typeface="Calibri"/>
              </a:rPr>
              <a:t>microsoft paraphrase</a:t>
            </a:r>
            <a:r>
              <a:rPr sz="1947" spc="4" dirty="0">
                <a:latin typeface="Calibri"/>
                <a:cs typeface="Calibri"/>
              </a:rPr>
              <a:t> </a:t>
            </a:r>
            <a:r>
              <a:rPr sz="1947" dirty="0">
                <a:latin typeface="Calibri"/>
                <a:cs typeface="Calibri"/>
              </a:rPr>
              <a:t>corpus</a:t>
            </a:r>
          </a:p>
          <a:p>
            <a:pPr indent="443777">
              <a:buClr>
                <a:srgbClr val="8B1515"/>
              </a:buClr>
              <a:buFont typeface="Times New Roman"/>
              <a:buChar char="•"/>
              <a:tabLst>
                <a:tab pos="258407" algn="l"/>
                <a:tab pos="258870" algn="l"/>
              </a:tabLst>
            </a:pPr>
            <a:r>
              <a:rPr sz="1947" b="1" dirty="0">
                <a:latin typeface="Calibri"/>
                <a:cs typeface="Calibri"/>
              </a:rPr>
              <a:t>RTE</a:t>
            </a:r>
            <a:r>
              <a:rPr sz="1947" dirty="0">
                <a:latin typeface="Calibri"/>
                <a:cs typeface="Calibri"/>
              </a:rPr>
              <a:t>: </a:t>
            </a:r>
            <a:r>
              <a:rPr sz="1947" spc="-4" dirty="0">
                <a:latin typeface="Calibri"/>
                <a:cs typeface="Calibri"/>
              </a:rPr>
              <a:t>small </a:t>
            </a:r>
            <a:r>
              <a:rPr sz="1947" dirty="0">
                <a:latin typeface="Calibri"/>
                <a:cs typeface="Calibri"/>
              </a:rPr>
              <a:t>natural language inference</a:t>
            </a:r>
            <a:r>
              <a:rPr sz="1947" spc="-15" dirty="0">
                <a:latin typeface="Calibri"/>
                <a:cs typeface="Calibri"/>
              </a:rPr>
              <a:t> </a:t>
            </a:r>
            <a:r>
              <a:rPr sz="1947" dirty="0">
                <a:latin typeface="Calibri"/>
                <a:cs typeface="Calibri"/>
              </a:rPr>
              <a:t>corpus</a:t>
            </a:r>
          </a:p>
        </p:txBody>
      </p:sp>
      <p:sp>
        <p:nvSpPr>
          <p:cNvPr id="7" name="object 7"/>
          <p:cNvSpPr/>
          <p:nvPr/>
        </p:nvSpPr>
        <p:spPr>
          <a:xfrm>
            <a:off x="634811" y="4470933"/>
            <a:ext cx="7874379" cy="15886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5FCF5FA-52C7-49D0-A7E7-EFA54488D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222146"/>
            <a:ext cx="8109585" cy="955918"/>
          </a:xfrm>
        </p:spPr>
        <p:txBody>
          <a:bodyPr/>
          <a:lstStyle/>
          <a:p>
            <a:r>
              <a:rPr lang="en-US" sz="3106" dirty="0">
                <a:latin typeface="Calibri"/>
                <a:cs typeface="Calibri"/>
              </a:rPr>
              <a:t>BERT: </a:t>
            </a:r>
            <a:r>
              <a:rPr lang="en-US" sz="3106" spc="-4" dirty="0">
                <a:latin typeface="Calibri"/>
                <a:cs typeface="Calibri"/>
              </a:rPr>
              <a:t>Bidirectional Encoder Representations from</a:t>
            </a:r>
            <a:r>
              <a:rPr lang="en-US" sz="3106" spc="44" dirty="0">
                <a:latin typeface="Calibri"/>
                <a:cs typeface="Calibri"/>
              </a:rPr>
              <a:t> </a:t>
            </a:r>
            <a:r>
              <a:rPr lang="en-US" sz="3106" spc="-4" dirty="0" err="1">
                <a:latin typeface="Calibri"/>
                <a:cs typeface="Calibri"/>
              </a:rPr>
              <a:t>Tranformers</a:t>
            </a:r>
            <a:endParaRPr lang="en-US" dirty="0"/>
          </a:p>
        </p:txBody>
      </p:sp>
      <p:sp>
        <p:nvSpPr>
          <p:cNvPr id="9" name="object 9"/>
          <p:cNvSpPr txBox="1"/>
          <p:nvPr/>
        </p:nvSpPr>
        <p:spPr>
          <a:xfrm>
            <a:off x="7145583" y="6368235"/>
            <a:ext cx="1335881" cy="1693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46">
              <a:lnSpc>
                <a:spcPts val="1318"/>
              </a:lnSpc>
            </a:pPr>
            <a:r>
              <a:rPr sz="1310" spc="-4" dirty="0">
                <a:solidFill>
                  <a:srgbClr val="175E53"/>
                </a:solidFill>
                <a:latin typeface="Calibri"/>
                <a:cs typeface="Calibri"/>
              </a:rPr>
              <a:t>[</a:t>
            </a:r>
            <a:r>
              <a:rPr sz="1310" u="sng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Devlin et </a:t>
            </a:r>
            <a:r>
              <a:rPr sz="1310" u="sng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al.,</a:t>
            </a:r>
            <a:r>
              <a:rPr sz="1310" u="sng" spc="-33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310" u="sng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2018</a:t>
            </a:r>
            <a:r>
              <a:rPr sz="1310" spc="-4" dirty="0">
                <a:solidFill>
                  <a:srgbClr val="175E53"/>
                </a:solidFill>
                <a:latin typeface="Calibri"/>
                <a:cs typeface="Calibri"/>
              </a:rPr>
              <a:t>]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DB1757-27F2-43DF-90C0-A2C8775F078A}"/>
              </a:ext>
            </a:extLst>
          </p:cNvPr>
          <p:cNvSpPr txBox="1"/>
          <p:nvPr/>
        </p:nvSpPr>
        <p:spPr>
          <a:xfrm>
            <a:off x="134471" y="6488295"/>
            <a:ext cx="909223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7553">
              <a:defRPr/>
            </a:pPr>
            <a:r>
              <a:rPr lang="en-US" sz="1165" dirty="0">
                <a:solidFill>
                  <a:prstClr val="black"/>
                </a:solidFill>
                <a:latin typeface="Calibri"/>
              </a:rPr>
              <a:t>John Hewitt</a:t>
            </a:r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id="{77194FFC-C2D5-426F-BEFC-D3003B5BAF0F}"/>
              </a:ext>
            </a:extLst>
          </p:cNvPr>
          <p:cNvSpPr txBox="1"/>
          <p:nvPr/>
        </p:nvSpPr>
        <p:spPr>
          <a:xfrm>
            <a:off x="487551" y="2510063"/>
            <a:ext cx="3917969" cy="1923018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258870" indent="-249625">
              <a:spcBef>
                <a:spcPts val="77"/>
              </a:spcBef>
              <a:buClr>
                <a:srgbClr val="8B1515"/>
              </a:buClr>
              <a:buFont typeface="Times New Roman"/>
              <a:buChar char="•"/>
              <a:tabLst>
                <a:tab pos="258407" algn="l"/>
                <a:tab pos="258870" algn="l"/>
              </a:tabLst>
            </a:pPr>
            <a:r>
              <a:rPr sz="1947" b="1" dirty="0">
                <a:latin typeface="Calibri"/>
                <a:cs typeface="Calibri"/>
              </a:rPr>
              <a:t>QQP: </a:t>
            </a:r>
            <a:r>
              <a:rPr sz="1947" dirty="0">
                <a:latin typeface="Calibri"/>
                <a:cs typeface="Calibri"/>
              </a:rPr>
              <a:t>Quora Question </a:t>
            </a:r>
            <a:r>
              <a:rPr sz="1947" spc="-4" dirty="0">
                <a:latin typeface="Calibri"/>
                <a:cs typeface="Calibri"/>
              </a:rPr>
              <a:t>Pairs </a:t>
            </a:r>
            <a:r>
              <a:rPr sz="1947" dirty="0">
                <a:latin typeface="Calibri"/>
                <a:cs typeface="Calibri"/>
              </a:rPr>
              <a:t>(detect paraphrase</a:t>
            </a:r>
            <a:r>
              <a:rPr sz="1947" spc="80" dirty="0">
                <a:latin typeface="Calibri"/>
                <a:cs typeface="Calibri"/>
              </a:rPr>
              <a:t> </a:t>
            </a:r>
            <a:r>
              <a:rPr sz="1947" spc="-4" dirty="0">
                <a:latin typeface="Calibri"/>
                <a:cs typeface="Calibri"/>
              </a:rPr>
              <a:t>questions)</a:t>
            </a:r>
            <a:endParaRPr sz="1947" dirty="0">
              <a:latin typeface="Calibri"/>
              <a:cs typeface="Calibri"/>
            </a:endParaRPr>
          </a:p>
          <a:p>
            <a:pPr marL="258870" indent="-249625">
              <a:spcBef>
                <a:spcPts val="346"/>
              </a:spcBef>
              <a:buClr>
                <a:srgbClr val="8B1515"/>
              </a:buClr>
              <a:buFont typeface="Times New Roman"/>
              <a:buChar char="•"/>
              <a:tabLst>
                <a:tab pos="258407" algn="l"/>
                <a:tab pos="258870" algn="l"/>
              </a:tabLst>
            </a:pPr>
            <a:r>
              <a:rPr sz="1947" b="1" dirty="0">
                <a:latin typeface="Calibri"/>
                <a:cs typeface="Calibri"/>
              </a:rPr>
              <a:t>QNLI</a:t>
            </a:r>
            <a:r>
              <a:rPr sz="1947" dirty="0">
                <a:latin typeface="Calibri"/>
                <a:cs typeface="Calibri"/>
              </a:rPr>
              <a:t>: </a:t>
            </a:r>
            <a:r>
              <a:rPr sz="1947" spc="-4" dirty="0">
                <a:latin typeface="Calibri"/>
                <a:cs typeface="Calibri"/>
              </a:rPr>
              <a:t>natural </a:t>
            </a:r>
            <a:r>
              <a:rPr sz="1947" dirty="0">
                <a:latin typeface="Calibri"/>
                <a:cs typeface="Calibri"/>
              </a:rPr>
              <a:t>language inference </a:t>
            </a:r>
            <a:r>
              <a:rPr sz="1947" spc="-4" dirty="0">
                <a:latin typeface="Calibri"/>
                <a:cs typeface="Calibri"/>
              </a:rPr>
              <a:t>over </a:t>
            </a:r>
            <a:r>
              <a:rPr sz="1947" dirty="0">
                <a:latin typeface="Calibri"/>
                <a:cs typeface="Calibri"/>
              </a:rPr>
              <a:t>question</a:t>
            </a:r>
            <a:r>
              <a:rPr lang="en-US" sz="1947" dirty="0">
                <a:latin typeface="Calibri"/>
                <a:cs typeface="Calibri"/>
              </a:rPr>
              <a:t> answering data</a:t>
            </a:r>
            <a:r>
              <a:rPr sz="1947" spc="-248" dirty="0">
                <a:latin typeface="Calibri"/>
                <a:cs typeface="Calibri"/>
              </a:rPr>
              <a:t> </a:t>
            </a:r>
            <a:endParaRPr lang="en-US" sz="1947" spc="-248" dirty="0">
              <a:latin typeface="Calibri"/>
              <a:cs typeface="Calibri"/>
            </a:endParaRPr>
          </a:p>
          <a:p>
            <a:pPr marL="258870" indent="-249625">
              <a:spcBef>
                <a:spcPts val="346"/>
              </a:spcBef>
              <a:buClr>
                <a:srgbClr val="8B1515"/>
              </a:buClr>
              <a:buFont typeface="Times New Roman"/>
              <a:buChar char="•"/>
              <a:tabLst>
                <a:tab pos="258407" algn="l"/>
                <a:tab pos="258870" algn="l"/>
              </a:tabLst>
            </a:pPr>
            <a:r>
              <a:rPr lang="en-US" sz="1947" b="1" dirty="0">
                <a:latin typeface="Calibri"/>
                <a:cs typeface="Calibri"/>
              </a:rPr>
              <a:t>SST-2</a:t>
            </a:r>
            <a:r>
              <a:rPr lang="en-US" sz="1947" dirty="0">
                <a:latin typeface="Calibri"/>
                <a:cs typeface="Calibri"/>
              </a:rPr>
              <a:t>: </a:t>
            </a:r>
            <a:r>
              <a:rPr lang="en-US" sz="1947" spc="-4" dirty="0">
                <a:latin typeface="Calibri"/>
                <a:cs typeface="Calibri"/>
              </a:rPr>
              <a:t>sentiment</a:t>
            </a:r>
            <a:r>
              <a:rPr lang="en-US" sz="1947" spc="-29" dirty="0">
                <a:latin typeface="Calibri"/>
                <a:cs typeface="Calibri"/>
              </a:rPr>
              <a:t> </a:t>
            </a:r>
            <a:r>
              <a:rPr lang="en-US" sz="1947" dirty="0">
                <a:latin typeface="Calibri"/>
                <a:cs typeface="Calibri"/>
              </a:rPr>
              <a:t>analysis</a:t>
            </a:r>
          </a:p>
          <a:p>
            <a:pPr marL="258870" indent="-249625">
              <a:spcBef>
                <a:spcPts val="346"/>
              </a:spcBef>
              <a:buClr>
                <a:srgbClr val="8B1515"/>
              </a:buClr>
              <a:buFont typeface="Times New Roman"/>
              <a:buChar char="•"/>
              <a:tabLst>
                <a:tab pos="258407" algn="l"/>
                <a:tab pos="258870" algn="l"/>
              </a:tabLst>
            </a:pPr>
            <a:endParaRPr sz="1947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133630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87551" y="1774727"/>
            <a:ext cx="7527621" cy="1242832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9246">
              <a:spcBef>
                <a:spcPts val="77"/>
              </a:spcBef>
              <a:tabLst>
                <a:tab pos="4995260" algn="l"/>
              </a:tabLst>
            </a:pPr>
            <a:r>
              <a:rPr sz="1675" spc="-4" dirty="0">
                <a:latin typeface="Calibri"/>
                <a:cs typeface="Calibri"/>
              </a:rPr>
              <a:t>You’ll see </a:t>
            </a:r>
            <a:r>
              <a:rPr sz="1675" dirty="0">
                <a:latin typeface="Calibri"/>
                <a:cs typeface="Calibri"/>
              </a:rPr>
              <a:t>a lot </a:t>
            </a:r>
            <a:r>
              <a:rPr sz="1675" spc="-4" dirty="0">
                <a:latin typeface="Calibri"/>
                <a:cs typeface="Calibri"/>
              </a:rPr>
              <a:t>of BERT </a:t>
            </a:r>
            <a:r>
              <a:rPr sz="1675" dirty="0">
                <a:latin typeface="Calibri"/>
                <a:cs typeface="Calibri"/>
              </a:rPr>
              <a:t>variants </a:t>
            </a:r>
            <a:r>
              <a:rPr sz="1675" spc="-4" dirty="0">
                <a:latin typeface="Calibri"/>
                <a:cs typeface="Calibri"/>
              </a:rPr>
              <a:t>like</a:t>
            </a:r>
            <a:r>
              <a:rPr sz="1675" spc="91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RoBERTa,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SpanBERT,	</a:t>
            </a:r>
            <a:r>
              <a:rPr sz="1675" dirty="0">
                <a:latin typeface="Calibri"/>
                <a:cs typeface="Calibri"/>
              </a:rPr>
              <a:t>+++</a:t>
            </a:r>
            <a:endParaRPr sz="1675">
              <a:latin typeface="Calibri"/>
              <a:cs typeface="Calibri"/>
            </a:endParaRPr>
          </a:p>
          <a:p>
            <a:pPr marL="9246">
              <a:spcBef>
                <a:spcPts val="1289"/>
              </a:spcBef>
            </a:pPr>
            <a:r>
              <a:rPr sz="1529" spc="-4" dirty="0">
                <a:latin typeface="Calibri"/>
                <a:cs typeface="Calibri"/>
              </a:rPr>
              <a:t>Some generally </a:t>
            </a:r>
            <a:r>
              <a:rPr sz="1529" dirty="0">
                <a:latin typeface="Calibri"/>
                <a:cs typeface="Calibri"/>
              </a:rPr>
              <a:t>accepted </a:t>
            </a:r>
            <a:r>
              <a:rPr sz="1529" spc="-4" dirty="0">
                <a:latin typeface="Calibri"/>
                <a:cs typeface="Calibri"/>
              </a:rPr>
              <a:t>improvements </a:t>
            </a:r>
            <a:r>
              <a:rPr sz="1529" dirty="0">
                <a:latin typeface="Calibri"/>
                <a:cs typeface="Calibri"/>
              </a:rPr>
              <a:t>to the </a:t>
            </a:r>
            <a:r>
              <a:rPr sz="1529" spc="-4" dirty="0">
                <a:latin typeface="Calibri"/>
                <a:cs typeface="Calibri"/>
              </a:rPr>
              <a:t>BERT pretraining</a:t>
            </a:r>
            <a:r>
              <a:rPr sz="1529" spc="26" dirty="0">
                <a:latin typeface="Calibri"/>
                <a:cs typeface="Calibri"/>
              </a:rPr>
              <a:t> </a:t>
            </a:r>
            <a:r>
              <a:rPr sz="1529" spc="-4" dirty="0">
                <a:latin typeface="Calibri"/>
                <a:cs typeface="Calibri"/>
              </a:rPr>
              <a:t>formula:</a:t>
            </a:r>
            <a:endParaRPr sz="1529">
              <a:latin typeface="Calibri"/>
              <a:cs typeface="Calibri"/>
            </a:endParaRPr>
          </a:p>
          <a:p>
            <a:pPr marL="258870" indent="-249625">
              <a:spcBef>
                <a:spcPts val="368"/>
              </a:spcBef>
              <a:buClr>
                <a:srgbClr val="8B1515"/>
              </a:buClr>
              <a:buFont typeface="Times New Roman"/>
              <a:buChar char="•"/>
              <a:tabLst>
                <a:tab pos="258407" algn="l"/>
                <a:tab pos="258870" algn="l"/>
              </a:tabLst>
            </a:pPr>
            <a:r>
              <a:rPr sz="1529" spc="-4" dirty="0">
                <a:latin typeface="Calibri"/>
                <a:cs typeface="Calibri"/>
              </a:rPr>
              <a:t>RoBERTa: </a:t>
            </a:r>
            <a:r>
              <a:rPr sz="1529" dirty="0">
                <a:latin typeface="Calibri"/>
                <a:cs typeface="Calibri"/>
              </a:rPr>
              <a:t>mainly </a:t>
            </a:r>
            <a:r>
              <a:rPr sz="1529" spc="-4" dirty="0">
                <a:latin typeface="Calibri"/>
                <a:cs typeface="Calibri"/>
              </a:rPr>
              <a:t>just </a:t>
            </a:r>
            <a:r>
              <a:rPr sz="1529" dirty="0">
                <a:latin typeface="Calibri"/>
                <a:cs typeface="Calibri"/>
              </a:rPr>
              <a:t>train </a:t>
            </a:r>
            <a:r>
              <a:rPr sz="1529" spc="-4" dirty="0">
                <a:latin typeface="Calibri"/>
                <a:cs typeface="Calibri"/>
              </a:rPr>
              <a:t>BERT for longer </a:t>
            </a:r>
            <a:r>
              <a:rPr sz="1529" dirty="0">
                <a:latin typeface="Calibri"/>
                <a:cs typeface="Calibri"/>
              </a:rPr>
              <a:t>and remove </a:t>
            </a:r>
            <a:r>
              <a:rPr sz="1529" spc="-4" dirty="0">
                <a:latin typeface="Calibri"/>
                <a:cs typeface="Calibri"/>
              </a:rPr>
              <a:t>next sentence</a:t>
            </a:r>
            <a:r>
              <a:rPr sz="1529" spc="22" dirty="0">
                <a:latin typeface="Calibri"/>
                <a:cs typeface="Calibri"/>
              </a:rPr>
              <a:t> </a:t>
            </a:r>
            <a:r>
              <a:rPr sz="1529" spc="-4" dirty="0">
                <a:latin typeface="Calibri"/>
                <a:cs typeface="Calibri"/>
              </a:rPr>
              <a:t>prediction!</a:t>
            </a:r>
            <a:endParaRPr sz="1529">
              <a:latin typeface="Calibri"/>
              <a:cs typeface="Calibri"/>
            </a:endParaRPr>
          </a:p>
          <a:p>
            <a:pPr marL="258870" indent="-249625">
              <a:spcBef>
                <a:spcPts val="368"/>
              </a:spcBef>
              <a:buClr>
                <a:srgbClr val="8B1515"/>
              </a:buClr>
              <a:buFont typeface="Times New Roman"/>
              <a:buChar char="•"/>
              <a:tabLst>
                <a:tab pos="258407" algn="l"/>
                <a:tab pos="258870" algn="l"/>
              </a:tabLst>
            </a:pPr>
            <a:r>
              <a:rPr sz="1529" spc="-4" dirty="0">
                <a:latin typeface="Calibri"/>
                <a:cs typeface="Calibri"/>
              </a:rPr>
              <a:t>SpanBERT: </a:t>
            </a:r>
            <a:r>
              <a:rPr sz="1529" dirty="0">
                <a:latin typeface="Calibri"/>
                <a:cs typeface="Calibri"/>
              </a:rPr>
              <a:t>masking contiguous </a:t>
            </a:r>
            <a:r>
              <a:rPr sz="1529" spc="-4" dirty="0">
                <a:latin typeface="Calibri"/>
                <a:cs typeface="Calibri"/>
              </a:rPr>
              <a:t>spans of </a:t>
            </a:r>
            <a:r>
              <a:rPr sz="1529" dirty="0">
                <a:latin typeface="Calibri"/>
                <a:cs typeface="Calibri"/>
              </a:rPr>
              <a:t>words makes a </a:t>
            </a:r>
            <a:r>
              <a:rPr sz="1529" spc="-4" dirty="0">
                <a:latin typeface="Calibri"/>
                <a:cs typeface="Calibri"/>
              </a:rPr>
              <a:t>harder, </a:t>
            </a:r>
            <a:r>
              <a:rPr sz="1529" dirty="0">
                <a:latin typeface="Calibri"/>
                <a:cs typeface="Calibri"/>
              </a:rPr>
              <a:t>more </a:t>
            </a:r>
            <a:r>
              <a:rPr sz="1529" spc="-8" dirty="0">
                <a:latin typeface="Calibri"/>
                <a:cs typeface="Calibri"/>
              </a:rPr>
              <a:t>useful </a:t>
            </a:r>
            <a:r>
              <a:rPr sz="1529" spc="-4" dirty="0">
                <a:latin typeface="Calibri"/>
                <a:cs typeface="Calibri"/>
              </a:rPr>
              <a:t>pretraining</a:t>
            </a:r>
            <a:r>
              <a:rPr sz="1529" spc="-37" dirty="0">
                <a:latin typeface="Calibri"/>
                <a:cs typeface="Calibri"/>
              </a:rPr>
              <a:t> </a:t>
            </a:r>
            <a:r>
              <a:rPr sz="1529" dirty="0">
                <a:latin typeface="Calibri"/>
                <a:cs typeface="Calibri"/>
              </a:rPr>
              <a:t>task</a:t>
            </a:r>
            <a:endParaRPr sz="1529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22149" y="3762785"/>
            <a:ext cx="2888091" cy="1362692"/>
            <a:chOff x="944689" y="3887533"/>
            <a:chExt cx="3967479" cy="1871980"/>
          </a:xfrm>
        </p:grpSpPr>
        <p:sp>
          <p:nvSpPr>
            <p:cNvPr id="5" name="object 5"/>
            <p:cNvSpPr/>
            <p:nvPr/>
          </p:nvSpPr>
          <p:spPr>
            <a:xfrm>
              <a:off x="1101852" y="3912120"/>
              <a:ext cx="913130" cy="485140"/>
            </a:xfrm>
            <a:custGeom>
              <a:avLst/>
              <a:gdLst/>
              <a:ahLst/>
              <a:cxnLst/>
              <a:rect l="l" t="t" r="r" b="b"/>
              <a:pathLst>
                <a:path w="913130" h="485139">
                  <a:moveTo>
                    <a:pt x="150876" y="1511"/>
                  </a:moveTo>
                  <a:lnTo>
                    <a:pt x="0" y="1511"/>
                  </a:lnTo>
                  <a:lnTo>
                    <a:pt x="0" y="484619"/>
                  </a:lnTo>
                  <a:lnTo>
                    <a:pt x="150876" y="484619"/>
                  </a:lnTo>
                  <a:lnTo>
                    <a:pt x="150876" y="1511"/>
                  </a:lnTo>
                  <a:close/>
                </a:path>
                <a:path w="913130" h="485139">
                  <a:moveTo>
                    <a:pt x="912876" y="0"/>
                  </a:moveTo>
                  <a:lnTo>
                    <a:pt x="762000" y="0"/>
                  </a:lnTo>
                  <a:lnTo>
                    <a:pt x="762000" y="483095"/>
                  </a:lnTo>
                  <a:lnTo>
                    <a:pt x="912876" y="483095"/>
                  </a:lnTo>
                  <a:lnTo>
                    <a:pt x="912876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6" name="object 6"/>
            <p:cNvSpPr/>
            <p:nvPr/>
          </p:nvSpPr>
          <p:spPr>
            <a:xfrm>
              <a:off x="1252728" y="4114927"/>
              <a:ext cx="611505" cy="77470"/>
            </a:xfrm>
            <a:custGeom>
              <a:avLst/>
              <a:gdLst/>
              <a:ahLst/>
              <a:cxnLst/>
              <a:rect l="l" t="t" r="r" b="b"/>
              <a:pathLst>
                <a:path w="611505" h="77470">
                  <a:moveTo>
                    <a:pt x="76072" y="1143"/>
                  </a:moveTo>
                  <a:lnTo>
                    <a:pt x="0" y="39370"/>
                  </a:lnTo>
                  <a:lnTo>
                    <a:pt x="76327" y="77343"/>
                  </a:lnTo>
                  <a:lnTo>
                    <a:pt x="76221" y="45593"/>
                  </a:lnTo>
                  <a:lnTo>
                    <a:pt x="63500" y="45593"/>
                  </a:lnTo>
                  <a:lnTo>
                    <a:pt x="63500" y="32893"/>
                  </a:lnTo>
                  <a:lnTo>
                    <a:pt x="76178" y="32863"/>
                  </a:lnTo>
                  <a:lnTo>
                    <a:pt x="76072" y="1143"/>
                  </a:lnTo>
                  <a:close/>
                </a:path>
                <a:path w="611505" h="77470">
                  <a:moveTo>
                    <a:pt x="598742" y="31750"/>
                  </a:moveTo>
                  <a:lnTo>
                    <a:pt x="547751" y="31750"/>
                  </a:lnTo>
                  <a:lnTo>
                    <a:pt x="547751" y="44450"/>
                  </a:lnTo>
                  <a:lnTo>
                    <a:pt x="534998" y="44480"/>
                  </a:lnTo>
                  <a:lnTo>
                    <a:pt x="535051" y="76200"/>
                  </a:lnTo>
                  <a:lnTo>
                    <a:pt x="611251" y="37973"/>
                  </a:lnTo>
                  <a:lnTo>
                    <a:pt x="598742" y="31750"/>
                  </a:lnTo>
                  <a:close/>
                </a:path>
                <a:path w="611505" h="77470">
                  <a:moveTo>
                    <a:pt x="76178" y="32863"/>
                  </a:moveTo>
                  <a:lnTo>
                    <a:pt x="63500" y="32893"/>
                  </a:lnTo>
                  <a:lnTo>
                    <a:pt x="63500" y="45593"/>
                  </a:lnTo>
                  <a:lnTo>
                    <a:pt x="76221" y="45562"/>
                  </a:lnTo>
                  <a:lnTo>
                    <a:pt x="76178" y="32863"/>
                  </a:lnTo>
                  <a:close/>
                </a:path>
                <a:path w="611505" h="77470">
                  <a:moveTo>
                    <a:pt x="76221" y="45562"/>
                  </a:moveTo>
                  <a:lnTo>
                    <a:pt x="63500" y="45593"/>
                  </a:lnTo>
                  <a:lnTo>
                    <a:pt x="76221" y="45593"/>
                  </a:lnTo>
                  <a:close/>
                </a:path>
                <a:path w="611505" h="77470">
                  <a:moveTo>
                    <a:pt x="534976" y="31780"/>
                  </a:moveTo>
                  <a:lnTo>
                    <a:pt x="76178" y="32863"/>
                  </a:lnTo>
                  <a:lnTo>
                    <a:pt x="76221" y="45562"/>
                  </a:lnTo>
                  <a:lnTo>
                    <a:pt x="534998" y="44480"/>
                  </a:lnTo>
                  <a:lnTo>
                    <a:pt x="534976" y="31780"/>
                  </a:lnTo>
                  <a:close/>
                </a:path>
                <a:path w="611505" h="77470">
                  <a:moveTo>
                    <a:pt x="547751" y="31750"/>
                  </a:moveTo>
                  <a:lnTo>
                    <a:pt x="534976" y="31780"/>
                  </a:lnTo>
                  <a:lnTo>
                    <a:pt x="534998" y="44480"/>
                  </a:lnTo>
                  <a:lnTo>
                    <a:pt x="547751" y="44450"/>
                  </a:lnTo>
                  <a:lnTo>
                    <a:pt x="547751" y="31750"/>
                  </a:lnTo>
                  <a:close/>
                </a:path>
                <a:path w="611505" h="77470">
                  <a:moveTo>
                    <a:pt x="534923" y="0"/>
                  </a:moveTo>
                  <a:lnTo>
                    <a:pt x="534976" y="31780"/>
                  </a:lnTo>
                  <a:lnTo>
                    <a:pt x="598742" y="31750"/>
                  </a:lnTo>
                  <a:lnTo>
                    <a:pt x="5349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7" name="object 7"/>
            <p:cNvSpPr/>
            <p:nvPr/>
          </p:nvSpPr>
          <p:spPr>
            <a:xfrm>
              <a:off x="2549652" y="3921252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30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4"/>
                  </a:lnTo>
                  <a:lnTo>
                    <a:pt x="150875" y="481584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8" name="object 8"/>
            <p:cNvSpPr/>
            <p:nvPr/>
          </p:nvSpPr>
          <p:spPr>
            <a:xfrm>
              <a:off x="2014727" y="4115943"/>
              <a:ext cx="535940" cy="82550"/>
            </a:xfrm>
            <a:custGeom>
              <a:avLst/>
              <a:gdLst/>
              <a:ahLst/>
              <a:cxnLst/>
              <a:rect l="l" t="t" r="r" b="b"/>
              <a:pathLst>
                <a:path w="535939" h="82550">
                  <a:moveTo>
                    <a:pt x="460248" y="5841"/>
                  </a:moveTo>
                  <a:lnTo>
                    <a:pt x="459717" y="37652"/>
                  </a:lnTo>
                  <a:lnTo>
                    <a:pt x="472440" y="37845"/>
                  </a:lnTo>
                  <a:lnTo>
                    <a:pt x="472186" y="50545"/>
                  </a:lnTo>
                  <a:lnTo>
                    <a:pt x="459502" y="50545"/>
                  </a:lnTo>
                  <a:lnTo>
                    <a:pt x="458978" y="82041"/>
                  </a:lnTo>
                  <a:lnTo>
                    <a:pt x="524685" y="50545"/>
                  </a:lnTo>
                  <a:lnTo>
                    <a:pt x="472186" y="50545"/>
                  </a:lnTo>
                  <a:lnTo>
                    <a:pt x="459506" y="50352"/>
                  </a:lnTo>
                  <a:lnTo>
                    <a:pt x="525087" y="50352"/>
                  </a:lnTo>
                  <a:lnTo>
                    <a:pt x="535813" y="45211"/>
                  </a:lnTo>
                  <a:lnTo>
                    <a:pt x="460248" y="5841"/>
                  </a:lnTo>
                  <a:close/>
                </a:path>
                <a:path w="535939" h="82550">
                  <a:moveTo>
                    <a:pt x="76835" y="0"/>
                  </a:moveTo>
                  <a:lnTo>
                    <a:pt x="0" y="36956"/>
                  </a:lnTo>
                  <a:lnTo>
                    <a:pt x="75565" y="76199"/>
                  </a:lnTo>
                  <a:lnTo>
                    <a:pt x="76093" y="44516"/>
                  </a:lnTo>
                  <a:lnTo>
                    <a:pt x="63373" y="44322"/>
                  </a:lnTo>
                  <a:lnTo>
                    <a:pt x="63627" y="31622"/>
                  </a:lnTo>
                  <a:lnTo>
                    <a:pt x="76307" y="31622"/>
                  </a:lnTo>
                  <a:lnTo>
                    <a:pt x="76835" y="0"/>
                  </a:lnTo>
                  <a:close/>
                </a:path>
                <a:path w="535939" h="82550">
                  <a:moveTo>
                    <a:pt x="459717" y="37652"/>
                  </a:moveTo>
                  <a:lnTo>
                    <a:pt x="459506" y="50352"/>
                  </a:lnTo>
                  <a:lnTo>
                    <a:pt x="472186" y="50545"/>
                  </a:lnTo>
                  <a:lnTo>
                    <a:pt x="472440" y="37845"/>
                  </a:lnTo>
                  <a:lnTo>
                    <a:pt x="459717" y="37652"/>
                  </a:lnTo>
                  <a:close/>
                </a:path>
                <a:path w="535939" h="82550">
                  <a:moveTo>
                    <a:pt x="76304" y="31815"/>
                  </a:moveTo>
                  <a:lnTo>
                    <a:pt x="76093" y="44516"/>
                  </a:lnTo>
                  <a:lnTo>
                    <a:pt x="459506" y="50352"/>
                  </a:lnTo>
                  <a:lnTo>
                    <a:pt x="459717" y="37652"/>
                  </a:lnTo>
                  <a:lnTo>
                    <a:pt x="76304" y="31815"/>
                  </a:lnTo>
                  <a:close/>
                </a:path>
                <a:path w="535939" h="82550">
                  <a:moveTo>
                    <a:pt x="63627" y="31622"/>
                  </a:moveTo>
                  <a:lnTo>
                    <a:pt x="63373" y="44322"/>
                  </a:lnTo>
                  <a:lnTo>
                    <a:pt x="76093" y="44516"/>
                  </a:lnTo>
                  <a:lnTo>
                    <a:pt x="76304" y="31815"/>
                  </a:lnTo>
                  <a:lnTo>
                    <a:pt x="63627" y="31622"/>
                  </a:lnTo>
                  <a:close/>
                </a:path>
                <a:path w="535939" h="82550">
                  <a:moveTo>
                    <a:pt x="76307" y="31622"/>
                  </a:moveTo>
                  <a:lnTo>
                    <a:pt x="63627" y="31622"/>
                  </a:lnTo>
                  <a:lnTo>
                    <a:pt x="76304" y="31815"/>
                  </a:lnTo>
                  <a:lnTo>
                    <a:pt x="76307" y="316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9" name="object 9"/>
            <p:cNvSpPr/>
            <p:nvPr/>
          </p:nvSpPr>
          <p:spPr>
            <a:xfrm>
              <a:off x="3236975" y="3921252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29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4"/>
                  </a:lnTo>
                  <a:lnTo>
                    <a:pt x="150875" y="481584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0" name="object 10"/>
            <p:cNvSpPr/>
            <p:nvPr/>
          </p:nvSpPr>
          <p:spPr>
            <a:xfrm>
              <a:off x="2700528" y="4123944"/>
              <a:ext cx="535940" cy="76200"/>
            </a:xfrm>
            <a:custGeom>
              <a:avLst/>
              <a:gdLst/>
              <a:ahLst/>
              <a:cxnLst/>
              <a:rect l="l" t="t" r="r" b="b"/>
              <a:pathLst>
                <a:path w="535939" h="76200">
                  <a:moveTo>
                    <a:pt x="76200" y="0"/>
                  </a:moveTo>
                  <a:lnTo>
                    <a:pt x="0" y="38099"/>
                  </a:lnTo>
                  <a:lnTo>
                    <a:pt x="76200" y="76199"/>
                  </a:lnTo>
                  <a:lnTo>
                    <a:pt x="76200" y="44449"/>
                  </a:lnTo>
                  <a:lnTo>
                    <a:pt x="63500" y="44449"/>
                  </a:lnTo>
                  <a:lnTo>
                    <a:pt x="63500" y="31749"/>
                  </a:lnTo>
                  <a:lnTo>
                    <a:pt x="76200" y="31749"/>
                  </a:lnTo>
                  <a:lnTo>
                    <a:pt x="76200" y="0"/>
                  </a:lnTo>
                  <a:close/>
                </a:path>
                <a:path w="535939" h="76200">
                  <a:moveTo>
                    <a:pt x="459613" y="0"/>
                  </a:moveTo>
                  <a:lnTo>
                    <a:pt x="459613" y="76199"/>
                  </a:lnTo>
                  <a:lnTo>
                    <a:pt x="523113" y="44449"/>
                  </a:lnTo>
                  <a:lnTo>
                    <a:pt x="472313" y="44449"/>
                  </a:lnTo>
                  <a:lnTo>
                    <a:pt x="472313" y="31749"/>
                  </a:lnTo>
                  <a:lnTo>
                    <a:pt x="523113" y="31749"/>
                  </a:lnTo>
                  <a:lnTo>
                    <a:pt x="459613" y="0"/>
                  </a:lnTo>
                  <a:close/>
                </a:path>
                <a:path w="535939" h="76200">
                  <a:moveTo>
                    <a:pt x="76200" y="31749"/>
                  </a:moveTo>
                  <a:lnTo>
                    <a:pt x="63500" y="31749"/>
                  </a:lnTo>
                  <a:lnTo>
                    <a:pt x="63500" y="44449"/>
                  </a:lnTo>
                  <a:lnTo>
                    <a:pt x="76200" y="44449"/>
                  </a:lnTo>
                  <a:lnTo>
                    <a:pt x="76200" y="31749"/>
                  </a:lnTo>
                  <a:close/>
                </a:path>
                <a:path w="535939" h="76200">
                  <a:moveTo>
                    <a:pt x="459613" y="31749"/>
                  </a:moveTo>
                  <a:lnTo>
                    <a:pt x="76200" y="31749"/>
                  </a:lnTo>
                  <a:lnTo>
                    <a:pt x="76200" y="44449"/>
                  </a:lnTo>
                  <a:lnTo>
                    <a:pt x="459613" y="44449"/>
                  </a:lnTo>
                  <a:lnTo>
                    <a:pt x="459613" y="31749"/>
                  </a:lnTo>
                  <a:close/>
                </a:path>
                <a:path w="535939" h="76200">
                  <a:moveTo>
                    <a:pt x="523113" y="31749"/>
                  </a:moveTo>
                  <a:lnTo>
                    <a:pt x="472313" y="31749"/>
                  </a:lnTo>
                  <a:lnTo>
                    <a:pt x="472313" y="44449"/>
                  </a:lnTo>
                  <a:lnTo>
                    <a:pt x="523113" y="44449"/>
                  </a:lnTo>
                  <a:lnTo>
                    <a:pt x="535813" y="38099"/>
                  </a:lnTo>
                  <a:lnTo>
                    <a:pt x="523113" y="317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1" name="object 11"/>
            <p:cNvSpPr/>
            <p:nvPr/>
          </p:nvSpPr>
          <p:spPr>
            <a:xfrm>
              <a:off x="3922775" y="3921252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29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4"/>
                  </a:lnTo>
                  <a:lnTo>
                    <a:pt x="150875" y="481584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2" name="object 12"/>
            <p:cNvSpPr/>
            <p:nvPr/>
          </p:nvSpPr>
          <p:spPr>
            <a:xfrm>
              <a:off x="3387852" y="4123944"/>
              <a:ext cx="535940" cy="76200"/>
            </a:xfrm>
            <a:custGeom>
              <a:avLst/>
              <a:gdLst/>
              <a:ahLst/>
              <a:cxnLst/>
              <a:rect l="l" t="t" r="r" b="b"/>
              <a:pathLst>
                <a:path w="535939" h="76200">
                  <a:moveTo>
                    <a:pt x="76200" y="0"/>
                  </a:moveTo>
                  <a:lnTo>
                    <a:pt x="0" y="38099"/>
                  </a:lnTo>
                  <a:lnTo>
                    <a:pt x="76200" y="76199"/>
                  </a:lnTo>
                  <a:lnTo>
                    <a:pt x="76200" y="44449"/>
                  </a:lnTo>
                  <a:lnTo>
                    <a:pt x="63500" y="44449"/>
                  </a:lnTo>
                  <a:lnTo>
                    <a:pt x="63500" y="31749"/>
                  </a:lnTo>
                  <a:lnTo>
                    <a:pt x="76200" y="31749"/>
                  </a:lnTo>
                  <a:lnTo>
                    <a:pt x="76200" y="0"/>
                  </a:lnTo>
                  <a:close/>
                </a:path>
                <a:path w="535939" h="76200">
                  <a:moveTo>
                    <a:pt x="459613" y="0"/>
                  </a:moveTo>
                  <a:lnTo>
                    <a:pt x="459613" y="76199"/>
                  </a:lnTo>
                  <a:lnTo>
                    <a:pt x="523113" y="44449"/>
                  </a:lnTo>
                  <a:lnTo>
                    <a:pt x="472313" y="44449"/>
                  </a:lnTo>
                  <a:lnTo>
                    <a:pt x="472313" y="31749"/>
                  </a:lnTo>
                  <a:lnTo>
                    <a:pt x="523113" y="31749"/>
                  </a:lnTo>
                  <a:lnTo>
                    <a:pt x="459613" y="0"/>
                  </a:lnTo>
                  <a:close/>
                </a:path>
                <a:path w="535939" h="76200">
                  <a:moveTo>
                    <a:pt x="76200" y="31749"/>
                  </a:moveTo>
                  <a:lnTo>
                    <a:pt x="63500" y="31749"/>
                  </a:lnTo>
                  <a:lnTo>
                    <a:pt x="63500" y="44449"/>
                  </a:lnTo>
                  <a:lnTo>
                    <a:pt x="76200" y="44449"/>
                  </a:lnTo>
                  <a:lnTo>
                    <a:pt x="76200" y="31749"/>
                  </a:lnTo>
                  <a:close/>
                </a:path>
                <a:path w="535939" h="76200">
                  <a:moveTo>
                    <a:pt x="459613" y="31749"/>
                  </a:moveTo>
                  <a:lnTo>
                    <a:pt x="76200" y="31749"/>
                  </a:lnTo>
                  <a:lnTo>
                    <a:pt x="76200" y="44449"/>
                  </a:lnTo>
                  <a:lnTo>
                    <a:pt x="459613" y="44449"/>
                  </a:lnTo>
                  <a:lnTo>
                    <a:pt x="459613" y="31749"/>
                  </a:lnTo>
                  <a:close/>
                </a:path>
                <a:path w="535939" h="76200">
                  <a:moveTo>
                    <a:pt x="523113" y="31749"/>
                  </a:moveTo>
                  <a:lnTo>
                    <a:pt x="472313" y="31749"/>
                  </a:lnTo>
                  <a:lnTo>
                    <a:pt x="472313" y="44449"/>
                  </a:lnTo>
                  <a:lnTo>
                    <a:pt x="523113" y="44449"/>
                  </a:lnTo>
                  <a:lnTo>
                    <a:pt x="535813" y="38099"/>
                  </a:lnTo>
                  <a:lnTo>
                    <a:pt x="523113" y="317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3" name="object 13"/>
            <p:cNvSpPr/>
            <p:nvPr/>
          </p:nvSpPr>
          <p:spPr>
            <a:xfrm>
              <a:off x="4610099" y="3921252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29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4"/>
                  </a:lnTo>
                  <a:lnTo>
                    <a:pt x="150875" y="481584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4" name="object 14"/>
            <p:cNvSpPr/>
            <p:nvPr/>
          </p:nvSpPr>
          <p:spPr>
            <a:xfrm>
              <a:off x="4073652" y="4123944"/>
              <a:ext cx="535940" cy="76200"/>
            </a:xfrm>
            <a:custGeom>
              <a:avLst/>
              <a:gdLst/>
              <a:ahLst/>
              <a:cxnLst/>
              <a:rect l="l" t="t" r="r" b="b"/>
              <a:pathLst>
                <a:path w="535939" h="76200">
                  <a:moveTo>
                    <a:pt x="76200" y="0"/>
                  </a:moveTo>
                  <a:lnTo>
                    <a:pt x="0" y="38099"/>
                  </a:lnTo>
                  <a:lnTo>
                    <a:pt x="76200" y="76199"/>
                  </a:lnTo>
                  <a:lnTo>
                    <a:pt x="76200" y="44449"/>
                  </a:lnTo>
                  <a:lnTo>
                    <a:pt x="63500" y="44449"/>
                  </a:lnTo>
                  <a:lnTo>
                    <a:pt x="63500" y="31749"/>
                  </a:lnTo>
                  <a:lnTo>
                    <a:pt x="76200" y="31749"/>
                  </a:lnTo>
                  <a:lnTo>
                    <a:pt x="76200" y="0"/>
                  </a:lnTo>
                  <a:close/>
                </a:path>
                <a:path w="535939" h="76200">
                  <a:moveTo>
                    <a:pt x="459613" y="0"/>
                  </a:moveTo>
                  <a:lnTo>
                    <a:pt x="459613" y="76199"/>
                  </a:lnTo>
                  <a:lnTo>
                    <a:pt x="523113" y="44449"/>
                  </a:lnTo>
                  <a:lnTo>
                    <a:pt x="472313" y="44449"/>
                  </a:lnTo>
                  <a:lnTo>
                    <a:pt x="472313" y="31749"/>
                  </a:lnTo>
                  <a:lnTo>
                    <a:pt x="523113" y="31749"/>
                  </a:lnTo>
                  <a:lnTo>
                    <a:pt x="459613" y="0"/>
                  </a:lnTo>
                  <a:close/>
                </a:path>
                <a:path w="535939" h="76200">
                  <a:moveTo>
                    <a:pt x="76200" y="31749"/>
                  </a:moveTo>
                  <a:lnTo>
                    <a:pt x="63500" y="31749"/>
                  </a:lnTo>
                  <a:lnTo>
                    <a:pt x="63500" y="44449"/>
                  </a:lnTo>
                  <a:lnTo>
                    <a:pt x="76200" y="44449"/>
                  </a:lnTo>
                  <a:lnTo>
                    <a:pt x="76200" y="31749"/>
                  </a:lnTo>
                  <a:close/>
                </a:path>
                <a:path w="535939" h="76200">
                  <a:moveTo>
                    <a:pt x="459613" y="31749"/>
                  </a:moveTo>
                  <a:lnTo>
                    <a:pt x="76200" y="31749"/>
                  </a:lnTo>
                  <a:lnTo>
                    <a:pt x="76200" y="44449"/>
                  </a:lnTo>
                  <a:lnTo>
                    <a:pt x="459613" y="44449"/>
                  </a:lnTo>
                  <a:lnTo>
                    <a:pt x="459613" y="31749"/>
                  </a:lnTo>
                  <a:close/>
                </a:path>
                <a:path w="535939" h="76200">
                  <a:moveTo>
                    <a:pt x="523113" y="31749"/>
                  </a:moveTo>
                  <a:lnTo>
                    <a:pt x="472313" y="31749"/>
                  </a:lnTo>
                  <a:lnTo>
                    <a:pt x="472313" y="44449"/>
                  </a:lnTo>
                  <a:lnTo>
                    <a:pt x="523113" y="44449"/>
                  </a:lnTo>
                  <a:lnTo>
                    <a:pt x="535813" y="38099"/>
                  </a:lnTo>
                  <a:lnTo>
                    <a:pt x="523113" y="317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5" name="object 15"/>
            <p:cNvSpPr/>
            <p:nvPr/>
          </p:nvSpPr>
          <p:spPr>
            <a:xfrm>
              <a:off x="1101852" y="4584192"/>
              <a:ext cx="913130" cy="483234"/>
            </a:xfrm>
            <a:custGeom>
              <a:avLst/>
              <a:gdLst/>
              <a:ahLst/>
              <a:cxnLst/>
              <a:rect l="l" t="t" r="r" b="b"/>
              <a:pathLst>
                <a:path w="913130" h="483235">
                  <a:moveTo>
                    <a:pt x="150876" y="1524"/>
                  </a:moveTo>
                  <a:lnTo>
                    <a:pt x="0" y="1524"/>
                  </a:lnTo>
                  <a:lnTo>
                    <a:pt x="0" y="483108"/>
                  </a:lnTo>
                  <a:lnTo>
                    <a:pt x="150876" y="483108"/>
                  </a:lnTo>
                  <a:lnTo>
                    <a:pt x="150876" y="1524"/>
                  </a:lnTo>
                  <a:close/>
                </a:path>
                <a:path w="913130" h="483235">
                  <a:moveTo>
                    <a:pt x="912876" y="0"/>
                  </a:moveTo>
                  <a:lnTo>
                    <a:pt x="762000" y="0"/>
                  </a:lnTo>
                  <a:lnTo>
                    <a:pt x="762000" y="481584"/>
                  </a:lnTo>
                  <a:lnTo>
                    <a:pt x="912876" y="481584"/>
                  </a:lnTo>
                  <a:lnTo>
                    <a:pt x="912876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252728" y="4787011"/>
              <a:ext cx="611505" cy="77470"/>
            </a:xfrm>
            <a:custGeom>
              <a:avLst/>
              <a:gdLst/>
              <a:ahLst/>
              <a:cxnLst/>
              <a:rect l="l" t="t" r="r" b="b"/>
              <a:pathLst>
                <a:path w="611505" h="77470">
                  <a:moveTo>
                    <a:pt x="76072" y="1143"/>
                  </a:moveTo>
                  <a:lnTo>
                    <a:pt x="0" y="39369"/>
                  </a:lnTo>
                  <a:lnTo>
                    <a:pt x="76327" y="77343"/>
                  </a:lnTo>
                  <a:lnTo>
                    <a:pt x="76221" y="45593"/>
                  </a:lnTo>
                  <a:lnTo>
                    <a:pt x="63500" y="45593"/>
                  </a:lnTo>
                  <a:lnTo>
                    <a:pt x="63500" y="32893"/>
                  </a:lnTo>
                  <a:lnTo>
                    <a:pt x="76178" y="32863"/>
                  </a:lnTo>
                  <a:lnTo>
                    <a:pt x="76072" y="1143"/>
                  </a:lnTo>
                  <a:close/>
                </a:path>
                <a:path w="611505" h="77470">
                  <a:moveTo>
                    <a:pt x="598742" y="31750"/>
                  </a:moveTo>
                  <a:lnTo>
                    <a:pt x="547751" y="31750"/>
                  </a:lnTo>
                  <a:lnTo>
                    <a:pt x="547751" y="44450"/>
                  </a:lnTo>
                  <a:lnTo>
                    <a:pt x="534998" y="44480"/>
                  </a:lnTo>
                  <a:lnTo>
                    <a:pt x="535051" y="76200"/>
                  </a:lnTo>
                  <a:lnTo>
                    <a:pt x="611251" y="37972"/>
                  </a:lnTo>
                  <a:lnTo>
                    <a:pt x="598742" y="31750"/>
                  </a:lnTo>
                  <a:close/>
                </a:path>
                <a:path w="611505" h="77470">
                  <a:moveTo>
                    <a:pt x="76178" y="32863"/>
                  </a:moveTo>
                  <a:lnTo>
                    <a:pt x="63500" y="32893"/>
                  </a:lnTo>
                  <a:lnTo>
                    <a:pt x="63500" y="45593"/>
                  </a:lnTo>
                  <a:lnTo>
                    <a:pt x="76221" y="45562"/>
                  </a:lnTo>
                  <a:lnTo>
                    <a:pt x="76178" y="32863"/>
                  </a:lnTo>
                  <a:close/>
                </a:path>
                <a:path w="611505" h="77470">
                  <a:moveTo>
                    <a:pt x="76221" y="45562"/>
                  </a:moveTo>
                  <a:lnTo>
                    <a:pt x="63500" y="45593"/>
                  </a:lnTo>
                  <a:lnTo>
                    <a:pt x="76221" y="45593"/>
                  </a:lnTo>
                  <a:close/>
                </a:path>
                <a:path w="611505" h="77470">
                  <a:moveTo>
                    <a:pt x="534976" y="31780"/>
                  </a:moveTo>
                  <a:lnTo>
                    <a:pt x="76178" y="32863"/>
                  </a:lnTo>
                  <a:lnTo>
                    <a:pt x="76221" y="45562"/>
                  </a:lnTo>
                  <a:lnTo>
                    <a:pt x="534998" y="44480"/>
                  </a:lnTo>
                  <a:lnTo>
                    <a:pt x="534976" y="31780"/>
                  </a:lnTo>
                  <a:close/>
                </a:path>
                <a:path w="611505" h="77470">
                  <a:moveTo>
                    <a:pt x="547751" y="31750"/>
                  </a:moveTo>
                  <a:lnTo>
                    <a:pt x="534976" y="31780"/>
                  </a:lnTo>
                  <a:lnTo>
                    <a:pt x="534998" y="44480"/>
                  </a:lnTo>
                  <a:lnTo>
                    <a:pt x="547751" y="44450"/>
                  </a:lnTo>
                  <a:lnTo>
                    <a:pt x="547751" y="31750"/>
                  </a:lnTo>
                  <a:close/>
                </a:path>
                <a:path w="611505" h="77470">
                  <a:moveTo>
                    <a:pt x="534923" y="0"/>
                  </a:moveTo>
                  <a:lnTo>
                    <a:pt x="534976" y="31780"/>
                  </a:lnTo>
                  <a:lnTo>
                    <a:pt x="598742" y="31750"/>
                  </a:lnTo>
                  <a:lnTo>
                    <a:pt x="5349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7" name="object 17"/>
            <p:cNvSpPr/>
            <p:nvPr/>
          </p:nvSpPr>
          <p:spPr>
            <a:xfrm>
              <a:off x="2549652" y="4591812"/>
              <a:ext cx="151130" cy="483234"/>
            </a:xfrm>
            <a:custGeom>
              <a:avLst/>
              <a:gdLst/>
              <a:ahLst/>
              <a:cxnLst/>
              <a:rect l="l" t="t" r="r" b="b"/>
              <a:pathLst>
                <a:path w="151130" h="483235">
                  <a:moveTo>
                    <a:pt x="150875" y="0"/>
                  </a:moveTo>
                  <a:lnTo>
                    <a:pt x="0" y="0"/>
                  </a:lnTo>
                  <a:lnTo>
                    <a:pt x="0" y="483107"/>
                  </a:lnTo>
                  <a:lnTo>
                    <a:pt x="150875" y="483107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8" name="object 18"/>
            <p:cNvSpPr/>
            <p:nvPr/>
          </p:nvSpPr>
          <p:spPr>
            <a:xfrm>
              <a:off x="2014727" y="4788027"/>
              <a:ext cx="535940" cy="82550"/>
            </a:xfrm>
            <a:custGeom>
              <a:avLst/>
              <a:gdLst/>
              <a:ahLst/>
              <a:cxnLst/>
              <a:rect l="l" t="t" r="r" b="b"/>
              <a:pathLst>
                <a:path w="535939" h="82550">
                  <a:moveTo>
                    <a:pt x="460248" y="5842"/>
                  </a:moveTo>
                  <a:lnTo>
                    <a:pt x="459717" y="37652"/>
                  </a:lnTo>
                  <a:lnTo>
                    <a:pt x="472440" y="37846"/>
                  </a:lnTo>
                  <a:lnTo>
                    <a:pt x="472186" y="50546"/>
                  </a:lnTo>
                  <a:lnTo>
                    <a:pt x="459502" y="50546"/>
                  </a:lnTo>
                  <a:lnTo>
                    <a:pt x="458978" y="82042"/>
                  </a:lnTo>
                  <a:lnTo>
                    <a:pt x="524685" y="50546"/>
                  </a:lnTo>
                  <a:lnTo>
                    <a:pt x="472186" y="50546"/>
                  </a:lnTo>
                  <a:lnTo>
                    <a:pt x="459506" y="50352"/>
                  </a:lnTo>
                  <a:lnTo>
                    <a:pt x="525087" y="50352"/>
                  </a:lnTo>
                  <a:lnTo>
                    <a:pt x="535813" y="45212"/>
                  </a:lnTo>
                  <a:lnTo>
                    <a:pt x="460248" y="5842"/>
                  </a:lnTo>
                  <a:close/>
                </a:path>
                <a:path w="535939" h="82550">
                  <a:moveTo>
                    <a:pt x="76835" y="0"/>
                  </a:moveTo>
                  <a:lnTo>
                    <a:pt x="0" y="36956"/>
                  </a:lnTo>
                  <a:lnTo>
                    <a:pt x="75565" y="76200"/>
                  </a:lnTo>
                  <a:lnTo>
                    <a:pt x="76093" y="44516"/>
                  </a:lnTo>
                  <a:lnTo>
                    <a:pt x="63373" y="44323"/>
                  </a:lnTo>
                  <a:lnTo>
                    <a:pt x="63627" y="31623"/>
                  </a:lnTo>
                  <a:lnTo>
                    <a:pt x="76307" y="31623"/>
                  </a:lnTo>
                  <a:lnTo>
                    <a:pt x="76835" y="0"/>
                  </a:lnTo>
                  <a:close/>
                </a:path>
                <a:path w="535939" h="82550">
                  <a:moveTo>
                    <a:pt x="459717" y="37652"/>
                  </a:moveTo>
                  <a:lnTo>
                    <a:pt x="459506" y="50352"/>
                  </a:lnTo>
                  <a:lnTo>
                    <a:pt x="472186" y="50546"/>
                  </a:lnTo>
                  <a:lnTo>
                    <a:pt x="472440" y="37846"/>
                  </a:lnTo>
                  <a:lnTo>
                    <a:pt x="459717" y="37652"/>
                  </a:lnTo>
                  <a:close/>
                </a:path>
                <a:path w="535939" h="82550">
                  <a:moveTo>
                    <a:pt x="76304" y="31815"/>
                  </a:moveTo>
                  <a:lnTo>
                    <a:pt x="76093" y="44516"/>
                  </a:lnTo>
                  <a:lnTo>
                    <a:pt x="459506" y="50352"/>
                  </a:lnTo>
                  <a:lnTo>
                    <a:pt x="459717" y="37652"/>
                  </a:lnTo>
                  <a:lnTo>
                    <a:pt x="76304" y="31815"/>
                  </a:lnTo>
                  <a:close/>
                </a:path>
                <a:path w="535939" h="82550">
                  <a:moveTo>
                    <a:pt x="63627" y="31623"/>
                  </a:moveTo>
                  <a:lnTo>
                    <a:pt x="63373" y="44323"/>
                  </a:lnTo>
                  <a:lnTo>
                    <a:pt x="76093" y="44516"/>
                  </a:lnTo>
                  <a:lnTo>
                    <a:pt x="76304" y="31815"/>
                  </a:lnTo>
                  <a:lnTo>
                    <a:pt x="63627" y="31623"/>
                  </a:lnTo>
                  <a:close/>
                </a:path>
                <a:path w="535939" h="82550">
                  <a:moveTo>
                    <a:pt x="76307" y="31623"/>
                  </a:moveTo>
                  <a:lnTo>
                    <a:pt x="63627" y="31623"/>
                  </a:lnTo>
                  <a:lnTo>
                    <a:pt x="76304" y="31815"/>
                  </a:lnTo>
                  <a:lnTo>
                    <a:pt x="76307" y="31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9" name="object 19"/>
            <p:cNvSpPr/>
            <p:nvPr/>
          </p:nvSpPr>
          <p:spPr>
            <a:xfrm>
              <a:off x="3236975" y="4591812"/>
              <a:ext cx="151130" cy="483234"/>
            </a:xfrm>
            <a:custGeom>
              <a:avLst/>
              <a:gdLst/>
              <a:ahLst/>
              <a:cxnLst/>
              <a:rect l="l" t="t" r="r" b="b"/>
              <a:pathLst>
                <a:path w="151129" h="483235">
                  <a:moveTo>
                    <a:pt x="150875" y="0"/>
                  </a:moveTo>
                  <a:lnTo>
                    <a:pt x="0" y="0"/>
                  </a:lnTo>
                  <a:lnTo>
                    <a:pt x="0" y="483107"/>
                  </a:lnTo>
                  <a:lnTo>
                    <a:pt x="150875" y="483107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0" name="object 20"/>
            <p:cNvSpPr/>
            <p:nvPr/>
          </p:nvSpPr>
          <p:spPr>
            <a:xfrm>
              <a:off x="2700528" y="4794504"/>
              <a:ext cx="535940" cy="76200"/>
            </a:xfrm>
            <a:custGeom>
              <a:avLst/>
              <a:gdLst/>
              <a:ahLst/>
              <a:cxnLst/>
              <a:rect l="l" t="t" r="r" b="b"/>
              <a:pathLst>
                <a:path w="535939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535939" h="76200">
                  <a:moveTo>
                    <a:pt x="459613" y="0"/>
                  </a:moveTo>
                  <a:lnTo>
                    <a:pt x="459613" y="76200"/>
                  </a:lnTo>
                  <a:lnTo>
                    <a:pt x="523113" y="44450"/>
                  </a:lnTo>
                  <a:lnTo>
                    <a:pt x="472313" y="44450"/>
                  </a:lnTo>
                  <a:lnTo>
                    <a:pt x="472313" y="31750"/>
                  </a:lnTo>
                  <a:lnTo>
                    <a:pt x="523113" y="31750"/>
                  </a:lnTo>
                  <a:lnTo>
                    <a:pt x="459613" y="0"/>
                  </a:lnTo>
                  <a:close/>
                </a:path>
                <a:path w="535939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535939" h="76200">
                  <a:moveTo>
                    <a:pt x="459613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459613" y="44450"/>
                  </a:lnTo>
                  <a:lnTo>
                    <a:pt x="459613" y="31750"/>
                  </a:lnTo>
                  <a:close/>
                </a:path>
                <a:path w="535939" h="76200">
                  <a:moveTo>
                    <a:pt x="523113" y="31750"/>
                  </a:moveTo>
                  <a:lnTo>
                    <a:pt x="472313" y="31750"/>
                  </a:lnTo>
                  <a:lnTo>
                    <a:pt x="472313" y="44450"/>
                  </a:lnTo>
                  <a:lnTo>
                    <a:pt x="523113" y="44450"/>
                  </a:lnTo>
                  <a:lnTo>
                    <a:pt x="535813" y="38100"/>
                  </a:lnTo>
                  <a:lnTo>
                    <a:pt x="523113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1" name="object 21"/>
            <p:cNvSpPr/>
            <p:nvPr/>
          </p:nvSpPr>
          <p:spPr>
            <a:xfrm>
              <a:off x="3922775" y="4591812"/>
              <a:ext cx="151130" cy="483234"/>
            </a:xfrm>
            <a:custGeom>
              <a:avLst/>
              <a:gdLst/>
              <a:ahLst/>
              <a:cxnLst/>
              <a:rect l="l" t="t" r="r" b="b"/>
              <a:pathLst>
                <a:path w="151129" h="483235">
                  <a:moveTo>
                    <a:pt x="150875" y="0"/>
                  </a:moveTo>
                  <a:lnTo>
                    <a:pt x="0" y="0"/>
                  </a:lnTo>
                  <a:lnTo>
                    <a:pt x="0" y="483107"/>
                  </a:lnTo>
                  <a:lnTo>
                    <a:pt x="150875" y="483107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2" name="object 22"/>
            <p:cNvSpPr/>
            <p:nvPr/>
          </p:nvSpPr>
          <p:spPr>
            <a:xfrm>
              <a:off x="3387852" y="4794504"/>
              <a:ext cx="535940" cy="76200"/>
            </a:xfrm>
            <a:custGeom>
              <a:avLst/>
              <a:gdLst/>
              <a:ahLst/>
              <a:cxnLst/>
              <a:rect l="l" t="t" r="r" b="b"/>
              <a:pathLst>
                <a:path w="535939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535939" h="76200">
                  <a:moveTo>
                    <a:pt x="459613" y="0"/>
                  </a:moveTo>
                  <a:lnTo>
                    <a:pt x="459613" y="76200"/>
                  </a:lnTo>
                  <a:lnTo>
                    <a:pt x="523113" y="44450"/>
                  </a:lnTo>
                  <a:lnTo>
                    <a:pt x="472313" y="44450"/>
                  </a:lnTo>
                  <a:lnTo>
                    <a:pt x="472313" y="31750"/>
                  </a:lnTo>
                  <a:lnTo>
                    <a:pt x="523113" y="31750"/>
                  </a:lnTo>
                  <a:lnTo>
                    <a:pt x="459613" y="0"/>
                  </a:lnTo>
                  <a:close/>
                </a:path>
                <a:path w="535939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535939" h="76200">
                  <a:moveTo>
                    <a:pt x="459613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459613" y="44450"/>
                  </a:lnTo>
                  <a:lnTo>
                    <a:pt x="459613" y="31750"/>
                  </a:lnTo>
                  <a:close/>
                </a:path>
                <a:path w="535939" h="76200">
                  <a:moveTo>
                    <a:pt x="523113" y="31750"/>
                  </a:moveTo>
                  <a:lnTo>
                    <a:pt x="472313" y="31750"/>
                  </a:lnTo>
                  <a:lnTo>
                    <a:pt x="472313" y="44450"/>
                  </a:lnTo>
                  <a:lnTo>
                    <a:pt x="523113" y="44450"/>
                  </a:lnTo>
                  <a:lnTo>
                    <a:pt x="535813" y="38100"/>
                  </a:lnTo>
                  <a:lnTo>
                    <a:pt x="523113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3" name="object 23"/>
            <p:cNvSpPr/>
            <p:nvPr/>
          </p:nvSpPr>
          <p:spPr>
            <a:xfrm>
              <a:off x="4610099" y="4591812"/>
              <a:ext cx="151130" cy="483234"/>
            </a:xfrm>
            <a:custGeom>
              <a:avLst/>
              <a:gdLst/>
              <a:ahLst/>
              <a:cxnLst/>
              <a:rect l="l" t="t" r="r" b="b"/>
              <a:pathLst>
                <a:path w="151129" h="483235">
                  <a:moveTo>
                    <a:pt x="150875" y="0"/>
                  </a:moveTo>
                  <a:lnTo>
                    <a:pt x="0" y="0"/>
                  </a:lnTo>
                  <a:lnTo>
                    <a:pt x="0" y="483107"/>
                  </a:lnTo>
                  <a:lnTo>
                    <a:pt x="150875" y="483107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73652" y="4794504"/>
              <a:ext cx="535940" cy="76200"/>
            </a:xfrm>
            <a:custGeom>
              <a:avLst/>
              <a:gdLst/>
              <a:ahLst/>
              <a:cxnLst/>
              <a:rect l="l" t="t" r="r" b="b"/>
              <a:pathLst>
                <a:path w="535939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535939" h="76200">
                  <a:moveTo>
                    <a:pt x="459613" y="0"/>
                  </a:moveTo>
                  <a:lnTo>
                    <a:pt x="459613" y="76200"/>
                  </a:lnTo>
                  <a:lnTo>
                    <a:pt x="523113" y="44450"/>
                  </a:lnTo>
                  <a:lnTo>
                    <a:pt x="472313" y="44450"/>
                  </a:lnTo>
                  <a:lnTo>
                    <a:pt x="472313" y="31750"/>
                  </a:lnTo>
                  <a:lnTo>
                    <a:pt x="523113" y="31750"/>
                  </a:lnTo>
                  <a:lnTo>
                    <a:pt x="459613" y="0"/>
                  </a:lnTo>
                  <a:close/>
                </a:path>
                <a:path w="535939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535939" h="76200">
                  <a:moveTo>
                    <a:pt x="459613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459613" y="44450"/>
                  </a:lnTo>
                  <a:lnTo>
                    <a:pt x="459613" y="31750"/>
                  </a:lnTo>
                  <a:close/>
                </a:path>
                <a:path w="535939" h="76200">
                  <a:moveTo>
                    <a:pt x="523113" y="31750"/>
                  </a:moveTo>
                  <a:lnTo>
                    <a:pt x="472313" y="31750"/>
                  </a:lnTo>
                  <a:lnTo>
                    <a:pt x="472313" y="44450"/>
                  </a:lnTo>
                  <a:lnTo>
                    <a:pt x="523113" y="44450"/>
                  </a:lnTo>
                  <a:lnTo>
                    <a:pt x="535813" y="38100"/>
                  </a:lnTo>
                  <a:lnTo>
                    <a:pt x="523113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5" name="object 25"/>
            <p:cNvSpPr/>
            <p:nvPr/>
          </p:nvSpPr>
          <p:spPr>
            <a:xfrm>
              <a:off x="1900427" y="4395216"/>
              <a:ext cx="76200" cy="18922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6" name="object 26"/>
            <p:cNvSpPr/>
            <p:nvPr/>
          </p:nvSpPr>
          <p:spPr>
            <a:xfrm>
              <a:off x="1138428" y="4396740"/>
              <a:ext cx="76200" cy="1892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7" name="object 27"/>
            <p:cNvSpPr/>
            <p:nvPr/>
          </p:nvSpPr>
          <p:spPr>
            <a:xfrm>
              <a:off x="2587752" y="4402836"/>
              <a:ext cx="76200" cy="1892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8" name="object 28"/>
            <p:cNvSpPr/>
            <p:nvPr/>
          </p:nvSpPr>
          <p:spPr>
            <a:xfrm>
              <a:off x="3273552" y="4401312"/>
              <a:ext cx="76200" cy="1892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9" name="object 29"/>
            <p:cNvSpPr/>
            <p:nvPr/>
          </p:nvSpPr>
          <p:spPr>
            <a:xfrm>
              <a:off x="3960875" y="4402836"/>
              <a:ext cx="76200" cy="1892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30" name="object 30"/>
            <p:cNvSpPr/>
            <p:nvPr/>
          </p:nvSpPr>
          <p:spPr>
            <a:xfrm>
              <a:off x="4646675" y="4402836"/>
              <a:ext cx="76200" cy="1892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31" name="object 31"/>
            <p:cNvSpPr/>
            <p:nvPr/>
          </p:nvSpPr>
          <p:spPr>
            <a:xfrm>
              <a:off x="949452" y="3892296"/>
              <a:ext cx="3957954" cy="1286510"/>
            </a:xfrm>
            <a:custGeom>
              <a:avLst/>
              <a:gdLst/>
              <a:ahLst/>
              <a:cxnLst/>
              <a:rect l="l" t="t" r="r" b="b"/>
              <a:pathLst>
                <a:path w="3957954" h="1286510">
                  <a:moveTo>
                    <a:pt x="3743452" y="0"/>
                  </a:moveTo>
                  <a:lnTo>
                    <a:pt x="214375" y="0"/>
                  </a:lnTo>
                  <a:lnTo>
                    <a:pt x="165223" y="5663"/>
                  </a:lnTo>
                  <a:lnTo>
                    <a:pt x="120102" y="21795"/>
                  </a:lnTo>
                  <a:lnTo>
                    <a:pt x="80297" y="47106"/>
                  </a:lnTo>
                  <a:lnTo>
                    <a:pt x="47098" y="80308"/>
                  </a:lnTo>
                  <a:lnTo>
                    <a:pt x="21790" y="120113"/>
                  </a:lnTo>
                  <a:lnTo>
                    <a:pt x="5662" y="165231"/>
                  </a:lnTo>
                  <a:lnTo>
                    <a:pt x="0" y="214375"/>
                  </a:lnTo>
                  <a:lnTo>
                    <a:pt x="0" y="1071879"/>
                  </a:lnTo>
                  <a:lnTo>
                    <a:pt x="5662" y="1121024"/>
                  </a:lnTo>
                  <a:lnTo>
                    <a:pt x="21790" y="1166142"/>
                  </a:lnTo>
                  <a:lnTo>
                    <a:pt x="47098" y="1205947"/>
                  </a:lnTo>
                  <a:lnTo>
                    <a:pt x="80297" y="1239149"/>
                  </a:lnTo>
                  <a:lnTo>
                    <a:pt x="120102" y="1264460"/>
                  </a:lnTo>
                  <a:lnTo>
                    <a:pt x="165223" y="1280592"/>
                  </a:lnTo>
                  <a:lnTo>
                    <a:pt x="214375" y="1286255"/>
                  </a:lnTo>
                  <a:lnTo>
                    <a:pt x="3743452" y="1286255"/>
                  </a:lnTo>
                  <a:lnTo>
                    <a:pt x="3792596" y="1280592"/>
                  </a:lnTo>
                  <a:lnTo>
                    <a:pt x="3837714" y="1264460"/>
                  </a:lnTo>
                  <a:lnTo>
                    <a:pt x="3877519" y="1239149"/>
                  </a:lnTo>
                  <a:lnTo>
                    <a:pt x="3910721" y="1205947"/>
                  </a:lnTo>
                  <a:lnTo>
                    <a:pt x="3936032" y="1166142"/>
                  </a:lnTo>
                  <a:lnTo>
                    <a:pt x="3952164" y="1121024"/>
                  </a:lnTo>
                  <a:lnTo>
                    <a:pt x="3957828" y="1071879"/>
                  </a:lnTo>
                  <a:lnTo>
                    <a:pt x="3957828" y="214375"/>
                  </a:lnTo>
                  <a:lnTo>
                    <a:pt x="3952164" y="165231"/>
                  </a:lnTo>
                  <a:lnTo>
                    <a:pt x="3936032" y="120113"/>
                  </a:lnTo>
                  <a:lnTo>
                    <a:pt x="3910721" y="80308"/>
                  </a:lnTo>
                  <a:lnTo>
                    <a:pt x="3877519" y="47106"/>
                  </a:lnTo>
                  <a:lnTo>
                    <a:pt x="3837714" y="21795"/>
                  </a:lnTo>
                  <a:lnTo>
                    <a:pt x="3792596" y="5663"/>
                  </a:lnTo>
                  <a:lnTo>
                    <a:pt x="3743452" y="0"/>
                  </a:lnTo>
                  <a:close/>
                </a:path>
              </a:pathLst>
            </a:custGeom>
            <a:solidFill>
              <a:srgbClr val="6CE9FF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32" name="object 32"/>
            <p:cNvSpPr/>
            <p:nvPr/>
          </p:nvSpPr>
          <p:spPr>
            <a:xfrm>
              <a:off x="949452" y="3892296"/>
              <a:ext cx="3957954" cy="1286510"/>
            </a:xfrm>
            <a:custGeom>
              <a:avLst/>
              <a:gdLst/>
              <a:ahLst/>
              <a:cxnLst/>
              <a:rect l="l" t="t" r="r" b="b"/>
              <a:pathLst>
                <a:path w="3957954" h="1286510">
                  <a:moveTo>
                    <a:pt x="0" y="214375"/>
                  </a:moveTo>
                  <a:lnTo>
                    <a:pt x="5662" y="165231"/>
                  </a:lnTo>
                  <a:lnTo>
                    <a:pt x="21790" y="120113"/>
                  </a:lnTo>
                  <a:lnTo>
                    <a:pt x="47098" y="80308"/>
                  </a:lnTo>
                  <a:lnTo>
                    <a:pt x="80297" y="47106"/>
                  </a:lnTo>
                  <a:lnTo>
                    <a:pt x="120102" y="21795"/>
                  </a:lnTo>
                  <a:lnTo>
                    <a:pt x="165223" y="5663"/>
                  </a:lnTo>
                  <a:lnTo>
                    <a:pt x="214375" y="0"/>
                  </a:lnTo>
                  <a:lnTo>
                    <a:pt x="3743452" y="0"/>
                  </a:lnTo>
                  <a:lnTo>
                    <a:pt x="3792596" y="5663"/>
                  </a:lnTo>
                  <a:lnTo>
                    <a:pt x="3837714" y="21795"/>
                  </a:lnTo>
                  <a:lnTo>
                    <a:pt x="3877519" y="47106"/>
                  </a:lnTo>
                  <a:lnTo>
                    <a:pt x="3910721" y="80308"/>
                  </a:lnTo>
                  <a:lnTo>
                    <a:pt x="3936032" y="120113"/>
                  </a:lnTo>
                  <a:lnTo>
                    <a:pt x="3952164" y="165231"/>
                  </a:lnTo>
                  <a:lnTo>
                    <a:pt x="3957828" y="214375"/>
                  </a:lnTo>
                  <a:lnTo>
                    <a:pt x="3957828" y="1071879"/>
                  </a:lnTo>
                  <a:lnTo>
                    <a:pt x="3952164" y="1121024"/>
                  </a:lnTo>
                  <a:lnTo>
                    <a:pt x="3936032" y="1166142"/>
                  </a:lnTo>
                  <a:lnTo>
                    <a:pt x="3910721" y="1205947"/>
                  </a:lnTo>
                  <a:lnTo>
                    <a:pt x="3877519" y="1239149"/>
                  </a:lnTo>
                  <a:lnTo>
                    <a:pt x="3837714" y="1264460"/>
                  </a:lnTo>
                  <a:lnTo>
                    <a:pt x="3792596" y="1280592"/>
                  </a:lnTo>
                  <a:lnTo>
                    <a:pt x="3743452" y="1286255"/>
                  </a:lnTo>
                  <a:lnTo>
                    <a:pt x="214375" y="1286255"/>
                  </a:lnTo>
                  <a:lnTo>
                    <a:pt x="165223" y="1280592"/>
                  </a:lnTo>
                  <a:lnTo>
                    <a:pt x="120102" y="1264460"/>
                  </a:lnTo>
                  <a:lnTo>
                    <a:pt x="80297" y="1239149"/>
                  </a:lnTo>
                  <a:lnTo>
                    <a:pt x="47098" y="1205947"/>
                  </a:lnTo>
                  <a:lnTo>
                    <a:pt x="21790" y="1166142"/>
                  </a:lnTo>
                  <a:lnTo>
                    <a:pt x="5662" y="1121024"/>
                  </a:lnTo>
                  <a:lnTo>
                    <a:pt x="0" y="1071879"/>
                  </a:lnTo>
                  <a:lnTo>
                    <a:pt x="0" y="214375"/>
                  </a:lnTo>
                  <a:close/>
                </a:path>
              </a:pathLst>
            </a:custGeom>
            <a:ln w="9525">
              <a:solidFill>
                <a:srgbClr val="6CE9FF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33" name="object 33"/>
            <p:cNvSpPr/>
            <p:nvPr/>
          </p:nvSpPr>
          <p:spPr>
            <a:xfrm>
              <a:off x="1101852" y="5269992"/>
              <a:ext cx="3659504" cy="489584"/>
            </a:xfrm>
            <a:custGeom>
              <a:avLst/>
              <a:gdLst/>
              <a:ahLst/>
              <a:cxnLst/>
              <a:rect l="l" t="t" r="r" b="b"/>
              <a:pathLst>
                <a:path w="3659504" h="489585">
                  <a:moveTo>
                    <a:pt x="150876" y="1524"/>
                  </a:moveTo>
                  <a:lnTo>
                    <a:pt x="0" y="1524"/>
                  </a:lnTo>
                  <a:lnTo>
                    <a:pt x="0" y="483108"/>
                  </a:lnTo>
                  <a:lnTo>
                    <a:pt x="150876" y="483108"/>
                  </a:lnTo>
                  <a:lnTo>
                    <a:pt x="150876" y="1524"/>
                  </a:lnTo>
                  <a:close/>
                </a:path>
                <a:path w="3659504" h="489585">
                  <a:moveTo>
                    <a:pt x="912876" y="0"/>
                  </a:moveTo>
                  <a:lnTo>
                    <a:pt x="762000" y="0"/>
                  </a:lnTo>
                  <a:lnTo>
                    <a:pt x="762000" y="481584"/>
                  </a:lnTo>
                  <a:lnTo>
                    <a:pt x="912876" y="481584"/>
                  </a:lnTo>
                  <a:lnTo>
                    <a:pt x="912876" y="0"/>
                  </a:lnTo>
                  <a:close/>
                </a:path>
                <a:path w="3659504" h="489585">
                  <a:moveTo>
                    <a:pt x="1598676" y="7620"/>
                  </a:moveTo>
                  <a:lnTo>
                    <a:pt x="1447800" y="7620"/>
                  </a:lnTo>
                  <a:lnTo>
                    <a:pt x="1447800" y="489204"/>
                  </a:lnTo>
                  <a:lnTo>
                    <a:pt x="1598676" y="489204"/>
                  </a:lnTo>
                  <a:lnTo>
                    <a:pt x="1598676" y="7620"/>
                  </a:lnTo>
                  <a:close/>
                </a:path>
                <a:path w="3659504" h="489585">
                  <a:moveTo>
                    <a:pt x="2286000" y="7620"/>
                  </a:moveTo>
                  <a:lnTo>
                    <a:pt x="2135124" y="7620"/>
                  </a:lnTo>
                  <a:lnTo>
                    <a:pt x="2135124" y="489204"/>
                  </a:lnTo>
                  <a:lnTo>
                    <a:pt x="2286000" y="489204"/>
                  </a:lnTo>
                  <a:lnTo>
                    <a:pt x="2286000" y="7620"/>
                  </a:lnTo>
                  <a:close/>
                </a:path>
                <a:path w="3659504" h="489585">
                  <a:moveTo>
                    <a:pt x="2971800" y="7620"/>
                  </a:moveTo>
                  <a:lnTo>
                    <a:pt x="2820924" y="7620"/>
                  </a:lnTo>
                  <a:lnTo>
                    <a:pt x="2820924" y="489204"/>
                  </a:lnTo>
                  <a:lnTo>
                    <a:pt x="2971800" y="489204"/>
                  </a:lnTo>
                  <a:lnTo>
                    <a:pt x="2971800" y="7620"/>
                  </a:lnTo>
                  <a:close/>
                </a:path>
                <a:path w="3659504" h="489585">
                  <a:moveTo>
                    <a:pt x="3659124" y="7620"/>
                  </a:moveTo>
                  <a:lnTo>
                    <a:pt x="3508248" y="7620"/>
                  </a:lnTo>
                  <a:lnTo>
                    <a:pt x="3508248" y="489204"/>
                  </a:lnTo>
                  <a:lnTo>
                    <a:pt x="3659124" y="489204"/>
                  </a:lnTo>
                  <a:lnTo>
                    <a:pt x="3659124" y="762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2010527" y="4079653"/>
            <a:ext cx="511241" cy="608602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947" spc="66" dirty="0">
                <a:latin typeface="Calibri"/>
                <a:cs typeface="Calibri"/>
              </a:rPr>
              <a:t>BERT</a:t>
            </a:r>
            <a:endParaRPr sz="1947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86353" y="5185226"/>
            <a:ext cx="522797" cy="210929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310" dirty="0">
                <a:latin typeface="Calibri"/>
                <a:cs typeface="Calibri"/>
              </a:rPr>
              <a:t>[MASK]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376610" y="5185226"/>
            <a:ext cx="338362" cy="210929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310" spc="-4" dirty="0">
                <a:latin typeface="Calibri"/>
                <a:cs typeface="Calibri"/>
              </a:rPr>
              <a:t>i</a:t>
            </a:r>
            <a:r>
              <a:rPr sz="1310" dirty="0">
                <a:latin typeface="Calibri"/>
                <a:cs typeface="Calibri"/>
              </a:rPr>
              <a:t>r</a:t>
            </a:r>
            <a:r>
              <a:rPr sz="1310" spc="-8" dirty="0">
                <a:latin typeface="Calibri"/>
                <a:cs typeface="Calibri"/>
              </a:rPr>
              <a:t>r</a:t>
            </a:r>
            <a:r>
              <a:rPr sz="1310" dirty="0">
                <a:latin typeface="Calibri"/>
                <a:cs typeface="Calibri"/>
              </a:rPr>
              <a:t>##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859652" y="5189220"/>
            <a:ext cx="371644" cy="210929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310" spc="4" dirty="0">
                <a:latin typeface="Calibri"/>
                <a:cs typeface="Calibri"/>
              </a:rPr>
              <a:t>es</a:t>
            </a:r>
            <a:r>
              <a:rPr sz="1310" spc="-8" dirty="0">
                <a:latin typeface="Calibri"/>
                <a:cs typeface="Calibri"/>
              </a:rPr>
              <a:t>i</a:t>
            </a:r>
            <a:r>
              <a:rPr sz="1310" dirty="0">
                <a:latin typeface="Calibri"/>
                <a:cs typeface="Calibri"/>
              </a:rPr>
              <a:t>##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376348" y="5207414"/>
            <a:ext cx="1349749" cy="210994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966" spc="-11" baseline="1543" dirty="0">
                <a:latin typeface="Calibri"/>
                <a:cs typeface="Calibri"/>
              </a:rPr>
              <a:t>sti## </a:t>
            </a:r>
            <a:r>
              <a:rPr sz="1966" baseline="1543" dirty="0">
                <a:latin typeface="Calibri"/>
                <a:cs typeface="Calibri"/>
              </a:rPr>
              <a:t>[MASK]</a:t>
            </a:r>
            <a:r>
              <a:rPr sz="1966" spc="109" baseline="1543" dirty="0">
                <a:latin typeface="Calibri"/>
                <a:cs typeface="Calibri"/>
              </a:rPr>
              <a:t> </a:t>
            </a:r>
            <a:r>
              <a:rPr sz="1310" spc="-8" dirty="0">
                <a:latin typeface="Calibri"/>
                <a:cs typeface="Calibri"/>
              </a:rPr>
              <a:t>good</a:t>
            </a:r>
            <a:endParaRPr sz="131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963180" y="3677501"/>
            <a:ext cx="2609359" cy="1097365"/>
            <a:chOff x="1138427" y="3770376"/>
            <a:chExt cx="3584575" cy="1507490"/>
          </a:xfrm>
        </p:grpSpPr>
        <p:sp>
          <p:nvSpPr>
            <p:cNvPr id="40" name="object 40"/>
            <p:cNvSpPr/>
            <p:nvPr/>
          </p:nvSpPr>
          <p:spPr>
            <a:xfrm>
              <a:off x="1138427" y="5081016"/>
              <a:ext cx="76200" cy="18922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41" name="object 41"/>
            <p:cNvSpPr/>
            <p:nvPr/>
          </p:nvSpPr>
          <p:spPr>
            <a:xfrm>
              <a:off x="1900427" y="5081016"/>
              <a:ext cx="76200" cy="18922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42" name="object 42"/>
            <p:cNvSpPr/>
            <p:nvPr/>
          </p:nvSpPr>
          <p:spPr>
            <a:xfrm>
              <a:off x="2587752" y="5088636"/>
              <a:ext cx="76200" cy="18922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43" name="object 43"/>
            <p:cNvSpPr/>
            <p:nvPr/>
          </p:nvSpPr>
          <p:spPr>
            <a:xfrm>
              <a:off x="3273551" y="5087112"/>
              <a:ext cx="76200" cy="18922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44" name="object 44"/>
            <p:cNvSpPr/>
            <p:nvPr/>
          </p:nvSpPr>
          <p:spPr>
            <a:xfrm>
              <a:off x="3960876" y="5088636"/>
              <a:ext cx="76200" cy="18922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45" name="object 45"/>
            <p:cNvSpPr/>
            <p:nvPr/>
          </p:nvSpPr>
          <p:spPr>
            <a:xfrm>
              <a:off x="4646675" y="5088636"/>
              <a:ext cx="76200" cy="18922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46" name="object 46"/>
            <p:cNvSpPr/>
            <p:nvPr/>
          </p:nvSpPr>
          <p:spPr>
            <a:xfrm>
              <a:off x="3951732" y="3770376"/>
              <a:ext cx="76200" cy="1892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47" name="object 47"/>
            <p:cNvSpPr/>
            <p:nvPr/>
          </p:nvSpPr>
          <p:spPr>
            <a:xfrm>
              <a:off x="1138427" y="3784092"/>
              <a:ext cx="76200" cy="1892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937294" y="3412636"/>
            <a:ext cx="217716" cy="210929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310" dirty="0">
                <a:latin typeface="Calibri"/>
                <a:cs typeface="Calibri"/>
              </a:rPr>
              <a:t>I</a:t>
            </a:r>
            <a:r>
              <a:rPr sz="1310" spc="40" dirty="0">
                <a:latin typeface="Calibri"/>
                <a:cs typeface="Calibri"/>
              </a:rPr>
              <a:t>t</a:t>
            </a:r>
            <a:r>
              <a:rPr sz="1310" spc="-84" dirty="0">
                <a:latin typeface="Calibri"/>
                <a:cs typeface="Calibri"/>
              </a:rPr>
              <a:t>’</a:t>
            </a:r>
            <a:r>
              <a:rPr sz="1310" dirty="0">
                <a:latin typeface="Calibri"/>
                <a:cs typeface="Calibri"/>
              </a:rPr>
              <a:t>s</a:t>
            </a:r>
            <a:endParaRPr sz="1310">
              <a:latin typeface="Calibri"/>
              <a:cs typeface="Calibri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4777098" y="3738379"/>
            <a:ext cx="2888091" cy="1362692"/>
            <a:chOff x="6377749" y="3854005"/>
            <a:chExt cx="3967479" cy="1871980"/>
          </a:xfrm>
        </p:grpSpPr>
        <p:sp>
          <p:nvSpPr>
            <p:cNvPr id="50" name="object 50"/>
            <p:cNvSpPr/>
            <p:nvPr/>
          </p:nvSpPr>
          <p:spPr>
            <a:xfrm>
              <a:off x="6534899" y="3878579"/>
              <a:ext cx="911860" cy="483234"/>
            </a:xfrm>
            <a:custGeom>
              <a:avLst/>
              <a:gdLst/>
              <a:ahLst/>
              <a:cxnLst/>
              <a:rect l="l" t="t" r="r" b="b"/>
              <a:pathLst>
                <a:path w="911859" h="483235">
                  <a:moveTo>
                    <a:pt x="149352" y="1524"/>
                  </a:moveTo>
                  <a:lnTo>
                    <a:pt x="0" y="1524"/>
                  </a:lnTo>
                  <a:lnTo>
                    <a:pt x="0" y="483108"/>
                  </a:lnTo>
                  <a:lnTo>
                    <a:pt x="149352" y="483108"/>
                  </a:lnTo>
                  <a:lnTo>
                    <a:pt x="149352" y="1524"/>
                  </a:lnTo>
                  <a:close/>
                </a:path>
                <a:path w="911859" h="483235">
                  <a:moveTo>
                    <a:pt x="911352" y="0"/>
                  </a:moveTo>
                  <a:lnTo>
                    <a:pt x="762012" y="0"/>
                  </a:lnTo>
                  <a:lnTo>
                    <a:pt x="762012" y="481584"/>
                  </a:lnTo>
                  <a:lnTo>
                    <a:pt x="911352" y="481584"/>
                  </a:lnTo>
                  <a:lnTo>
                    <a:pt x="911352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51" name="object 51"/>
            <p:cNvSpPr/>
            <p:nvPr/>
          </p:nvSpPr>
          <p:spPr>
            <a:xfrm>
              <a:off x="6684263" y="4081398"/>
              <a:ext cx="611505" cy="77470"/>
            </a:xfrm>
            <a:custGeom>
              <a:avLst/>
              <a:gdLst/>
              <a:ahLst/>
              <a:cxnLst/>
              <a:rect l="l" t="t" r="r" b="b"/>
              <a:pathLst>
                <a:path w="611504" h="77470">
                  <a:moveTo>
                    <a:pt x="76072" y="1143"/>
                  </a:moveTo>
                  <a:lnTo>
                    <a:pt x="0" y="39369"/>
                  </a:lnTo>
                  <a:lnTo>
                    <a:pt x="76326" y="77343"/>
                  </a:lnTo>
                  <a:lnTo>
                    <a:pt x="76221" y="45593"/>
                  </a:lnTo>
                  <a:lnTo>
                    <a:pt x="63500" y="45593"/>
                  </a:lnTo>
                  <a:lnTo>
                    <a:pt x="63500" y="32893"/>
                  </a:lnTo>
                  <a:lnTo>
                    <a:pt x="76178" y="32863"/>
                  </a:lnTo>
                  <a:lnTo>
                    <a:pt x="76072" y="1143"/>
                  </a:lnTo>
                  <a:close/>
                </a:path>
                <a:path w="611504" h="77470">
                  <a:moveTo>
                    <a:pt x="598742" y="31750"/>
                  </a:moveTo>
                  <a:lnTo>
                    <a:pt x="547751" y="31750"/>
                  </a:lnTo>
                  <a:lnTo>
                    <a:pt x="547751" y="44450"/>
                  </a:lnTo>
                  <a:lnTo>
                    <a:pt x="534998" y="44480"/>
                  </a:lnTo>
                  <a:lnTo>
                    <a:pt x="535051" y="76200"/>
                  </a:lnTo>
                  <a:lnTo>
                    <a:pt x="611251" y="37973"/>
                  </a:lnTo>
                  <a:lnTo>
                    <a:pt x="598742" y="31750"/>
                  </a:lnTo>
                  <a:close/>
                </a:path>
                <a:path w="611504" h="77470">
                  <a:moveTo>
                    <a:pt x="76178" y="32863"/>
                  </a:moveTo>
                  <a:lnTo>
                    <a:pt x="63500" y="32893"/>
                  </a:lnTo>
                  <a:lnTo>
                    <a:pt x="63500" y="45593"/>
                  </a:lnTo>
                  <a:lnTo>
                    <a:pt x="76221" y="45562"/>
                  </a:lnTo>
                  <a:lnTo>
                    <a:pt x="76178" y="32863"/>
                  </a:lnTo>
                  <a:close/>
                </a:path>
                <a:path w="611504" h="77470">
                  <a:moveTo>
                    <a:pt x="76221" y="45562"/>
                  </a:moveTo>
                  <a:lnTo>
                    <a:pt x="63500" y="45593"/>
                  </a:lnTo>
                  <a:lnTo>
                    <a:pt x="76221" y="45593"/>
                  </a:lnTo>
                  <a:close/>
                </a:path>
                <a:path w="611504" h="77470">
                  <a:moveTo>
                    <a:pt x="534976" y="31780"/>
                  </a:moveTo>
                  <a:lnTo>
                    <a:pt x="76178" y="32863"/>
                  </a:lnTo>
                  <a:lnTo>
                    <a:pt x="76221" y="45562"/>
                  </a:lnTo>
                  <a:lnTo>
                    <a:pt x="534998" y="44480"/>
                  </a:lnTo>
                  <a:lnTo>
                    <a:pt x="534976" y="31780"/>
                  </a:lnTo>
                  <a:close/>
                </a:path>
                <a:path w="611504" h="77470">
                  <a:moveTo>
                    <a:pt x="547751" y="31750"/>
                  </a:moveTo>
                  <a:lnTo>
                    <a:pt x="534976" y="31780"/>
                  </a:lnTo>
                  <a:lnTo>
                    <a:pt x="534998" y="44480"/>
                  </a:lnTo>
                  <a:lnTo>
                    <a:pt x="547751" y="44450"/>
                  </a:lnTo>
                  <a:lnTo>
                    <a:pt x="547751" y="31750"/>
                  </a:lnTo>
                  <a:close/>
                </a:path>
                <a:path w="611504" h="77470">
                  <a:moveTo>
                    <a:pt x="534924" y="0"/>
                  </a:moveTo>
                  <a:lnTo>
                    <a:pt x="534976" y="31780"/>
                  </a:lnTo>
                  <a:lnTo>
                    <a:pt x="598742" y="31750"/>
                  </a:lnTo>
                  <a:lnTo>
                    <a:pt x="5349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52" name="object 52"/>
            <p:cNvSpPr/>
            <p:nvPr/>
          </p:nvSpPr>
          <p:spPr>
            <a:xfrm>
              <a:off x="7982711" y="3886199"/>
              <a:ext cx="151130" cy="483234"/>
            </a:xfrm>
            <a:custGeom>
              <a:avLst/>
              <a:gdLst/>
              <a:ahLst/>
              <a:cxnLst/>
              <a:rect l="l" t="t" r="r" b="b"/>
              <a:pathLst>
                <a:path w="151129" h="483235">
                  <a:moveTo>
                    <a:pt x="150875" y="0"/>
                  </a:moveTo>
                  <a:lnTo>
                    <a:pt x="0" y="0"/>
                  </a:lnTo>
                  <a:lnTo>
                    <a:pt x="0" y="483107"/>
                  </a:lnTo>
                  <a:lnTo>
                    <a:pt x="150875" y="483107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53" name="object 53"/>
            <p:cNvSpPr/>
            <p:nvPr/>
          </p:nvSpPr>
          <p:spPr>
            <a:xfrm>
              <a:off x="7446263" y="4082414"/>
              <a:ext cx="535940" cy="82550"/>
            </a:xfrm>
            <a:custGeom>
              <a:avLst/>
              <a:gdLst/>
              <a:ahLst/>
              <a:cxnLst/>
              <a:rect l="l" t="t" r="r" b="b"/>
              <a:pathLst>
                <a:path w="535940" h="82550">
                  <a:moveTo>
                    <a:pt x="460247" y="5842"/>
                  </a:moveTo>
                  <a:lnTo>
                    <a:pt x="459717" y="37652"/>
                  </a:lnTo>
                  <a:lnTo>
                    <a:pt x="472439" y="37846"/>
                  </a:lnTo>
                  <a:lnTo>
                    <a:pt x="472185" y="50546"/>
                  </a:lnTo>
                  <a:lnTo>
                    <a:pt x="459502" y="50546"/>
                  </a:lnTo>
                  <a:lnTo>
                    <a:pt x="458977" y="82042"/>
                  </a:lnTo>
                  <a:lnTo>
                    <a:pt x="524685" y="50546"/>
                  </a:lnTo>
                  <a:lnTo>
                    <a:pt x="472185" y="50546"/>
                  </a:lnTo>
                  <a:lnTo>
                    <a:pt x="459506" y="50352"/>
                  </a:lnTo>
                  <a:lnTo>
                    <a:pt x="525087" y="50352"/>
                  </a:lnTo>
                  <a:lnTo>
                    <a:pt x="535812" y="45212"/>
                  </a:lnTo>
                  <a:lnTo>
                    <a:pt x="460247" y="5842"/>
                  </a:lnTo>
                  <a:close/>
                </a:path>
                <a:path w="535940" h="82550">
                  <a:moveTo>
                    <a:pt x="76834" y="0"/>
                  </a:moveTo>
                  <a:lnTo>
                    <a:pt x="0" y="36957"/>
                  </a:lnTo>
                  <a:lnTo>
                    <a:pt x="75564" y="76200"/>
                  </a:lnTo>
                  <a:lnTo>
                    <a:pt x="76093" y="44516"/>
                  </a:lnTo>
                  <a:lnTo>
                    <a:pt x="63372" y="44323"/>
                  </a:lnTo>
                  <a:lnTo>
                    <a:pt x="63626" y="31623"/>
                  </a:lnTo>
                  <a:lnTo>
                    <a:pt x="76307" y="31623"/>
                  </a:lnTo>
                  <a:lnTo>
                    <a:pt x="76834" y="0"/>
                  </a:lnTo>
                  <a:close/>
                </a:path>
                <a:path w="535940" h="82550">
                  <a:moveTo>
                    <a:pt x="459717" y="37652"/>
                  </a:moveTo>
                  <a:lnTo>
                    <a:pt x="459506" y="50352"/>
                  </a:lnTo>
                  <a:lnTo>
                    <a:pt x="472185" y="50546"/>
                  </a:lnTo>
                  <a:lnTo>
                    <a:pt x="472439" y="37846"/>
                  </a:lnTo>
                  <a:lnTo>
                    <a:pt x="459717" y="37652"/>
                  </a:lnTo>
                  <a:close/>
                </a:path>
                <a:path w="535940" h="82550">
                  <a:moveTo>
                    <a:pt x="76304" y="31815"/>
                  </a:moveTo>
                  <a:lnTo>
                    <a:pt x="76093" y="44516"/>
                  </a:lnTo>
                  <a:lnTo>
                    <a:pt x="459506" y="50352"/>
                  </a:lnTo>
                  <a:lnTo>
                    <a:pt x="459717" y="37652"/>
                  </a:lnTo>
                  <a:lnTo>
                    <a:pt x="76304" y="31815"/>
                  </a:lnTo>
                  <a:close/>
                </a:path>
                <a:path w="535940" h="82550">
                  <a:moveTo>
                    <a:pt x="63626" y="31623"/>
                  </a:moveTo>
                  <a:lnTo>
                    <a:pt x="63372" y="44323"/>
                  </a:lnTo>
                  <a:lnTo>
                    <a:pt x="76093" y="44516"/>
                  </a:lnTo>
                  <a:lnTo>
                    <a:pt x="76304" y="31815"/>
                  </a:lnTo>
                  <a:lnTo>
                    <a:pt x="63626" y="31623"/>
                  </a:lnTo>
                  <a:close/>
                </a:path>
                <a:path w="535940" h="82550">
                  <a:moveTo>
                    <a:pt x="76307" y="31623"/>
                  </a:moveTo>
                  <a:lnTo>
                    <a:pt x="63626" y="31623"/>
                  </a:lnTo>
                  <a:lnTo>
                    <a:pt x="76304" y="31815"/>
                  </a:lnTo>
                  <a:lnTo>
                    <a:pt x="76307" y="31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54" name="object 54"/>
            <p:cNvSpPr/>
            <p:nvPr/>
          </p:nvSpPr>
          <p:spPr>
            <a:xfrm>
              <a:off x="8670035" y="3886199"/>
              <a:ext cx="151130" cy="483234"/>
            </a:xfrm>
            <a:custGeom>
              <a:avLst/>
              <a:gdLst/>
              <a:ahLst/>
              <a:cxnLst/>
              <a:rect l="l" t="t" r="r" b="b"/>
              <a:pathLst>
                <a:path w="151129" h="483235">
                  <a:moveTo>
                    <a:pt x="150875" y="0"/>
                  </a:moveTo>
                  <a:lnTo>
                    <a:pt x="0" y="0"/>
                  </a:lnTo>
                  <a:lnTo>
                    <a:pt x="0" y="483107"/>
                  </a:lnTo>
                  <a:lnTo>
                    <a:pt x="150875" y="483107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55" name="object 55"/>
            <p:cNvSpPr/>
            <p:nvPr/>
          </p:nvSpPr>
          <p:spPr>
            <a:xfrm>
              <a:off x="8133588" y="4090415"/>
              <a:ext cx="535940" cy="76200"/>
            </a:xfrm>
            <a:custGeom>
              <a:avLst/>
              <a:gdLst/>
              <a:ahLst/>
              <a:cxnLst/>
              <a:rect l="l" t="t" r="r" b="b"/>
              <a:pathLst>
                <a:path w="535940" h="76200">
                  <a:moveTo>
                    <a:pt x="76200" y="0"/>
                  </a:moveTo>
                  <a:lnTo>
                    <a:pt x="0" y="38099"/>
                  </a:lnTo>
                  <a:lnTo>
                    <a:pt x="76200" y="76199"/>
                  </a:lnTo>
                  <a:lnTo>
                    <a:pt x="76200" y="44449"/>
                  </a:lnTo>
                  <a:lnTo>
                    <a:pt x="63500" y="44449"/>
                  </a:lnTo>
                  <a:lnTo>
                    <a:pt x="63500" y="31749"/>
                  </a:lnTo>
                  <a:lnTo>
                    <a:pt x="76200" y="31749"/>
                  </a:lnTo>
                  <a:lnTo>
                    <a:pt x="76200" y="0"/>
                  </a:lnTo>
                  <a:close/>
                </a:path>
                <a:path w="535940" h="76200">
                  <a:moveTo>
                    <a:pt x="459612" y="0"/>
                  </a:moveTo>
                  <a:lnTo>
                    <a:pt x="459612" y="76199"/>
                  </a:lnTo>
                  <a:lnTo>
                    <a:pt x="523112" y="44449"/>
                  </a:lnTo>
                  <a:lnTo>
                    <a:pt x="472312" y="44449"/>
                  </a:lnTo>
                  <a:lnTo>
                    <a:pt x="472312" y="31749"/>
                  </a:lnTo>
                  <a:lnTo>
                    <a:pt x="523112" y="31749"/>
                  </a:lnTo>
                  <a:lnTo>
                    <a:pt x="459612" y="0"/>
                  </a:lnTo>
                  <a:close/>
                </a:path>
                <a:path w="535940" h="76200">
                  <a:moveTo>
                    <a:pt x="76200" y="31749"/>
                  </a:moveTo>
                  <a:lnTo>
                    <a:pt x="63500" y="31749"/>
                  </a:lnTo>
                  <a:lnTo>
                    <a:pt x="63500" y="44449"/>
                  </a:lnTo>
                  <a:lnTo>
                    <a:pt x="76200" y="44449"/>
                  </a:lnTo>
                  <a:lnTo>
                    <a:pt x="76200" y="31749"/>
                  </a:lnTo>
                  <a:close/>
                </a:path>
                <a:path w="535940" h="76200">
                  <a:moveTo>
                    <a:pt x="459612" y="31749"/>
                  </a:moveTo>
                  <a:lnTo>
                    <a:pt x="76200" y="31749"/>
                  </a:lnTo>
                  <a:lnTo>
                    <a:pt x="76200" y="44449"/>
                  </a:lnTo>
                  <a:lnTo>
                    <a:pt x="459612" y="44449"/>
                  </a:lnTo>
                  <a:lnTo>
                    <a:pt x="459612" y="31749"/>
                  </a:lnTo>
                  <a:close/>
                </a:path>
                <a:path w="535940" h="76200">
                  <a:moveTo>
                    <a:pt x="523112" y="31749"/>
                  </a:moveTo>
                  <a:lnTo>
                    <a:pt x="472312" y="31749"/>
                  </a:lnTo>
                  <a:lnTo>
                    <a:pt x="472312" y="44449"/>
                  </a:lnTo>
                  <a:lnTo>
                    <a:pt x="523112" y="44449"/>
                  </a:lnTo>
                  <a:lnTo>
                    <a:pt x="535812" y="38099"/>
                  </a:lnTo>
                  <a:lnTo>
                    <a:pt x="523112" y="317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56" name="object 56"/>
            <p:cNvSpPr/>
            <p:nvPr/>
          </p:nvSpPr>
          <p:spPr>
            <a:xfrm>
              <a:off x="9355835" y="3886199"/>
              <a:ext cx="151130" cy="483234"/>
            </a:xfrm>
            <a:custGeom>
              <a:avLst/>
              <a:gdLst/>
              <a:ahLst/>
              <a:cxnLst/>
              <a:rect l="l" t="t" r="r" b="b"/>
              <a:pathLst>
                <a:path w="151129" h="483235">
                  <a:moveTo>
                    <a:pt x="150875" y="0"/>
                  </a:moveTo>
                  <a:lnTo>
                    <a:pt x="0" y="0"/>
                  </a:lnTo>
                  <a:lnTo>
                    <a:pt x="0" y="483107"/>
                  </a:lnTo>
                  <a:lnTo>
                    <a:pt x="150875" y="483107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57" name="object 57"/>
            <p:cNvSpPr/>
            <p:nvPr/>
          </p:nvSpPr>
          <p:spPr>
            <a:xfrm>
              <a:off x="8820911" y="4090415"/>
              <a:ext cx="535940" cy="76200"/>
            </a:xfrm>
            <a:custGeom>
              <a:avLst/>
              <a:gdLst/>
              <a:ahLst/>
              <a:cxnLst/>
              <a:rect l="l" t="t" r="r" b="b"/>
              <a:pathLst>
                <a:path w="535940" h="76200">
                  <a:moveTo>
                    <a:pt x="76200" y="0"/>
                  </a:moveTo>
                  <a:lnTo>
                    <a:pt x="0" y="38099"/>
                  </a:lnTo>
                  <a:lnTo>
                    <a:pt x="76200" y="76199"/>
                  </a:lnTo>
                  <a:lnTo>
                    <a:pt x="76200" y="44449"/>
                  </a:lnTo>
                  <a:lnTo>
                    <a:pt x="63500" y="44449"/>
                  </a:lnTo>
                  <a:lnTo>
                    <a:pt x="63500" y="31749"/>
                  </a:lnTo>
                  <a:lnTo>
                    <a:pt x="76200" y="31749"/>
                  </a:lnTo>
                  <a:lnTo>
                    <a:pt x="76200" y="0"/>
                  </a:lnTo>
                  <a:close/>
                </a:path>
                <a:path w="535940" h="76200">
                  <a:moveTo>
                    <a:pt x="459613" y="0"/>
                  </a:moveTo>
                  <a:lnTo>
                    <a:pt x="459613" y="76199"/>
                  </a:lnTo>
                  <a:lnTo>
                    <a:pt x="523113" y="44449"/>
                  </a:lnTo>
                  <a:lnTo>
                    <a:pt x="472313" y="44449"/>
                  </a:lnTo>
                  <a:lnTo>
                    <a:pt x="472313" y="31749"/>
                  </a:lnTo>
                  <a:lnTo>
                    <a:pt x="523113" y="31749"/>
                  </a:lnTo>
                  <a:lnTo>
                    <a:pt x="459613" y="0"/>
                  </a:lnTo>
                  <a:close/>
                </a:path>
                <a:path w="535940" h="76200">
                  <a:moveTo>
                    <a:pt x="76200" y="31749"/>
                  </a:moveTo>
                  <a:lnTo>
                    <a:pt x="63500" y="31749"/>
                  </a:lnTo>
                  <a:lnTo>
                    <a:pt x="63500" y="44449"/>
                  </a:lnTo>
                  <a:lnTo>
                    <a:pt x="76200" y="44449"/>
                  </a:lnTo>
                  <a:lnTo>
                    <a:pt x="76200" y="31749"/>
                  </a:lnTo>
                  <a:close/>
                </a:path>
                <a:path w="535940" h="76200">
                  <a:moveTo>
                    <a:pt x="459613" y="31749"/>
                  </a:moveTo>
                  <a:lnTo>
                    <a:pt x="76200" y="31749"/>
                  </a:lnTo>
                  <a:lnTo>
                    <a:pt x="76200" y="44449"/>
                  </a:lnTo>
                  <a:lnTo>
                    <a:pt x="459613" y="44449"/>
                  </a:lnTo>
                  <a:lnTo>
                    <a:pt x="459613" y="31749"/>
                  </a:lnTo>
                  <a:close/>
                </a:path>
                <a:path w="535940" h="76200">
                  <a:moveTo>
                    <a:pt x="523113" y="31749"/>
                  </a:moveTo>
                  <a:lnTo>
                    <a:pt x="472313" y="31749"/>
                  </a:lnTo>
                  <a:lnTo>
                    <a:pt x="472313" y="44449"/>
                  </a:lnTo>
                  <a:lnTo>
                    <a:pt x="523113" y="44449"/>
                  </a:lnTo>
                  <a:lnTo>
                    <a:pt x="535813" y="38099"/>
                  </a:lnTo>
                  <a:lnTo>
                    <a:pt x="523113" y="317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58" name="object 58"/>
            <p:cNvSpPr/>
            <p:nvPr/>
          </p:nvSpPr>
          <p:spPr>
            <a:xfrm>
              <a:off x="10043159" y="3886199"/>
              <a:ext cx="151130" cy="483234"/>
            </a:xfrm>
            <a:custGeom>
              <a:avLst/>
              <a:gdLst/>
              <a:ahLst/>
              <a:cxnLst/>
              <a:rect l="l" t="t" r="r" b="b"/>
              <a:pathLst>
                <a:path w="151129" h="483235">
                  <a:moveTo>
                    <a:pt x="150875" y="0"/>
                  </a:moveTo>
                  <a:lnTo>
                    <a:pt x="0" y="0"/>
                  </a:lnTo>
                  <a:lnTo>
                    <a:pt x="0" y="483107"/>
                  </a:lnTo>
                  <a:lnTo>
                    <a:pt x="150875" y="483107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59" name="object 59"/>
            <p:cNvSpPr/>
            <p:nvPr/>
          </p:nvSpPr>
          <p:spPr>
            <a:xfrm>
              <a:off x="9506711" y="4090415"/>
              <a:ext cx="535940" cy="76200"/>
            </a:xfrm>
            <a:custGeom>
              <a:avLst/>
              <a:gdLst/>
              <a:ahLst/>
              <a:cxnLst/>
              <a:rect l="l" t="t" r="r" b="b"/>
              <a:pathLst>
                <a:path w="535940" h="76200">
                  <a:moveTo>
                    <a:pt x="76200" y="0"/>
                  </a:moveTo>
                  <a:lnTo>
                    <a:pt x="0" y="38099"/>
                  </a:lnTo>
                  <a:lnTo>
                    <a:pt x="76200" y="76199"/>
                  </a:lnTo>
                  <a:lnTo>
                    <a:pt x="76200" y="44449"/>
                  </a:lnTo>
                  <a:lnTo>
                    <a:pt x="63500" y="44449"/>
                  </a:lnTo>
                  <a:lnTo>
                    <a:pt x="63500" y="31749"/>
                  </a:lnTo>
                  <a:lnTo>
                    <a:pt x="76200" y="31749"/>
                  </a:lnTo>
                  <a:lnTo>
                    <a:pt x="76200" y="0"/>
                  </a:lnTo>
                  <a:close/>
                </a:path>
                <a:path w="535940" h="76200">
                  <a:moveTo>
                    <a:pt x="459613" y="0"/>
                  </a:moveTo>
                  <a:lnTo>
                    <a:pt x="459613" y="76199"/>
                  </a:lnTo>
                  <a:lnTo>
                    <a:pt x="523113" y="44449"/>
                  </a:lnTo>
                  <a:lnTo>
                    <a:pt x="472313" y="44449"/>
                  </a:lnTo>
                  <a:lnTo>
                    <a:pt x="472313" y="31749"/>
                  </a:lnTo>
                  <a:lnTo>
                    <a:pt x="523113" y="31749"/>
                  </a:lnTo>
                  <a:lnTo>
                    <a:pt x="459613" y="0"/>
                  </a:lnTo>
                  <a:close/>
                </a:path>
                <a:path w="535940" h="76200">
                  <a:moveTo>
                    <a:pt x="76200" y="31749"/>
                  </a:moveTo>
                  <a:lnTo>
                    <a:pt x="63500" y="31749"/>
                  </a:lnTo>
                  <a:lnTo>
                    <a:pt x="63500" y="44449"/>
                  </a:lnTo>
                  <a:lnTo>
                    <a:pt x="76200" y="44449"/>
                  </a:lnTo>
                  <a:lnTo>
                    <a:pt x="76200" y="31749"/>
                  </a:lnTo>
                  <a:close/>
                </a:path>
                <a:path w="535940" h="76200">
                  <a:moveTo>
                    <a:pt x="459613" y="31749"/>
                  </a:moveTo>
                  <a:lnTo>
                    <a:pt x="76200" y="31749"/>
                  </a:lnTo>
                  <a:lnTo>
                    <a:pt x="76200" y="44449"/>
                  </a:lnTo>
                  <a:lnTo>
                    <a:pt x="459613" y="44449"/>
                  </a:lnTo>
                  <a:lnTo>
                    <a:pt x="459613" y="31749"/>
                  </a:lnTo>
                  <a:close/>
                </a:path>
                <a:path w="535940" h="76200">
                  <a:moveTo>
                    <a:pt x="523113" y="31749"/>
                  </a:moveTo>
                  <a:lnTo>
                    <a:pt x="472313" y="31749"/>
                  </a:lnTo>
                  <a:lnTo>
                    <a:pt x="472313" y="44449"/>
                  </a:lnTo>
                  <a:lnTo>
                    <a:pt x="523113" y="44449"/>
                  </a:lnTo>
                  <a:lnTo>
                    <a:pt x="535813" y="38099"/>
                  </a:lnTo>
                  <a:lnTo>
                    <a:pt x="523113" y="317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60" name="object 60"/>
            <p:cNvSpPr/>
            <p:nvPr/>
          </p:nvSpPr>
          <p:spPr>
            <a:xfrm>
              <a:off x="6534899" y="4549152"/>
              <a:ext cx="911860" cy="485140"/>
            </a:xfrm>
            <a:custGeom>
              <a:avLst/>
              <a:gdLst/>
              <a:ahLst/>
              <a:cxnLst/>
              <a:rect l="l" t="t" r="r" b="b"/>
              <a:pathLst>
                <a:path w="911859" h="485139">
                  <a:moveTo>
                    <a:pt x="149352" y="1524"/>
                  </a:moveTo>
                  <a:lnTo>
                    <a:pt x="0" y="1524"/>
                  </a:lnTo>
                  <a:lnTo>
                    <a:pt x="0" y="484619"/>
                  </a:lnTo>
                  <a:lnTo>
                    <a:pt x="149352" y="484619"/>
                  </a:lnTo>
                  <a:lnTo>
                    <a:pt x="149352" y="1524"/>
                  </a:lnTo>
                  <a:close/>
                </a:path>
                <a:path w="911859" h="485139">
                  <a:moveTo>
                    <a:pt x="911352" y="0"/>
                  </a:moveTo>
                  <a:lnTo>
                    <a:pt x="762012" y="0"/>
                  </a:lnTo>
                  <a:lnTo>
                    <a:pt x="762012" y="483095"/>
                  </a:lnTo>
                  <a:lnTo>
                    <a:pt x="911352" y="483095"/>
                  </a:lnTo>
                  <a:lnTo>
                    <a:pt x="911352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61" name="object 61"/>
            <p:cNvSpPr/>
            <p:nvPr/>
          </p:nvSpPr>
          <p:spPr>
            <a:xfrm>
              <a:off x="6684263" y="4753482"/>
              <a:ext cx="611505" cy="77470"/>
            </a:xfrm>
            <a:custGeom>
              <a:avLst/>
              <a:gdLst/>
              <a:ahLst/>
              <a:cxnLst/>
              <a:rect l="l" t="t" r="r" b="b"/>
              <a:pathLst>
                <a:path w="611504" h="77470">
                  <a:moveTo>
                    <a:pt x="76072" y="1143"/>
                  </a:moveTo>
                  <a:lnTo>
                    <a:pt x="0" y="39370"/>
                  </a:lnTo>
                  <a:lnTo>
                    <a:pt x="76326" y="77343"/>
                  </a:lnTo>
                  <a:lnTo>
                    <a:pt x="76221" y="45593"/>
                  </a:lnTo>
                  <a:lnTo>
                    <a:pt x="63500" y="45593"/>
                  </a:lnTo>
                  <a:lnTo>
                    <a:pt x="63500" y="32893"/>
                  </a:lnTo>
                  <a:lnTo>
                    <a:pt x="76178" y="32863"/>
                  </a:lnTo>
                  <a:lnTo>
                    <a:pt x="76072" y="1143"/>
                  </a:lnTo>
                  <a:close/>
                </a:path>
                <a:path w="611504" h="77470">
                  <a:moveTo>
                    <a:pt x="598742" y="31750"/>
                  </a:moveTo>
                  <a:lnTo>
                    <a:pt x="547751" y="31750"/>
                  </a:lnTo>
                  <a:lnTo>
                    <a:pt x="547751" y="44450"/>
                  </a:lnTo>
                  <a:lnTo>
                    <a:pt x="534998" y="44480"/>
                  </a:lnTo>
                  <a:lnTo>
                    <a:pt x="535051" y="76200"/>
                  </a:lnTo>
                  <a:lnTo>
                    <a:pt x="611251" y="37973"/>
                  </a:lnTo>
                  <a:lnTo>
                    <a:pt x="598742" y="31750"/>
                  </a:lnTo>
                  <a:close/>
                </a:path>
                <a:path w="611504" h="77470">
                  <a:moveTo>
                    <a:pt x="76178" y="32863"/>
                  </a:moveTo>
                  <a:lnTo>
                    <a:pt x="63500" y="32893"/>
                  </a:lnTo>
                  <a:lnTo>
                    <a:pt x="63500" y="45593"/>
                  </a:lnTo>
                  <a:lnTo>
                    <a:pt x="76221" y="45562"/>
                  </a:lnTo>
                  <a:lnTo>
                    <a:pt x="76178" y="32863"/>
                  </a:lnTo>
                  <a:close/>
                </a:path>
                <a:path w="611504" h="77470">
                  <a:moveTo>
                    <a:pt x="76221" y="45562"/>
                  </a:moveTo>
                  <a:lnTo>
                    <a:pt x="63500" y="45593"/>
                  </a:lnTo>
                  <a:lnTo>
                    <a:pt x="76221" y="45593"/>
                  </a:lnTo>
                  <a:close/>
                </a:path>
                <a:path w="611504" h="77470">
                  <a:moveTo>
                    <a:pt x="534976" y="31780"/>
                  </a:moveTo>
                  <a:lnTo>
                    <a:pt x="76178" y="32863"/>
                  </a:lnTo>
                  <a:lnTo>
                    <a:pt x="76221" y="45562"/>
                  </a:lnTo>
                  <a:lnTo>
                    <a:pt x="534998" y="44480"/>
                  </a:lnTo>
                  <a:lnTo>
                    <a:pt x="534976" y="31780"/>
                  </a:lnTo>
                  <a:close/>
                </a:path>
                <a:path w="611504" h="77470">
                  <a:moveTo>
                    <a:pt x="547751" y="31750"/>
                  </a:moveTo>
                  <a:lnTo>
                    <a:pt x="534976" y="31780"/>
                  </a:lnTo>
                  <a:lnTo>
                    <a:pt x="534998" y="44480"/>
                  </a:lnTo>
                  <a:lnTo>
                    <a:pt x="547751" y="44450"/>
                  </a:lnTo>
                  <a:lnTo>
                    <a:pt x="547751" y="31750"/>
                  </a:lnTo>
                  <a:close/>
                </a:path>
                <a:path w="611504" h="77470">
                  <a:moveTo>
                    <a:pt x="534924" y="0"/>
                  </a:moveTo>
                  <a:lnTo>
                    <a:pt x="534976" y="31780"/>
                  </a:lnTo>
                  <a:lnTo>
                    <a:pt x="598742" y="31750"/>
                  </a:lnTo>
                  <a:lnTo>
                    <a:pt x="5349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62" name="object 62"/>
            <p:cNvSpPr/>
            <p:nvPr/>
          </p:nvSpPr>
          <p:spPr>
            <a:xfrm>
              <a:off x="7982711" y="4558283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29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3"/>
                  </a:lnTo>
                  <a:lnTo>
                    <a:pt x="150875" y="481583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63" name="object 63"/>
            <p:cNvSpPr/>
            <p:nvPr/>
          </p:nvSpPr>
          <p:spPr>
            <a:xfrm>
              <a:off x="7446263" y="4754498"/>
              <a:ext cx="535940" cy="82550"/>
            </a:xfrm>
            <a:custGeom>
              <a:avLst/>
              <a:gdLst/>
              <a:ahLst/>
              <a:cxnLst/>
              <a:rect l="l" t="t" r="r" b="b"/>
              <a:pathLst>
                <a:path w="535940" h="82550">
                  <a:moveTo>
                    <a:pt x="460247" y="5842"/>
                  </a:moveTo>
                  <a:lnTo>
                    <a:pt x="459717" y="37652"/>
                  </a:lnTo>
                  <a:lnTo>
                    <a:pt x="472439" y="37845"/>
                  </a:lnTo>
                  <a:lnTo>
                    <a:pt x="472185" y="50545"/>
                  </a:lnTo>
                  <a:lnTo>
                    <a:pt x="459502" y="50545"/>
                  </a:lnTo>
                  <a:lnTo>
                    <a:pt x="458977" y="82042"/>
                  </a:lnTo>
                  <a:lnTo>
                    <a:pt x="524685" y="50545"/>
                  </a:lnTo>
                  <a:lnTo>
                    <a:pt x="472185" y="50545"/>
                  </a:lnTo>
                  <a:lnTo>
                    <a:pt x="459506" y="50352"/>
                  </a:lnTo>
                  <a:lnTo>
                    <a:pt x="525087" y="50352"/>
                  </a:lnTo>
                  <a:lnTo>
                    <a:pt x="535812" y="45212"/>
                  </a:lnTo>
                  <a:lnTo>
                    <a:pt x="460247" y="5842"/>
                  </a:lnTo>
                  <a:close/>
                </a:path>
                <a:path w="535940" h="82550">
                  <a:moveTo>
                    <a:pt x="76834" y="0"/>
                  </a:moveTo>
                  <a:lnTo>
                    <a:pt x="0" y="36956"/>
                  </a:lnTo>
                  <a:lnTo>
                    <a:pt x="75564" y="76200"/>
                  </a:lnTo>
                  <a:lnTo>
                    <a:pt x="76093" y="44516"/>
                  </a:lnTo>
                  <a:lnTo>
                    <a:pt x="63372" y="44323"/>
                  </a:lnTo>
                  <a:lnTo>
                    <a:pt x="63626" y="31623"/>
                  </a:lnTo>
                  <a:lnTo>
                    <a:pt x="76307" y="31623"/>
                  </a:lnTo>
                  <a:lnTo>
                    <a:pt x="76834" y="0"/>
                  </a:lnTo>
                  <a:close/>
                </a:path>
                <a:path w="535940" h="82550">
                  <a:moveTo>
                    <a:pt x="459717" y="37652"/>
                  </a:moveTo>
                  <a:lnTo>
                    <a:pt x="459506" y="50352"/>
                  </a:lnTo>
                  <a:lnTo>
                    <a:pt x="472185" y="50545"/>
                  </a:lnTo>
                  <a:lnTo>
                    <a:pt x="472439" y="37845"/>
                  </a:lnTo>
                  <a:lnTo>
                    <a:pt x="459717" y="37652"/>
                  </a:lnTo>
                  <a:close/>
                </a:path>
                <a:path w="535940" h="82550">
                  <a:moveTo>
                    <a:pt x="76304" y="31815"/>
                  </a:moveTo>
                  <a:lnTo>
                    <a:pt x="76093" y="44516"/>
                  </a:lnTo>
                  <a:lnTo>
                    <a:pt x="459506" y="50352"/>
                  </a:lnTo>
                  <a:lnTo>
                    <a:pt x="459717" y="37652"/>
                  </a:lnTo>
                  <a:lnTo>
                    <a:pt x="76304" y="31815"/>
                  </a:lnTo>
                  <a:close/>
                </a:path>
                <a:path w="535940" h="82550">
                  <a:moveTo>
                    <a:pt x="63626" y="31623"/>
                  </a:moveTo>
                  <a:lnTo>
                    <a:pt x="63372" y="44323"/>
                  </a:lnTo>
                  <a:lnTo>
                    <a:pt x="76093" y="44516"/>
                  </a:lnTo>
                  <a:lnTo>
                    <a:pt x="76304" y="31815"/>
                  </a:lnTo>
                  <a:lnTo>
                    <a:pt x="63626" y="31623"/>
                  </a:lnTo>
                  <a:close/>
                </a:path>
                <a:path w="535940" h="82550">
                  <a:moveTo>
                    <a:pt x="76307" y="31623"/>
                  </a:moveTo>
                  <a:lnTo>
                    <a:pt x="63626" y="31623"/>
                  </a:lnTo>
                  <a:lnTo>
                    <a:pt x="76304" y="31815"/>
                  </a:lnTo>
                  <a:lnTo>
                    <a:pt x="76307" y="31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64" name="object 64"/>
            <p:cNvSpPr/>
            <p:nvPr/>
          </p:nvSpPr>
          <p:spPr>
            <a:xfrm>
              <a:off x="8670035" y="4558283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29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3"/>
                  </a:lnTo>
                  <a:lnTo>
                    <a:pt x="150875" y="481583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65" name="object 65"/>
            <p:cNvSpPr/>
            <p:nvPr/>
          </p:nvSpPr>
          <p:spPr>
            <a:xfrm>
              <a:off x="8133588" y="4760975"/>
              <a:ext cx="535940" cy="76200"/>
            </a:xfrm>
            <a:custGeom>
              <a:avLst/>
              <a:gdLst/>
              <a:ahLst/>
              <a:cxnLst/>
              <a:rect l="l" t="t" r="r" b="b"/>
              <a:pathLst>
                <a:path w="53594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535940" h="76200">
                  <a:moveTo>
                    <a:pt x="459612" y="0"/>
                  </a:moveTo>
                  <a:lnTo>
                    <a:pt x="459612" y="76200"/>
                  </a:lnTo>
                  <a:lnTo>
                    <a:pt x="523112" y="44450"/>
                  </a:lnTo>
                  <a:lnTo>
                    <a:pt x="472312" y="44450"/>
                  </a:lnTo>
                  <a:lnTo>
                    <a:pt x="472312" y="31750"/>
                  </a:lnTo>
                  <a:lnTo>
                    <a:pt x="523112" y="31750"/>
                  </a:lnTo>
                  <a:lnTo>
                    <a:pt x="459612" y="0"/>
                  </a:lnTo>
                  <a:close/>
                </a:path>
                <a:path w="535940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535940" h="76200">
                  <a:moveTo>
                    <a:pt x="459612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459612" y="44450"/>
                  </a:lnTo>
                  <a:lnTo>
                    <a:pt x="459612" y="31750"/>
                  </a:lnTo>
                  <a:close/>
                </a:path>
                <a:path w="535940" h="76200">
                  <a:moveTo>
                    <a:pt x="523112" y="31750"/>
                  </a:moveTo>
                  <a:lnTo>
                    <a:pt x="472312" y="31750"/>
                  </a:lnTo>
                  <a:lnTo>
                    <a:pt x="472312" y="44450"/>
                  </a:lnTo>
                  <a:lnTo>
                    <a:pt x="523112" y="44450"/>
                  </a:lnTo>
                  <a:lnTo>
                    <a:pt x="535812" y="38100"/>
                  </a:lnTo>
                  <a:lnTo>
                    <a:pt x="523112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66" name="object 66"/>
            <p:cNvSpPr/>
            <p:nvPr/>
          </p:nvSpPr>
          <p:spPr>
            <a:xfrm>
              <a:off x="9355835" y="4558283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29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3"/>
                  </a:lnTo>
                  <a:lnTo>
                    <a:pt x="150875" y="481583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67" name="object 67"/>
            <p:cNvSpPr/>
            <p:nvPr/>
          </p:nvSpPr>
          <p:spPr>
            <a:xfrm>
              <a:off x="8820911" y="4760975"/>
              <a:ext cx="535940" cy="76200"/>
            </a:xfrm>
            <a:custGeom>
              <a:avLst/>
              <a:gdLst/>
              <a:ahLst/>
              <a:cxnLst/>
              <a:rect l="l" t="t" r="r" b="b"/>
              <a:pathLst>
                <a:path w="53594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535940" h="76200">
                  <a:moveTo>
                    <a:pt x="459613" y="0"/>
                  </a:moveTo>
                  <a:lnTo>
                    <a:pt x="459613" y="76200"/>
                  </a:lnTo>
                  <a:lnTo>
                    <a:pt x="523113" y="44450"/>
                  </a:lnTo>
                  <a:lnTo>
                    <a:pt x="472313" y="44450"/>
                  </a:lnTo>
                  <a:lnTo>
                    <a:pt x="472313" y="31750"/>
                  </a:lnTo>
                  <a:lnTo>
                    <a:pt x="523113" y="31750"/>
                  </a:lnTo>
                  <a:lnTo>
                    <a:pt x="459613" y="0"/>
                  </a:lnTo>
                  <a:close/>
                </a:path>
                <a:path w="535940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535940" h="76200">
                  <a:moveTo>
                    <a:pt x="459613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459613" y="44450"/>
                  </a:lnTo>
                  <a:lnTo>
                    <a:pt x="459613" y="31750"/>
                  </a:lnTo>
                  <a:close/>
                </a:path>
                <a:path w="535940" h="76200">
                  <a:moveTo>
                    <a:pt x="523113" y="31750"/>
                  </a:moveTo>
                  <a:lnTo>
                    <a:pt x="472313" y="31750"/>
                  </a:lnTo>
                  <a:lnTo>
                    <a:pt x="472313" y="44450"/>
                  </a:lnTo>
                  <a:lnTo>
                    <a:pt x="523113" y="44450"/>
                  </a:lnTo>
                  <a:lnTo>
                    <a:pt x="535813" y="38100"/>
                  </a:lnTo>
                  <a:lnTo>
                    <a:pt x="523113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68" name="object 68"/>
            <p:cNvSpPr/>
            <p:nvPr/>
          </p:nvSpPr>
          <p:spPr>
            <a:xfrm>
              <a:off x="10043159" y="4558283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29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3"/>
                  </a:lnTo>
                  <a:lnTo>
                    <a:pt x="150875" y="481583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69" name="object 69"/>
            <p:cNvSpPr/>
            <p:nvPr/>
          </p:nvSpPr>
          <p:spPr>
            <a:xfrm>
              <a:off x="9506711" y="4760975"/>
              <a:ext cx="535940" cy="76200"/>
            </a:xfrm>
            <a:custGeom>
              <a:avLst/>
              <a:gdLst/>
              <a:ahLst/>
              <a:cxnLst/>
              <a:rect l="l" t="t" r="r" b="b"/>
              <a:pathLst>
                <a:path w="53594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535940" h="76200">
                  <a:moveTo>
                    <a:pt x="459613" y="0"/>
                  </a:moveTo>
                  <a:lnTo>
                    <a:pt x="459613" y="76200"/>
                  </a:lnTo>
                  <a:lnTo>
                    <a:pt x="523113" y="44450"/>
                  </a:lnTo>
                  <a:lnTo>
                    <a:pt x="472313" y="44450"/>
                  </a:lnTo>
                  <a:lnTo>
                    <a:pt x="472313" y="31750"/>
                  </a:lnTo>
                  <a:lnTo>
                    <a:pt x="523113" y="31750"/>
                  </a:lnTo>
                  <a:lnTo>
                    <a:pt x="459613" y="0"/>
                  </a:lnTo>
                  <a:close/>
                </a:path>
                <a:path w="535940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535940" h="76200">
                  <a:moveTo>
                    <a:pt x="459613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459613" y="44450"/>
                  </a:lnTo>
                  <a:lnTo>
                    <a:pt x="459613" y="31750"/>
                  </a:lnTo>
                  <a:close/>
                </a:path>
                <a:path w="535940" h="76200">
                  <a:moveTo>
                    <a:pt x="523113" y="31750"/>
                  </a:moveTo>
                  <a:lnTo>
                    <a:pt x="472313" y="31750"/>
                  </a:lnTo>
                  <a:lnTo>
                    <a:pt x="472313" y="44450"/>
                  </a:lnTo>
                  <a:lnTo>
                    <a:pt x="523113" y="44450"/>
                  </a:lnTo>
                  <a:lnTo>
                    <a:pt x="535813" y="38100"/>
                  </a:lnTo>
                  <a:lnTo>
                    <a:pt x="523113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70" name="object 70"/>
            <p:cNvSpPr/>
            <p:nvPr/>
          </p:nvSpPr>
          <p:spPr>
            <a:xfrm>
              <a:off x="6571487" y="4361687"/>
              <a:ext cx="76200" cy="1892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71" name="object 71"/>
            <p:cNvSpPr/>
            <p:nvPr/>
          </p:nvSpPr>
          <p:spPr>
            <a:xfrm>
              <a:off x="7333487" y="4360163"/>
              <a:ext cx="76200" cy="1892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72" name="object 72"/>
            <p:cNvSpPr/>
            <p:nvPr/>
          </p:nvSpPr>
          <p:spPr>
            <a:xfrm>
              <a:off x="8020811" y="4369307"/>
              <a:ext cx="76200" cy="1892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73" name="object 73"/>
            <p:cNvSpPr/>
            <p:nvPr/>
          </p:nvSpPr>
          <p:spPr>
            <a:xfrm>
              <a:off x="8706611" y="4367783"/>
              <a:ext cx="76200" cy="1892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74" name="object 74"/>
            <p:cNvSpPr/>
            <p:nvPr/>
          </p:nvSpPr>
          <p:spPr>
            <a:xfrm>
              <a:off x="9393935" y="4369307"/>
              <a:ext cx="76200" cy="1892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75" name="object 75"/>
            <p:cNvSpPr/>
            <p:nvPr/>
          </p:nvSpPr>
          <p:spPr>
            <a:xfrm>
              <a:off x="10079735" y="4369307"/>
              <a:ext cx="76200" cy="1892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76" name="object 76"/>
            <p:cNvSpPr/>
            <p:nvPr/>
          </p:nvSpPr>
          <p:spPr>
            <a:xfrm>
              <a:off x="6382511" y="3858767"/>
              <a:ext cx="3957954" cy="1286510"/>
            </a:xfrm>
            <a:custGeom>
              <a:avLst/>
              <a:gdLst/>
              <a:ahLst/>
              <a:cxnLst/>
              <a:rect l="l" t="t" r="r" b="b"/>
              <a:pathLst>
                <a:path w="3957954" h="1286510">
                  <a:moveTo>
                    <a:pt x="3743452" y="0"/>
                  </a:moveTo>
                  <a:lnTo>
                    <a:pt x="214376" y="0"/>
                  </a:lnTo>
                  <a:lnTo>
                    <a:pt x="165231" y="5663"/>
                  </a:lnTo>
                  <a:lnTo>
                    <a:pt x="120113" y="21795"/>
                  </a:lnTo>
                  <a:lnTo>
                    <a:pt x="80308" y="47106"/>
                  </a:lnTo>
                  <a:lnTo>
                    <a:pt x="47106" y="80308"/>
                  </a:lnTo>
                  <a:lnTo>
                    <a:pt x="21795" y="120113"/>
                  </a:lnTo>
                  <a:lnTo>
                    <a:pt x="5663" y="165231"/>
                  </a:lnTo>
                  <a:lnTo>
                    <a:pt x="0" y="214375"/>
                  </a:lnTo>
                  <a:lnTo>
                    <a:pt x="0" y="1071879"/>
                  </a:lnTo>
                  <a:lnTo>
                    <a:pt x="5663" y="1121024"/>
                  </a:lnTo>
                  <a:lnTo>
                    <a:pt x="21795" y="1166142"/>
                  </a:lnTo>
                  <a:lnTo>
                    <a:pt x="47106" y="1205947"/>
                  </a:lnTo>
                  <a:lnTo>
                    <a:pt x="80308" y="1239149"/>
                  </a:lnTo>
                  <a:lnTo>
                    <a:pt x="120113" y="1264460"/>
                  </a:lnTo>
                  <a:lnTo>
                    <a:pt x="165231" y="1280592"/>
                  </a:lnTo>
                  <a:lnTo>
                    <a:pt x="214376" y="1286255"/>
                  </a:lnTo>
                  <a:lnTo>
                    <a:pt x="3743452" y="1286255"/>
                  </a:lnTo>
                  <a:lnTo>
                    <a:pt x="3792596" y="1280592"/>
                  </a:lnTo>
                  <a:lnTo>
                    <a:pt x="3837714" y="1264460"/>
                  </a:lnTo>
                  <a:lnTo>
                    <a:pt x="3877519" y="1239149"/>
                  </a:lnTo>
                  <a:lnTo>
                    <a:pt x="3910721" y="1205947"/>
                  </a:lnTo>
                  <a:lnTo>
                    <a:pt x="3936032" y="1166142"/>
                  </a:lnTo>
                  <a:lnTo>
                    <a:pt x="3952164" y="1121024"/>
                  </a:lnTo>
                  <a:lnTo>
                    <a:pt x="3957828" y="1071879"/>
                  </a:lnTo>
                  <a:lnTo>
                    <a:pt x="3957828" y="214375"/>
                  </a:lnTo>
                  <a:lnTo>
                    <a:pt x="3952164" y="165231"/>
                  </a:lnTo>
                  <a:lnTo>
                    <a:pt x="3936032" y="120113"/>
                  </a:lnTo>
                  <a:lnTo>
                    <a:pt x="3910721" y="80308"/>
                  </a:lnTo>
                  <a:lnTo>
                    <a:pt x="3877519" y="47106"/>
                  </a:lnTo>
                  <a:lnTo>
                    <a:pt x="3837714" y="21795"/>
                  </a:lnTo>
                  <a:lnTo>
                    <a:pt x="3792596" y="5663"/>
                  </a:lnTo>
                  <a:lnTo>
                    <a:pt x="3743452" y="0"/>
                  </a:lnTo>
                  <a:close/>
                </a:path>
              </a:pathLst>
            </a:custGeom>
            <a:solidFill>
              <a:srgbClr val="6CE9FF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77" name="object 77"/>
            <p:cNvSpPr/>
            <p:nvPr/>
          </p:nvSpPr>
          <p:spPr>
            <a:xfrm>
              <a:off x="6382511" y="3858767"/>
              <a:ext cx="3957954" cy="1286510"/>
            </a:xfrm>
            <a:custGeom>
              <a:avLst/>
              <a:gdLst/>
              <a:ahLst/>
              <a:cxnLst/>
              <a:rect l="l" t="t" r="r" b="b"/>
              <a:pathLst>
                <a:path w="3957954" h="1286510">
                  <a:moveTo>
                    <a:pt x="0" y="214375"/>
                  </a:moveTo>
                  <a:lnTo>
                    <a:pt x="5663" y="165231"/>
                  </a:lnTo>
                  <a:lnTo>
                    <a:pt x="21795" y="120113"/>
                  </a:lnTo>
                  <a:lnTo>
                    <a:pt x="47106" y="80308"/>
                  </a:lnTo>
                  <a:lnTo>
                    <a:pt x="80308" y="47106"/>
                  </a:lnTo>
                  <a:lnTo>
                    <a:pt x="120113" y="21795"/>
                  </a:lnTo>
                  <a:lnTo>
                    <a:pt x="165231" y="5663"/>
                  </a:lnTo>
                  <a:lnTo>
                    <a:pt x="214376" y="0"/>
                  </a:lnTo>
                  <a:lnTo>
                    <a:pt x="3743452" y="0"/>
                  </a:lnTo>
                  <a:lnTo>
                    <a:pt x="3792596" y="5663"/>
                  </a:lnTo>
                  <a:lnTo>
                    <a:pt x="3837714" y="21795"/>
                  </a:lnTo>
                  <a:lnTo>
                    <a:pt x="3877519" y="47106"/>
                  </a:lnTo>
                  <a:lnTo>
                    <a:pt x="3910721" y="80308"/>
                  </a:lnTo>
                  <a:lnTo>
                    <a:pt x="3936032" y="120113"/>
                  </a:lnTo>
                  <a:lnTo>
                    <a:pt x="3952164" y="165231"/>
                  </a:lnTo>
                  <a:lnTo>
                    <a:pt x="3957828" y="214375"/>
                  </a:lnTo>
                  <a:lnTo>
                    <a:pt x="3957828" y="1071879"/>
                  </a:lnTo>
                  <a:lnTo>
                    <a:pt x="3952164" y="1121024"/>
                  </a:lnTo>
                  <a:lnTo>
                    <a:pt x="3936032" y="1166142"/>
                  </a:lnTo>
                  <a:lnTo>
                    <a:pt x="3910721" y="1205947"/>
                  </a:lnTo>
                  <a:lnTo>
                    <a:pt x="3877519" y="1239149"/>
                  </a:lnTo>
                  <a:lnTo>
                    <a:pt x="3837714" y="1264460"/>
                  </a:lnTo>
                  <a:lnTo>
                    <a:pt x="3792596" y="1280592"/>
                  </a:lnTo>
                  <a:lnTo>
                    <a:pt x="3743452" y="1286255"/>
                  </a:lnTo>
                  <a:lnTo>
                    <a:pt x="214376" y="1286255"/>
                  </a:lnTo>
                  <a:lnTo>
                    <a:pt x="165231" y="1280592"/>
                  </a:lnTo>
                  <a:lnTo>
                    <a:pt x="120113" y="1264460"/>
                  </a:lnTo>
                  <a:lnTo>
                    <a:pt x="80308" y="1239149"/>
                  </a:lnTo>
                  <a:lnTo>
                    <a:pt x="47106" y="1205947"/>
                  </a:lnTo>
                  <a:lnTo>
                    <a:pt x="21795" y="1166142"/>
                  </a:lnTo>
                  <a:lnTo>
                    <a:pt x="5663" y="1121024"/>
                  </a:lnTo>
                  <a:lnTo>
                    <a:pt x="0" y="1071879"/>
                  </a:lnTo>
                  <a:lnTo>
                    <a:pt x="0" y="214375"/>
                  </a:lnTo>
                  <a:close/>
                </a:path>
              </a:pathLst>
            </a:custGeom>
            <a:ln w="9525">
              <a:solidFill>
                <a:srgbClr val="6CE9FF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78" name="object 78"/>
            <p:cNvSpPr/>
            <p:nvPr/>
          </p:nvSpPr>
          <p:spPr>
            <a:xfrm>
              <a:off x="6534899" y="5234939"/>
              <a:ext cx="3659504" cy="490855"/>
            </a:xfrm>
            <a:custGeom>
              <a:avLst/>
              <a:gdLst/>
              <a:ahLst/>
              <a:cxnLst/>
              <a:rect l="l" t="t" r="r" b="b"/>
              <a:pathLst>
                <a:path w="3659504" h="490854">
                  <a:moveTo>
                    <a:pt x="149352" y="1524"/>
                  </a:moveTo>
                  <a:lnTo>
                    <a:pt x="0" y="1524"/>
                  </a:lnTo>
                  <a:lnTo>
                    <a:pt x="0" y="484632"/>
                  </a:lnTo>
                  <a:lnTo>
                    <a:pt x="149352" y="484632"/>
                  </a:lnTo>
                  <a:lnTo>
                    <a:pt x="149352" y="1524"/>
                  </a:lnTo>
                  <a:close/>
                </a:path>
                <a:path w="3659504" h="490854">
                  <a:moveTo>
                    <a:pt x="911352" y="0"/>
                  </a:moveTo>
                  <a:lnTo>
                    <a:pt x="762012" y="0"/>
                  </a:lnTo>
                  <a:lnTo>
                    <a:pt x="762012" y="483108"/>
                  </a:lnTo>
                  <a:lnTo>
                    <a:pt x="911352" y="483108"/>
                  </a:lnTo>
                  <a:lnTo>
                    <a:pt x="911352" y="0"/>
                  </a:lnTo>
                  <a:close/>
                </a:path>
                <a:path w="3659504" h="490854">
                  <a:moveTo>
                    <a:pt x="1598676" y="9144"/>
                  </a:moveTo>
                  <a:lnTo>
                    <a:pt x="1447812" y="9144"/>
                  </a:lnTo>
                  <a:lnTo>
                    <a:pt x="1447812" y="490728"/>
                  </a:lnTo>
                  <a:lnTo>
                    <a:pt x="1598676" y="490728"/>
                  </a:lnTo>
                  <a:lnTo>
                    <a:pt x="1598676" y="9144"/>
                  </a:lnTo>
                  <a:close/>
                </a:path>
                <a:path w="3659504" h="490854">
                  <a:moveTo>
                    <a:pt x="2286012" y="9144"/>
                  </a:moveTo>
                  <a:lnTo>
                    <a:pt x="2135136" y="9144"/>
                  </a:lnTo>
                  <a:lnTo>
                    <a:pt x="2135136" y="490728"/>
                  </a:lnTo>
                  <a:lnTo>
                    <a:pt x="2286012" y="490728"/>
                  </a:lnTo>
                  <a:lnTo>
                    <a:pt x="2286012" y="9144"/>
                  </a:lnTo>
                  <a:close/>
                </a:path>
                <a:path w="3659504" h="490854">
                  <a:moveTo>
                    <a:pt x="2971812" y="9144"/>
                  </a:moveTo>
                  <a:lnTo>
                    <a:pt x="2820936" y="9144"/>
                  </a:lnTo>
                  <a:lnTo>
                    <a:pt x="2820936" y="490728"/>
                  </a:lnTo>
                  <a:lnTo>
                    <a:pt x="2971812" y="490728"/>
                  </a:lnTo>
                  <a:lnTo>
                    <a:pt x="2971812" y="9144"/>
                  </a:lnTo>
                  <a:close/>
                </a:path>
                <a:path w="3659504" h="490854">
                  <a:moveTo>
                    <a:pt x="3659136" y="9144"/>
                  </a:moveTo>
                  <a:lnTo>
                    <a:pt x="3508260" y="9144"/>
                  </a:lnTo>
                  <a:lnTo>
                    <a:pt x="3508260" y="490728"/>
                  </a:lnTo>
                  <a:lnTo>
                    <a:pt x="3659136" y="490728"/>
                  </a:lnTo>
                  <a:lnTo>
                    <a:pt x="3659136" y="9144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</p:grpSp>
      <p:sp>
        <p:nvSpPr>
          <p:cNvPr id="79" name="object 79"/>
          <p:cNvSpPr txBox="1"/>
          <p:nvPr/>
        </p:nvSpPr>
        <p:spPr>
          <a:xfrm>
            <a:off x="5728070" y="4054970"/>
            <a:ext cx="985963" cy="608602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947" spc="66" dirty="0">
                <a:latin typeface="Calibri"/>
                <a:cs typeface="Calibri"/>
              </a:rPr>
              <a:t>SpanBERT</a:t>
            </a:r>
            <a:endParaRPr sz="1947">
              <a:latin typeface="Calibri"/>
              <a:cs typeface="Calibri"/>
            </a:endParaRPr>
          </a:p>
        </p:txBody>
      </p:sp>
      <p:grpSp>
        <p:nvGrpSpPr>
          <p:cNvPr id="80" name="object 80"/>
          <p:cNvGrpSpPr/>
          <p:nvPr/>
        </p:nvGrpSpPr>
        <p:grpSpPr>
          <a:xfrm>
            <a:off x="4918129" y="4606056"/>
            <a:ext cx="2609359" cy="144682"/>
            <a:chOff x="6571488" y="5045964"/>
            <a:chExt cx="3584575" cy="198755"/>
          </a:xfrm>
        </p:grpSpPr>
        <p:sp>
          <p:nvSpPr>
            <p:cNvPr id="81" name="object 81"/>
            <p:cNvSpPr/>
            <p:nvPr/>
          </p:nvSpPr>
          <p:spPr>
            <a:xfrm>
              <a:off x="6571488" y="5047488"/>
              <a:ext cx="76200" cy="1892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82" name="object 82"/>
            <p:cNvSpPr/>
            <p:nvPr/>
          </p:nvSpPr>
          <p:spPr>
            <a:xfrm>
              <a:off x="7333488" y="5045964"/>
              <a:ext cx="76200" cy="1892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83" name="object 83"/>
            <p:cNvSpPr/>
            <p:nvPr/>
          </p:nvSpPr>
          <p:spPr>
            <a:xfrm>
              <a:off x="8706611" y="5053584"/>
              <a:ext cx="76200" cy="1892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84" name="object 84"/>
            <p:cNvSpPr/>
            <p:nvPr/>
          </p:nvSpPr>
          <p:spPr>
            <a:xfrm>
              <a:off x="8020812" y="5055108"/>
              <a:ext cx="76200" cy="1892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85" name="object 85"/>
            <p:cNvSpPr/>
            <p:nvPr/>
          </p:nvSpPr>
          <p:spPr>
            <a:xfrm>
              <a:off x="9393936" y="5055108"/>
              <a:ext cx="76200" cy="1892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86" name="object 86"/>
            <p:cNvSpPr/>
            <p:nvPr/>
          </p:nvSpPr>
          <p:spPr>
            <a:xfrm>
              <a:off x="10079735" y="5055108"/>
              <a:ext cx="76200" cy="1892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</p:grpSp>
      <p:sp>
        <p:nvSpPr>
          <p:cNvPr id="87" name="object 87"/>
          <p:cNvSpPr txBox="1"/>
          <p:nvPr/>
        </p:nvSpPr>
        <p:spPr>
          <a:xfrm>
            <a:off x="2935755" y="3439261"/>
            <a:ext cx="219566" cy="210929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310" spc="-4" dirty="0">
                <a:latin typeface="Calibri"/>
                <a:cs typeface="Calibri"/>
              </a:rPr>
              <a:t>bly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96" name="Title 95">
            <a:extLst>
              <a:ext uri="{FF2B5EF4-FFF2-40B4-BE49-F238E27FC236}">
                <a16:creationId xmlns:a16="http://schemas.microsoft.com/office/drawing/2014/main" id="{22A9EEE8-126E-455D-BF63-AC5F0E5B2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222146"/>
            <a:ext cx="8109585" cy="477959"/>
          </a:xfrm>
        </p:spPr>
        <p:txBody>
          <a:bodyPr>
            <a:normAutofit fontScale="90000"/>
          </a:bodyPr>
          <a:lstStyle/>
          <a:p>
            <a:r>
              <a:rPr lang="en-US" sz="3106" spc="-4" dirty="0">
                <a:latin typeface="Calibri"/>
                <a:cs typeface="Calibri"/>
              </a:rPr>
              <a:t>Extensions </a:t>
            </a:r>
            <a:r>
              <a:rPr lang="en-US" sz="3106" dirty="0">
                <a:latin typeface="Calibri"/>
                <a:cs typeface="Calibri"/>
              </a:rPr>
              <a:t>of</a:t>
            </a:r>
            <a:r>
              <a:rPr lang="en-US" sz="3106" spc="-51" dirty="0">
                <a:latin typeface="Calibri"/>
                <a:cs typeface="Calibri"/>
              </a:rPr>
              <a:t> </a:t>
            </a:r>
            <a:r>
              <a:rPr lang="en-US" sz="3106" spc="-4" dirty="0">
                <a:latin typeface="Calibri"/>
                <a:cs typeface="Calibri"/>
              </a:rPr>
              <a:t>BERT</a:t>
            </a:r>
            <a:endParaRPr lang="en-US" dirty="0"/>
          </a:p>
        </p:txBody>
      </p:sp>
      <p:sp>
        <p:nvSpPr>
          <p:cNvPr id="94" name="object 94"/>
          <p:cNvSpPr txBox="1"/>
          <p:nvPr/>
        </p:nvSpPr>
        <p:spPr>
          <a:xfrm>
            <a:off x="6505469" y="5711850"/>
            <a:ext cx="2313063" cy="1693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46">
              <a:lnSpc>
                <a:spcPts val="1318"/>
              </a:lnSpc>
            </a:pPr>
            <a:r>
              <a:rPr sz="1310" spc="-4" dirty="0">
                <a:solidFill>
                  <a:srgbClr val="175E53"/>
                </a:solidFill>
                <a:latin typeface="Calibri"/>
                <a:cs typeface="Calibri"/>
              </a:rPr>
              <a:t>[</a:t>
            </a:r>
            <a:r>
              <a:rPr sz="1310" u="sng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4"/>
              </a:rPr>
              <a:t>Liu et </a:t>
            </a:r>
            <a:r>
              <a:rPr sz="1310" u="sng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4"/>
              </a:rPr>
              <a:t>al., 2019</a:t>
            </a:r>
            <a:r>
              <a:rPr sz="1310" dirty="0">
                <a:solidFill>
                  <a:srgbClr val="175E53"/>
                </a:solidFill>
                <a:latin typeface="Calibri"/>
                <a:cs typeface="Calibri"/>
              </a:rPr>
              <a:t>; </a:t>
            </a:r>
            <a:r>
              <a:rPr sz="1310" u="sng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5"/>
              </a:rPr>
              <a:t>Joshi et </a:t>
            </a:r>
            <a:r>
              <a:rPr sz="1310" u="sng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5"/>
              </a:rPr>
              <a:t>al.,</a:t>
            </a:r>
            <a:r>
              <a:rPr sz="1310" u="sng" spc="-26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310" u="sng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5"/>
              </a:rPr>
              <a:t>2020</a:t>
            </a:r>
            <a:r>
              <a:rPr sz="1310" dirty="0">
                <a:solidFill>
                  <a:srgbClr val="175E53"/>
                </a:solidFill>
                <a:latin typeface="Calibri"/>
                <a:cs typeface="Calibri"/>
              </a:rPr>
              <a:t>]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4914613" y="5092483"/>
            <a:ext cx="163172" cy="210929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310" dirty="0">
                <a:latin typeface="Calibri"/>
                <a:cs typeface="Calibri"/>
              </a:rPr>
              <a:t>I</a:t>
            </a:r>
            <a:r>
              <a:rPr sz="1310" spc="40" dirty="0">
                <a:latin typeface="Calibri"/>
                <a:cs typeface="Calibri"/>
              </a:rPr>
              <a:t>t</a:t>
            </a:r>
            <a:r>
              <a:rPr sz="1310" dirty="0">
                <a:latin typeface="Calibri"/>
                <a:cs typeface="Calibri"/>
              </a:rPr>
              <a:t>’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5253253" y="5110454"/>
            <a:ext cx="2088413" cy="200303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9246">
              <a:spcBef>
                <a:spcPts val="77"/>
              </a:spcBef>
            </a:pPr>
            <a:r>
              <a:rPr sz="1857" spc="-5" baseline="-3267" dirty="0">
                <a:latin typeface="Calibri"/>
                <a:cs typeface="Calibri"/>
              </a:rPr>
              <a:t>[MASK] </a:t>
            </a:r>
            <a:r>
              <a:rPr sz="1857" baseline="-3267" dirty="0">
                <a:latin typeface="Calibri"/>
                <a:cs typeface="Calibri"/>
              </a:rPr>
              <a:t>[MASK] </a:t>
            </a:r>
            <a:r>
              <a:rPr sz="1238" dirty="0">
                <a:latin typeface="Calibri"/>
                <a:cs typeface="Calibri"/>
              </a:rPr>
              <a:t>[MASK]</a:t>
            </a:r>
            <a:r>
              <a:rPr sz="1238" spc="131" dirty="0">
                <a:latin typeface="Calibri"/>
                <a:cs typeface="Calibri"/>
              </a:rPr>
              <a:t> </a:t>
            </a:r>
            <a:r>
              <a:rPr sz="1238" dirty="0">
                <a:latin typeface="Calibri"/>
                <a:cs typeface="Calibri"/>
              </a:rPr>
              <a:t>[MASK]</a:t>
            </a:r>
            <a:endParaRPr sz="1238">
              <a:latin typeface="Calibri"/>
              <a:cs typeface="Calibri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7415624" y="5114670"/>
            <a:ext cx="359163" cy="210929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310" spc="-8" dirty="0">
                <a:latin typeface="Calibri"/>
                <a:cs typeface="Calibri"/>
              </a:rPr>
              <a:t>g</a:t>
            </a:r>
            <a:r>
              <a:rPr sz="1310" spc="-4" dirty="0">
                <a:latin typeface="Calibri"/>
                <a:cs typeface="Calibri"/>
              </a:rPr>
              <a:t>ood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5498150" y="3428815"/>
            <a:ext cx="338362" cy="210929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310" spc="-4" dirty="0">
                <a:latin typeface="Calibri"/>
                <a:cs typeface="Calibri"/>
              </a:rPr>
              <a:t>i</a:t>
            </a:r>
            <a:r>
              <a:rPr sz="1310" dirty="0">
                <a:latin typeface="Calibri"/>
                <a:cs typeface="Calibri"/>
              </a:rPr>
              <a:t>r</a:t>
            </a:r>
            <a:r>
              <a:rPr sz="1310" spc="-8" dirty="0">
                <a:latin typeface="Calibri"/>
                <a:cs typeface="Calibri"/>
              </a:rPr>
              <a:t>r</a:t>
            </a:r>
            <a:r>
              <a:rPr sz="1310" dirty="0">
                <a:latin typeface="Calibri"/>
                <a:cs typeface="Calibri"/>
              </a:rPr>
              <a:t>##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5981472" y="3432884"/>
            <a:ext cx="1122326" cy="210994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  <a:tabLst>
                <a:tab pos="912053" algn="l"/>
              </a:tabLst>
            </a:pPr>
            <a:r>
              <a:rPr sz="1310" dirty="0">
                <a:latin typeface="Calibri"/>
                <a:cs typeface="Calibri"/>
              </a:rPr>
              <a:t>es</a:t>
            </a:r>
            <a:r>
              <a:rPr sz="1310" spc="-8" dirty="0">
                <a:latin typeface="Calibri"/>
                <a:cs typeface="Calibri"/>
              </a:rPr>
              <a:t>i</a:t>
            </a:r>
            <a:r>
              <a:rPr sz="1310" dirty="0">
                <a:latin typeface="Calibri"/>
                <a:cs typeface="Calibri"/>
              </a:rPr>
              <a:t>## </a:t>
            </a:r>
            <a:r>
              <a:rPr sz="1310" spc="77" dirty="0">
                <a:latin typeface="Calibri"/>
                <a:cs typeface="Calibri"/>
              </a:rPr>
              <a:t> </a:t>
            </a:r>
            <a:r>
              <a:rPr sz="1966" spc="-22" baseline="3086" dirty="0">
                <a:latin typeface="Calibri"/>
                <a:cs typeface="Calibri"/>
              </a:rPr>
              <a:t>s</a:t>
            </a:r>
            <a:r>
              <a:rPr sz="1966" spc="-5" baseline="3086" dirty="0">
                <a:latin typeface="Calibri"/>
                <a:cs typeface="Calibri"/>
              </a:rPr>
              <a:t>t</a:t>
            </a:r>
            <a:r>
              <a:rPr sz="1966" spc="-11" baseline="3086" dirty="0">
                <a:latin typeface="Calibri"/>
                <a:cs typeface="Calibri"/>
              </a:rPr>
              <a:t>i</a:t>
            </a:r>
            <a:r>
              <a:rPr sz="1966" baseline="3086" dirty="0">
                <a:latin typeface="Calibri"/>
                <a:cs typeface="Calibri"/>
              </a:rPr>
              <a:t>##	</a:t>
            </a:r>
            <a:r>
              <a:rPr sz="1966" spc="-5" baseline="1543" dirty="0">
                <a:latin typeface="Calibri"/>
                <a:cs typeface="Calibri"/>
              </a:rPr>
              <a:t>bly</a:t>
            </a:r>
            <a:endParaRPr sz="1966" baseline="1543">
              <a:latin typeface="Calibri"/>
              <a:cs typeface="Calibri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19DC9E5-D175-4B5C-9BBB-96635A9C6EFF}"/>
              </a:ext>
            </a:extLst>
          </p:cNvPr>
          <p:cNvSpPr txBox="1"/>
          <p:nvPr/>
        </p:nvSpPr>
        <p:spPr>
          <a:xfrm>
            <a:off x="134471" y="6488295"/>
            <a:ext cx="909223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7553">
              <a:defRPr/>
            </a:pPr>
            <a:r>
              <a:rPr lang="en-US" sz="1165" dirty="0">
                <a:solidFill>
                  <a:prstClr val="black"/>
                </a:solidFill>
                <a:latin typeface="Calibri"/>
              </a:rPr>
              <a:t>John Hewitt</a:t>
            </a:r>
          </a:p>
        </p:txBody>
      </p:sp>
    </p:spTree>
    <p:extLst>
      <p:ext uri="{BB962C8B-B14F-4D97-AF65-F5344CB8AC3E}">
        <p14:creationId xmlns:p14="http://schemas.microsoft.com/office/powerpoint/2010/main" val="37660386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87551" y="1774727"/>
            <a:ext cx="7718990" cy="525328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9246" marR="3698">
              <a:spcBef>
                <a:spcPts val="77"/>
              </a:spcBef>
            </a:pPr>
            <a:r>
              <a:rPr sz="1675" dirty="0">
                <a:latin typeface="Calibri"/>
                <a:cs typeface="Calibri"/>
              </a:rPr>
              <a:t>A takeaway from </a:t>
            </a:r>
            <a:r>
              <a:rPr sz="1675" spc="-4" dirty="0">
                <a:latin typeface="Calibri"/>
                <a:cs typeface="Calibri"/>
              </a:rPr>
              <a:t>the RoBERTa </a:t>
            </a:r>
            <a:r>
              <a:rPr sz="1675" dirty="0">
                <a:latin typeface="Calibri"/>
                <a:cs typeface="Calibri"/>
              </a:rPr>
              <a:t>paper: </a:t>
            </a:r>
            <a:r>
              <a:rPr sz="1675" spc="-4" dirty="0">
                <a:latin typeface="Calibri"/>
                <a:cs typeface="Calibri"/>
              </a:rPr>
              <a:t>more compute, more data </a:t>
            </a:r>
            <a:r>
              <a:rPr sz="1675" dirty="0">
                <a:latin typeface="Calibri"/>
                <a:cs typeface="Calibri"/>
              </a:rPr>
              <a:t>can improve pretraining  even when </a:t>
            </a:r>
            <a:r>
              <a:rPr sz="1675" spc="-4" dirty="0">
                <a:latin typeface="Calibri"/>
                <a:cs typeface="Calibri"/>
              </a:rPr>
              <a:t>not changing </a:t>
            </a:r>
            <a:r>
              <a:rPr sz="1675" dirty="0">
                <a:latin typeface="Calibri"/>
                <a:cs typeface="Calibri"/>
              </a:rPr>
              <a:t>the underlying </a:t>
            </a:r>
            <a:r>
              <a:rPr sz="1675" spc="-4" dirty="0">
                <a:latin typeface="Calibri"/>
                <a:cs typeface="Calibri"/>
              </a:rPr>
              <a:t>Transformer</a:t>
            </a:r>
            <a:r>
              <a:rPr sz="1675" spc="15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encoder.</a:t>
            </a:r>
            <a:endParaRPr sz="1675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18420" y="2731136"/>
            <a:ext cx="6227037" cy="21707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7F9BAF7-9D3C-40DA-ADF2-B1FABCDB6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222146"/>
            <a:ext cx="8109585" cy="477959"/>
          </a:xfrm>
        </p:spPr>
        <p:txBody>
          <a:bodyPr>
            <a:normAutofit fontScale="90000"/>
          </a:bodyPr>
          <a:lstStyle/>
          <a:p>
            <a:r>
              <a:rPr lang="en-US" sz="3106" spc="-4" dirty="0">
                <a:latin typeface="Calibri"/>
                <a:cs typeface="Calibri"/>
              </a:rPr>
              <a:t>Extensions </a:t>
            </a:r>
            <a:r>
              <a:rPr lang="en-US" sz="3106" dirty="0">
                <a:latin typeface="Calibri"/>
                <a:cs typeface="Calibri"/>
              </a:rPr>
              <a:t>of</a:t>
            </a:r>
            <a:r>
              <a:rPr lang="en-US" sz="3106" spc="-51" dirty="0">
                <a:latin typeface="Calibri"/>
                <a:cs typeface="Calibri"/>
              </a:rPr>
              <a:t> </a:t>
            </a:r>
            <a:r>
              <a:rPr lang="en-US" sz="3106" spc="-4" dirty="0">
                <a:latin typeface="Calibri"/>
                <a:cs typeface="Calibri"/>
              </a:rPr>
              <a:t>BERT</a:t>
            </a:r>
            <a:endParaRPr lang="en-US" sz="3106" dirty="0"/>
          </a:p>
        </p:txBody>
      </p:sp>
      <p:sp>
        <p:nvSpPr>
          <p:cNvPr id="6" name="object 6"/>
          <p:cNvSpPr txBox="1"/>
          <p:nvPr/>
        </p:nvSpPr>
        <p:spPr>
          <a:xfrm>
            <a:off x="6505469" y="5711850"/>
            <a:ext cx="2313063" cy="1693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46">
              <a:lnSpc>
                <a:spcPts val="1318"/>
              </a:lnSpc>
            </a:pPr>
            <a:r>
              <a:rPr sz="1310" spc="-4" dirty="0">
                <a:solidFill>
                  <a:srgbClr val="175E53"/>
                </a:solidFill>
                <a:latin typeface="Calibri"/>
                <a:cs typeface="Calibri"/>
              </a:rPr>
              <a:t>[</a:t>
            </a:r>
            <a:r>
              <a:rPr sz="1310" u="sng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Liu et </a:t>
            </a:r>
            <a:r>
              <a:rPr sz="1310" u="sng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al., 2019</a:t>
            </a:r>
            <a:r>
              <a:rPr sz="1310" dirty="0">
                <a:solidFill>
                  <a:srgbClr val="175E53"/>
                </a:solidFill>
                <a:latin typeface="Calibri"/>
                <a:cs typeface="Calibri"/>
              </a:rPr>
              <a:t>; </a:t>
            </a:r>
            <a:r>
              <a:rPr sz="1310" u="sng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4"/>
              </a:rPr>
              <a:t>Joshi et </a:t>
            </a:r>
            <a:r>
              <a:rPr sz="1310" u="sng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4"/>
              </a:rPr>
              <a:t>al.,</a:t>
            </a:r>
            <a:r>
              <a:rPr sz="1310" u="sng" spc="-26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310" u="sng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4"/>
              </a:rPr>
              <a:t>2020</a:t>
            </a:r>
            <a:r>
              <a:rPr sz="1310" dirty="0">
                <a:solidFill>
                  <a:srgbClr val="175E53"/>
                </a:solidFill>
                <a:latin typeface="Calibri"/>
                <a:cs typeface="Calibri"/>
              </a:rPr>
              <a:t>]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27F58E-319A-4105-9188-E342C5CC39EB}"/>
              </a:ext>
            </a:extLst>
          </p:cNvPr>
          <p:cNvSpPr txBox="1"/>
          <p:nvPr/>
        </p:nvSpPr>
        <p:spPr>
          <a:xfrm>
            <a:off x="134471" y="6488295"/>
            <a:ext cx="909223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7553">
              <a:defRPr/>
            </a:pPr>
            <a:r>
              <a:rPr lang="en-US" sz="1165" dirty="0">
                <a:solidFill>
                  <a:prstClr val="black"/>
                </a:solidFill>
                <a:latin typeface="Calibri"/>
              </a:rPr>
              <a:t>John Hewitt</a:t>
            </a:r>
          </a:p>
        </p:txBody>
      </p:sp>
    </p:spTree>
    <p:extLst>
      <p:ext uri="{BB962C8B-B14F-4D97-AF65-F5344CB8AC3E}">
        <p14:creationId xmlns:p14="http://schemas.microsoft.com/office/powerpoint/2010/main" val="2449244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09264" y="1725340"/>
            <a:ext cx="7403621" cy="2492231"/>
          </a:xfrm>
          <a:prstGeom prst="rect">
            <a:avLst/>
          </a:prstGeom>
        </p:spPr>
        <p:txBody>
          <a:bodyPr vert="horz" wrap="square" lIns="0" tIns="61478" rIns="0" bIns="0" rtlCol="0">
            <a:spAutoFit/>
          </a:bodyPr>
          <a:lstStyle/>
          <a:p>
            <a:pPr marL="277360" indent="-250086">
              <a:spcBef>
                <a:spcPts val="484"/>
              </a:spcBef>
              <a:buClr>
                <a:srgbClr val="8B1515"/>
              </a:buClr>
              <a:buFont typeface="Times New Roman"/>
              <a:buChar char="•"/>
              <a:tabLst>
                <a:tab pos="276898" algn="l"/>
                <a:tab pos="277823" algn="l"/>
              </a:tabLst>
            </a:pPr>
            <a:r>
              <a:rPr sz="1675" b="1" spc="-4" dirty="0">
                <a:latin typeface="Calibri"/>
                <a:cs typeface="Calibri"/>
              </a:rPr>
              <a:t>“Scaled Dot</a:t>
            </a:r>
            <a:r>
              <a:rPr sz="1675" b="1" dirty="0">
                <a:latin typeface="Calibri"/>
                <a:cs typeface="Calibri"/>
              </a:rPr>
              <a:t> </a:t>
            </a:r>
            <a:r>
              <a:rPr sz="1675" b="1" spc="-4" dirty="0">
                <a:latin typeface="Calibri"/>
                <a:cs typeface="Calibri"/>
              </a:rPr>
              <a:t>Product”</a:t>
            </a:r>
            <a:r>
              <a:rPr sz="1675" b="1" spc="11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attention</a:t>
            </a:r>
            <a:r>
              <a:rPr sz="1675" spc="15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is</a:t>
            </a:r>
            <a:r>
              <a:rPr sz="1675" spc="-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a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final</a:t>
            </a:r>
            <a:r>
              <a:rPr sz="1675" spc="-8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variation</a:t>
            </a:r>
            <a:r>
              <a:rPr sz="1675" spc="-8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to aid in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Transformer</a:t>
            </a:r>
            <a:r>
              <a:rPr sz="1675" spc="-19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training.</a:t>
            </a:r>
          </a:p>
          <a:p>
            <a:pPr marL="277360" marR="271351" indent="-250086">
              <a:lnSpc>
                <a:spcPts val="2002"/>
              </a:lnSpc>
              <a:spcBef>
                <a:spcPts val="484"/>
              </a:spcBef>
              <a:buClr>
                <a:srgbClr val="8B1515"/>
              </a:buClr>
              <a:buFont typeface="Times New Roman"/>
              <a:buChar char="•"/>
              <a:tabLst>
                <a:tab pos="276898" algn="l"/>
                <a:tab pos="277823" algn="l"/>
              </a:tabLst>
            </a:pPr>
            <a:r>
              <a:rPr lang="en-US" sz="1675" dirty="0">
                <a:latin typeface="Calibri"/>
                <a:cs typeface="Calibri"/>
              </a:rPr>
              <a:t>When</a:t>
            </a:r>
            <a:r>
              <a:rPr lang="en-US" sz="1675" spc="-4" dirty="0">
                <a:latin typeface="Calibri"/>
                <a:cs typeface="Calibri"/>
              </a:rPr>
              <a:t> dimensionality</a:t>
            </a:r>
            <a:r>
              <a:rPr lang="en-US" sz="1675" spc="11" dirty="0">
                <a:latin typeface="Calibri"/>
                <a:cs typeface="Calibri"/>
              </a:rPr>
              <a:t> </a:t>
            </a:r>
            <a:r>
              <a:rPr lang="en-US" sz="1675" dirty="0">
                <a:latin typeface="Cambria Math"/>
                <a:cs typeface="Cambria Math"/>
              </a:rPr>
              <a:t>𝑑</a:t>
            </a:r>
            <a:r>
              <a:rPr lang="en-US" sz="1675" spc="77" dirty="0">
                <a:latin typeface="Cambria Math"/>
                <a:cs typeface="Cambria Math"/>
              </a:rPr>
              <a:t> </a:t>
            </a:r>
            <a:r>
              <a:rPr lang="en-US" sz="1675" spc="-4" dirty="0">
                <a:latin typeface="Calibri"/>
                <a:cs typeface="Calibri"/>
              </a:rPr>
              <a:t>becomes</a:t>
            </a:r>
            <a:r>
              <a:rPr lang="en-US" sz="1675" spc="11" dirty="0">
                <a:latin typeface="Calibri"/>
                <a:cs typeface="Calibri"/>
              </a:rPr>
              <a:t> </a:t>
            </a:r>
            <a:r>
              <a:rPr lang="en-US" sz="1675" dirty="0">
                <a:latin typeface="Calibri"/>
                <a:cs typeface="Calibri"/>
              </a:rPr>
              <a:t>large, </a:t>
            </a:r>
            <a:r>
              <a:rPr lang="en-US" sz="1675" spc="-4" dirty="0">
                <a:latin typeface="Calibri"/>
                <a:cs typeface="Calibri"/>
              </a:rPr>
              <a:t>dot</a:t>
            </a:r>
            <a:r>
              <a:rPr lang="en-US" sz="1675" dirty="0">
                <a:latin typeface="Calibri"/>
                <a:cs typeface="Calibri"/>
              </a:rPr>
              <a:t> </a:t>
            </a:r>
            <a:r>
              <a:rPr lang="en-US" sz="1675" spc="-4" dirty="0">
                <a:latin typeface="Calibri"/>
                <a:cs typeface="Calibri"/>
              </a:rPr>
              <a:t>products</a:t>
            </a:r>
            <a:r>
              <a:rPr lang="en-US" sz="1675" spc="11" dirty="0">
                <a:latin typeface="Calibri"/>
                <a:cs typeface="Calibri"/>
              </a:rPr>
              <a:t> </a:t>
            </a:r>
            <a:r>
              <a:rPr lang="en-US" sz="1675" dirty="0">
                <a:latin typeface="Calibri"/>
                <a:cs typeface="Calibri"/>
              </a:rPr>
              <a:t>between</a:t>
            </a:r>
            <a:r>
              <a:rPr lang="en-US" sz="1675" spc="8" dirty="0">
                <a:latin typeface="Calibri"/>
                <a:cs typeface="Calibri"/>
              </a:rPr>
              <a:t> </a:t>
            </a:r>
            <a:r>
              <a:rPr lang="en-US" sz="1675" dirty="0">
                <a:latin typeface="Calibri"/>
                <a:cs typeface="Calibri"/>
              </a:rPr>
              <a:t>vectors</a:t>
            </a:r>
            <a:r>
              <a:rPr lang="en-US" sz="1675" spc="4" dirty="0">
                <a:latin typeface="Calibri"/>
                <a:cs typeface="Calibri"/>
              </a:rPr>
              <a:t> </a:t>
            </a:r>
            <a:r>
              <a:rPr lang="en-US" sz="1675" spc="-368" dirty="0">
                <a:latin typeface="Calibri"/>
                <a:cs typeface="Calibri"/>
              </a:rPr>
              <a:t> </a:t>
            </a:r>
            <a:r>
              <a:rPr lang="en-US" sz="1675" spc="-4" dirty="0">
                <a:latin typeface="Calibri"/>
                <a:cs typeface="Calibri"/>
              </a:rPr>
              <a:t>become</a:t>
            </a:r>
            <a:r>
              <a:rPr lang="en-US" sz="1675" spc="4" dirty="0">
                <a:latin typeface="Calibri"/>
                <a:cs typeface="Calibri"/>
              </a:rPr>
              <a:t> </a:t>
            </a:r>
            <a:r>
              <a:rPr lang="en-US" sz="1675" dirty="0">
                <a:latin typeface="Calibri"/>
                <a:cs typeface="Calibri"/>
              </a:rPr>
              <a:t>large, inputs</a:t>
            </a:r>
            <a:r>
              <a:rPr lang="en-US" sz="1675" spc="8" dirty="0">
                <a:latin typeface="Calibri"/>
                <a:cs typeface="Calibri"/>
              </a:rPr>
              <a:t> </a:t>
            </a:r>
            <a:r>
              <a:rPr lang="en-US" sz="1675" dirty="0">
                <a:latin typeface="Calibri"/>
                <a:cs typeface="Calibri"/>
              </a:rPr>
              <a:t>to the</a:t>
            </a:r>
            <a:r>
              <a:rPr lang="en-US" sz="1675" spc="15" dirty="0">
                <a:latin typeface="Calibri"/>
                <a:cs typeface="Calibri"/>
              </a:rPr>
              <a:t> </a:t>
            </a:r>
            <a:r>
              <a:rPr lang="en-US" sz="1675" spc="-4" dirty="0" err="1">
                <a:latin typeface="Calibri"/>
                <a:cs typeface="Calibri"/>
              </a:rPr>
              <a:t>softmax</a:t>
            </a:r>
            <a:r>
              <a:rPr lang="en-US" sz="1675" spc="-8" dirty="0">
                <a:latin typeface="Calibri"/>
                <a:cs typeface="Calibri"/>
              </a:rPr>
              <a:t> </a:t>
            </a:r>
            <a:r>
              <a:rPr lang="en-US" sz="1675" spc="-4" dirty="0">
                <a:latin typeface="Calibri"/>
                <a:cs typeface="Calibri"/>
              </a:rPr>
              <a:t>function</a:t>
            </a:r>
            <a:r>
              <a:rPr lang="en-US" sz="1675" spc="4" dirty="0">
                <a:latin typeface="Calibri"/>
                <a:cs typeface="Calibri"/>
              </a:rPr>
              <a:t> </a:t>
            </a:r>
            <a:r>
              <a:rPr lang="en-US" sz="1675" dirty="0">
                <a:latin typeface="Calibri"/>
                <a:cs typeface="Calibri"/>
              </a:rPr>
              <a:t>can</a:t>
            </a:r>
            <a:r>
              <a:rPr lang="en-US" sz="1675" spc="4" dirty="0">
                <a:latin typeface="Calibri"/>
                <a:cs typeface="Calibri"/>
              </a:rPr>
              <a:t> </a:t>
            </a:r>
            <a:r>
              <a:rPr lang="en-US" sz="1675" spc="-4" dirty="0">
                <a:latin typeface="Calibri"/>
                <a:cs typeface="Calibri"/>
              </a:rPr>
              <a:t>be</a:t>
            </a:r>
            <a:r>
              <a:rPr lang="en-US" sz="1675" spc="4" dirty="0">
                <a:latin typeface="Calibri"/>
                <a:cs typeface="Calibri"/>
              </a:rPr>
              <a:t> </a:t>
            </a:r>
            <a:r>
              <a:rPr lang="en-US" sz="1675" dirty="0">
                <a:latin typeface="Calibri"/>
                <a:cs typeface="Calibri"/>
              </a:rPr>
              <a:t>large,</a:t>
            </a:r>
            <a:r>
              <a:rPr lang="en-US" sz="1675" spc="-4" dirty="0">
                <a:latin typeface="Calibri"/>
                <a:cs typeface="Calibri"/>
              </a:rPr>
              <a:t> </a:t>
            </a:r>
            <a:r>
              <a:rPr lang="en-US" sz="1675" dirty="0">
                <a:latin typeface="Calibri"/>
                <a:cs typeface="Calibri"/>
              </a:rPr>
              <a:t>making</a:t>
            </a:r>
            <a:r>
              <a:rPr lang="en-US" sz="1675" spc="4" dirty="0">
                <a:latin typeface="Calibri"/>
                <a:cs typeface="Calibri"/>
              </a:rPr>
              <a:t> </a:t>
            </a:r>
            <a:r>
              <a:rPr lang="en-US" sz="1675" dirty="0">
                <a:latin typeface="Calibri"/>
                <a:cs typeface="Calibri"/>
              </a:rPr>
              <a:t>gradients</a:t>
            </a:r>
            <a:r>
              <a:rPr lang="en-US" sz="1675" spc="-4" dirty="0">
                <a:latin typeface="Calibri"/>
                <a:cs typeface="Calibri"/>
              </a:rPr>
              <a:t> small.</a:t>
            </a:r>
            <a:endParaRPr lang="en-US" sz="1675" dirty="0">
              <a:latin typeface="Calibri"/>
              <a:cs typeface="Calibri"/>
            </a:endParaRPr>
          </a:p>
          <a:p>
            <a:pPr marL="277360" indent="-250086">
              <a:spcBef>
                <a:spcPts val="404"/>
              </a:spcBef>
              <a:buClr>
                <a:srgbClr val="8B1515"/>
              </a:buClr>
              <a:buFont typeface="Times New Roman"/>
              <a:buChar char="•"/>
              <a:tabLst>
                <a:tab pos="276898" algn="l"/>
                <a:tab pos="277823" algn="l"/>
              </a:tabLst>
            </a:pPr>
            <a:endParaRPr lang="en-US" sz="1675" dirty="0">
              <a:latin typeface="Calibri"/>
              <a:cs typeface="Calibri"/>
            </a:endParaRPr>
          </a:p>
          <a:p>
            <a:pPr marL="277360" indent="-250086">
              <a:spcBef>
                <a:spcPts val="404"/>
              </a:spcBef>
              <a:buClr>
                <a:srgbClr val="8B1515"/>
              </a:buClr>
              <a:buFont typeface="Times New Roman"/>
              <a:buChar char="•"/>
              <a:tabLst>
                <a:tab pos="276898" algn="l"/>
                <a:tab pos="277823" algn="l"/>
              </a:tabLst>
            </a:pPr>
            <a:r>
              <a:rPr sz="1675" dirty="0">
                <a:latin typeface="Calibri"/>
                <a:cs typeface="Calibri"/>
              </a:rPr>
              <a:t>Instead </a:t>
            </a:r>
            <a:r>
              <a:rPr sz="1675" spc="-4" dirty="0">
                <a:latin typeface="Calibri"/>
                <a:cs typeface="Calibri"/>
              </a:rPr>
              <a:t>of</a:t>
            </a:r>
            <a:r>
              <a:rPr sz="1675" spc="-8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the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self-attention</a:t>
            </a:r>
            <a:r>
              <a:rPr sz="1675" spc="-8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function</a:t>
            </a:r>
            <a:r>
              <a:rPr sz="1675" dirty="0">
                <a:latin typeface="Calibri"/>
                <a:cs typeface="Calibri"/>
              </a:rPr>
              <a:t> we’ve </a:t>
            </a:r>
            <a:r>
              <a:rPr sz="1675" spc="-4" dirty="0">
                <a:latin typeface="Calibri"/>
                <a:cs typeface="Calibri"/>
              </a:rPr>
              <a:t>seen:</a:t>
            </a:r>
            <a:endParaRPr sz="1675" dirty="0">
              <a:latin typeface="Calibri"/>
              <a:cs typeface="Calibri"/>
            </a:endParaRPr>
          </a:p>
          <a:p>
            <a:pPr marL="112331" algn="ctr">
              <a:lnSpc>
                <a:spcPts val="1445"/>
              </a:lnSpc>
              <a:spcBef>
                <a:spcPts val="630"/>
              </a:spcBef>
              <a:tabLst>
                <a:tab pos="1144112" algn="l"/>
                <a:tab pos="1965099" algn="l"/>
                <a:tab pos="3020455" algn="l"/>
              </a:tabLst>
            </a:pPr>
            <a:r>
              <a:rPr sz="1675" spc="-8" dirty="0">
                <a:latin typeface="Cambria Math"/>
                <a:cs typeface="Cambria Math"/>
              </a:rPr>
              <a:t>output</a:t>
            </a:r>
            <a:r>
              <a:rPr sz="1802" spc="-11" baseline="-15151" dirty="0">
                <a:latin typeface="Cambria Math"/>
                <a:cs typeface="Cambria Math"/>
              </a:rPr>
              <a:t>𝑃</a:t>
            </a:r>
            <a:r>
              <a:rPr sz="1802" spc="398" baseline="-15151" dirty="0">
                <a:latin typeface="Cambria Math"/>
                <a:cs typeface="Cambria Math"/>
              </a:rPr>
              <a:t> </a:t>
            </a:r>
            <a:r>
              <a:rPr sz="1675" dirty="0">
                <a:latin typeface="Cambria Math"/>
                <a:cs typeface="Cambria Math"/>
              </a:rPr>
              <a:t>=	softmax	</a:t>
            </a:r>
            <a:r>
              <a:rPr sz="1675" spc="95" dirty="0">
                <a:latin typeface="Cambria Math"/>
                <a:cs typeface="Cambria Math"/>
              </a:rPr>
              <a:t>𝑋𝑄</a:t>
            </a:r>
            <a:r>
              <a:rPr sz="1802" spc="142" baseline="-15151" dirty="0">
                <a:latin typeface="Cambria Math"/>
                <a:cs typeface="Cambria Math"/>
              </a:rPr>
              <a:t>𝑃</a:t>
            </a:r>
            <a:r>
              <a:rPr sz="1675" spc="95" dirty="0">
                <a:latin typeface="Cambria Math"/>
                <a:cs typeface="Cambria Math"/>
              </a:rPr>
              <a:t>𝐾</a:t>
            </a:r>
            <a:r>
              <a:rPr sz="1802" spc="142" baseline="31986" dirty="0">
                <a:latin typeface="Cambria Math"/>
                <a:cs typeface="Cambria Math"/>
              </a:rPr>
              <a:t>𝖳</a:t>
            </a:r>
            <a:r>
              <a:rPr sz="1675" spc="95" dirty="0">
                <a:latin typeface="Cambria Math"/>
                <a:cs typeface="Cambria Math"/>
              </a:rPr>
              <a:t>𝑋</a:t>
            </a:r>
            <a:r>
              <a:rPr sz="1802" spc="142" baseline="28619" dirty="0">
                <a:latin typeface="Cambria Math"/>
                <a:cs typeface="Cambria Math"/>
              </a:rPr>
              <a:t>𝖳	</a:t>
            </a:r>
            <a:r>
              <a:rPr sz="1675" dirty="0">
                <a:latin typeface="Cambria Math"/>
                <a:cs typeface="Cambria Math"/>
              </a:rPr>
              <a:t>∗</a:t>
            </a:r>
            <a:r>
              <a:rPr sz="1675" spc="-26" dirty="0">
                <a:latin typeface="Cambria Math"/>
                <a:cs typeface="Cambria Math"/>
              </a:rPr>
              <a:t> </a:t>
            </a:r>
            <a:r>
              <a:rPr sz="1675" spc="-113" dirty="0">
                <a:latin typeface="Cambria Math"/>
                <a:cs typeface="Cambria Math"/>
              </a:rPr>
              <a:t>𝑋𝑉</a:t>
            </a:r>
            <a:r>
              <a:rPr sz="1802" spc="-169" baseline="-15151" dirty="0">
                <a:latin typeface="Cambria Math"/>
                <a:cs typeface="Cambria Math"/>
              </a:rPr>
              <a:t>𝑃</a:t>
            </a:r>
            <a:endParaRPr sz="1802" baseline="-15151" dirty="0">
              <a:latin typeface="Cambria Math"/>
              <a:cs typeface="Cambria Math"/>
            </a:endParaRPr>
          </a:p>
          <a:p>
            <a:pPr marL="1518084" algn="ctr">
              <a:lnSpc>
                <a:spcPts val="877"/>
              </a:lnSpc>
            </a:pPr>
            <a:r>
              <a:rPr sz="1202" spc="-113" dirty="0">
                <a:latin typeface="Cambria Math"/>
                <a:cs typeface="Cambria Math"/>
              </a:rPr>
              <a:t>𝑃</a:t>
            </a:r>
            <a:endParaRPr sz="1202" dirty="0">
              <a:latin typeface="Cambria Math"/>
              <a:cs typeface="Cambria Math"/>
            </a:endParaRPr>
          </a:p>
          <a:p>
            <a:pPr marL="258407" indent="-258407">
              <a:spcBef>
                <a:spcPts val="601"/>
              </a:spcBef>
              <a:buClr>
                <a:srgbClr val="8B1515"/>
              </a:buClr>
              <a:buFont typeface="Times New Roman"/>
              <a:buChar char="•"/>
              <a:tabLst>
                <a:tab pos="258407" algn="l"/>
                <a:tab pos="277823" algn="l"/>
                <a:tab pos="3382873" algn="l"/>
              </a:tabLst>
            </a:pPr>
            <a:r>
              <a:rPr sz="1675" dirty="0">
                <a:latin typeface="Calibri"/>
                <a:cs typeface="Calibri"/>
              </a:rPr>
              <a:t>We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divide</a:t>
            </a:r>
            <a:r>
              <a:rPr sz="1675" spc="8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the</a:t>
            </a:r>
            <a:r>
              <a:rPr sz="1675" spc="8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attention</a:t>
            </a:r>
            <a:r>
              <a:rPr sz="1675" spc="15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scores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by	</a:t>
            </a:r>
            <a:r>
              <a:rPr sz="1675" spc="15" dirty="0">
                <a:latin typeface="Cambria Math"/>
                <a:cs typeface="Cambria Math"/>
              </a:rPr>
              <a:t>𝑑/ℎ</a:t>
            </a:r>
            <a:r>
              <a:rPr sz="1675" spc="15" dirty="0">
                <a:latin typeface="Calibri"/>
                <a:cs typeface="Calibri"/>
              </a:rPr>
              <a:t>,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to </a:t>
            </a:r>
            <a:r>
              <a:rPr sz="1675" spc="-4" dirty="0">
                <a:latin typeface="Calibri"/>
                <a:cs typeface="Calibri"/>
              </a:rPr>
              <a:t>stop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the</a:t>
            </a:r>
            <a:r>
              <a:rPr sz="1675" spc="15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scores</a:t>
            </a:r>
            <a:r>
              <a:rPr sz="1675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from</a:t>
            </a:r>
            <a:r>
              <a:rPr sz="1675" spc="-8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becoming</a:t>
            </a:r>
            <a:r>
              <a:rPr sz="1675" spc="8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large</a:t>
            </a:r>
          </a:p>
          <a:p>
            <a:pPr marL="58246" algn="ctr">
              <a:spcBef>
                <a:spcPts val="87"/>
              </a:spcBef>
            </a:pPr>
            <a:r>
              <a:rPr sz="1675" spc="-4" dirty="0">
                <a:latin typeface="Calibri"/>
                <a:cs typeface="Calibri"/>
              </a:rPr>
              <a:t>just</a:t>
            </a:r>
            <a:r>
              <a:rPr sz="1675" dirty="0">
                <a:latin typeface="Calibri"/>
                <a:cs typeface="Calibri"/>
              </a:rPr>
              <a:t> as a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function of </a:t>
            </a:r>
            <a:r>
              <a:rPr sz="1675" spc="19" dirty="0">
                <a:latin typeface="Cambria Math"/>
                <a:cs typeface="Cambria Math"/>
              </a:rPr>
              <a:t>𝑑/ℎ</a:t>
            </a:r>
            <a:r>
              <a:rPr sz="1675" spc="37" dirty="0">
                <a:latin typeface="Cambria Math"/>
                <a:cs typeface="Cambria Math"/>
              </a:rPr>
              <a:t> </a:t>
            </a:r>
            <a:r>
              <a:rPr sz="1675" spc="-4" dirty="0">
                <a:latin typeface="Calibri"/>
                <a:cs typeface="Calibri"/>
              </a:rPr>
              <a:t>(The</a:t>
            </a:r>
            <a:r>
              <a:rPr sz="1675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dimensionality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divided by </a:t>
            </a:r>
            <a:r>
              <a:rPr sz="1675" spc="-4" dirty="0">
                <a:latin typeface="Calibri"/>
                <a:cs typeface="Calibri"/>
              </a:rPr>
              <a:t>the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number </a:t>
            </a:r>
            <a:r>
              <a:rPr sz="1675" dirty="0">
                <a:latin typeface="Calibri"/>
                <a:cs typeface="Calibri"/>
              </a:rPr>
              <a:t>of </a:t>
            </a:r>
            <a:r>
              <a:rPr sz="1675" spc="-4" dirty="0">
                <a:latin typeface="Calibri"/>
                <a:cs typeface="Calibri"/>
              </a:rPr>
              <a:t>heads.)</a:t>
            </a:r>
            <a:endParaRPr sz="1675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754273" y="3249216"/>
            <a:ext cx="1066856" cy="257469"/>
          </a:xfrm>
          <a:custGeom>
            <a:avLst/>
            <a:gdLst/>
            <a:ahLst/>
            <a:cxnLst/>
            <a:rect l="l" t="t" r="r" b="b"/>
            <a:pathLst>
              <a:path w="1465579" h="353695">
                <a:moveTo>
                  <a:pt x="1372483" y="0"/>
                </a:moveTo>
                <a:lnTo>
                  <a:pt x="1368927" y="11811"/>
                </a:lnTo>
                <a:lnTo>
                  <a:pt x="1385139" y="20214"/>
                </a:lnTo>
                <a:lnTo>
                  <a:pt x="1399280" y="32464"/>
                </a:lnTo>
                <a:lnTo>
                  <a:pt x="1421251" y="68453"/>
                </a:lnTo>
                <a:lnTo>
                  <a:pt x="1434617" y="117443"/>
                </a:lnTo>
                <a:lnTo>
                  <a:pt x="1439031" y="176911"/>
                </a:lnTo>
                <a:lnTo>
                  <a:pt x="1437931" y="207891"/>
                </a:lnTo>
                <a:lnTo>
                  <a:pt x="1429065" y="261993"/>
                </a:lnTo>
                <a:lnTo>
                  <a:pt x="1411325" y="305020"/>
                </a:lnTo>
                <a:lnTo>
                  <a:pt x="1385139" y="333353"/>
                </a:lnTo>
                <a:lnTo>
                  <a:pt x="1368927" y="341757"/>
                </a:lnTo>
                <a:lnTo>
                  <a:pt x="1372483" y="353568"/>
                </a:lnTo>
                <a:lnTo>
                  <a:pt x="1411932" y="332486"/>
                </a:lnTo>
                <a:lnTo>
                  <a:pt x="1441190" y="292735"/>
                </a:lnTo>
                <a:lnTo>
                  <a:pt x="1459303" y="239283"/>
                </a:lnTo>
                <a:lnTo>
                  <a:pt x="1465320" y="176784"/>
                </a:lnTo>
                <a:lnTo>
                  <a:pt x="1463817" y="144395"/>
                </a:lnTo>
                <a:lnTo>
                  <a:pt x="1451764" y="86379"/>
                </a:lnTo>
                <a:lnTo>
                  <a:pt x="1427829" y="38558"/>
                </a:lnTo>
                <a:lnTo>
                  <a:pt x="1393487" y="8217"/>
                </a:lnTo>
                <a:lnTo>
                  <a:pt x="1372483" y="0"/>
                </a:lnTo>
                <a:close/>
              </a:path>
              <a:path w="1465579" h="353695">
                <a:moveTo>
                  <a:pt x="92958" y="0"/>
                </a:moveTo>
                <a:lnTo>
                  <a:pt x="53445" y="21066"/>
                </a:lnTo>
                <a:lnTo>
                  <a:pt x="24124" y="60706"/>
                </a:lnTo>
                <a:lnTo>
                  <a:pt x="6058" y="114268"/>
                </a:lnTo>
                <a:lnTo>
                  <a:pt x="0" y="176911"/>
                </a:lnTo>
                <a:lnTo>
                  <a:pt x="1514" y="209170"/>
                </a:lnTo>
                <a:lnTo>
                  <a:pt x="13602" y="267134"/>
                </a:lnTo>
                <a:lnTo>
                  <a:pt x="37504" y="314956"/>
                </a:lnTo>
                <a:lnTo>
                  <a:pt x="71933" y="345348"/>
                </a:lnTo>
                <a:lnTo>
                  <a:pt x="92958" y="353568"/>
                </a:lnTo>
                <a:lnTo>
                  <a:pt x="96514" y="341757"/>
                </a:lnTo>
                <a:lnTo>
                  <a:pt x="80246" y="333353"/>
                </a:lnTo>
                <a:lnTo>
                  <a:pt x="66097" y="321103"/>
                </a:lnTo>
                <a:lnTo>
                  <a:pt x="44063" y="285115"/>
                </a:lnTo>
                <a:lnTo>
                  <a:pt x="30743" y="236251"/>
                </a:lnTo>
                <a:lnTo>
                  <a:pt x="26287" y="176784"/>
                </a:lnTo>
                <a:lnTo>
                  <a:pt x="27400" y="145855"/>
                </a:lnTo>
                <a:lnTo>
                  <a:pt x="36302" y="91650"/>
                </a:lnTo>
                <a:lnTo>
                  <a:pt x="54044" y="48547"/>
                </a:lnTo>
                <a:lnTo>
                  <a:pt x="80246" y="20214"/>
                </a:lnTo>
                <a:lnTo>
                  <a:pt x="96514" y="11811"/>
                </a:lnTo>
                <a:lnTo>
                  <a:pt x="929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4" name="object 4"/>
          <p:cNvSpPr/>
          <p:nvPr/>
        </p:nvSpPr>
        <p:spPr>
          <a:xfrm>
            <a:off x="4155427" y="3631995"/>
            <a:ext cx="511241" cy="264865"/>
          </a:xfrm>
          <a:custGeom>
            <a:avLst/>
            <a:gdLst/>
            <a:ahLst/>
            <a:cxnLst/>
            <a:rect l="l" t="t" r="r" b="b"/>
            <a:pathLst>
              <a:path w="702310" h="363854">
                <a:moveTo>
                  <a:pt x="702183" y="0"/>
                </a:moveTo>
                <a:lnTo>
                  <a:pt x="212978" y="0"/>
                </a:lnTo>
                <a:lnTo>
                  <a:pt x="183007" y="0"/>
                </a:lnTo>
                <a:lnTo>
                  <a:pt x="96265" y="325119"/>
                </a:lnTo>
                <a:lnTo>
                  <a:pt x="46862" y="214756"/>
                </a:lnTo>
                <a:lnTo>
                  <a:pt x="0" y="236219"/>
                </a:lnTo>
                <a:lnTo>
                  <a:pt x="4445" y="246887"/>
                </a:lnTo>
                <a:lnTo>
                  <a:pt x="28575" y="236219"/>
                </a:lnTo>
                <a:lnTo>
                  <a:pt x="87757" y="363346"/>
                </a:lnTo>
                <a:lnTo>
                  <a:pt x="101600" y="363346"/>
                </a:lnTo>
                <a:lnTo>
                  <a:pt x="194437" y="19050"/>
                </a:lnTo>
                <a:lnTo>
                  <a:pt x="223012" y="19050"/>
                </a:lnTo>
                <a:lnTo>
                  <a:pt x="223012" y="18287"/>
                </a:lnTo>
                <a:lnTo>
                  <a:pt x="702183" y="18287"/>
                </a:lnTo>
                <a:lnTo>
                  <a:pt x="7021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6" name="object 6"/>
          <p:cNvSpPr txBox="1"/>
          <p:nvPr/>
        </p:nvSpPr>
        <p:spPr>
          <a:xfrm>
            <a:off x="2948512" y="4634529"/>
            <a:ext cx="1813378" cy="267098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27736">
              <a:spcBef>
                <a:spcPts val="73"/>
              </a:spcBef>
              <a:tabLst>
                <a:tab pos="1059055" algn="l"/>
              </a:tabLst>
            </a:pPr>
            <a:r>
              <a:rPr sz="1675" spc="-8" dirty="0">
                <a:latin typeface="Cambria Math"/>
                <a:cs typeface="Cambria Math"/>
              </a:rPr>
              <a:t>output</a:t>
            </a:r>
            <a:r>
              <a:rPr sz="1802" spc="-11" baseline="-15151" dirty="0">
                <a:latin typeface="Cambria Math"/>
                <a:cs typeface="Cambria Math"/>
              </a:rPr>
              <a:t>𝑃</a:t>
            </a:r>
            <a:r>
              <a:rPr sz="1802" spc="398" baseline="-15151" dirty="0">
                <a:latin typeface="Cambria Math"/>
                <a:cs typeface="Cambria Math"/>
              </a:rPr>
              <a:t> </a:t>
            </a:r>
            <a:r>
              <a:rPr sz="1675" dirty="0">
                <a:latin typeface="Cambria Math"/>
                <a:cs typeface="Cambria Math"/>
              </a:rPr>
              <a:t>=	softmax</a:t>
            </a:r>
            <a:endParaRPr sz="1675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85188" y="4584699"/>
            <a:ext cx="905533" cy="421103"/>
          </a:xfrm>
          <a:custGeom>
            <a:avLst/>
            <a:gdLst/>
            <a:ahLst/>
            <a:cxnLst/>
            <a:rect l="l" t="t" r="r" b="b"/>
            <a:pathLst>
              <a:path w="1243965" h="578485">
                <a:moveTo>
                  <a:pt x="110998" y="9525"/>
                </a:moveTo>
                <a:lnTo>
                  <a:pt x="64071" y="42595"/>
                </a:lnTo>
                <a:lnTo>
                  <a:pt x="30734" y="105664"/>
                </a:lnTo>
                <a:lnTo>
                  <a:pt x="17297" y="144627"/>
                </a:lnTo>
                <a:lnTo>
                  <a:pt x="7696" y="188163"/>
                </a:lnTo>
                <a:lnTo>
                  <a:pt x="1917" y="236258"/>
                </a:lnTo>
                <a:lnTo>
                  <a:pt x="0" y="289052"/>
                </a:lnTo>
                <a:lnTo>
                  <a:pt x="1917" y="341693"/>
                </a:lnTo>
                <a:lnTo>
                  <a:pt x="7696" y="389877"/>
                </a:lnTo>
                <a:lnTo>
                  <a:pt x="17297" y="433463"/>
                </a:lnTo>
                <a:lnTo>
                  <a:pt x="30734" y="472440"/>
                </a:lnTo>
                <a:lnTo>
                  <a:pt x="64071" y="535508"/>
                </a:lnTo>
                <a:lnTo>
                  <a:pt x="102743" y="578078"/>
                </a:lnTo>
                <a:lnTo>
                  <a:pt x="110998" y="568452"/>
                </a:lnTo>
                <a:lnTo>
                  <a:pt x="93700" y="549452"/>
                </a:lnTo>
                <a:lnTo>
                  <a:pt x="78003" y="525792"/>
                </a:lnTo>
                <a:lnTo>
                  <a:pt x="51308" y="464439"/>
                </a:lnTo>
                <a:lnTo>
                  <a:pt x="40970" y="427037"/>
                </a:lnTo>
                <a:lnTo>
                  <a:pt x="33591" y="385318"/>
                </a:lnTo>
                <a:lnTo>
                  <a:pt x="29159" y="339318"/>
                </a:lnTo>
                <a:lnTo>
                  <a:pt x="27686" y="288925"/>
                </a:lnTo>
                <a:lnTo>
                  <a:pt x="29159" y="238734"/>
                </a:lnTo>
                <a:lnTo>
                  <a:pt x="33591" y="192722"/>
                </a:lnTo>
                <a:lnTo>
                  <a:pt x="40970" y="151003"/>
                </a:lnTo>
                <a:lnTo>
                  <a:pt x="51308" y="113538"/>
                </a:lnTo>
                <a:lnTo>
                  <a:pt x="78003" y="52298"/>
                </a:lnTo>
                <a:lnTo>
                  <a:pt x="93700" y="28600"/>
                </a:lnTo>
                <a:lnTo>
                  <a:pt x="110998" y="9525"/>
                </a:lnTo>
                <a:close/>
              </a:path>
              <a:path w="1243965" h="578485">
                <a:moveTo>
                  <a:pt x="1121791" y="279654"/>
                </a:moveTo>
                <a:lnTo>
                  <a:pt x="120510" y="279654"/>
                </a:lnTo>
                <a:lnTo>
                  <a:pt x="120510" y="297942"/>
                </a:lnTo>
                <a:lnTo>
                  <a:pt x="1121791" y="297942"/>
                </a:lnTo>
                <a:lnTo>
                  <a:pt x="1121791" y="279654"/>
                </a:lnTo>
                <a:close/>
              </a:path>
              <a:path w="1243965" h="578485">
                <a:moveTo>
                  <a:pt x="1243584" y="288925"/>
                </a:moveTo>
                <a:lnTo>
                  <a:pt x="1241653" y="236258"/>
                </a:lnTo>
                <a:lnTo>
                  <a:pt x="1235875" y="188163"/>
                </a:lnTo>
                <a:lnTo>
                  <a:pt x="1226273" y="144627"/>
                </a:lnTo>
                <a:lnTo>
                  <a:pt x="1212850" y="105664"/>
                </a:lnTo>
                <a:lnTo>
                  <a:pt x="1179512" y="42595"/>
                </a:lnTo>
                <a:lnTo>
                  <a:pt x="1140841" y="0"/>
                </a:lnTo>
                <a:lnTo>
                  <a:pt x="1132586" y="9525"/>
                </a:lnTo>
                <a:lnTo>
                  <a:pt x="1149870" y="28600"/>
                </a:lnTo>
                <a:lnTo>
                  <a:pt x="1165567" y="52298"/>
                </a:lnTo>
                <a:lnTo>
                  <a:pt x="1192276" y="113538"/>
                </a:lnTo>
                <a:lnTo>
                  <a:pt x="1202601" y="151003"/>
                </a:lnTo>
                <a:lnTo>
                  <a:pt x="1209979" y="192722"/>
                </a:lnTo>
                <a:lnTo>
                  <a:pt x="1214412" y="238734"/>
                </a:lnTo>
                <a:lnTo>
                  <a:pt x="1215898" y="289052"/>
                </a:lnTo>
                <a:lnTo>
                  <a:pt x="1214412" y="339318"/>
                </a:lnTo>
                <a:lnTo>
                  <a:pt x="1209979" y="385318"/>
                </a:lnTo>
                <a:lnTo>
                  <a:pt x="1202601" y="427037"/>
                </a:lnTo>
                <a:lnTo>
                  <a:pt x="1192276" y="464439"/>
                </a:lnTo>
                <a:lnTo>
                  <a:pt x="1165567" y="525780"/>
                </a:lnTo>
                <a:lnTo>
                  <a:pt x="1132586" y="568452"/>
                </a:lnTo>
                <a:lnTo>
                  <a:pt x="1140841" y="578078"/>
                </a:lnTo>
                <a:lnTo>
                  <a:pt x="1179512" y="535508"/>
                </a:lnTo>
                <a:lnTo>
                  <a:pt x="1212850" y="472440"/>
                </a:lnTo>
                <a:lnTo>
                  <a:pt x="1226273" y="433463"/>
                </a:lnTo>
                <a:lnTo>
                  <a:pt x="1235875" y="389877"/>
                </a:lnTo>
                <a:lnTo>
                  <a:pt x="1241653" y="341693"/>
                </a:lnTo>
                <a:lnTo>
                  <a:pt x="1243584" y="2889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8" name="object 8"/>
          <p:cNvSpPr txBox="1"/>
          <p:nvPr/>
        </p:nvSpPr>
        <p:spPr>
          <a:xfrm>
            <a:off x="5257044" y="4638967"/>
            <a:ext cx="84590" cy="163396"/>
          </a:xfrm>
          <a:prstGeom prst="rect">
            <a:avLst/>
          </a:prstGeom>
        </p:spPr>
        <p:txBody>
          <a:bodyPr vert="horz" wrap="square" lIns="0" tIns="12019" rIns="0" bIns="0" rtlCol="0">
            <a:spAutoFit/>
          </a:bodyPr>
          <a:lstStyle/>
          <a:p>
            <a:pPr marL="9246">
              <a:spcBef>
                <a:spcPts val="95"/>
              </a:spcBef>
            </a:pPr>
            <a:r>
              <a:rPr sz="983" spc="-146" dirty="0">
                <a:latin typeface="Cambria Math"/>
                <a:cs typeface="Cambria Math"/>
              </a:rPr>
              <a:t>𝑃</a:t>
            </a:r>
            <a:endParaRPr sz="983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45833" y="4566857"/>
            <a:ext cx="778879" cy="197123"/>
          </a:xfrm>
          <a:prstGeom prst="rect">
            <a:avLst/>
          </a:prstGeom>
        </p:spPr>
        <p:txBody>
          <a:bodyPr vert="horz" wrap="square" lIns="0" tIns="12019" rIns="0" bIns="0" rtlCol="0">
            <a:spAutoFit/>
          </a:bodyPr>
          <a:lstStyle/>
          <a:p>
            <a:pPr marL="27736">
              <a:spcBef>
                <a:spcPts val="95"/>
              </a:spcBef>
            </a:pPr>
            <a:r>
              <a:rPr sz="1202" spc="124" dirty="0">
                <a:latin typeface="Cambria Math"/>
                <a:cs typeface="Cambria Math"/>
              </a:rPr>
              <a:t>𝑋𝑄</a:t>
            </a:r>
            <a:r>
              <a:rPr sz="1474" spc="185" baseline="-14403" dirty="0">
                <a:latin typeface="Cambria Math"/>
                <a:cs typeface="Cambria Math"/>
              </a:rPr>
              <a:t>𝑃</a:t>
            </a:r>
            <a:r>
              <a:rPr sz="1202" spc="124" dirty="0">
                <a:latin typeface="Cambria Math"/>
                <a:cs typeface="Cambria Math"/>
              </a:rPr>
              <a:t>𝐾</a:t>
            </a:r>
            <a:r>
              <a:rPr sz="1474" spc="185" baseline="30864" dirty="0">
                <a:latin typeface="Cambria Math"/>
                <a:cs typeface="Cambria Math"/>
              </a:rPr>
              <a:t>𝖳</a:t>
            </a:r>
            <a:r>
              <a:rPr sz="1202" spc="124" dirty="0">
                <a:latin typeface="Cambria Math"/>
                <a:cs typeface="Cambria Math"/>
              </a:rPr>
              <a:t>𝑋</a:t>
            </a:r>
            <a:r>
              <a:rPr sz="1474" spc="185" baseline="24691" dirty="0">
                <a:latin typeface="Cambria Math"/>
                <a:cs typeface="Cambria Math"/>
              </a:rPr>
              <a:t>𝖳</a:t>
            </a:r>
            <a:endParaRPr sz="1474" baseline="24691">
              <a:latin typeface="Cambria Math"/>
              <a:cs typeface="Cambria Math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042009" y="4824880"/>
            <a:ext cx="393369" cy="193218"/>
          </a:xfrm>
          <a:custGeom>
            <a:avLst/>
            <a:gdLst/>
            <a:ahLst/>
            <a:cxnLst/>
            <a:rect l="l" t="t" r="r" b="b"/>
            <a:pathLst>
              <a:path w="540384" h="265429">
                <a:moveTo>
                  <a:pt x="540384" y="0"/>
                </a:moveTo>
                <a:lnTo>
                  <a:pt x="154812" y="0"/>
                </a:lnTo>
                <a:lnTo>
                  <a:pt x="154812" y="253"/>
                </a:lnTo>
                <a:lnTo>
                  <a:pt x="133350" y="253"/>
                </a:lnTo>
                <a:lnTo>
                  <a:pt x="70103" y="237235"/>
                </a:lnTo>
                <a:lnTo>
                  <a:pt x="34162" y="156844"/>
                </a:lnTo>
                <a:lnTo>
                  <a:pt x="0" y="172465"/>
                </a:lnTo>
                <a:lnTo>
                  <a:pt x="3175" y="180212"/>
                </a:lnTo>
                <a:lnTo>
                  <a:pt x="20827" y="172465"/>
                </a:lnTo>
                <a:lnTo>
                  <a:pt x="63880" y="265137"/>
                </a:lnTo>
                <a:lnTo>
                  <a:pt x="74040" y="265137"/>
                </a:lnTo>
                <a:lnTo>
                  <a:pt x="141731" y="14096"/>
                </a:lnTo>
                <a:lnTo>
                  <a:pt x="162559" y="14096"/>
                </a:lnTo>
                <a:lnTo>
                  <a:pt x="162559" y="13715"/>
                </a:lnTo>
                <a:lnTo>
                  <a:pt x="540384" y="13715"/>
                </a:lnTo>
                <a:lnTo>
                  <a:pt x="5403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11" name="object 11"/>
          <p:cNvSpPr txBox="1"/>
          <p:nvPr/>
        </p:nvSpPr>
        <p:spPr>
          <a:xfrm>
            <a:off x="5146105" y="4805375"/>
            <a:ext cx="296298" cy="197123"/>
          </a:xfrm>
          <a:prstGeom prst="rect">
            <a:avLst/>
          </a:prstGeom>
        </p:spPr>
        <p:txBody>
          <a:bodyPr vert="horz" wrap="square" lIns="0" tIns="12019" rIns="0" bIns="0" rtlCol="0">
            <a:spAutoFit/>
          </a:bodyPr>
          <a:lstStyle/>
          <a:p>
            <a:pPr marL="9246">
              <a:spcBef>
                <a:spcPts val="95"/>
              </a:spcBef>
            </a:pPr>
            <a:r>
              <a:rPr sz="1202" spc="183" dirty="0">
                <a:latin typeface="Cambria Math"/>
                <a:cs typeface="Cambria Math"/>
              </a:rPr>
              <a:t>𝑑</a:t>
            </a:r>
            <a:r>
              <a:rPr sz="1202" spc="8" dirty="0">
                <a:latin typeface="Cambria Math"/>
                <a:cs typeface="Cambria Math"/>
              </a:rPr>
              <a:t>/</a:t>
            </a:r>
            <a:r>
              <a:rPr sz="1202" spc="91" dirty="0">
                <a:latin typeface="Cambria Math"/>
                <a:cs typeface="Cambria Math"/>
              </a:rPr>
              <a:t>ℎ</a:t>
            </a:r>
            <a:endParaRPr sz="1202">
              <a:latin typeface="Cambria Math"/>
              <a:cs typeface="Cambria Math"/>
            </a:endParaRP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9D15494C-4103-48D9-8E76-D57863A39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222146"/>
            <a:ext cx="8109585" cy="955918"/>
          </a:xfrm>
        </p:spPr>
        <p:txBody>
          <a:bodyPr/>
          <a:lstStyle/>
          <a:p>
            <a:r>
              <a:rPr lang="en-US" sz="3106" spc="-4" dirty="0">
                <a:cs typeface="Calibri"/>
              </a:rPr>
              <a:t>The</a:t>
            </a:r>
            <a:r>
              <a:rPr lang="en-US" sz="3106" spc="-15" dirty="0">
                <a:cs typeface="Calibri"/>
              </a:rPr>
              <a:t> </a:t>
            </a:r>
            <a:r>
              <a:rPr lang="en-US" sz="3106" spc="-4" dirty="0">
                <a:cs typeface="Calibri"/>
              </a:rPr>
              <a:t>Transformer</a:t>
            </a:r>
            <a:r>
              <a:rPr lang="en-US" sz="3106" spc="4" dirty="0">
                <a:cs typeface="Calibri"/>
              </a:rPr>
              <a:t> </a:t>
            </a:r>
            <a:r>
              <a:rPr lang="en-US" sz="3106" spc="-4" dirty="0">
                <a:cs typeface="Calibri"/>
              </a:rPr>
              <a:t>Encoder:</a:t>
            </a:r>
            <a:r>
              <a:rPr lang="en-US" sz="3106" spc="22" dirty="0">
                <a:cs typeface="Calibri"/>
              </a:rPr>
              <a:t> </a:t>
            </a:r>
            <a:br>
              <a:rPr lang="en-US" sz="3106" spc="22" dirty="0">
                <a:cs typeface="Calibri"/>
              </a:rPr>
            </a:br>
            <a:r>
              <a:rPr lang="en-US" sz="3106" spc="-4" dirty="0"/>
              <a:t>Scaled</a:t>
            </a:r>
            <a:r>
              <a:rPr lang="en-US" sz="3106" spc="-8" dirty="0"/>
              <a:t> </a:t>
            </a:r>
            <a:r>
              <a:rPr lang="en-US" sz="3106" spc="-4" dirty="0"/>
              <a:t>Dot</a:t>
            </a:r>
            <a:r>
              <a:rPr lang="en-US" sz="3106" spc="-11" dirty="0"/>
              <a:t> </a:t>
            </a:r>
            <a:r>
              <a:rPr lang="en-US" sz="3106" spc="-4" dirty="0"/>
              <a:t>Product</a:t>
            </a:r>
            <a:r>
              <a:rPr lang="en-US" sz="3106" spc="11" dirty="0"/>
              <a:t> </a:t>
            </a:r>
            <a:r>
              <a:rPr lang="en-US" sz="3106" u="heavy" spc="8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cs typeface="Calibri"/>
                <a:hlinkClick r:id="rId2"/>
              </a:rPr>
              <a:t>[Vaswani</a:t>
            </a:r>
            <a:r>
              <a:rPr lang="en-US" sz="3106" u="heavy" spc="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cs typeface="Calibri"/>
                <a:hlinkClick r:id="rId2"/>
              </a:rPr>
              <a:t> et </a:t>
            </a:r>
            <a:r>
              <a:rPr lang="en-US" sz="3106" u="heavy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cs typeface="Calibri"/>
                <a:hlinkClick r:id="rId2"/>
              </a:rPr>
              <a:t>al., </a:t>
            </a:r>
            <a:r>
              <a:rPr lang="en-US" sz="3106" u="heavy" spc="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cs typeface="Calibri"/>
                <a:hlinkClick r:id="rId2"/>
              </a:rPr>
              <a:t>2017]</a:t>
            </a:r>
            <a:endParaRPr lang="en-US" dirty="0">
              <a:latin typeface="+mj-l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26684" y="4634529"/>
            <a:ext cx="530193" cy="267098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27736">
              <a:spcBef>
                <a:spcPts val="73"/>
              </a:spcBef>
            </a:pPr>
            <a:r>
              <a:rPr sz="1675" dirty="0">
                <a:latin typeface="Cambria Math"/>
                <a:cs typeface="Cambria Math"/>
              </a:rPr>
              <a:t>∗</a:t>
            </a:r>
            <a:r>
              <a:rPr sz="1675" spc="-33" dirty="0">
                <a:latin typeface="Cambria Math"/>
                <a:cs typeface="Cambria Math"/>
              </a:rPr>
              <a:t> </a:t>
            </a:r>
            <a:r>
              <a:rPr sz="1675" spc="-113" dirty="0">
                <a:latin typeface="Cambria Math"/>
                <a:cs typeface="Cambria Math"/>
              </a:rPr>
              <a:t>𝑋𝑉</a:t>
            </a:r>
            <a:r>
              <a:rPr sz="1802" spc="-169" baseline="-15151" dirty="0">
                <a:latin typeface="Cambria Math"/>
                <a:cs typeface="Cambria Math"/>
              </a:rPr>
              <a:t>𝑃</a:t>
            </a:r>
            <a:endParaRPr sz="1802" baseline="-15151">
              <a:latin typeface="Cambria Math"/>
              <a:cs typeface="Cambria Math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0F0047-1C4D-4E3B-9FFF-0D1ECBEB8404}"/>
              </a:ext>
            </a:extLst>
          </p:cNvPr>
          <p:cNvSpPr txBox="1"/>
          <p:nvPr/>
        </p:nvSpPr>
        <p:spPr>
          <a:xfrm>
            <a:off x="134471" y="6488295"/>
            <a:ext cx="909223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7553">
              <a:defRPr/>
            </a:pPr>
            <a:r>
              <a:rPr lang="en-US" sz="1165" dirty="0">
                <a:solidFill>
                  <a:prstClr val="black"/>
                </a:solidFill>
                <a:latin typeface="Calibri"/>
              </a:rPr>
              <a:t>John Hewitt</a:t>
            </a:r>
          </a:p>
        </p:txBody>
      </p:sp>
    </p:spTree>
    <p:extLst>
      <p:ext uri="{BB962C8B-B14F-4D97-AF65-F5344CB8AC3E}">
        <p14:creationId xmlns:p14="http://schemas.microsoft.com/office/powerpoint/2010/main" val="38696752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87551" y="1774727"/>
            <a:ext cx="7112528" cy="1511623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9246">
              <a:spcBef>
                <a:spcPts val="77"/>
              </a:spcBef>
            </a:pPr>
            <a:r>
              <a:rPr sz="1675" dirty="0">
                <a:latin typeface="Calibri"/>
                <a:cs typeface="Calibri"/>
              </a:rPr>
              <a:t>What </a:t>
            </a:r>
            <a:r>
              <a:rPr sz="1675" u="heavy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Raffel et al., </a:t>
            </a:r>
            <a:r>
              <a:rPr sz="1675" u="heavy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2018</a:t>
            </a:r>
            <a:r>
              <a:rPr sz="1675" spc="-4" dirty="0">
                <a:solidFill>
                  <a:srgbClr val="4197B5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675" spc="-4" dirty="0">
                <a:latin typeface="Calibri"/>
                <a:cs typeface="Calibri"/>
              </a:rPr>
              <a:t>found </a:t>
            </a:r>
            <a:r>
              <a:rPr sz="1675" dirty="0">
                <a:latin typeface="Calibri"/>
                <a:cs typeface="Calibri"/>
              </a:rPr>
              <a:t>to work </a:t>
            </a:r>
            <a:r>
              <a:rPr sz="1675" spc="-4" dirty="0">
                <a:latin typeface="Calibri"/>
                <a:cs typeface="Calibri"/>
              </a:rPr>
              <a:t>best </a:t>
            </a:r>
            <a:r>
              <a:rPr sz="1675" dirty="0">
                <a:latin typeface="Calibri"/>
                <a:cs typeface="Calibri"/>
              </a:rPr>
              <a:t>was </a:t>
            </a:r>
            <a:r>
              <a:rPr sz="1675" b="1" dirty="0">
                <a:latin typeface="Calibri"/>
                <a:cs typeface="Calibri"/>
              </a:rPr>
              <a:t>span </a:t>
            </a:r>
            <a:r>
              <a:rPr sz="1675" b="1" spc="-4" dirty="0">
                <a:latin typeface="Calibri"/>
                <a:cs typeface="Calibri"/>
              </a:rPr>
              <a:t>corruption. </a:t>
            </a:r>
            <a:r>
              <a:rPr sz="1675" dirty="0">
                <a:latin typeface="Calibri"/>
                <a:cs typeface="Calibri"/>
              </a:rPr>
              <a:t>Their </a:t>
            </a:r>
            <a:r>
              <a:rPr sz="1675" spc="-4" dirty="0">
                <a:latin typeface="Calibri"/>
                <a:cs typeface="Calibri"/>
              </a:rPr>
              <a:t>model:</a:t>
            </a:r>
            <a:r>
              <a:rPr sz="1675" spc="44" dirty="0">
                <a:latin typeface="Calibri"/>
                <a:cs typeface="Calibri"/>
              </a:rPr>
              <a:t> </a:t>
            </a:r>
            <a:r>
              <a:rPr sz="1675" b="1" spc="-4" dirty="0">
                <a:latin typeface="Calibri"/>
                <a:cs typeface="Calibri"/>
              </a:rPr>
              <a:t>T5</a:t>
            </a:r>
            <a:r>
              <a:rPr sz="1675" spc="-4" dirty="0">
                <a:latin typeface="Calibri"/>
                <a:cs typeface="Calibri"/>
              </a:rPr>
              <a:t>.</a:t>
            </a:r>
            <a:endParaRPr sz="1675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75">
              <a:latin typeface="Calibri"/>
              <a:cs typeface="Calibri"/>
            </a:endParaRPr>
          </a:p>
          <a:p>
            <a:pPr>
              <a:spcBef>
                <a:spcPts val="22"/>
              </a:spcBef>
            </a:pPr>
            <a:endParaRPr sz="1384">
              <a:latin typeface="Calibri"/>
              <a:cs typeface="Calibri"/>
            </a:endParaRPr>
          </a:p>
          <a:p>
            <a:pPr marL="9246" marR="3137408"/>
            <a:r>
              <a:rPr sz="1675" dirty="0">
                <a:latin typeface="Calibri"/>
                <a:cs typeface="Calibri"/>
              </a:rPr>
              <a:t>Replace different-length </a:t>
            </a:r>
            <a:r>
              <a:rPr sz="1675" spc="-4" dirty="0">
                <a:latin typeface="Calibri"/>
                <a:cs typeface="Calibri"/>
              </a:rPr>
              <a:t>spans from </a:t>
            </a:r>
            <a:r>
              <a:rPr sz="1675" dirty="0">
                <a:latin typeface="Calibri"/>
                <a:cs typeface="Calibri"/>
              </a:rPr>
              <a:t>the input  </a:t>
            </a:r>
            <a:r>
              <a:rPr sz="1675" spc="-4" dirty="0">
                <a:latin typeface="Calibri"/>
                <a:cs typeface="Calibri"/>
              </a:rPr>
              <a:t>with unique placeholders; </a:t>
            </a:r>
            <a:r>
              <a:rPr sz="1675" dirty="0">
                <a:latin typeface="Calibri"/>
                <a:cs typeface="Calibri"/>
              </a:rPr>
              <a:t>decode </a:t>
            </a:r>
            <a:r>
              <a:rPr sz="1675" spc="-4" dirty="0">
                <a:latin typeface="Calibri"/>
                <a:cs typeface="Calibri"/>
              </a:rPr>
              <a:t>out </a:t>
            </a:r>
            <a:r>
              <a:rPr sz="1675" dirty="0">
                <a:latin typeface="Calibri"/>
                <a:cs typeface="Calibri"/>
              </a:rPr>
              <a:t>the  </a:t>
            </a:r>
            <a:r>
              <a:rPr sz="1675" spc="-4" dirty="0">
                <a:latin typeface="Calibri"/>
                <a:cs typeface="Calibri"/>
              </a:rPr>
              <a:t>spans </a:t>
            </a:r>
            <a:r>
              <a:rPr sz="1675" dirty="0">
                <a:latin typeface="Calibri"/>
                <a:cs typeface="Calibri"/>
              </a:rPr>
              <a:t>that were</a:t>
            </a:r>
            <a:r>
              <a:rPr sz="1675" spc="15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removed!</a:t>
            </a:r>
            <a:endParaRPr sz="1675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74361" y="2739935"/>
            <a:ext cx="8050880" cy="2565447"/>
            <a:chOff x="329545" y="2482405"/>
            <a:chExt cx="11059795" cy="3524250"/>
          </a:xfrm>
        </p:grpSpPr>
        <p:sp>
          <p:nvSpPr>
            <p:cNvPr id="5" name="object 5"/>
            <p:cNvSpPr/>
            <p:nvPr/>
          </p:nvSpPr>
          <p:spPr>
            <a:xfrm>
              <a:off x="7303008" y="3500627"/>
              <a:ext cx="342900" cy="1836420"/>
            </a:xfrm>
            <a:custGeom>
              <a:avLst/>
              <a:gdLst/>
              <a:ahLst/>
              <a:cxnLst/>
              <a:rect l="l" t="t" r="r" b="b"/>
              <a:pathLst>
                <a:path w="342900" h="1836420">
                  <a:moveTo>
                    <a:pt x="342900" y="1213866"/>
                  </a:moveTo>
                  <a:lnTo>
                    <a:pt x="338416" y="1191602"/>
                  </a:lnTo>
                  <a:lnTo>
                    <a:pt x="326174" y="1173441"/>
                  </a:lnTo>
                  <a:lnTo>
                    <a:pt x="308013" y="1161199"/>
                  </a:lnTo>
                  <a:lnTo>
                    <a:pt x="285750" y="1156716"/>
                  </a:lnTo>
                  <a:lnTo>
                    <a:pt x="57150" y="1156716"/>
                  </a:lnTo>
                  <a:lnTo>
                    <a:pt x="34874" y="1161199"/>
                  </a:lnTo>
                  <a:lnTo>
                    <a:pt x="16713" y="1173441"/>
                  </a:lnTo>
                  <a:lnTo>
                    <a:pt x="4470" y="1191602"/>
                  </a:lnTo>
                  <a:lnTo>
                    <a:pt x="0" y="1213866"/>
                  </a:lnTo>
                  <a:lnTo>
                    <a:pt x="0" y="1779270"/>
                  </a:lnTo>
                  <a:lnTo>
                    <a:pt x="4470" y="1801545"/>
                  </a:lnTo>
                  <a:lnTo>
                    <a:pt x="16713" y="1819706"/>
                  </a:lnTo>
                  <a:lnTo>
                    <a:pt x="34874" y="1831949"/>
                  </a:lnTo>
                  <a:lnTo>
                    <a:pt x="57150" y="1836420"/>
                  </a:lnTo>
                  <a:lnTo>
                    <a:pt x="285750" y="1836420"/>
                  </a:lnTo>
                  <a:lnTo>
                    <a:pt x="308013" y="1831949"/>
                  </a:lnTo>
                  <a:lnTo>
                    <a:pt x="326174" y="1819706"/>
                  </a:lnTo>
                  <a:lnTo>
                    <a:pt x="338416" y="1801545"/>
                  </a:lnTo>
                  <a:lnTo>
                    <a:pt x="342900" y="1779270"/>
                  </a:lnTo>
                  <a:lnTo>
                    <a:pt x="342900" y="1213866"/>
                  </a:lnTo>
                  <a:close/>
                </a:path>
                <a:path w="342900" h="1836420">
                  <a:moveTo>
                    <a:pt x="342900" y="57150"/>
                  </a:moveTo>
                  <a:lnTo>
                    <a:pt x="338416" y="34886"/>
                  </a:lnTo>
                  <a:lnTo>
                    <a:pt x="326174" y="16725"/>
                  </a:lnTo>
                  <a:lnTo>
                    <a:pt x="308013" y="4483"/>
                  </a:lnTo>
                  <a:lnTo>
                    <a:pt x="285750" y="0"/>
                  </a:lnTo>
                  <a:lnTo>
                    <a:pt x="57150" y="0"/>
                  </a:lnTo>
                  <a:lnTo>
                    <a:pt x="34874" y="4483"/>
                  </a:lnTo>
                  <a:lnTo>
                    <a:pt x="16713" y="16725"/>
                  </a:lnTo>
                  <a:lnTo>
                    <a:pt x="4470" y="34886"/>
                  </a:lnTo>
                  <a:lnTo>
                    <a:pt x="0" y="57150"/>
                  </a:lnTo>
                  <a:lnTo>
                    <a:pt x="0" y="622554"/>
                  </a:lnTo>
                  <a:lnTo>
                    <a:pt x="4470" y="644829"/>
                  </a:lnTo>
                  <a:lnTo>
                    <a:pt x="16713" y="662990"/>
                  </a:lnTo>
                  <a:lnTo>
                    <a:pt x="34874" y="675233"/>
                  </a:lnTo>
                  <a:lnTo>
                    <a:pt x="57150" y="679704"/>
                  </a:lnTo>
                  <a:lnTo>
                    <a:pt x="285750" y="679704"/>
                  </a:lnTo>
                  <a:lnTo>
                    <a:pt x="308013" y="675233"/>
                  </a:lnTo>
                  <a:lnTo>
                    <a:pt x="326174" y="662990"/>
                  </a:lnTo>
                  <a:lnTo>
                    <a:pt x="338416" y="644829"/>
                  </a:lnTo>
                  <a:lnTo>
                    <a:pt x="342900" y="622554"/>
                  </a:lnTo>
                  <a:lnTo>
                    <a:pt x="342900" y="57150"/>
                  </a:lnTo>
                  <a:close/>
                </a:path>
              </a:pathLst>
            </a:custGeom>
            <a:solidFill>
              <a:srgbClr val="6CE9FF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6" name="object 6"/>
            <p:cNvSpPr/>
            <p:nvPr/>
          </p:nvSpPr>
          <p:spPr>
            <a:xfrm>
              <a:off x="7437119" y="4180332"/>
              <a:ext cx="76200" cy="476250"/>
            </a:xfrm>
            <a:custGeom>
              <a:avLst/>
              <a:gdLst/>
              <a:ahLst/>
              <a:cxnLst/>
              <a:rect l="l" t="t" r="r" b="b"/>
              <a:pathLst>
                <a:path w="76200" h="476250">
                  <a:moveTo>
                    <a:pt x="44450" y="63500"/>
                  </a:moveTo>
                  <a:lnTo>
                    <a:pt x="31750" y="63500"/>
                  </a:lnTo>
                  <a:lnTo>
                    <a:pt x="31750" y="476123"/>
                  </a:lnTo>
                  <a:lnTo>
                    <a:pt x="44450" y="476123"/>
                  </a:lnTo>
                  <a:lnTo>
                    <a:pt x="44450" y="63500"/>
                  </a:lnTo>
                  <a:close/>
                </a:path>
                <a:path w="76200" h="476250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476250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7" name="object 7"/>
            <p:cNvSpPr/>
            <p:nvPr/>
          </p:nvSpPr>
          <p:spPr>
            <a:xfrm>
              <a:off x="7918704" y="3500627"/>
              <a:ext cx="342900" cy="1836420"/>
            </a:xfrm>
            <a:custGeom>
              <a:avLst/>
              <a:gdLst/>
              <a:ahLst/>
              <a:cxnLst/>
              <a:rect l="l" t="t" r="r" b="b"/>
              <a:pathLst>
                <a:path w="342900" h="1836420">
                  <a:moveTo>
                    <a:pt x="342900" y="1213866"/>
                  </a:moveTo>
                  <a:lnTo>
                    <a:pt x="338416" y="1191602"/>
                  </a:lnTo>
                  <a:lnTo>
                    <a:pt x="326174" y="1173441"/>
                  </a:lnTo>
                  <a:lnTo>
                    <a:pt x="308013" y="1161199"/>
                  </a:lnTo>
                  <a:lnTo>
                    <a:pt x="285750" y="1156716"/>
                  </a:lnTo>
                  <a:lnTo>
                    <a:pt x="57150" y="1156716"/>
                  </a:lnTo>
                  <a:lnTo>
                    <a:pt x="34874" y="1161199"/>
                  </a:lnTo>
                  <a:lnTo>
                    <a:pt x="16713" y="1173441"/>
                  </a:lnTo>
                  <a:lnTo>
                    <a:pt x="4470" y="1191602"/>
                  </a:lnTo>
                  <a:lnTo>
                    <a:pt x="0" y="1213866"/>
                  </a:lnTo>
                  <a:lnTo>
                    <a:pt x="0" y="1779270"/>
                  </a:lnTo>
                  <a:lnTo>
                    <a:pt x="4470" y="1801545"/>
                  </a:lnTo>
                  <a:lnTo>
                    <a:pt x="16713" y="1819706"/>
                  </a:lnTo>
                  <a:lnTo>
                    <a:pt x="34874" y="1831949"/>
                  </a:lnTo>
                  <a:lnTo>
                    <a:pt x="57150" y="1836420"/>
                  </a:lnTo>
                  <a:lnTo>
                    <a:pt x="285750" y="1836420"/>
                  </a:lnTo>
                  <a:lnTo>
                    <a:pt x="308013" y="1831949"/>
                  </a:lnTo>
                  <a:lnTo>
                    <a:pt x="326174" y="1819706"/>
                  </a:lnTo>
                  <a:lnTo>
                    <a:pt x="338416" y="1801545"/>
                  </a:lnTo>
                  <a:lnTo>
                    <a:pt x="342900" y="1779270"/>
                  </a:lnTo>
                  <a:lnTo>
                    <a:pt x="342900" y="1213866"/>
                  </a:lnTo>
                  <a:close/>
                </a:path>
                <a:path w="342900" h="1836420">
                  <a:moveTo>
                    <a:pt x="342900" y="57150"/>
                  </a:moveTo>
                  <a:lnTo>
                    <a:pt x="338416" y="34886"/>
                  </a:lnTo>
                  <a:lnTo>
                    <a:pt x="326174" y="16725"/>
                  </a:lnTo>
                  <a:lnTo>
                    <a:pt x="308013" y="4483"/>
                  </a:lnTo>
                  <a:lnTo>
                    <a:pt x="285750" y="0"/>
                  </a:lnTo>
                  <a:lnTo>
                    <a:pt x="57150" y="0"/>
                  </a:lnTo>
                  <a:lnTo>
                    <a:pt x="34874" y="4483"/>
                  </a:lnTo>
                  <a:lnTo>
                    <a:pt x="16713" y="16725"/>
                  </a:lnTo>
                  <a:lnTo>
                    <a:pt x="4470" y="34886"/>
                  </a:lnTo>
                  <a:lnTo>
                    <a:pt x="0" y="57150"/>
                  </a:lnTo>
                  <a:lnTo>
                    <a:pt x="0" y="622554"/>
                  </a:lnTo>
                  <a:lnTo>
                    <a:pt x="4470" y="644829"/>
                  </a:lnTo>
                  <a:lnTo>
                    <a:pt x="16713" y="662990"/>
                  </a:lnTo>
                  <a:lnTo>
                    <a:pt x="34874" y="675233"/>
                  </a:lnTo>
                  <a:lnTo>
                    <a:pt x="57150" y="679704"/>
                  </a:lnTo>
                  <a:lnTo>
                    <a:pt x="285750" y="679704"/>
                  </a:lnTo>
                  <a:lnTo>
                    <a:pt x="308013" y="675233"/>
                  </a:lnTo>
                  <a:lnTo>
                    <a:pt x="326174" y="662990"/>
                  </a:lnTo>
                  <a:lnTo>
                    <a:pt x="338416" y="644829"/>
                  </a:lnTo>
                  <a:lnTo>
                    <a:pt x="342900" y="622554"/>
                  </a:lnTo>
                  <a:lnTo>
                    <a:pt x="342900" y="57150"/>
                  </a:lnTo>
                  <a:close/>
                </a:path>
              </a:pathLst>
            </a:custGeom>
            <a:solidFill>
              <a:srgbClr val="6CE9FF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8" name="object 8"/>
            <p:cNvSpPr/>
            <p:nvPr/>
          </p:nvSpPr>
          <p:spPr>
            <a:xfrm>
              <a:off x="7471282" y="4180332"/>
              <a:ext cx="619125" cy="481330"/>
            </a:xfrm>
            <a:custGeom>
              <a:avLst/>
              <a:gdLst/>
              <a:ahLst/>
              <a:cxnLst/>
              <a:rect l="l" t="t" r="r" b="b"/>
              <a:pathLst>
                <a:path w="619125" h="481329">
                  <a:moveTo>
                    <a:pt x="554870" y="41669"/>
                  </a:moveTo>
                  <a:lnTo>
                    <a:pt x="0" y="471170"/>
                  </a:lnTo>
                  <a:lnTo>
                    <a:pt x="7874" y="481203"/>
                  </a:lnTo>
                  <a:lnTo>
                    <a:pt x="562621" y="51700"/>
                  </a:lnTo>
                  <a:lnTo>
                    <a:pt x="554870" y="41669"/>
                  </a:lnTo>
                  <a:close/>
                </a:path>
                <a:path w="619125" h="481329">
                  <a:moveTo>
                    <a:pt x="602688" y="33909"/>
                  </a:moveTo>
                  <a:lnTo>
                    <a:pt x="564896" y="33909"/>
                  </a:lnTo>
                  <a:lnTo>
                    <a:pt x="572643" y="43942"/>
                  </a:lnTo>
                  <a:lnTo>
                    <a:pt x="562621" y="51700"/>
                  </a:lnTo>
                  <a:lnTo>
                    <a:pt x="582041" y="76835"/>
                  </a:lnTo>
                  <a:lnTo>
                    <a:pt x="602688" y="33909"/>
                  </a:lnTo>
                  <a:close/>
                </a:path>
                <a:path w="619125" h="481329">
                  <a:moveTo>
                    <a:pt x="564896" y="33909"/>
                  </a:moveTo>
                  <a:lnTo>
                    <a:pt x="554870" y="41669"/>
                  </a:lnTo>
                  <a:lnTo>
                    <a:pt x="562621" y="51700"/>
                  </a:lnTo>
                  <a:lnTo>
                    <a:pt x="572643" y="43942"/>
                  </a:lnTo>
                  <a:lnTo>
                    <a:pt x="564896" y="33909"/>
                  </a:lnTo>
                  <a:close/>
                </a:path>
                <a:path w="619125" h="481329">
                  <a:moveTo>
                    <a:pt x="618998" y="0"/>
                  </a:moveTo>
                  <a:lnTo>
                    <a:pt x="535432" y="16510"/>
                  </a:lnTo>
                  <a:lnTo>
                    <a:pt x="554870" y="41669"/>
                  </a:lnTo>
                  <a:lnTo>
                    <a:pt x="564896" y="33909"/>
                  </a:lnTo>
                  <a:lnTo>
                    <a:pt x="602688" y="33909"/>
                  </a:lnTo>
                  <a:lnTo>
                    <a:pt x="6189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9" name="object 9"/>
            <p:cNvSpPr/>
            <p:nvPr/>
          </p:nvSpPr>
          <p:spPr>
            <a:xfrm>
              <a:off x="8485632" y="3500627"/>
              <a:ext cx="342900" cy="1836420"/>
            </a:xfrm>
            <a:custGeom>
              <a:avLst/>
              <a:gdLst/>
              <a:ahLst/>
              <a:cxnLst/>
              <a:rect l="l" t="t" r="r" b="b"/>
              <a:pathLst>
                <a:path w="342900" h="1836420">
                  <a:moveTo>
                    <a:pt x="342900" y="1213866"/>
                  </a:moveTo>
                  <a:lnTo>
                    <a:pt x="338416" y="1191602"/>
                  </a:lnTo>
                  <a:lnTo>
                    <a:pt x="326174" y="1173441"/>
                  </a:lnTo>
                  <a:lnTo>
                    <a:pt x="308013" y="1161199"/>
                  </a:lnTo>
                  <a:lnTo>
                    <a:pt x="285750" y="1156716"/>
                  </a:lnTo>
                  <a:lnTo>
                    <a:pt x="57150" y="1156716"/>
                  </a:lnTo>
                  <a:lnTo>
                    <a:pt x="34874" y="1161199"/>
                  </a:lnTo>
                  <a:lnTo>
                    <a:pt x="16713" y="1173441"/>
                  </a:lnTo>
                  <a:lnTo>
                    <a:pt x="4470" y="1191602"/>
                  </a:lnTo>
                  <a:lnTo>
                    <a:pt x="0" y="1213866"/>
                  </a:lnTo>
                  <a:lnTo>
                    <a:pt x="0" y="1779270"/>
                  </a:lnTo>
                  <a:lnTo>
                    <a:pt x="4470" y="1801545"/>
                  </a:lnTo>
                  <a:lnTo>
                    <a:pt x="16713" y="1819706"/>
                  </a:lnTo>
                  <a:lnTo>
                    <a:pt x="34874" y="1831949"/>
                  </a:lnTo>
                  <a:lnTo>
                    <a:pt x="57150" y="1836420"/>
                  </a:lnTo>
                  <a:lnTo>
                    <a:pt x="285750" y="1836420"/>
                  </a:lnTo>
                  <a:lnTo>
                    <a:pt x="308013" y="1831949"/>
                  </a:lnTo>
                  <a:lnTo>
                    <a:pt x="326174" y="1819706"/>
                  </a:lnTo>
                  <a:lnTo>
                    <a:pt x="338416" y="1801545"/>
                  </a:lnTo>
                  <a:lnTo>
                    <a:pt x="342900" y="1779270"/>
                  </a:lnTo>
                  <a:lnTo>
                    <a:pt x="342900" y="1213866"/>
                  </a:lnTo>
                  <a:close/>
                </a:path>
                <a:path w="342900" h="1836420">
                  <a:moveTo>
                    <a:pt x="342900" y="57150"/>
                  </a:moveTo>
                  <a:lnTo>
                    <a:pt x="338416" y="34886"/>
                  </a:lnTo>
                  <a:lnTo>
                    <a:pt x="326174" y="16725"/>
                  </a:lnTo>
                  <a:lnTo>
                    <a:pt x="308013" y="4483"/>
                  </a:lnTo>
                  <a:lnTo>
                    <a:pt x="285750" y="0"/>
                  </a:lnTo>
                  <a:lnTo>
                    <a:pt x="57150" y="0"/>
                  </a:lnTo>
                  <a:lnTo>
                    <a:pt x="34874" y="4483"/>
                  </a:lnTo>
                  <a:lnTo>
                    <a:pt x="16713" y="16725"/>
                  </a:lnTo>
                  <a:lnTo>
                    <a:pt x="4470" y="34886"/>
                  </a:lnTo>
                  <a:lnTo>
                    <a:pt x="0" y="57150"/>
                  </a:lnTo>
                  <a:lnTo>
                    <a:pt x="0" y="622554"/>
                  </a:lnTo>
                  <a:lnTo>
                    <a:pt x="4470" y="644829"/>
                  </a:lnTo>
                  <a:lnTo>
                    <a:pt x="16713" y="662990"/>
                  </a:lnTo>
                  <a:lnTo>
                    <a:pt x="34874" y="675233"/>
                  </a:lnTo>
                  <a:lnTo>
                    <a:pt x="57150" y="679704"/>
                  </a:lnTo>
                  <a:lnTo>
                    <a:pt x="285750" y="679704"/>
                  </a:lnTo>
                  <a:lnTo>
                    <a:pt x="308013" y="675233"/>
                  </a:lnTo>
                  <a:lnTo>
                    <a:pt x="326174" y="662990"/>
                  </a:lnTo>
                  <a:lnTo>
                    <a:pt x="338416" y="644829"/>
                  </a:lnTo>
                  <a:lnTo>
                    <a:pt x="342900" y="622554"/>
                  </a:lnTo>
                  <a:lnTo>
                    <a:pt x="342900" y="57150"/>
                  </a:lnTo>
                  <a:close/>
                </a:path>
              </a:pathLst>
            </a:custGeom>
            <a:solidFill>
              <a:srgbClr val="6CE9FF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0" name="object 10"/>
            <p:cNvSpPr/>
            <p:nvPr/>
          </p:nvSpPr>
          <p:spPr>
            <a:xfrm>
              <a:off x="7472807" y="4173473"/>
              <a:ext cx="1221740" cy="488950"/>
            </a:xfrm>
            <a:custGeom>
              <a:avLst/>
              <a:gdLst/>
              <a:ahLst/>
              <a:cxnLst/>
              <a:rect l="l" t="t" r="r" b="b"/>
              <a:pathLst>
                <a:path w="1221740" h="488950">
                  <a:moveTo>
                    <a:pt x="1221613" y="83058"/>
                  </a:moveTo>
                  <a:lnTo>
                    <a:pt x="1215263" y="70358"/>
                  </a:lnTo>
                  <a:lnTo>
                    <a:pt x="1183830" y="7505"/>
                  </a:lnTo>
                  <a:lnTo>
                    <a:pt x="1184402" y="6858"/>
                  </a:lnTo>
                  <a:lnTo>
                    <a:pt x="1177163" y="6273"/>
                  </a:lnTo>
                  <a:lnTo>
                    <a:pt x="1177163" y="83058"/>
                  </a:lnTo>
                  <a:lnTo>
                    <a:pt x="1177163" y="469417"/>
                  </a:lnTo>
                  <a:lnTo>
                    <a:pt x="1148080" y="444995"/>
                  </a:lnTo>
                  <a:lnTo>
                    <a:pt x="1148080" y="461594"/>
                  </a:lnTo>
                  <a:lnTo>
                    <a:pt x="812825" y="326517"/>
                  </a:lnTo>
                  <a:lnTo>
                    <a:pt x="900049" y="253250"/>
                  </a:lnTo>
                  <a:lnTo>
                    <a:pt x="1148080" y="461594"/>
                  </a:lnTo>
                  <a:lnTo>
                    <a:pt x="1148080" y="444995"/>
                  </a:lnTo>
                  <a:lnTo>
                    <a:pt x="909929" y="244944"/>
                  </a:lnTo>
                  <a:lnTo>
                    <a:pt x="1125245" y="64084"/>
                  </a:lnTo>
                  <a:lnTo>
                    <a:pt x="1127887" y="70612"/>
                  </a:lnTo>
                  <a:lnTo>
                    <a:pt x="1132789" y="65074"/>
                  </a:lnTo>
                  <a:lnTo>
                    <a:pt x="1146327" y="81216"/>
                  </a:lnTo>
                  <a:lnTo>
                    <a:pt x="1145413" y="83058"/>
                  </a:lnTo>
                  <a:lnTo>
                    <a:pt x="1147889" y="83058"/>
                  </a:lnTo>
                  <a:lnTo>
                    <a:pt x="1149604" y="85090"/>
                  </a:lnTo>
                  <a:lnTo>
                    <a:pt x="1150480" y="83058"/>
                  </a:lnTo>
                  <a:lnTo>
                    <a:pt x="1177163" y="83058"/>
                  </a:lnTo>
                  <a:lnTo>
                    <a:pt x="1177163" y="6273"/>
                  </a:lnTo>
                  <a:lnTo>
                    <a:pt x="1120241" y="1689"/>
                  </a:lnTo>
                  <a:lnTo>
                    <a:pt x="1120241" y="51676"/>
                  </a:lnTo>
                  <a:lnTo>
                    <a:pt x="900049" y="236639"/>
                  </a:lnTo>
                  <a:lnTo>
                    <a:pt x="890155" y="228333"/>
                  </a:lnTo>
                  <a:lnTo>
                    <a:pt x="890155" y="244944"/>
                  </a:lnTo>
                  <a:lnTo>
                    <a:pt x="799465" y="321132"/>
                  </a:lnTo>
                  <a:lnTo>
                    <a:pt x="788441" y="316699"/>
                  </a:lnTo>
                  <a:lnTo>
                    <a:pt x="788441" y="330390"/>
                  </a:lnTo>
                  <a:lnTo>
                    <a:pt x="622935" y="469417"/>
                  </a:lnTo>
                  <a:lnTo>
                    <a:pt x="622935" y="263702"/>
                  </a:lnTo>
                  <a:lnTo>
                    <a:pt x="788441" y="330390"/>
                  </a:lnTo>
                  <a:lnTo>
                    <a:pt x="788441" y="316699"/>
                  </a:lnTo>
                  <a:lnTo>
                    <a:pt x="622935" y="249999"/>
                  </a:lnTo>
                  <a:lnTo>
                    <a:pt x="622935" y="239915"/>
                  </a:lnTo>
                  <a:lnTo>
                    <a:pt x="799477" y="168783"/>
                  </a:lnTo>
                  <a:lnTo>
                    <a:pt x="890155" y="244944"/>
                  </a:lnTo>
                  <a:lnTo>
                    <a:pt x="890155" y="228333"/>
                  </a:lnTo>
                  <a:lnTo>
                    <a:pt x="812838" y="163398"/>
                  </a:lnTo>
                  <a:lnTo>
                    <a:pt x="1113599" y="42202"/>
                  </a:lnTo>
                  <a:lnTo>
                    <a:pt x="1119035" y="48679"/>
                  </a:lnTo>
                  <a:lnTo>
                    <a:pt x="1120241" y="51676"/>
                  </a:lnTo>
                  <a:lnTo>
                    <a:pt x="1120241" y="1689"/>
                  </a:lnTo>
                  <a:lnTo>
                    <a:pt x="1099439" y="0"/>
                  </a:lnTo>
                  <a:lnTo>
                    <a:pt x="1109332" y="24587"/>
                  </a:lnTo>
                  <a:lnTo>
                    <a:pt x="1100582" y="26670"/>
                  </a:lnTo>
                  <a:lnTo>
                    <a:pt x="1104976" y="31927"/>
                  </a:lnTo>
                  <a:lnTo>
                    <a:pt x="801776" y="154101"/>
                  </a:lnTo>
                  <a:lnTo>
                    <a:pt x="788403" y="142875"/>
                  </a:lnTo>
                  <a:lnTo>
                    <a:pt x="788403" y="159486"/>
                  </a:lnTo>
                  <a:lnTo>
                    <a:pt x="622935" y="226148"/>
                  </a:lnTo>
                  <a:lnTo>
                    <a:pt x="622935" y="83058"/>
                  </a:lnTo>
                  <a:lnTo>
                    <a:pt x="649478" y="83058"/>
                  </a:lnTo>
                  <a:lnTo>
                    <a:pt x="650367" y="85090"/>
                  </a:lnTo>
                  <a:lnTo>
                    <a:pt x="652068" y="83058"/>
                  </a:lnTo>
                  <a:lnTo>
                    <a:pt x="654685" y="83058"/>
                  </a:lnTo>
                  <a:lnTo>
                    <a:pt x="653707" y="81114"/>
                  </a:lnTo>
                  <a:lnTo>
                    <a:pt x="670826" y="60706"/>
                  </a:lnTo>
                  <a:lnTo>
                    <a:pt x="788403" y="159486"/>
                  </a:lnTo>
                  <a:lnTo>
                    <a:pt x="788403" y="142875"/>
                  </a:lnTo>
                  <a:lnTo>
                    <a:pt x="679005" y="50965"/>
                  </a:lnTo>
                  <a:lnTo>
                    <a:pt x="685850" y="42799"/>
                  </a:lnTo>
                  <a:lnTo>
                    <a:pt x="699389" y="26670"/>
                  </a:lnTo>
                  <a:lnTo>
                    <a:pt x="616585" y="6858"/>
                  </a:lnTo>
                  <a:lnTo>
                    <a:pt x="578485" y="83058"/>
                  </a:lnTo>
                  <a:lnTo>
                    <a:pt x="610235" y="83058"/>
                  </a:lnTo>
                  <a:lnTo>
                    <a:pt x="610235" y="231267"/>
                  </a:lnTo>
                  <a:lnTo>
                    <a:pt x="610235" y="258584"/>
                  </a:lnTo>
                  <a:lnTo>
                    <a:pt x="610235" y="469379"/>
                  </a:lnTo>
                  <a:lnTo>
                    <a:pt x="419608" y="321830"/>
                  </a:lnTo>
                  <a:lnTo>
                    <a:pt x="593394" y="251802"/>
                  </a:lnTo>
                  <a:lnTo>
                    <a:pt x="610235" y="258584"/>
                  </a:lnTo>
                  <a:lnTo>
                    <a:pt x="610235" y="231267"/>
                  </a:lnTo>
                  <a:lnTo>
                    <a:pt x="593331" y="238074"/>
                  </a:lnTo>
                  <a:lnTo>
                    <a:pt x="576326" y="231228"/>
                  </a:lnTo>
                  <a:lnTo>
                    <a:pt x="576326" y="244932"/>
                  </a:lnTo>
                  <a:lnTo>
                    <a:pt x="407911" y="312788"/>
                  </a:lnTo>
                  <a:lnTo>
                    <a:pt x="67437" y="49250"/>
                  </a:lnTo>
                  <a:lnTo>
                    <a:pt x="69049" y="45288"/>
                  </a:lnTo>
                  <a:lnTo>
                    <a:pt x="71831" y="41668"/>
                  </a:lnTo>
                  <a:lnTo>
                    <a:pt x="576326" y="244932"/>
                  </a:lnTo>
                  <a:lnTo>
                    <a:pt x="576326" y="231228"/>
                  </a:lnTo>
                  <a:lnTo>
                    <a:pt x="79908" y="31216"/>
                  </a:lnTo>
                  <a:lnTo>
                    <a:pt x="85979" y="23368"/>
                  </a:lnTo>
                  <a:lnTo>
                    <a:pt x="78498" y="21894"/>
                  </a:lnTo>
                  <a:lnTo>
                    <a:pt x="87376" y="0"/>
                  </a:lnTo>
                  <a:lnTo>
                    <a:pt x="2413" y="6858"/>
                  </a:lnTo>
                  <a:lnTo>
                    <a:pt x="39370" y="83693"/>
                  </a:lnTo>
                  <a:lnTo>
                    <a:pt x="53822" y="64985"/>
                  </a:lnTo>
                  <a:lnTo>
                    <a:pt x="58801" y="70612"/>
                  </a:lnTo>
                  <a:lnTo>
                    <a:pt x="62509" y="61442"/>
                  </a:lnTo>
                  <a:lnTo>
                    <a:pt x="394246" y="318300"/>
                  </a:lnTo>
                  <a:lnTo>
                    <a:pt x="0" y="477139"/>
                  </a:lnTo>
                  <a:lnTo>
                    <a:pt x="4826" y="488950"/>
                  </a:lnTo>
                  <a:lnTo>
                    <a:pt x="405930" y="327342"/>
                  </a:lnTo>
                  <a:lnTo>
                    <a:pt x="613537" y="488061"/>
                  </a:lnTo>
                  <a:lnTo>
                    <a:pt x="617029" y="483603"/>
                  </a:lnTo>
                  <a:lnTo>
                    <a:pt x="620649" y="487934"/>
                  </a:lnTo>
                  <a:lnTo>
                    <a:pt x="801801" y="335775"/>
                  </a:lnTo>
                  <a:lnTo>
                    <a:pt x="1179423" y="487921"/>
                  </a:lnTo>
                  <a:lnTo>
                    <a:pt x="1181989" y="488950"/>
                  </a:lnTo>
                  <a:lnTo>
                    <a:pt x="1184351" y="482981"/>
                  </a:lnTo>
                  <a:lnTo>
                    <a:pt x="1189863" y="482981"/>
                  </a:lnTo>
                  <a:lnTo>
                    <a:pt x="1189863" y="83058"/>
                  </a:lnTo>
                  <a:lnTo>
                    <a:pt x="1221613" y="8305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1" name="object 11"/>
            <p:cNvSpPr/>
            <p:nvPr/>
          </p:nvSpPr>
          <p:spPr>
            <a:xfrm>
              <a:off x="9096756" y="2487167"/>
              <a:ext cx="342900" cy="680085"/>
            </a:xfrm>
            <a:custGeom>
              <a:avLst/>
              <a:gdLst/>
              <a:ahLst/>
              <a:cxnLst/>
              <a:rect l="l" t="t" r="r" b="b"/>
              <a:pathLst>
                <a:path w="342900" h="680085">
                  <a:moveTo>
                    <a:pt x="285750" y="0"/>
                  </a:moveTo>
                  <a:lnTo>
                    <a:pt x="57150" y="0"/>
                  </a:lnTo>
                  <a:lnTo>
                    <a:pt x="34879" y="4482"/>
                  </a:lnTo>
                  <a:lnTo>
                    <a:pt x="16716" y="16716"/>
                  </a:lnTo>
                  <a:lnTo>
                    <a:pt x="4482" y="34879"/>
                  </a:lnTo>
                  <a:lnTo>
                    <a:pt x="0" y="57150"/>
                  </a:lnTo>
                  <a:lnTo>
                    <a:pt x="0" y="622554"/>
                  </a:lnTo>
                  <a:lnTo>
                    <a:pt x="4482" y="644824"/>
                  </a:lnTo>
                  <a:lnTo>
                    <a:pt x="16716" y="662987"/>
                  </a:lnTo>
                  <a:lnTo>
                    <a:pt x="34879" y="675221"/>
                  </a:lnTo>
                  <a:lnTo>
                    <a:pt x="57150" y="679704"/>
                  </a:lnTo>
                  <a:lnTo>
                    <a:pt x="285750" y="679704"/>
                  </a:lnTo>
                  <a:lnTo>
                    <a:pt x="308020" y="675221"/>
                  </a:lnTo>
                  <a:lnTo>
                    <a:pt x="326183" y="662987"/>
                  </a:lnTo>
                  <a:lnTo>
                    <a:pt x="338417" y="644824"/>
                  </a:lnTo>
                  <a:lnTo>
                    <a:pt x="342900" y="622554"/>
                  </a:lnTo>
                  <a:lnTo>
                    <a:pt x="342900" y="57150"/>
                  </a:lnTo>
                  <a:lnTo>
                    <a:pt x="338417" y="34879"/>
                  </a:lnTo>
                  <a:lnTo>
                    <a:pt x="326183" y="16716"/>
                  </a:lnTo>
                  <a:lnTo>
                    <a:pt x="308020" y="4482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2" name="object 12"/>
            <p:cNvSpPr/>
            <p:nvPr/>
          </p:nvSpPr>
          <p:spPr>
            <a:xfrm>
              <a:off x="9096756" y="2487167"/>
              <a:ext cx="342900" cy="680085"/>
            </a:xfrm>
            <a:custGeom>
              <a:avLst/>
              <a:gdLst/>
              <a:ahLst/>
              <a:cxnLst/>
              <a:rect l="l" t="t" r="r" b="b"/>
              <a:pathLst>
                <a:path w="342900" h="680085">
                  <a:moveTo>
                    <a:pt x="0" y="57150"/>
                  </a:moveTo>
                  <a:lnTo>
                    <a:pt x="4482" y="34879"/>
                  </a:lnTo>
                  <a:lnTo>
                    <a:pt x="16716" y="16716"/>
                  </a:lnTo>
                  <a:lnTo>
                    <a:pt x="34879" y="4482"/>
                  </a:lnTo>
                  <a:lnTo>
                    <a:pt x="57150" y="0"/>
                  </a:lnTo>
                  <a:lnTo>
                    <a:pt x="285750" y="0"/>
                  </a:lnTo>
                  <a:lnTo>
                    <a:pt x="308020" y="4482"/>
                  </a:lnTo>
                  <a:lnTo>
                    <a:pt x="326183" y="16716"/>
                  </a:lnTo>
                  <a:lnTo>
                    <a:pt x="338417" y="34879"/>
                  </a:lnTo>
                  <a:lnTo>
                    <a:pt x="342900" y="57150"/>
                  </a:lnTo>
                  <a:lnTo>
                    <a:pt x="342900" y="622554"/>
                  </a:lnTo>
                  <a:lnTo>
                    <a:pt x="338417" y="644824"/>
                  </a:lnTo>
                  <a:lnTo>
                    <a:pt x="326183" y="662987"/>
                  </a:lnTo>
                  <a:lnTo>
                    <a:pt x="308020" y="675221"/>
                  </a:lnTo>
                  <a:lnTo>
                    <a:pt x="285750" y="679704"/>
                  </a:lnTo>
                  <a:lnTo>
                    <a:pt x="57150" y="679704"/>
                  </a:lnTo>
                  <a:lnTo>
                    <a:pt x="34879" y="675221"/>
                  </a:lnTo>
                  <a:lnTo>
                    <a:pt x="16716" y="662987"/>
                  </a:lnTo>
                  <a:lnTo>
                    <a:pt x="4482" y="644824"/>
                  </a:lnTo>
                  <a:lnTo>
                    <a:pt x="0" y="622554"/>
                  </a:lnTo>
                  <a:lnTo>
                    <a:pt x="0" y="57150"/>
                  </a:lnTo>
                  <a:close/>
                </a:path>
              </a:pathLst>
            </a:custGeom>
            <a:ln w="9525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3" name="object 13"/>
            <p:cNvSpPr/>
            <p:nvPr/>
          </p:nvSpPr>
          <p:spPr>
            <a:xfrm>
              <a:off x="9096756" y="3643883"/>
              <a:ext cx="342900" cy="680085"/>
            </a:xfrm>
            <a:custGeom>
              <a:avLst/>
              <a:gdLst/>
              <a:ahLst/>
              <a:cxnLst/>
              <a:rect l="l" t="t" r="r" b="b"/>
              <a:pathLst>
                <a:path w="342900" h="680085">
                  <a:moveTo>
                    <a:pt x="285750" y="0"/>
                  </a:moveTo>
                  <a:lnTo>
                    <a:pt x="57150" y="0"/>
                  </a:lnTo>
                  <a:lnTo>
                    <a:pt x="34879" y="4482"/>
                  </a:lnTo>
                  <a:lnTo>
                    <a:pt x="16716" y="16716"/>
                  </a:lnTo>
                  <a:lnTo>
                    <a:pt x="4482" y="34879"/>
                  </a:lnTo>
                  <a:lnTo>
                    <a:pt x="0" y="57150"/>
                  </a:lnTo>
                  <a:lnTo>
                    <a:pt x="0" y="622554"/>
                  </a:lnTo>
                  <a:lnTo>
                    <a:pt x="4482" y="644824"/>
                  </a:lnTo>
                  <a:lnTo>
                    <a:pt x="16716" y="662987"/>
                  </a:lnTo>
                  <a:lnTo>
                    <a:pt x="34879" y="675221"/>
                  </a:lnTo>
                  <a:lnTo>
                    <a:pt x="57150" y="679704"/>
                  </a:lnTo>
                  <a:lnTo>
                    <a:pt x="285750" y="679704"/>
                  </a:lnTo>
                  <a:lnTo>
                    <a:pt x="308020" y="675221"/>
                  </a:lnTo>
                  <a:lnTo>
                    <a:pt x="326183" y="662987"/>
                  </a:lnTo>
                  <a:lnTo>
                    <a:pt x="338417" y="644824"/>
                  </a:lnTo>
                  <a:lnTo>
                    <a:pt x="342900" y="622554"/>
                  </a:lnTo>
                  <a:lnTo>
                    <a:pt x="342900" y="57150"/>
                  </a:lnTo>
                  <a:lnTo>
                    <a:pt x="338417" y="34879"/>
                  </a:lnTo>
                  <a:lnTo>
                    <a:pt x="326183" y="16716"/>
                  </a:lnTo>
                  <a:lnTo>
                    <a:pt x="308020" y="4482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4" name="object 14"/>
            <p:cNvSpPr/>
            <p:nvPr/>
          </p:nvSpPr>
          <p:spPr>
            <a:xfrm>
              <a:off x="9096756" y="3643883"/>
              <a:ext cx="342900" cy="680085"/>
            </a:xfrm>
            <a:custGeom>
              <a:avLst/>
              <a:gdLst/>
              <a:ahLst/>
              <a:cxnLst/>
              <a:rect l="l" t="t" r="r" b="b"/>
              <a:pathLst>
                <a:path w="342900" h="680085">
                  <a:moveTo>
                    <a:pt x="0" y="57150"/>
                  </a:moveTo>
                  <a:lnTo>
                    <a:pt x="4482" y="34879"/>
                  </a:lnTo>
                  <a:lnTo>
                    <a:pt x="16716" y="16716"/>
                  </a:lnTo>
                  <a:lnTo>
                    <a:pt x="34879" y="4482"/>
                  </a:lnTo>
                  <a:lnTo>
                    <a:pt x="57150" y="0"/>
                  </a:lnTo>
                  <a:lnTo>
                    <a:pt x="285750" y="0"/>
                  </a:lnTo>
                  <a:lnTo>
                    <a:pt x="308020" y="4482"/>
                  </a:lnTo>
                  <a:lnTo>
                    <a:pt x="326183" y="16716"/>
                  </a:lnTo>
                  <a:lnTo>
                    <a:pt x="338417" y="34879"/>
                  </a:lnTo>
                  <a:lnTo>
                    <a:pt x="342900" y="57150"/>
                  </a:lnTo>
                  <a:lnTo>
                    <a:pt x="342900" y="622554"/>
                  </a:lnTo>
                  <a:lnTo>
                    <a:pt x="338417" y="644824"/>
                  </a:lnTo>
                  <a:lnTo>
                    <a:pt x="326183" y="662987"/>
                  </a:lnTo>
                  <a:lnTo>
                    <a:pt x="308020" y="675221"/>
                  </a:lnTo>
                  <a:lnTo>
                    <a:pt x="285750" y="679704"/>
                  </a:lnTo>
                  <a:lnTo>
                    <a:pt x="57150" y="679704"/>
                  </a:lnTo>
                  <a:lnTo>
                    <a:pt x="34879" y="675221"/>
                  </a:lnTo>
                  <a:lnTo>
                    <a:pt x="16716" y="662987"/>
                  </a:lnTo>
                  <a:lnTo>
                    <a:pt x="4482" y="644824"/>
                  </a:lnTo>
                  <a:lnTo>
                    <a:pt x="0" y="622554"/>
                  </a:lnTo>
                  <a:lnTo>
                    <a:pt x="0" y="57150"/>
                  </a:lnTo>
                  <a:close/>
                </a:path>
              </a:pathLst>
            </a:custGeom>
            <a:ln w="9525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5" name="object 15"/>
            <p:cNvSpPr/>
            <p:nvPr/>
          </p:nvSpPr>
          <p:spPr>
            <a:xfrm>
              <a:off x="9230868" y="3166871"/>
              <a:ext cx="76200" cy="476250"/>
            </a:xfrm>
            <a:custGeom>
              <a:avLst/>
              <a:gdLst/>
              <a:ahLst/>
              <a:cxnLst/>
              <a:rect l="l" t="t" r="r" b="b"/>
              <a:pathLst>
                <a:path w="76200" h="476250">
                  <a:moveTo>
                    <a:pt x="44450" y="63500"/>
                  </a:moveTo>
                  <a:lnTo>
                    <a:pt x="31750" y="63500"/>
                  </a:lnTo>
                  <a:lnTo>
                    <a:pt x="31750" y="476122"/>
                  </a:lnTo>
                  <a:lnTo>
                    <a:pt x="44450" y="476122"/>
                  </a:lnTo>
                  <a:lnTo>
                    <a:pt x="44450" y="63500"/>
                  </a:lnTo>
                  <a:close/>
                </a:path>
                <a:path w="76200" h="476250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476250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6" name="object 16"/>
            <p:cNvSpPr/>
            <p:nvPr/>
          </p:nvSpPr>
          <p:spPr>
            <a:xfrm>
              <a:off x="9712452" y="2487167"/>
              <a:ext cx="342900" cy="680085"/>
            </a:xfrm>
            <a:custGeom>
              <a:avLst/>
              <a:gdLst/>
              <a:ahLst/>
              <a:cxnLst/>
              <a:rect l="l" t="t" r="r" b="b"/>
              <a:pathLst>
                <a:path w="342900" h="680085">
                  <a:moveTo>
                    <a:pt x="285750" y="0"/>
                  </a:moveTo>
                  <a:lnTo>
                    <a:pt x="57150" y="0"/>
                  </a:lnTo>
                  <a:lnTo>
                    <a:pt x="34879" y="4482"/>
                  </a:lnTo>
                  <a:lnTo>
                    <a:pt x="16716" y="16716"/>
                  </a:lnTo>
                  <a:lnTo>
                    <a:pt x="4482" y="34879"/>
                  </a:lnTo>
                  <a:lnTo>
                    <a:pt x="0" y="57150"/>
                  </a:lnTo>
                  <a:lnTo>
                    <a:pt x="0" y="622554"/>
                  </a:lnTo>
                  <a:lnTo>
                    <a:pt x="4482" y="644824"/>
                  </a:lnTo>
                  <a:lnTo>
                    <a:pt x="16716" y="662987"/>
                  </a:lnTo>
                  <a:lnTo>
                    <a:pt x="34879" y="675221"/>
                  </a:lnTo>
                  <a:lnTo>
                    <a:pt x="57150" y="679704"/>
                  </a:lnTo>
                  <a:lnTo>
                    <a:pt x="285750" y="679704"/>
                  </a:lnTo>
                  <a:lnTo>
                    <a:pt x="308020" y="675221"/>
                  </a:lnTo>
                  <a:lnTo>
                    <a:pt x="326183" y="662987"/>
                  </a:lnTo>
                  <a:lnTo>
                    <a:pt x="338417" y="644824"/>
                  </a:lnTo>
                  <a:lnTo>
                    <a:pt x="342900" y="622554"/>
                  </a:lnTo>
                  <a:lnTo>
                    <a:pt x="342900" y="57150"/>
                  </a:lnTo>
                  <a:lnTo>
                    <a:pt x="338417" y="34879"/>
                  </a:lnTo>
                  <a:lnTo>
                    <a:pt x="326183" y="16716"/>
                  </a:lnTo>
                  <a:lnTo>
                    <a:pt x="308020" y="4482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7" name="object 17"/>
            <p:cNvSpPr/>
            <p:nvPr/>
          </p:nvSpPr>
          <p:spPr>
            <a:xfrm>
              <a:off x="9712452" y="2487167"/>
              <a:ext cx="342900" cy="680085"/>
            </a:xfrm>
            <a:custGeom>
              <a:avLst/>
              <a:gdLst/>
              <a:ahLst/>
              <a:cxnLst/>
              <a:rect l="l" t="t" r="r" b="b"/>
              <a:pathLst>
                <a:path w="342900" h="680085">
                  <a:moveTo>
                    <a:pt x="0" y="57150"/>
                  </a:moveTo>
                  <a:lnTo>
                    <a:pt x="4482" y="34879"/>
                  </a:lnTo>
                  <a:lnTo>
                    <a:pt x="16716" y="16716"/>
                  </a:lnTo>
                  <a:lnTo>
                    <a:pt x="34879" y="4482"/>
                  </a:lnTo>
                  <a:lnTo>
                    <a:pt x="57150" y="0"/>
                  </a:lnTo>
                  <a:lnTo>
                    <a:pt x="285750" y="0"/>
                  </a:lnTo>
                  <a:lnTo>
                    <a:pt x="308020" y="4482"/>
                  </a:lnTo>
                  <a:lnTo>
                    <a:pt x="326183" y="16716"/>
                  </a:lnTo>
                  <a:lnTo>
                    <a:pt x="338417" y="34879"/>
                  </a:lnTo>
                  <a:lnTo>
                    <a:pt x="342900" y="57150"/>
                  </a:lnTo>
                  <a:lnTo>
                    <a:pt x="342900" y="622554"/>
                  </a:lnTo>
                  <a:lnTo>
                    <a:pt x="338417" y="644824"/>
                  </a:lnTo>
                  <a:lnTo>
                    <a:pt x="326183" y="662987"/>
                  </a:lnTo>
                  <a:lnTo>
                    <a:pt x="308020" y="675221"/>
                  </a:lnTo>
                  <a:lnTo>
                    <a:pt x="285750" y="679704"/>
                  </a:lnTo>
                  <a:lnTo>
                    <a:pt x="57150" y="679704"/>
                  </a:lnTo>
                  <a:lnTo>
                    <a:pt x="34879" y="675221"/>
                  </a:lnTo>
                  <a:lnTo>
                    <a:pt x="16716" y="662987"/>
                  </a:lnTo>
                  <a:lnTo>
                    <a:pt x="4482" y="644824"/>
                  </a:lnTo>
                  <a:lnTo>
                    <a:pt x="0" y="622554"/>
                  </a:lnTo>
                  <a:lnTo>
                    <a:pt x="0" y="57150"/>
                  </a:lnTo>
                  <a:close/>
                </a:path>
              </a:pathLst>
            </a:custGeom>
            <a:ln w="9525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8" name="object 18"/>
            <p:cNvSpPr/>
            <p:nvPr/>
          </p:nvSpPr>
          <p:spPr>
            <a:xfrm>
              <a:off x="9712452" y="3643883"/>
              <a:ext cx="342900" cy="680085"/>
            </a:xfrm>
            <a:custGeom>
              <a:avLst/>
              <a:gdLst/>
              <a:ahLst/>
              <a:cxnLst/>
              <a:rect l="l" t="t" r="r" b="b"/>
              <a:pathLst>
                <a:path w="342900" h="680085">
                  <a:moveTo>
                    <a:pt x="285750" y="0"/>
                  </a:moveTo>
                  <a:lnTo>
                    <a:pt x="57150" y="0"/>
                  </a:lnTo>
                  <a:lnTo>
                    <a:pt x="34879" y="4482"/>
                  </a:lnTo>
                  <a:lnTo>
                    <a:pt x="16716" y="16716"/>
                  </a:lnTo>
                  <a:lnTo>
                    <a:pt x="4482" y="34879"/>
                  </a:lnTo>
                  <a:lnTo>
                    <a:pt x="0" y="57150"/>
                  </a:lnTo>
                  <a:lnTo>
                    <a:pt x="0" y="622554"/>
                  </a:lnTo>
                  <a:lnTo>
                    <a:pt x="4482" y="644824"/>
                  </a:lnTo>
                  <a:lnTo>
                    <a:pt x="16716" y="662987"/>
                  </a:lnTo>
                  <a:lnTo>
                    <a:pt x="34879" y="675221"/>
                  </a:lnTo>
                  <a:lnTo>
                    <a:pt x="57150" y="679704"/>
                  </a:lnTo>
                  <a:lnTo>
                    <a:pt x="285750" y="679704"/>
                  </a:lnTo>
                  <a:lnTo>
                    <a:pt x="308020" y="675221"/>
                  </a:lnTo>
                  <a:lnTo>
                    <a:pt x="326183" y="662987"/>
                  </a:lnTo>
                  <a:lnTo>
                    <a:pt x="338417" y="644824"/>
                  </a:lnTo>
                  <a:lnTo>
                    <a:pt x="342900" y="622554"/>
                  </a:lnTo>
                  <a:lnTo>
                    <a:pt x="342900" y="57150"/>
                  </a:lnTo>
                  <a:lnTo>
                    <a:pt x="338417" y="34879"/>
                  </a:lnTo>
                  <a:lnTo>
                    <a:pt x="326183" y="16716"/>
                  </a:lnTo>
                  <a:lnTo>
                    <a:pt x="308020" y="4482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9" name="object 19"/>
            <p:cNvSpPr/>
            <p:nvPr/>
          </p:nvSpPr>
          <p:spPr>
            <a:xfrm>
              <a:off x="9712452" y="3643883"/>
              <a:ext cx="342900" cy="680085"/>
            </a:xfrm>
            <a:custGeom>
              <a:avLst/>
              <a:gdLst/>
              <a:ahLst/>
              <a:cxnLst/>
              <a:rect l="l" t="t" r="r" b="b"/>
              <a:pathLst>
                <a:path w="342900" h="680085">
                  <a:moveTo>
                    <a:pt x="0" y="57150"/>
                  </a:moveTo>
                  <a:lnTo>
                    <a:pt x="4482" y="34879"/>
                  </a:lnTo>
                  <a:lnTo>
                    <a:pt x="16716" y="16716"/>
                  </a:lnTo>
                  <a:lnTo>
                    <a:pt x="34879" y="4482"/>
                  </a:lnTo>
                  <a:lnTo>
                    <a:pt x="57150" y="0"/>
                  </a:lnTo>
                  <a:lnTo>
                    <a:pt x="285750" y="0"/>
                  </a:lnTo>
                  <a:lnTo>
                    <a:pt x="308020" y="4482"/>
                  </a:lnTo>
                  <a:lnTo>
                    <a:pt x="326183" y="16716"/>
                  </a:lnTo>
                  <a:lnTo>
                    <a:pt x="338417" y="34879"/>
                  </a:lnTo>
                  <a:lnTo>
                    <a:pt x="342900" y="57150"/>
                  </a:lnTo>
                  <a:lnTo>
                    <a:pt x="342900" y="622554"/>
                  </a:lnTo>
                  <a:lnTo>
                    <a:pt x="338417" y="644824"/>
                  </a:lnTo>
                  <a:lnTo>
                    <a:pt x="326183" y="662987"/>
                  </a:lnTo>
                  <a:lnTo>
                    <a:pt x="308020" y="675221"/>
                  </a:lnTo>
                  <a:lnTo>
                    <a:pt x="285750" y="679704"/>
                  </a:lnTo>
                  <a:lnTo>
                    <a:pt x="57150" y="679704"/>
                  </a:lnTo>
                  <a:lnTo>
                    <a:pt x="34879" y="675221"/>
                  </a:lnTo>
                  <a:lnTo>
                    <a:pt x="16716" y="662987"/>
                  </a:lnTo>
                  <a:lnTo>
                    <a:pt x="4482" y="644824"/>
                  </a:lnTo>
                  <a:lnTo>
                    <a:pt x="0" y="622554"/>
                  </a:lnTo>
                  <a:lnTo>
                    <a:pt x="0" y="57150"/>
                  </a:lnTo>
                  <a:close/>
                </a:path>
              </a:pathLst>
            </a:custGeom>
            <a:ln w="9525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0" name="object 20"/>
            <p:cNvSpPr/>
            <p:nvPr/>
          </p:nvSpPr>
          <p:spPr>
            <a:xfrm>
              <a:off x="9265031" y="3166871"/>
              <a:ext cx="619125" cy="481330"/>
            </a:xfrm>
            <a:custGeom>
              <a:avLst/>
              <a:gdLst/>
              <a:ahLst/>
              <a:cxnLst/>
              <a:rect l="l" t="t" r="r" b="b"/>
              <a:pathLst>
                <a:path w="619125" h="481329">
                  <a:moveTo>
                    <a:pt x="554870" y="41669"/>
                  </a:moveTo>
                  <a:lnTo>
                    <a:pt x="0" y="471169"/>
                  </a:lnTo>
                  <a:lnTo>
                    <a:pt x="7874" y="481202"/>
                  </a:lnTo>
                  <a:lnTo>
                    <a:pt x="562621" y="51700"/>
                  </a:lnTo>
                  <a:lnTo>
                    <a:pt x="554870" y="41669"/>
                  </a:lnTo>
                  <a:close/>
                </a:path>
                <a:path w="619125" h="481329">
                  <a:moveTo>
                    <a:pt x="602688" y="33908"/>
                  </a:moveTo>
                  <a:lnTo>
                    <a:pt x="564896" y="33908"/>
                  </a:lnTo>
                  <a:lnTo>
                    <a:pt x="572643" y="43941"/>
                  </a:lnTo>
                  <a:lnTo>
                    <a:pt x="562621" y="51700"/>
                  </a:lnTo>
                  <a:lnTo>
                    <a:pt x="582041" y="76835"/>
                  </a:lnTo>
                  <a:lnTo>
                    <a:pt x="602688" y="33908"/>
                  </a:lnTo>
                  <a:close/>
                </a:path>
                <a:path w="619125" h="481329">
                  <a:moveTo>
                    <a:pt x="564896" y="33908"/>
                  </a:moveTo>
                  <a:lnTo>
                    <a:pt x="554870" y="41669"/>
                  </a:lnTo>
                  <a:lnTo>
                    <a:pt x="562621" y="51700"/>
                  </a:lnTo>
                  <a:lnTo>
                    <a:pt x="572643" y="43941"/>
                  </a:lnTo>
                  <a:lnTo>
                    <a:pt x="564896" y="33908"/>
                  </a:lnTo>
                  <a:close/>
                </a:path>
                <a:path w="619125" h="481329">
                  <a:moveTo>
                    <a:pt x="618998" y="0"/>
                  </a:moveTo>
                  <a:lnTo>
                    <a:pt x="535432" y="16510"/>
                  </a:lnTo>
                  <a:lnTo>
                    <a:pt x="554870" y="41669"/>
                  </a:lnTo>
                  <a:lnTo>
                    <a:pt x="564896" y="33908"/>
                  </a:lnTo>
                  <a:lnTo>
                    <a:pt x="602688" y="33908"/>
                  </a:lnTo>
                  <a:lnTo>
                    <a:pt x="6189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1" name="object 21"/>
            <p:cNvSpPr/>
            <p:nvPr/>
          </p:nvSpPr>
          <p:spPr>
            <a:xfrm>
              <a:off x="10326623" y="2487167"/>
              <a:ext cx="342900" cy="680085"/>
            </a:xfrm>
            <a:custGeom>
              <a:avLst/>
              <a:gdLst/>
              <a:ahLst/>
              <a:cxnLst/>
              <a:rect l="l" t="t" r="r" b="b"/>
              <a:pathLst>
                <a:path w="342900" h="680085">
                  <a:moveTo>
                    <a:pt x="285750" y="0"/>
                  </a:moveTo>
                  <a:lnTo>
                    <a:pt x="57150" y="0"/>
                  </a:lnTo>
                  <a:lnTo>
                    <a:pt x="34879" y="4482"/>
                  </a:lnTo>
                  <a:lnTo>
                    <a:pt x="16716" y="16716"/>
                  </a:lnTo>
                  <a:lnTo>
                    <a:pt x="4482" y="34879"/>
                  </a:lnTo>
                  <a:lnTo>
                    <a:pt x="0" y="57150"/>
                  </a:lnTo>
                  <a:lnTo>
                    <a:pt x="0" y="622554"/>
                  </a:lnTo>
                  <a:lnTo>
                    <a:pt x="4482" y="644824"/>
                  </a:lnTo>
                  <a:lnTo>
                    <a:pt x="16716" y="662987"/>
                  </a:lnTo>
                  <a:lnTo>
                    <a:pt x="34879" y="675221"/>
                  </a:lnTo>
                  <a:lnTo>
                    <a:pt x="57150" y="679704"/>
                  </a:lnTo>
                  <a:lnTo>
                    <a:pt x="285750" y="679704"/>
                  </a:lnTo>
                  <a:lnTo>
                    <a:pt x="308020" y="675221"/>
                  </a:lnTo>
                  <a:lnTo>
                    <a:pt x="326183" y="662987"/>
                  </a:lnTo>
                  <a:lnTo>
                    <a:pt x="338417" y="644824"/>
                  </a:lnTo>
                  <a:lnTo>
                    <a:pt x="342900" y="622554"/>
                  </a:lnTo>
                  <a:lnTo>
                    <a:pt x="342900" y="57150"/>
                  </a:lnTo>
                  <a:lnTo>
                    <a:pt x="338417" y="34879"/>
                  </a:lnTo>
                  <a:lnTo>
                    <a:pt x="326183" y="16716"/>
                  </a:lnTo>
                  <a:lnTo>
                    <a:pt x="308020" y="4482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2" name="object 22"/>
            <p:cNvSpPr/>
            <p:nvPr/>
          </p:nvSpPr>
          <p:spPr>
            <a:xfrm>
              <a:off x="10326623" y="2487167"/>
              <a:ext cx="342900" cy="680085"/>
            </a:xfrm>
            <a:custGeom>
              <a:avLst/>
              <a:gdLst/>
              <a:ahLst/>
              <a:cxnLst/>
              <a:rect l="l" t="t" r="r" b="b"/>
              <a:pathLst>
                <a:path w="342900" h="680085">
                  <a:moveTo>
                    <a:pt x="0" y="57150"/>
                  </a:moveTo>
                  <a:lnTo>
                    <a:pt x="4482" y="34879"/>
                  </a:lnTo>
                  <a:lnTo>
                    <a:pt x="16716" y="16716"/>
                  </a:lnTo>
                  <a:lnTo>
                    <a:pt x="34879" y="4482"/>
                  </a:lnTo>
                  <a:lnTo>
                    <a:pt x="57150" y="0"/>
                  </a:lnTo>
                  <a:lnTo>
                    <a:pt x="285750" y="0"/>
                  </a:lnTo>
                  <a:lnTo>
                    <a:pt x="308020" y="4482"/>
                  </a:lnTo>
                  <a:lnTo>
                    <a:pt x="326183" y="16716"/>
                  </a:lnTo>
                  <a:lnTo>
                    <a:pt x="338417" y="34879"/>
                  </a:lnTo>
                  <a:lnTo>
                    <a:pt x="342900" y="57150"/>
                  </a:lnTo>
                  <a:lnTo>
                    <a:pt x="342900" y="622554"/>
                  </a:lnTo>
                  <a:lnTo>
                    <a:pt x="338417" y="644824"/>
                  </a:lnTo>
                  <a:lnTo>
                    <a:pt x="326183" y="662987"/>
                  </a:lnTo>
                  <a:lnTo>
                    <a:pt x="308020" y="675221"/>
                  </a:lnTo>
                  <a:lnTo>
                    <a:pt x="285750" y="679704"/>
                  </a:lnTo>
                  <a:lnTo>
                    <a:pt x="57150" y="679704"/>
                  </a:lnTo>
                  <a:lnTo>
                    <a:pt x="34879" y="675221"/>
                  </a:lnTo>
                  <a:lnTo>
                    <a:pt x="16716" y="662987"/>
                  </a:lnTo>
                  <a:lnTo>
                    <a:pt x="4482" y="644824"/>
                  </a:lnTo>
                  <a:lnTo>
                    <a:pt x="0" y="622554"/>
                  </a:lnTo>
                  <a:lnTo>
                    <a:pt x="0" y="57150"/>
                  </a:lnTo>
                  <a:close/>
                </a:path>
              </a:pathLst>
            </a:custGeom>
            <a:ln w="9525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3" name="object 23"/>
            <p:cNvSpPr/>
            <p:nvPr/>
          </p:nvSpPr>
          <p:spPr>
            <a:xfrm>
              <a:off x="10326623" y="3643883"/>
              <a:ext cx="342900" cy="680085"/>
            </a:xfrm>
            <a:custGeom>
              <a:avLst/>
              <a:gdLst/>
              <a:ahLst/>
              <a:cxnLst/>
              <a:rect l="l" t="t" r="r" b="b"/>
              <a:pathLst>
                <a:path w="342900" h="680085">
                  <a:moveTo>
                    <a:pt x="285750" y="0"/>
                  </a:moveTo>
                  <a:lnTo>
                    <a:pt x="57150" y="0"/>
                  </a:lnTo>
                  <a:lnTo>
                    <a:pt x="34879" y="4482"/>
                  </a:lnTo>
                  <a:lnTo>
                    <a:pt x="16716" y="16716"/>
                  </a:lnTo>
                  <a:lnTo>
                    <a:pt x="4482" y="34879"/>
                  </a:lnTo>
                  <a:lnTo>
                    <a:pt x="0" y="57150"/>
                  </a:lnTo>
                  <a:lnTo>
                    <a:pt x="0" y="622554"/>
                  </a:lnTo>
                  <a:lnTo>
                    <a:pt x="4482" y="644824"/>
                  </a:lnTo>
                  <a:lnTo>
                    <a:pt x="16716" y="662987"/>
                  </a:lnTo>
                  <a:lnTo>
                    <a:pt x="34879" y="675221"/>
                  </a:lnTo>
                  <a:lnTo>
                    <a:pt x="57150" y="679704"/>
                  </a:lnTo>
                  <a:lnTo>
                    <a:pt x="285750" y="679704"/>
                  </a:lnTo>
                  <a:lnTo>
                    <a:pt x="308020" y="675221"/>
                  </a:lnTo>
                  <a:lnTo>
                    <a:pt x="326183" y="662987"/>
                  </a:lnTo>
                  <a:lnTo>
                    <a:pt x="338417" y="644824"/>
                  </a:lnTo>
                  <a:lnTo>
                    <a:pt x="342900" y="622554"/>
                  </a:lnTo>
                  <a:lnTo>
                    <a:pt x="342900" y="57150"/>
                  </a:lnTo>
                  <a:lnTo>
                    <a:pt x="338417" y="34879"/>
                  </a:lnTo>
                  <a:lnTo>
                    <a:pt x="326183" y="16716"/>
                  </a:lnTo>
                  <a:lnTo>
                    <a:pt x="308020" y="4482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4" name="object 24"/>
            <p:cNvSpPr/>
            <p:nvPr/>
          </p:nvSpPr>
          <p:spPr>
            <a:xfrm>
              <a:off x="10326623" y="3643883"/>
              <a:ext cx="342900" cy="680085"/>
            </a:xfrm>
            <a:custGeom>
              <a:avLst/>
              <a:gdLst/>
              <a:ahLst/>
              <a:cxnLst/>
              <a:rect l="l" t="t" r="r" b="b"/>
              <a:pathLst>
                <a:path w="342900" h="680085">
                  <a:moveTo>
                    <a:pt x="0" y="57150"/>
                  </a:moveTo>
                  <a:lnTo>
                    <a:pt x="4482" y="34879"/>
                  </a:lnTo>
                  <a:lnTo>
                    <a:pt x="16716" y="16716"/>
                  </a:lnTo>
                  <a:lnTo>
                    <a:pt x="34879" y="4482"/>
                  </a:lnTo>
                  <a:lnTo>
                    <a:pt x="57150" y="0"/>
                  </a:lnTo>
                  <a:lnTo>
                    <a:pt x="285750" y="0"/>
                  </a:lnTo>
                  <a:lnTo>
                    <a:pt x="308020" y="4482"/>
                  </a:lnTo>
                  <a:lnTo>
                    <a:pt x="326183" y="16716"/>
                  </a:lnTo>
                  <a:lnTo>
                    <a:pt x="338417" y="34879"/>
                  </a:lnTo>
                  <a:lnTo>
                    <a:pt x="342900" y="57150"/>
                  </a:lnTo>
                  <a:lnTo>
                    <a:pt x="342900" y="622554"/>
                  </a:lnTo>
                  <a:lnTo>
                    <a:pt x="338417" y="644824"/>
                  </a:lnTo>
                  <a:lnTo>
                    <a:pt x="326183" y="662987"/>
                  </a:lnTo>
                  <a:lnTo>
                    <a:pt x="308020" y="675221"/>
                  </a:lnTo>
                  <a:lnTo>
                    <a:pt x="285750" y="679704"/>
                  </a:lnTo>
                  <a:lnTo>
                    <a:pt x="57150" y="679704"/>
                  </a:lnTo>
                  <a:lnTo>
                    <a:pt x="34879" y="675221"/>
                  </a:lnTo>
                  <a:lnTo>
                    <a:pt x="16716" y="662987"/>
                  </a:lnTo>
                  <a:lnTo>
                    <a:pt x="4482" y="644824"/>
                  </a:lnTo>
                  <a:lnTo>
                    <a:pt x="0" y="622554"/>
                  </a:lnTo>
                  <a:lnTo>
                    <a:pt x="0" y="57150"/>
                  </a:lnTo>
                  <a:close/>
                </a:path>
              </a:pathLst>
            </a:custGeom>
            <a:ln w="9525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5" name="object 25"/>
            <p:cNvSpPr/>
            <p:nvPr/>
          </p:nvSpPr>
          <p:spPr>
            <a:xfrm>
              <a:off x="7474077" y="3137407"/>
              <a:ext cx="3063240" cy="511809"/>
            </a:xfrm>
            <a:custGeom>
              <a:avLst/>
              <a:gdLst/>
              <a:ahLst/>
              <a:cxnLst/>
              <a:rect l="l" t="t" r="r" b="b"/>
              <a:pathLst>
                <a:path w="3063240" h="511810">
                  <a:moveTo>
                    <a:pt x="3062859" y="105664"/>
                  </a:moveTo>
                  <a:lnTo>
                    <a:pt x="3056509" y="92964"/>
                  </a:lnTo>
                  <a:lnTo>
                    <a:pt x="3024848" y="29654"/>
                  </a:lnTo>
                  <a:lnTo>
                    <a:pt x="3025013" y="29464"/>
                  </a:lnTo>
                  <a:lnTo>
                    <a:pt x="3024441" y="29260"/>
                  </a:lnTo>
                  <a:lnTo>
                    <a:pt x="3024441" y="30086"/>
                  </a:lnTo>
                  <a:lnTo>
                    <a:pt x="3007804" y="63373"/>
                  </a:lnTo>
                  <a:lnTo>
                    <a:pt x="3023120" y="31546"/>
                  </a:lnTo>
                  <a:lnTo>
                    <a:pt x="3024441" y="30086"/>
                  </a:lnTo>
                  <a:lnTo>
                    <a:pt x="3024441" y="29260"/>
                  </a:lnTo>
                  <a:lnTo>
                    <a:pt x="2953677" y="3162"/>
                  </a:lnTo>
                  <a:lnTo>
                    <a:pt x="2953677" y="76047"/>
                  </a:lnTo>
                  <a:lnTo>
                    <a:pt x="2415413" y="492683"/>
                  </a:lnTo>
                  <a:lnTo>
                    <a:pt x="2415413" y="272249"/>
                  </a:lnTo>
                  <a:lnTo>
                    <a:pt x="2952077" y="64516"/>
                  </a:lnTo>
                  <a:lnTo>
                    <a:pt x="2953016" y="71285"/>
                  </a:lnTo>
                  <a:lnTo>
                    <a:pt x="2953512" y="75692"/>
                  </a:lnTo>
                  <a:lnTo>
                    <a:pt x="2953677" y="76047"/>
                  </a:lnTo>
                  <a:lnTo>
                    <a:pt x="2953677" y="3162"/>
                  </a:lnTo>
                  <a:lnTo>
                    <a:pt x="2946146" y="381"/>
                  </a:lnTo>
                  <a:lnTo>
                    <a:pt x="2946146" y="53225"/>
                  </a:lnTo>
                  <a:lnTo>
                    <a:pt x="2415413" y="258660"/>
                  </a:lnTo>
                  <a:lnTo>
                    <a:pt x="2415413" y="146037"/>
                  </a:lnTo>
                  <a:lnTo>
                    <a:pt x="2943961" y="50406"/>
                  </a:lnTo>
                  <a:lnTo>
                    <a:pt x="2946146" y="53225"/>
                  </a:lnTo>
                  <a:lnTo>
                    <a:pt x="2946146" y="381"/>
                  </a:lnTo>
                  <a:lnTo>
                    <a:pt x="2945130" y="0"/>
                  </a:lnTo>
                  <a:lnTo>
                    <a:pt x="2945434" y="2832"/>
                  </a:lnTo>
                  <a:lnTo>
                    <a:pt x="2943479" y="2159"/>
                  </a:lnTo>
                  <a:lnTo>
                    <a:pt x="2944012" y="6083"/>
                  </a:lnTo>
                  <a:lnTo>
                    <a:pt x="2942336" y="5588"/>
                  </a:lnTo>
                  <a:lnTo>
                    <a:pt x="2945295" y="21958"/>
                  </a:lnTo>
                  <a:lnTo>
                    <a:pt x="2940177" y="21463"/>
                  </a:lnTo>
                  <a:lnTo>
                    <a:pt x="2944241" y="31978"/>
                  </a:lnTo>
                  <a:lnTo>
                    <a:pt x="2722143" y="56464"/>
                  </a:lnTo>
                  <a:lnTo>
                    <a:pt x="2722143" y="77660"/>
                  </a:lnTo>
                  <a:lnTo>
                    <a:pt x="2415413" y="133146"/>
                  </a:lnTo>
                  <a:lnTo>
                    <a:pt x="2415413" y="120091"/>
                  </a:lnTo>
                  <a:lnTo>
                    <a:pt x="2722143" y="77660"/>
                  </a:lnTo>
                  <a:lnTo>
                    <a:pt x="2722143" y="56464"/>
                  </a:lnTo>
                  <a:lnTo>
                    <a:pt x="2567343" y="73520"/>
                  </a:lnTo>
                  <a:lnTo>
                    <a:pt x="2567343" y="86245"/>
                  </a:lnTo>
                  <a:lnTo>
                    <a:pt x="2445842" y="103047"/>
                  </a:lnTo>
                  <a:lnTo>
                    <a:pt x="2444229" y="99809"/>
                  </a:lnTo>
                  <a:lnTo>
                    <a:pt x="2567343" y="86245"/>
                  </a:lnTo>
                  <a:lnTo>
                    <a:pt x="2567343" y="73520"/>
                  </a:lnTo>
                  <a:lnTo>
                    <a:pt x="2438196" y="87744"/>
                  </a:lnTo>
                  <a:lnTo>
                    <a:pt x="2426919" y="65201"/>
                  </a:lnTo>
                  <a:lnTo>
                    <a:pt x="2426919" y="105664"/>
                  </a:lnTo>
                  <a:lnTo>
                    <a:pt x="2415413" y="107264"/>
                  </a:lnTo>
                  <a:lnTo>
                    <a:pt x="2415413" y="105664"/>
                  </a:lnTo>
                  <a:lnTo>
                    <a:pt x="2426919" y="105664"/>
                  </a:lnTo>
                  <a:lnTo>
                    <a:pt x="2426919" y="65201"/>
                  </a:lnTo>
                  <a:lnTo>
                    <a:pt x="2409279" y="29921"/>
                  </a:lnTo>
                  <a:lnTo>
                    <a:pt x="2409952" y="29464"/>
                  </a:lnTo>
                  <a:lnTo>
                    <a:pt x="2408593" y="29006"/>
                  </a:lnTo>
                  <a:lnTo>
                    <a:pt x="2408593" y="30391"/>
                  </a:lnTo>
                  <a:lnTo>
                    <a:pt x="2402713" y="42164"/>
                  </a:lnTo>
                  <a:lnTo>
                    <a:pt x="2402713" y="105664"/>
                  </a:lnTo>
                  <a:lnTo>
                    <a:pt x="2402713" y="109016"/>
                  </a:lnTo>
                  <a:lnTo>
                    <a:pt x="2402713" y="121843"/>
                  </a:lnTo>
                  <a:lnTo>
                    <a:pt x="2402713" y="135432"/>
                  </a:lnTo>
                  <a:lnTo>
                    <a:pt x="1326591" y="330060"/>
                  </a:lnTo>
                  <a:lnTo>
                    <a:pt x="1771840" y="209118"/>
                  </a:lnTo>
                  <a:lnTo>
                    <a:pt x="2402713" y="121843"/>
                  </a:lnTo>
                  <a:lnTo>
                    <a:pt x="2402713" y="109016"/>
                  </a:lnTo>
                  <a:lnTo>
                    <a:pt x="1868068" y="182981"/>
                  </a:lnTo>
                  <a:lnTo>
                    <a:pt x="1989963" y="149872"/>
                  </a:lnTo>
                  <a:lnTo>
                    <a:pt x="2391016" y="105664"/>
                  </a:lnTo>
                  <a:lnTo>
                    <a:pt x="2402713" y="105664"/>
                  </a:lnTo>
                  <a:lnTo>
                    <a:pt x="2402713" y="42164"/>
                  </a:lnTo>
                  <a:lnTo>
                    <a:pt x="2376525" y="94538"/>
                  </a:lnTo>
                  <a:lnTo>
                    <a:pt x="2068766" y="128460"/>
                  </a:lnTo>
                  <a:lnTo>
                    <a:pt x="2336406" y="55765"/>
                  </a:lnTo>
                  <a:lnTo>
                    <a:pt x="2337485" y="61531"/>
                  </a:lnTo>
                  <a:lnTo>
                    <a:pt x="2339721" y="77597"/>
                  </a:lnTo>
                  <a:lnTo>
                    <a:pt x="2340406" y="77127"/>
                  </a:lnTo>
                  <a:lnTo>
                    <a:pt x="2341118" y="80899"/>
                  </a:lnTo>
                  <a:lnTo>
                    <a:pt x="2343594" y="79019"/>
                  </a:lnTo>
                  <a:lnTo>
                    <a:pt x="2345563" y="86233"/>
                  </a:lnTo>
                  <a:lnTo>
                    <a:pt x="2397264" y="40005"/>
                  </a:lnTo>
                  <a:lnTo>
                    <a:pt x="2406154" y="32054"/>
                  </a:lnTo>
                  <a:lnTo>
                    <a:pt x="2406421" y="31877"/>
                  </a:lnTo>
                  <a:lnTo>
                    <a:pt x="2408593" y="30391"/>
                  </a:lnTo>
                  <a:lnTo>
                    <a:pt x="2408593" y="29006"/>
                  </a:lnTo>
                  <a:lnTo>
                    <a:pt x="2329307" y="2159"/>
                  </a:lnTo>
                  <a:lnTo>
                    <a:pt x="2329929" y="6781"/>
                  </a:lnTo>
                  <a:lnTo>
                    <a:pt x="2327148" y="5969"/>
                  </a:lnTo>
                  <a:lnTo>
                    <a:pt x="2328507" y="13284"/>
                  </a:lnTo>
                  <a:lnTo>
                    <a:pt x="2325624" y="12700"/>
                  </a:lnTo>
                  <a:lnTo>
                    <a:pt x="2331377" y="33947"/>
                  </a:lnTo>
                  <a:lnTo>
                    <a:pt x="2258415" y="44043"/>
                  </a:lnTo>
                  <a:lnTo>
                    <a:pt x="2258415" y="63855"/>
                  </a:lnTo>
                  <a:lnTo>
                    <a:pt x="1987435" y="137426"/>
                  </a:lnTo>
                  <a:lnTo>
                    <a:pt x="1908581" y="146126"/>
                  </a:lnTo>
                  <a:lnTo>
                    <a:pt x="1908581" y="158838"/>
                  </a:lnTo>
                  <a:lnTo>
                    <a:pt x="1769414" y="196621"/>
                  </a:lnTo>
                  <a:lnTo>
                    <a:pt x="1673098" y="209943"/>
                  </a:lnTo>
                  <a:lnTo>
                    <a:pt x="1673098" y="222770"/>
                  </a:lnTo>
                  <a:lnTo>
                    <a:pt x="1232763" y="342328"/>
                  </a:lnTo>
                  <a:lnTo>
                    <a:pt x="1377162" y="263702"/>
                  </a:lnTo>
                  <a:lnTo>
                    <a:pt x="1673098" y="222770"/>
                  </a:lnTo>
                  <a:lnTo>
                    <a:pt x="1673098" y="209943"/>
                  </a:lnTo>
                  <a:lnTo>
                    <a:pt x="1408734" y="246507"/>
                  </a:lnTo>
                  <a:lnTo>
                    <a:pt x="1477784" y="208902"/>
                  </a:lnTo>
                  <a:lnTo>
                    <a:pt x="1512074" y="202526"/>
                  </a:lnTo>
                  <a:lnTo>
                    <a:pt x="1908581" y="158838"/>
                  </a:lnTo>
                  <a:lnTo>
                    <a:pt x="1908581" y="146126"/>
                  </a:lnTo>
                  <a:lnTo>
                    <a:pt x="1680298" y="171272"/>
                  </a:lnTo>
                  <a:lnTo>
                    <a:pt x="2258415" y="63855"/>
                  </a:lnTo>
                  <a:lnTo>
                    <a:pt x="2258415" y="44043"/>
                  </a:lnTo>
                  <a:lnTo>
                    <a:pt x="2134362" y="61201"/>
                  </a:lnTo>
                  <a:lnTo>
                    <a:pt x="2134362" y="74015"/>
                  </a:lnTo>
                  <a:lnTo>
                    <a:pt x="1513852" y="189268"/>
                  </a:lnTo>
                  <a:lnTo>
                    <a:pt x="1586280" y="149821"/>
                  </a:lnTo>
                  <a:lnTo>
                    <a:pt x="2134362" y="74015"/>
                  </a:lnTo>
                  <a:lnTo>
                    <a:pt x="2134362" y="61201"/>
                  </a:lnTo>
                  <a:lnTo>
                    <a:pt x="1617840" y="132638"/>
                  </a:lnTo>
                  <a:lnTo>
                    <a:pt x="1725637" y="73939"/>
                  </a:lnTo>
                  <a:lnTo>
                    <a:pt x="1726946" y="80899"/>
                  </a:lnTo>
                  <a:lnTo>
                    <a:pt x="1728901" y="79425"/>
                  </a:lnTo>
                  <a:lnTo>
                    <a:pt x="1731010" y="86868"/>
                  </a:lnTo>
                  <a:lnTo>
                    <a:pt x="1736064" y="82270"/>
                  </a:lnTo>
                  <a:lnTo>
                    <a:pt x="1745361" y="99314"/>
                  </a:lnTo>
                  <a:lnTo>
                    <a:pt x="1776755" y="54229"/>
                  </a:lnTo>
                  <a:lnTo>
                    <a:pt x="1793011" y="30886"/>
                  </a:lnTo>
                  <a:lnTo>
                    <a:pt x="1794891" y="29464"/>
                  </a:lnTo>
                  <a:lnTo>
                    <a:pt x="1723174" y="8902"/>
                  </a:lnTo>
                  <a:lnTo>
                    <a:pt x="1723174" y="60782"/>
                  </a:lnTo>
                  <a:lnTo>
                    <a:pt x="1582127" y="137579"/>
                  </a:lnTo>
                  <a:lnTo>
                    <a:pt x="1550568" y="141947"/>
                  </a:lnTo>
                  <a:lnTo>
                    <a:pt x="1550568" y="154762"/>
                  </a:lnTo>
                  <a:lnTo>
                    <a:pt x="1479651" y="193382"/>
                  </a:lnTo>
                  <a:lnTo>
                    <a:pt x="1437360" y="198043"/>
                  </a:lnTo>
                  <a:lnTo>
                    <a:pt x="1437360" y="216408"/>
                  </a:lnTo>
                  <a:lnTo>
                    <a:pt x="1373035" y="251447"/>
                  </a:lnTo>
                  <a:lnTo>
                    <a:pt x="887145" y="318643"/>
                  </a:lnTo>
                  <a:lnTo>
                    <a:pt x="1437360" y="216408"/>
                  </a:lnTo>
                  <a:lnTo>
                    <a:pt x="1437360" y="198043"/>
                  </a:lnTo>
                  <a:lnTo>
                    <a:pt x="1340840" y="208686"/>
                  </a:lnTo>
                  <a:lnTo>
                    <a:pt x="1340840" y="221399"/>
                  </a:lnTo>
                  <a:lnTo>
                    <a:pt x="750976" y="330962"/>
                  </a:lnTo>
                  <a:lnTo>
                    <a:pt x="1009218" y="257937"/>
                  </a:lnTo>
                  <a:lnTo>
                    <a:pt x="1340840" y="221399"/>
                  </a:lnTo>
                  <a:lnTo>
                    <a:pt x="1340840" y="208686"/>
                  </a:lnTo>
                  <a:lnTo>
                    <a:pt x="1082929" y="237096"/>
                  </a:lnTo>
                  <a:lnTo>
                    <a:pt x="1205115" y="202539"/>
                  </a:lnTo>
                  <a:lnTo>
                    <a:pt x="1550568" y="154762"/>
                  </a:lnTo>
                  <a:lnTo>
                    <a:pt x="1550568" y="141947"/>
                  </a:lnTo>
                  <a:lnTo>
                    <a:pt x="1293901" y="177444"/>
                  </a:lnTo>
                  <a:lnTo>
                    <a:pt x="1721967" y="56400"/>
                  </a:lnTo>
                  <a:lnTo>
                    <a:pt x="1722539" y="57454"/>
                  </a:lnTo>
                  <a:lnTo>
                    <a:pt x="1723174" y="60782"/>
                  </a:lnTo>
                  <a:lnTo>
                    <a:pt x="1723174" y="8902"/>
                  </a:lnTo>
                  <a:lnTo>
                    <a:pt x="1712976" y="5969"/>
                  </a:lnTo>
                  <a:lnTo>
                    <a:pt x="1714538" y="14401"/>
                  </a:lnTo>
                  <a:lnTo>
                    <a:pt x="1710309" y="13589"/>
                  </a:lnTo>
                  <a:lnTo>
                    <a:pt x="1715541" y="32169"/>
                  </a:lnTo>
                  <a:lnTo>
                    <a:pt x="1708912" y="32385"/>
                  </a:lnTo>
                  <a:lnTo>
                    <a:pt x="1712150" y="38366"/>
                  </a:lnTo>
                  <a:lnTo>
                    <a:pt x="1658200" y="48387"/>
                  </a:lnTo>
                  <a:lnTo>
                    <a:pt x="1658200" y="61264"/>
                  </a:lnTo>
                  <a:lnTo>
                    <a:pt x="1202245" y="190119"/>
                  </a:lnTo>
                  <a:lnTo>
                    <a:pt x="1113370" y="202412"/>
                  </a:lnTo>
                  <a:lnTo>
                    <a:pt x="1113370" y="215239"/>
                  </a:lnTo>
                  <a:lnTo>
                    <a:pt x="1006043" y="245567"/>
                  </a:lnTo>
                  <a:lnTo>
                    <a:pt x="455434" y="306235"/>
                  </a:lnTo>
                  <a:lnTo>
                    <a:pt x="1113370" y="215239"/>
                  </a:lnTo>
                  <a:lnTo>
                    <a:pt x="1113370" y="202412"/>
                  </a:lnTo>
                  <a:lnTo>
                    <a:pt x="272935" y="318655"/>
                  </a:lnTo>
                  <a:lnTo>
                    <a:pt x="1658200" y="61264"/>
                  </a:lnTo>
                  <a:lnTo>
                    <a:pt x="1658200" y="48387"/>
                  </a:lnTo>
                  <a:lnTo>
                    <a:pt x="0" y="356362"/>
                  </a:lnTo>
                  <a:lnTo>
                    <a:pt x="1143" y="362648"/>
                  </a:lnTo>
                  <a:lnTo>
                    <a:pt x="1778" y="368935"/>
                  </a:lnTo>
                  <a:lnTo>
                    <a:pt x="2019" y="368909"/>
                  </a:lnTo>
                  <a:lnTo>
                    <a:pt x="2273" y="368909"/>
                  </a:lnTo>
                  <a:lnTo>
                    <a:pt x="3022" y="368808"/>
                  </a:lnTo>
                  <a:lnTo>
                    <a:pt x="3378" y="368769"/>
                  </a:lnTo>
                  <a:lnTo>
                    <a:pt x="932268" y="266420"/>
                  </a:lnTo>
                  <a:lnTo>
                    <a:pt x="613537" y="356489"/>
                  </a:lnTo>
                  <a:lnTo>
                    <a:pt x="615315" y="362648"/>
                  </a:lnTo>
                  <a:lnTo>
                    <a:pt x="616204" y="368935"/>
                  </a:lnTo>
                  <a:lnTo>
                    <a:pt x="616445" y="368909"/>
                  </a:lnTo>
                  <a:lnTo>
                    <a:pt x="617194" y="368808"/>
                  </a:lnTo>
                  <a:lnTo>
                    <a:pt x="1341462" y="268630"/>
                  </a:lnTo>
                  <a:lnTo>
                    <a:pt x="1179195" y="356997"/>
                  </a:lnTo>
                  <a:lnTo>
                    <a:pt x="1182204" y="362534"/>
                  </a:lnTo>
                  <a:lnTo>
                    <a:pt x="1182255" y="362737"/>
                  </a:lnTo>
                  <a:lnTo>
                    <a:pt x="1183386" y="368935"/>
                  </a:lnTo>
                  <a:lnTo>
                    <a:pt x="2402713" y="148336"/>
                  </a:lnTo>
                  <a:lnTo>
                    <a:pt x="2402713" y="263588"/>
                  </a:lnTo>
                  <a:lnTo>
                    <a:pt x="1792605" y="499745"/>
                  </a:lnTo>
                  <a:lnTo>
                    <a:pt x="1797177" y="511556"/>
                  </a:lnTo>
                  <a:lnTo>
                    <a:pt x="2402713" y="277164"/>
                  </a:lnTo>
                  <a:lnTo>
                    <a:pt x="2402713" y="505587"/>
                  </a:lnTo>
                  <a:lnTo>
                    <a:pt x="2409012" y="505587"/>
                  </a:lnTo>
                  <a:lnTo>
                    <a:pt x="2413000" y="510667"/>
                  </a:lnTo>
                  <a:lnTo>
                    <a:pt x="2964357" y="83781"/>
                  </a:lnTo>
                  <a:lnTo>
                    <a:pt x="2967736" y="92456"/>
                  </a:lnTo>
                  <a:lnTo>
                    <a:pt x="2972447" y="87274"/>
                  </a:lnTo>
                  <a:lnTo>
                    <a:pt x="2986659" y="105651"/>
                  </a:lnTo>
                  <a:lnTo>
                    <a:pt x="2987167" y="106299"/>
                  </a:lnTo>
                  <a:lnTo>
                    <a:pt x="2987471" y="105664"/>
                  </a:lnTo>
                  <a:lnTo>
                    <a:pt x="3018409" y="105664"/>
                  </a:lnTo>
                  <a:lnTo>
                    <a:pt x="3018409" y="505587"/>
                  </a:lnTo>
                  <a:lnTo>
                    <a:pt x="3031109" y="505587"/>
                  </a:lnTo>
                  <a:lnTo>
                    <a:pt x="3031109" y="105664"/>
                  </a:lnTo>
                  <a:lnTo>
                    <a:pt x="3062859" y="1056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6" name="object 26"/>
            <p:cNvSpPr/>
            <p:nvPr/>
          </p:nvSpPr>
          <p:spPr>
            <a:xfrm>
              <a:off x="5070347" y="5236463"/>
              <a:ext cx="6318504" cy="7696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7" name="object 27"/>
            <p:cNvSpPr/>
            <p:nvPr/>
          </p:nvSpPr>
          <p:spPr>
            <a:xfrm>
              <a:off x="6170676" y="5248655"/>
              <a:ext cx="4328160" cy="233679"/>
            </a:xfrm>
            <a:custGeom>
              <a:avLst/>
              <a:gdLst/>
              <a:ahLst/>
              <a:cxnLst/>
              <a:rect l="l" t="t" r="r" b="b"/>
              <a:pathLst>
                <a:path w="4328159" h="233679">
                  <a:moveTo>
                    <a:pt x="4328160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4328160" y="233172"/>
                  </a:lnTo>
                  <a:lnTo>
                    <a:pt x="43281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8" name="object 28"/>
            <p:cNvSpPr/>
            <p:nvPr/>
          </p:nvSpPr>
          <p:spPr>
            <a:xfrm>
              <a:off x="6170676" y="5248655"/>
              <a:ext cx="4328160" cy="233679"/>
            </a:xfrm>
            <a:custGeom>
              <a:avLst/>
              <a:gdLst/>
              <a:ahLst/>
              <a:cxnLst/>
              <a:rect l="l" t="t" r="r" b="b"/>
              <a:pathLst>
                <a:path w="4328159" h="233679">
                  <a:moveTo>
                    <a:pt x="0" y="233172"/>
                  </a:moveTo>
                  <a:lnTo>
                    <a:pt x="4328160" y="233172"/>
                  </a:lnTo>
                  <a:lnTo>
                    <a:pt x="4328160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9" name="object 29"/>
            <p:cNvSpPr/>
            <p:nvPr/>
          </p:nvSpPr>
          <p:spPr>
            <a:xfrm>
              <a:off x="329545" y="3710801"/>
              <a:ext cx="6099295" cy="69965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</p:grpSp>
      <p:sp>
        <p:nvSpPr>
          <p:cNvPr id="30" name="object 30"/>
          <p:cNvSpPr/>
          <p:nvPr/>
        </p:nvSpPr>
        <p:spPr>
          <a:xfrm>
            <a:off x="6410801" y="2200814"/>
            <a:ext cx="2451454" cy="4656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31" name="object 31"/>
          <p:cNvSpPr txBox="1"/>
          <p:nvPr/>
        </p:nvSpPr>
        <p:spPr>
          <a:xfrm>
            <a:off x="411890" y="4287477"/>
            <a:ext cx="3174683" cy="1040387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 marR="3698">
              <a:spcBef>
                <a:spcPts val="73"/>
              </a:spcBef>
            </a:pPr>
            <a:r>
              <a:rPr sz="1675" dirty="0">
                <a:latin typeface="Calibri"/>
                <a:cs typeface="Calibri"/>
              </a:rPr>
              <a:t>This is implemented in </a:t>
            </a:r>
            <a:r>
              <a:rPr sz="1675" spc="-4" dirty="0">
                <a:latin typeface="Calibri"/>
                <a:cs typeface="Calibri"/>
              </a:rPr>
              <a:t>text  preprocessing: </a:t>
            </a:r>
            <a:r>
              <a:rPr sz="1675" dirty="0">
                <a:latin typeface="Calibri"/>
                <a:cs typeface="Calibri"/>
              </a:rPr>
              <a:t>it’s </a:t>
            </a:r>
            <a:r>
              <a:rPr sz="1675" spc="-4" dirty="0">
                <a:latin typeface="Calibri"/>
                <a:cs typeface="Calibri"/>
              </a:rPr>
              <a:t>still </a:t>
            </a:r>
            <a:r>
              <a:rPr sz="1675" dirty="0">
                <a:latin typeface="Calibri"/>
                <a:cs typeface="Calibri"/>
              </a:rPr>
              <a:t>an </a:t>
            </a:r>
            <a:r>
              <a:rPr sz="1675" spc="-4" dirty="0">
                <a:latin typeface="Calibri"/>
                <a:cs typeface="Calibri"/>
              </a:rPr>
              <a:t>objective  </a:t>
            </a:r>
            <a:r>
              <a:rPr sz="1675" dirty="0">
                <a:latin typeface="Calibri"/>
                <a:cs typeface="Calibri"/>
              </a:rPr>
              <a:t>that looks like </a:t>
            </a:r>
            <a:r>
              <a:rPr sz="1675" b="1" dirty="0">
                <a:latin typeface="Calibri"/>
                <a:cs typeface="Calibri"/>
              </a:rPr>
              <a:t>language </a:t>
            </a:r>
            <a:r>
              <a:rPr sz="1675" b="1" spc="-4" dirty="0">
                <a:latin typeface="Calibri"/>
                <a:cs typeface="Calibri"/>
              </a:rPr>
              <a:t>modeling </a:t>
            </a:r>
            <a:r>
              <a:rPr sz="1675" dirty="0">
                <a:latin typeface="Calibri"/>
                <a:cs typeface="Calibri"/>
              </a:rPr>
              <a:t>at  the decoder</a:t>
            </a:r>
            <a:r>
              <a:rPr sz="1675" spc="8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side.</a:t>
            </a:r>
            <a:endParaRPr sz="1675">
              <a:latin typeface="Calibri"/>
              <a:cs typeface="Calibri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EA7AD7A-A4F3-4F60-B99F-D93A744188AA}"/>
              </a:ext>
            </a:extLst>
          </p:cNvPr>
          <p:cNvSpPr txBox="1"/>
          <p:nvPr/>
        </p:nvSpPr>
        <p:spPr>
          <a:xfrm>
            <a:off x="134471" y="6488295"/>
            <a:ext cx="909223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7553">
              <a:defRPr/>
            </a:pPr>
            <a:r>
              <a:rPr lang="en-US" sz="1165" dirty="0">
                <a:solidFill>
                  <a:prstClr val="black"/>
                </a:solidFill>
                <a:latin typeface="Calibri"/>
              </a:rPr>
              <a:t>John Hewitt</a:t>
            </a:r>
          </a:p>
        </p:txBody>
      </p:sp>
      <p:sp>
        <p:nvSpPr>
          <p:cNvPr id="35" name="Title 34">
            <a:extLst>
              <a:ext uri="{FF2B5EF4-FFF2-40B4-BE49-F238E27FC236}">
                <a16:creationId xmlns:a16="http://schemas.microsoft.com/office/drawing/2014/main" id="{FBA34BA3-4C16-49F9-B9D7-78341F155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222146"/>
            <a:ext cx="8109585" cy="955918"/>
          </a:xfrm>
        </p:spPr>
        <p:txBody>
          <a:bodyPr/>
          <a:lstStyle/>
          <a:p>
            <a:r>
              <a:rPr lang="en-US" sz="3106" spc="-4" dirty="0">
                <a:latin typeface="Calibri"/>
                <a:cs typeface="Calibri"/>
              </a:rPr>
              <a:t>Pretraining encoder-decoders: </a:t>
            </a:r>
            <a:br>
              <a:rPr lang="en-US" sz="3106" spc="-4" dirty="0">
                <a:latin typeface="Calibri"/>
                <a:cs typeface="Calibri"/>
              </a:rPr>
            </a:br>
            <a:r>
              <a:rPr lang="en-US" sz="3106" spc="-4" dirty="0">
                <a:latin typeface="Calibri"/>
                <a:cs typeface="Calibri"/>
              </a:rPr>
              <a:t>W</a:t>
            </a:r>
            <a:r>
              <a:rPr lang="en-US" sz="3106" dirty="0">
                <a:latin typeface="Calibri"/>
                <a:cs typeface="Calibri"/>
              </a:rPr>
              <a:t>hat </a:t>
            </a:r>
            <a:r>
              <a:rPr lang="en-US" sz="3106" spc="-4" dirty="0">
                <a:latin typeface="Calibri"/>
                <a:cs typeface="Calibri"/>
              </a:rPr>
              <a:t>pretraining </a:t>
            </a:r>
            <a:r>
              <a:rPr lang="en-US" sz="3106" dirty="0">
                <a:latin typeface="Calibri"/>
                <a:cs typeface="Calibri"/>
              </a:rPr>
              <a:t>objective to</a:t>
            </a:r>
            <a:r>
              <a:rPr lang="en-US" sz="3106" spc="73" dirty="0">
                <a:latin typeface="Calibri"/>
                <a:cs typeface="Calibri"/>
              </a:rPr>
              <a:t> </a:t>
            </a:r>
            <a:r>
              <a:rPr lang="en-US" sz="3106" spc="-4" dirty="0">
                <a:latin typeface="Calibri"/>
                <a:cs typeface="Calibri"/>
              </a:rPr>
              <a:t>use?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9052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87551" y="1885665"/>
            <a:ext cx="1932636" cy="1814142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9246" marR="3698">
              <a:spcBef>
                <a:spcPts val="77"/>
              </a:spcBef>
            </a:pPr>
            <a:r>
              <a:rPr sz="1675" dirty="0">
                <a:latin typeface="Calibri"/>
                <a:cs typeface="Calibri"/>
              </a:rPr>
              <a:t>A </a:t>
            </a:r>
            <a:r>
              <a:rPr sz="1675" spc="-4" dirty="0">
                <a:latin typeface="Calibri"/>
                <a:cs typeface="Calibri"/>
              </a:rPr>
              <a:t>fascinating property  of T5: it </a:t>
            </a:r>
            <a:r>
              <a:rPr sz="1675" dirty="0">
                <a:latin typeface="Calibri"/>
                <a:cs typeface="Calibri"/>
              </a:rPr>
              <a:t>can </a:t>
            </a:r>
            <a:r>
              <a:rPr sz="1675" spc="-4" dirty="0">
                <a:latin typeface="Calibri"/>
                <a:cs typeface="Calibri"/>
              </a:rPr>
              <a:t>be  </a:t>
            </a:r>
            <a:r>
              <a:rPr sz="1675" dirty="0">
                <a:latin typeface="Calibri"/>
                <a:cs typeface="Calibri"/>
              </a:rPr>
              <a:t>finetuned </a:t>
            </a:r>
            <a:r>
              <a:rPr sz="1675" spc="-4" dirty="0">
                <a:latin typeface="Calibri"/>
                <a:cs typeface="Calibri"/>
              </a:rPr>
              <a:t>to </a:t>
            </a:r>
            <a:r>
              <a:rPr sz="1675" dirty="0">
                <a:latin typeface="Calibri"/>
                <a:cs typeface="Calibri"/>
              </a:rPr>
              <a:t>answer a  wide range </a:t>
            </a:r>
            <a:r>
              <a:rPr sz="1675" spc="-4" dirty="0">
                <a:latin typeface="Calibri"/>
                <a:cs typeface="Calibri"/>
              </a:rPr>
              <a:t>of  questions, </a:t>
            </a:r>
            <a:r>
              <a:rPr sz="1675" dirty="0">
                <a:latin typeface="Calibri"/>
                <a:cs typeface="Calibri"/>
              </a:rPr>
              <a:t>retrieving  knowledge </a:t>
            </a:r>
            <a:r>
              <a:rPr sz="1675" spc="-4" dirty="0">
                <a:latin typeface="Calibri"/>
                <a:cs typeface="Calibri"/>
              </a:rPr>
              <a:t>from its  parameters.</a:t>
            </a:r>
            <a:endParaRPr sz="1675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7550" y="3978866"/>
            <a:ext cx="1974238" cy="916168"/>
          </a:xfrm>
          <a:prstGeom prst="rect">
            <a:avLst/>
          </a:prstGeom>
        </p:spPr>
        <p:txBody>
          <a:bodyPr vert="horz" wrap="square" lIns="0" tIns="8783" rIns="0" bIns="0" rtlCol="0">
            <a:spAutoFit/>
          </a:bodyPr>
          <a:lstStyle/>
          <a:p>
            <a:pPr marL="9246" marR="3698">
              <a:lnSpc>
                <a:spcPct val="120100"/>
              </a:lnSpc>
              <a:spcBef>
                <a:spcPts val="69"/>
              </a:spcBef>
            </a:pPr>
            <a:r>
              <a:rPr sz="1675" dirty="0">
                <a:latin typeface="Calibri"/>
                <a:cs typeface="Calibri"/>
              </a:rPr>
              <a:t>NQ: Natural</a:t>
            </a:r>
            <a:r>
              <a:rPr sz="1675" spc="-55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Questions  WQ: </a:t>
            </a:r>
            <a:r>
              <a:rPr sz="1675" spc="-4" dirty="0">
                <a:latin typeface="Calibri"/>
                <a:cs typeface="Calibri"/>
              </a:rPr>
              <a:t>WebQuestions  TQA: Trivia</a:t>
            </a:r>
            <a:r>
              <a:rPr sz="1675" spc="-22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QA</a:t>
            </a:r>
            <a:endParaRPr sz="1675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7551" y="5254453"/>
            <a:ext cx="1629405" cy="267098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675" dirty="0">
                <a:latin typeface="Calibri"/>
                <a:cs typeface="Calibri"/>
              </a:rPr>
              <a:t>All</a:t>
            </a:r>
            <a:r>
              <a:rPr sz="1675" spc="-40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“open-domain”</a:t>
            </a:r>
            <a:endParaRPr sz="1675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7551" y="5509611"/>
            <a:ext cx="735889" cy="267098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675" dirty="0">
                <a:latin typeface="Calibri"/>
                <a:cs typeface="Calibri"/>
              </a:rPr>
              <a:t>v</a:t>
            </a:r>
            <a:r>
              <a:rPr sz="1675" spc="4" dirty="0">
                <a:latin typeface="Calibri"/>
                <a:cs typeface="Calibri"/>
              </a:rPr>
              <a:t>e</a:t>
            </a:r>
            <a:r>
              <a:rPr sz="1675" dirty="0">
                <a:latin typeface="Calibri"/>
                <a:cs typeface="Calibri"/>
              </a:rPr>
              <a:t>rsions</a:t>
            </a:r>
            <a:endParaRPr sz="1675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980247" y="1607255"/>
            <a:ext cx="5734582" cy="1702902"/>
            <a:chOff x="3909348" y="926401"/>
            <a:chExt cx="7877809" cy="2339340"/>
          </a:xfrm>
        </p:grpSpPr>
        <p:sp>
          <p:nvSpPr>
            <p:cNvPr id="8" name="object 8"/>
            <p:cNvSpPr/>
            <p:nvPr/>
          </p:nvSpPr>
          <p:spPr>
            <a:xfrm>
              <a:off x="3909348" y="1524000"/>
              <a:ext cx="7742656" cy="174122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9" name="object 9"/>
            <p:cNvSpPr/>
            <p:nvPr/>
          </p:nvSpPr>
          <p:spPr>
            <a:xfrm>
              <a:off x="4111752" y="1060703"/>
              <a:ext cx="3261360" cy="768350"/>
            </a:xfrm>
            <a:custGeom>
              <a:avLst/>
              <a:gdLst/>
              <a:ahLst/>
              <a:cxnLst/>
              <a:rect l="l" t="t" r="r" b="b"/>
              <a:pathLst>
                <a:path w="3261359" h="768350">
                  <a:moveTo>
                    <a:pt x="3261359" y="0"/>
                  </a:moveTo>
                  <a:lnTo>
                    <a:pt x="0" y="0"/>
                  </a:lnTo>
                  <a:lnTo>
                    <a:pt x="0" y="768096"/>
                  </a:lnTo>
                  <a:lnTo>
                    <a:pt x="3261359" y="768096"/>
                  </a:lnTo>
                  <a:lnTo>
                    <a:pt x="32613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0" name="object 10"/>
            <p:cNvSpPr/>
            <p:nvPr/>
          </p:nvSpPr>
          <p:spPr>
            <a:xfrm>
              <a:off x="4111752" y="1060703"/>
              <a:ext cx="3261360" cy="768350"/>
            </a:xfrm>
            <a:custGeom>
              <a:avLst/>
              <a:gdLst/>
              <a:ahLst/>
              <a:cxnLst/>
              <a:rect l="l" t="t" r="r" b="b"/>
              <a:pathLst>
                <a:path w="3261359" h="768350">
                  <a:moveTo>
                    <a:pt x="0" y="768096"/>
                  </a:moveTo>
                  <a:lnTo>
                    <a:pt x="3261359" y="768096"/>
                  </a:lnTo>
                  <a:lnTo>
                    <a:pt x="3261359" y="0"/>
                  </a:lnTo>
                  <a:lnTo>
                    <a:pt x="0" y="0"/>
                  </a:lnTo>
                  <a:lnTo>
                    <a:pt x="0" y="768096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1" name="object 11"/>
            <p:cNvSpPr/>
            <p:nvPr/>
          </p:nvSpPr>
          <p:spPr>
            <a:xfrm>
              <a:off x="9142476" y="931163"/>
              <a:ext cx="2639695" cy="802005"/>
            </a:xfrm>
            <a:custGeom>
              <a:avLst/>
              <a:gdLst/>
              <a:ahLst/>
              <a:cxnLst/>
              <a:rect l="l" t="t" r="r" b="b"/>
              <a:pathLst>
                <a:path w="2639695" h="802005">
                  <a:moveTo>
                    <a:pt x="2639568" y="0"/>
                  </a:moveTo>
                  <a:lnTo>
                    <a:pt x="0" y="0"/>
                  </a:lnTo>
                  <a:lnTo>
                    <a:pt x="0" y="801624"/>
                  </a:lnTo>
                  <a:lnTo>
                    <a:pt x="2639568" y="801624"/>
                  </a:lnTo>
                  <a:lnTo>
                    <a:pt x="26395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2" name="object 12"/>
            <p:cNvSpPr/>
            <p:nvPr/>
          </p:nvSpPr>
          <p:spPr>
            <a:xfrm>
              <a:off x="9142476" y="931163"/>
              <a:ext cx="2639695" cy="802005"/>
            </a:xfrm>
            <a:custGeom>
              <a:avLst/>
              <a:gdLst/>
              <a:ahLst/>
              <a:cxnLst/>
              <a:rect l="l" t="t" r="r" b="b"/>
              <a:pathLst>
                <a:path w="2639695" h="802005">
                  <a:moveTo>
                    <a:pt x="0" y="801624"/>
                  </a:moveTo>
                  <a:lnTo>
                    <a:pt x="2639568" y="801624"/>
                  </a:lnTo>
                  <a:lnTo>
                    <a:pt x="2639568" y="0"/>
                  </a:lnTo>
                  <a:lnTo>
                    <a:pt x="0" y="0"/>
                  </a:lnTo>
                  <a:lnTo>
                    <a:pt x="0" y="801624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291651" y="5670248"/>
            <a:ext cx="1296590" cy="210929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310" spc="-11" dirty="0">
                <a:solidFill>
                  <a:srgbClr val="175E53"/>
                </a:solidFill>
                <a:latin typeface="Calibri"/>
                <a:cs typeface="Calibri"/>
              </a:rPr>
              <a:t>[</a:t>
            </a:r>
            <a:r>
              <a:rPr sz="1310" u="sng" spc="-11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Raffel </a:t>
            </a:r>
            <a:r>
              <a:rPr sz="1310" u="sng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et </a:t>
            </a:r>
            <a:r>
              <a:rPr sz="1310" u="sng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al.,</a:t>
            </a:r>
            <a:r>
              <a:rPr sz="1310" u="sng" spc="-40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310" u="sng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2018</a:t>
            </a:r>
            <a:r>
              <a:rPr sz="1310" dirty="0">
                <a:solidFill>
                  <a:srgbClr val="175E53"/>
                </a:solidFill>
                <a:latin typeface="Calibri"/>
                <a:cs typeface="Calibri"/>
              </a:rPr>
              <a:t>]</a:t>
            </a:r>
            <a:endParaRPr sz="131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653878" y="3595408"/>
            <a:ext cx="4421351" cy="1992266"/>
            <a:chOff x="3461003" y="3657600"/>
            <a:chExt cx="6073775" cy="2736850"/>
          </a:xfrm>
        </p:grpSpPr>
        <p:sp>
          <p:nvSpPr>
            <p:cNvPr id="15" name="object 15"/>
            <p:cNvSpPr/>
            <p:nvPr/>
          </p:nvSpPr>
          <p:spPr>
            <a:xfrm>
              <a:off x="3631027" y="4689759"/>
              <a:ext cx="5754170" cy="170465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6" name="object 16"/>
            <p:cNvSpPr/>
            <p:nvPr/>
          </p:nvSpPr>
          <p:spPr>
            <a:xfrm>
              <a:off x="3461003" y="4308348"/>
              <a:ext cx="6073775" cy="4191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7" name="object 17"/>
            <p:cNvSpPr/>
            <p:nvPr/>
          </p:nvSpPr>
          <p:spPr>
            <a:xfrm>
              <a:off x="3639311" y="3657600"/>
              <a:ext cx="5795772" cy="69494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958560" y="4289955"/>
            <a:ext cx="1267007" cy="924562"/>
          </a:xfrm>
          <a:prstGeom prst="rect">
            <a:avLst/>
          </a:prstGeom>
        </p:spPr>
        <p:txBody>
          <a:bodyPr vert="horz" wrap="square" lIns="0" tIns="46686" rIns="0" bIns="0" rtlCol="0">
            <a:spAutoFit/>
          </a:bodyPr>
          <a:lstStyle/>
          <a:p>
            <a:pPr marL="9246">
              <a:spcBef>
                <a:spcPts val="368"/>
              </a:spcBef>
            </a:pPr>
            <a:r>
              <a:rPr sz="1238" b="1" dirty="0">
                <a:latin typeface="Calibri"/>
                <a:cs typeface="Calibri"/>
              </a:rPr>
              <a:t>220 million</a:t>
            </a:r>
            <a:r>
              <a:rPr sz="1238" b="1" spc="-91" dirty="0">
                <a:latin typeface="Calibri"/>
                <a:cs typeface="Calibri"/>
              </a:rPr>
              <a:t> </a:t>
            </a:r>
            <a:r>
              <a:rPr sz="1238" b="1" dirty="0">
                <a:latin typeface="Calibri"/>
                <a:cs typeface="Calibri"/>
              </a:rPr>
              <a:t>params</a:t>
            </a:r>
            <a:endParaRPr sz="1238">
              <a:latin typeface="Calibri"/>
              <a:cs typeface="Calibri"/>
            </a:endParaRPr>
          </a:p>
          <a:p>
            <a:pPr marL="9246">
              <a:spcBef>
                <a:spcPts val="298"/>
              </a:spcBef>
            </a:pPr>
            <a:r>
              <a:rPr sz="1238" b="1" dirty="0">
                <a:latin typeface="Calibri"/>
                <a:cs typeface="Calibri"/>
              </a:rPr>
              <a:t>770 million</a:t>
            </a:r>
            <a:r>
              <a:rPr sz="1238" b="1" spc="-80" dirty="0">
                <a:latin typeface="Calibri"/>
                <a:cs typeface="Calibri"/>
              </a:rPr>
              <a:t> </a:t>
            </a:r>
            <a:r>
              <a:rPr sz="1238" b="1" dirty="0">
                <a:latin typeface="Calibri"/>
                <a:cs typeface="Calibri"/>
              </a:rPr>
              <a:t>params</a:t>
            </a:r>
            <a:endParaRPr sz="1238">
              <a:latin typeface="Calibri"/>
              <a:cs typeface="Calibri"/>
            </a:endParaRPr>
          </a:p>
          <a:p>
            <a:pPr marL="9246">
              <a:spcBef>
                <a:spcPts val="295"/>
              </a:spcBef>
            </a:pPr>
            <a:r>
              <a:rPr sz="1238" b="1" dirty="0">
                <a:latin typeface="Calibri"/>
                <a:cs typeface="Calibri"/>
              </a:rPr>
              <a:t>3 billion</a:t>
            </a:r>
            <a:r>
              <a:rPr sz="1238" b="1" spc="-40" dirty="0">
                <a:latin typeface="Calibri"/>
                <a:cs typeface="Calibri"/>
              </a:rPr>
              <a:t> </a:t>
            </a:r>
            <a:r>
              <a:rPr sz="1238" b="1" dirty="0">
                <a:latin typeface="Calibri"/>
                <a:cs typeface="Calibri"/>
              </a:rPr>
              <a:t>params</a:t>
            </a:r>
            <a:endParaRPr sz="1238">
              <a:latin typeface="Calibri"/>
              <a:cs typeface="Calibri"/>
            </a:endParaRPr>
          </a:p>
          <a:p>
            <a:pPr marL="9246">
              <a:spcBef>
                <a:spcPts val="298"/>
              </a:spcBef>
            </a:pPr>
            <a:r>
              <a:rPr sz="1238" b="1" dirty="0">
                <a:latin typeface="Calibri"/>
                <a:cs typeface="Calibri"/>
              </a:rPr>
              <a:t>11 billion</a:t>
            </a:r>
            <a:r>
              <a:rPr sz="1238" b="1" spc="-44" dirty="0">
                <a:latin typeface="Calibri"/>
                <a:cs typeface="Calibri"/>
              </a:rPr>
              <a:t> </a:t>
            </a:r>
            <a:r>
              <a:rPr sz="1238" b="1" dirty="0">
                <a:latin typeface="Calibri"/>
                <a:cs typeface="Calibri"/>
              </a:rPr>
              <a:t>params</a:t>
            </a:r>
            <a:endParaRPr sz="1238">
              <a:latin typeface="Calibri"/>
              <a:cs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892CFC-DA6B-438E-A6C9-5EECE434DB66}"/>
              </a:ext>
            </a:extLst>
          </p:cNvPr>
          <p:cNvSpPr txBox="1"/>
          <p:nvPr/>
        </p:nvSpPr>
        <p:spPr>
          <a:xfrm>
            <a:off x="134471" y="6488295"/>
            <a:ext cx="909223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7553">
              <a:defRPr/>
            </a:pPr>
            <a:r>
              <a:rPr lang="en-US" sz="1165" dirty="0">
                <a:solidFill>
                  <a:prstClr val="black"/>
                </a:solidFill>
                <a:latin typeface="Calibri"/>
              </a:rPr>
              <a:t>John Hewitt</a:t>
            </a: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AA907BDF-F209-415D-9075-A08C34DFD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222146"/>
            <a:ext cx="8109585" cy="955918"/>
          </a:xfrm>
        </p:spPr>
        <p:txBody>
          <a:bodyPr/>
          <a:lstStyle/>
          <a:p>
            <a:r>
              <a:rPr lang="en-US" sz="3106" spc="-4" dirty="0">
                <a:latin typeface="Calibri"/>
                <a:cs typeface="Calibri"/>
              </a:rPr>
              <a:t>Pretraining encoder-decoders: </a:t>
            </a:r>
            <a:br>
              <a:rPr lang="en-US" sz="3106" spc="-4" dirty="0">
                <a:latin typeface="Calibri"/>
                <a:cs typeface="Calibri"/>
              </a:rPr>
            </a:br>
            <a:r>
              <a:rPr lang="en-US" sz="3106" spc="-4" dirty="0">
                <a:latin typeface="Calibri"/>
                <a:cs typeface="Calibri"/>
              </a:rPr>
              <a:t>W</a:t>
            </a:r>
            <a:r>
              <a:rPr lang="en-US" sz="3106" dirty="0">
                <a:latin typeface="Calibri"/>
                <a:cs typeface="Calibri"/>
              </a:rPr>
              <a:t>hat </a:t>
            </a:r>
            <a:r>
              <a:rPr lang="en-US" sz="3106" spc="-4" dirty="0">
                <a:latin typeface="Calibri"/>
                <a:cs typeface="Calibri"/>
              </a:rPr>
              <a:t>pretraining </a:t>
            </a:r>
            <a:r>
              <a:rPr lang="en-US" sz="3106" dirty="0">
                <a:latin typeface="Calibri"/>
                <a:cs typeface="Calibri"/>
              </a:rPr>
              <a:t>objective to</a:t>
            </a:r>
            <a:r>
              <a:rPr lang="en-US" sz="3106" spc="73" dirty="0">
                <a:latin typeface="Calibri"/>
                <a:cs typeface="Calibri"/>
              </a:rPr>
              <a:t> </a:t>
            </a:r>
            <a:r>
              <a:rPr lang="en-US" sz="3106" spc="-4" dirty="0">
                <a:latin typeface="Calibri"/>
                <a:cs typeface="Calibri"/>
              </a:rPr>
              <a:t>use?</a:t>
            </a:r>
            <a:endParaRPr lang="en-US" sz="3106" dirty="0"/>
          </a:p>
        </p:txBody>
      </p:sp>
    </p:spTree>
    <p:extLst>
      <p:ext uri="{BB962C8B-B14F-4D97-AF65-F5344CB8AC3E}">
        <p14:creationId xmlns:p14="http://schemas.microsoft.com/office/powerpoint/2010/main" val="1265373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87551" y="1721476"/>
            <a:ext cx="7838248" cy="3353529"/>
          </a:xfrm>
          <a:prstGeom prst="rect">
            <a:avLst/>
          </a:prstGeom>
        </p:spPr>
        <p:txBody>
          <a:bodyPr vert="horz" wrap="square" lIns="0" tIns="62403" rIns="0" bIns="0" rtlCol="0">
            <a:spAutoFit/>
          </a:bodyPr>
          <a:lstStyle/>
          <a:p>
            <a:pPr marL="9246">
              <a:spcBef>
                <a:spcPts val="491"/>
              </a:spcBef>
            </a:pPr>
            <a:r>
              <a:rPr sz="1947" spc="-4" dirty="0">
                <a:latin typeface="Calibri"/>
                <a:cs typeface="Calibri"/>
              </a:rPr>
              <a:t>So far, </a:t>
            </a:r>
            <a:r>
              <a:rPr sz="1947" dirty="0">
                <a:latin typeface="Calibri"/>
                <a:cs typeface="Calibri"/>
              </a:rPr>
              <a:t>we’ve interacted with </a:t>
            </a:r>
            <a:r>
              <a:rPr sz="1947" spc="-4" dirty="0">
                <a:latin typeface="Calibri"/>
                <a:cs typeface="Calibri"/>
              </a:rPr>
              <a:t>pretrained </a:t>
            </a:r>
            <a:r>
              <a:rPr sz="1947" dirty="0">
                <a:latin typeface="Calibri"/>
                <a:cs typeface="Calibri"/>
              </a:rPr>
              <a:t>models in two</a:t>
            </a:r>
            <a:r>
              <a:rPr sz="1947" spc="-73" dirty="0">
                <a:latin typeface="Calibri"/>
                <a:cs typeface="Calibri"/>
              </a:rPr>
              <a:t> </a:t>
            </a:r>
            <a:r>
              <a:rPr sz="1947" dirty="0">
                <a:latin typeface="Calibri"/>
                <a:cs typeface="Calibri"/>
              </a:rPr>
              <a:t>ways:</a:t>
            </a:r>
          </a:p>
          <a:p>
            <a:pPr marL="258870" indent="-249625">
              <a:spcBef>
                <a:spcPts val="418"/>
              </a:spcBef>
              <a:buClr>
                <a:srgbClr val="8B1515"/>
              </a:buClr>
              <a:buFont typeface="Times New Roman"/>
              <a:buChar char="•"/>
              <a:tabLst>
                <a:tab pos="258407" algn="l"/>
                <a:tab pos="258870" algn="l"/>
              </a:tabLst>
            </a:pPr>
            <a:r>
              <a:rPr sz="1947" spc="-4" dirty="0">
                <a:latin typeface="Calibri"/>
                <a:cs typeface="Calibri"/>
              </a:rPr>
              <a:t>Sample from </a:t>
            </a:r>
            <a:r>
              <a:rPr sz="1947" dirty="0">
                <a:latin typeface="Calibri"/>
                <a:cs typeface="Calibri"/>
              </a:rPr>
              <a:t>the </a:t>
            </a:r>
            <a:r>
              <a:rPr sz="1947" spc="-4" dirty="0">
                <a:latin typeface="Calibri"/>
                <a:cs typeface="Calibri"/>
              </a:rPr>
              <a:t>distributions </a:t>
            </a:r>
            <a:r>
              <a:rPr sz="1947" dirty="0">
                <a:latin typeface="Calibri"/>
                <a:cs typeface="Calibri"/>
              </a:rPr>
              <a:t>they </a:t>
            </a:r>
            <a:r>
              <a:rPr sz="1947" spc="-4" dirty="0">
                <a:latin typeface="Calibri"/>
                <a:cs typeface="Calibri"/>
              </a:rPr>
              <a:t>define (maybe providing </a:t>
            </a:r>
            <a:r>
              <a:rPr sz="1947" dirty="0">
                <a:latin typeface="Calibri"/>
                <a:cs typeface="Calibri"/>
              </a:rPr>
              <a:t>a </a:t>
            </a:r>
            <a:r>
              <a:rPr sz="1947" spc="-4" dirty="0">
                <a:latin typeface="Calibri"/>
                <a:cs typeface="Calibri"/>
              </a:rPr>
              <a:t>prompt)</a:t>
            </a:r>
            <a:endParaRPr sz="1947" dirty="0">
              <a:latin typeface="Calibri"/>
              <a:cs typeface="Calibri"/>
            </a:endParaRPr>
          </a:p>
          <a:p>
            <a:pPr marL="258870" indent="-249625">
              <a:spcBef>
                <a:spcPts val="422"/>
              </a:spcBef>
              <a:buClr>
                <a:srgbClr val="8B1515"/>
              </a:buClr>
              <a:buFont typeface="Times New Roman"/>
              <a:buChar char="•"/>
              <a:tabLst>
                <a:tab pos="258407" algn="l"/>
                <a:tab pos="258870" algn="l"/>
              </a:tabLst>
            </a:pPr>
            <a:r>
              <a:rPr sz="1947" spc="-4" dirty="0">
                <a:latin typeface="Calibri"/>
                <a:cs typeface="Calibri"/>
              </a:rPr>
              <a:t>Fine-tune </a:t>
            </a:r>
            <a:r>
              <a:rPr sz="1947" dirty="0">
                <a:latin typeface="Calibri"/>
                <a:cs typeface="Calibri"/>
              </a:rPr>
              <a:t>them </a:t>
            </a:r>
            <a:r>
              <a:rPr sz="1947" spc="-4" dirty="0">
                <a:latin typeface="Calibri"/>
                <a:cs typeface="Calibri"/>
              </a:rPr>
              <a:t>on </a:t>
            </a:r>
            <a:r>
              <a:rPr sz="1947" dirty="0">
                <a:latin typeface="Calibri"/>
                <a:cs typeface="Calibri"/>
              </a:rPr>
              <a:t>a task we care about, and take their</a:t>
            </a:r>
            <a:r>
              <a:rPr sz="1947" spc="-73" dirty="0">
                <a:latin typeface="Calibri"/>
                <a:cs typeface="Calibri"/>
              </a:rPr>
              <a:t> </a:t>
            </a:r>
            <a:r>
              <a:rPr sz="1947" dirty="0">
                <a:latin typeface="Calibri"/>
                <a:cs typeface="Calibri"/>
              </a:rPr>
              <a:t>predictions.</a:t>
            </a:r>
          </a:p>
          <a:p>
            <a:pPr>
              <a:lnSpc>
                <a:spcPct val="100000"/>
              </a:lnSpc>
            </a:pPr>
            <a:endParaRPr sz="2403" dirty="0">
              <a:latin typeface="Calibri"/>
              <a:cs typeface="Calibri"/>
            </a:endParaRPr>
          </a:p>
          <a:p>
            <a:pPr marL="9246" marR="166879">
              <a:spcBef>
                <a:spcPts val="4"/>
              </a:spcBef>
            </a:pPr>
            <a:r>
              <a:rPr sz="1947" spc="-4" dirty="0">
                <a:latin typeface="Calibri"/>
                <a:cs typeface="Calibri"/>
              </a:rPr>
              <a:t>Very </a:t>
            </a:r>
            <a:r>
              <a:rPr sz="1947" dirty="0">
                <a:latin typeface="Calibri"/>
                <a:cs typeface="Calibri"/>
              </a:rPr>
              <a:t>large language models </a:t>
            </a:r>
            <a:r>
              <a:rPr sz="1947" spc="-4" dirty="0">
                <a:latin typeface="Calibri"/>
                <a:cs typeface="Calibri"/>
              </a:rPr>
              <a:t>seem </a:t>
            </a:r>
            <a:r>
              <a:rPr sz="1947" dirty="0">
                <a:latin typeface="Calibri"/>
                <a:cs typeface="Calibri"/>
              </a:rPr>
              <a:t>to </a:t>
            </a:r>
            <a:r>
              <a:rPr sz="1947" spc="-4" dirty="0">
                <a:latin typeface="Calibri"/>
                <a:cs typeface="Calibri"/>
              </a:rPr>
              <a:t>perform some </a:t>
            </a:r>
            <a:r>
              <a:rPr sz="1947" dirty="0">
                <a:latin typeface="Calibri"/>
                <a:cs typeface="Calibri"/>
              </a:rPr>
              <a:t>kind </a:t>
            </a:r>
            <a:r>
              <a:rPr sz="1947" spc="-4" dirty="0">
                <a:latin typeface="Calibri"/>
                <a:cs typeface="Calibri"/>
              </a:rPr>
              <a:t>of </a:t>
            </a:r>
            <a:r>
              <a:rPr sz="1947" dirty="0">
                <a:latin typeface="Calibri"/>
                <a:cs typeface="Calibri"/>
              </a:rPr>
              <a:t>learning </a:t>
            </a:r>
            <a:r>
              <a:rPr sz="1947" b="1" spc="-4" dirty="0">
                <a:latin typeface="Calibri"/>
                <a:cs typeface="Calibri"/>
              </a:rPr>
              <a:t>without gradient  </a:t>
            </a:r>
            <a:r>
              <a:rPr sz="1947" b="1" dirty="0">
                <a:latin typeface="Calibri"/>
                <a:cs typeface="Calibri"/>
              </a:rPr>
              <a:t>steps </a:t>
            </a:r>
            <a:r>
              <a:rPr sz="1947" spc="-4" dirty="0">
                <a:latin typeface="Calibri"/>
                <a:cs typeface="Calibri"/>
              </a:rPr>
              <a:t>simply from </a:t>
            </a:r>
            <a:r>
              <a:rPr sz="1947" dirty="0">
                <a:latin typeface="Calibri"/>
                <a:cs typeface="Calibri"/>
              </a:rPr>
              <a:t>examples you </a:t>
            </a:r>
            <a:r>
              <a:rPr sz="1947" spc="-4" dirty="0">
                <a:latin typeface="Calibri"/>
                <a:cs typeface="Calibri"/>
              </a:rPr>
              <a:t>provide </a:t>
            </a:r>
            <a:r>
              <a:rPr sz="1947" dirty="0">
                <a:latin typeface="Calibri"/>
                <a:cs typeface="Calibri"/>
              </a:rPr>
              <a:t>within their</a:t>
            </a:r>
            <a:r>
              <a:rPr sz="1947" spc="-37" dirty="0">
                <a:latin typeface="Calibri"/>
                <a:cs typeface="Calibri"/>
              </a:rPr>
              <a:t> </a:t>
            </a:r>
            <a:r>
              <a:rPr sz="1947" dirty="0">
                <a:latin typeface="Calibri"/>
                <a:cs typeface="Calibri"/>
              </a:rPr>
              <a:t>contexts.</a:t>
            </a:r>
          </a:p>
          <a:p>
            <a:pPr>
              <a:spcBef>
                <a:spcPts val="4"/>
              </a:spcBef>
            </a:pPr>
            <a:endParaRPr sz="2403" dirty="0">
              <a:latin typeface="Calibri"/>
              <a:cs typeface="Calibri"/>
            </a:endParaRPr>
          </a:p>
          <a:p>
            <a:pPr marL="9246"/>
            <a:r>
              <a:rPr sz="1947" spc="-4" dirty="0">
                <a:latin typeface="Calibri"/>
                <a:cs typeface="Calibri"/>
              </a:rPr>
              <a:t>GPT-3 </a:t>
            </a:r>
            <a:r>
              <a:rPr sz="1947" dirty="0">
                <a:latin typeface="Calibri"/>
                <a:cs typeface="Calibri"/>
              </a:rPr>
              <a:t>is the </a:t>
            </a:r>
            <a:r>
              <a:rPr sz="1947" spc="-4" dirty="0">
                <a:latin typeface="Calibri"/>
                <a:cs typeface="Calibri"/>
              </a:rPr>
              <a:t>canonical </a:t>
            </a:r>
            <a:r>
              <a:rPr sz="1947" dirty="0">
                <a:latin typeface="Calibri"/>
                <a:cs typeface="Calibri"/>
              </a:rPr>
              <a:t>example </a:t>
            </a:r>
            <a:r>
              <a:rPr sz="1947" spc="-4" dirty="0">
                <a:latin typeface="Calibri"/>
                <a:cs typeface="Calibri"/>
              </a:rPr>
              <a:t>of </a:t>
            </a:r>
            <a:r>
              <a:rPr sz="1947" dirty="0">
                <a:latin typeface="Calibri"/>
                <a:cs typeface="Calibri"/>
              </a:rPr>
              <a:t>this. </a:t>
            </a:r>
            <a:r>
              <a:rPr sz="1947" spc="-4" dirty="0">
                <a:latin typeface="Calibri"/>
                <a:cs typeface="Calibri"/>
              </a:rPr>
              <a:t>The </a:t>
            </a:r>
            <a:r>
              <a:rPr sz="1947" dirty="0">
                <a:latin typeface="Calibri"/>
                <a:cs typeface="Calibri"/>
              </a:rPr>
              <a:t>largest </a:t>
            </a:r>
            <a:r>
              <a:rPr sz="1947" spc="-4" dirty="0">
                <a:latin typeface="Calibri"/>
                <a:cs typeface="Calibri"/>
              </a:rPr>
              <a:t>T5 </a:t>
            </a:r>
            <a:r>
              <a:rPr sz="1947" dirty="0">
                <a:latin typeface="Calibri"/>
                <a:cs typeface="Calibri"/>
              </a:rPr>
              <a:t>model </a:t>
            </a:r>
            <a:r>
              <a:rPr sz="1947" spc="-4" dirty="0">
                <a:latin typeface="Calibri"/>
                <a:cs typeface="Calibri"/>
              </a:rPr>
              <a:t>had 11 billion</a:t>
            </a:r>
            <a:r>
              <a:rPr sz="1947" spc="-69" dirty="0">
                <a:latin typeface="Calibri"/>
                <a:cs typeface="Calibri"/>
              </a:rPr>
              <a:t> </a:t>
            </a:r>
            <a:r>
              <a:rPr sz="1947" spc="-4" dirty="0">
                <a:latin typeface="Calibri"/>
                <a:cs typeface="Calibri"/>
              </a:rPr>
              <a:t>parameters.</a:t>
            </a:r>
            <a:endParaRPr sz="1947" dirty="0">
              <a:latin typeface="Calibri"/>
              <a:cs typeface="Calibri"/>
            </a:endParaRPr>
          </a:p>
          <a:p>
            <a:pPr marL="9246">
              <a:spcBef>
                <a:spcPts val="418"/>
              </a:spcBef>
            </a:pPr>
            <a:r>
              <a:rPr sz="1947" b="1" spc="-8" dirty="0">
                <a:latin typeface="Calibri"/>
                <a:cs typeface="Calibri"/>
              </a:rPr>
              <a:t>GPT-3 </a:t>
            </a:r>
            <a:r>
              <a:rPr sz="1947" b="1" dirty="0">
                <a:latin typeface="Calibri"/>
                <a:cs typeface="Calibri"/>
              </a:rPr>
              <a:t>has </a:t>
            </a:r>
            <a:r>
              <a:rPr sz="1947" b="1" spc="-4" dirty="0">
                <a:latin typeface="Calibri"/>
                <a:cs typeface="Calibri"/>
              </a:rPr>
              <a:t>175 billion</a:t>
            </a:r>
            <a:r>
              <a:rPr sz="1947" b="1" spc="-11" dirty="0">
                <a:latin typeface="Calibri"/>
                <a:cs typeface="Calibri"/>
              </a:rPr>
              <a:t> </a:t>
            </a:r>
            <a:r>
              <a:rPr sz="1947" b="1" dirty="0">
                <a:latin typeface="Calibri"/>
                <a:cs typeface="Calibri"/>
              </a:rPr>
              <a:t>parameters.</a:t>
            </a:r>
            <a:endParaRPr sz="1947" dirty="0">
              <a:latin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F0ABC-50AE-402F-89CD-1A6DAC99E4C8}"/>
              </a:ext>
            </a:extLst>
          </p:cNvPr>
          <p:cNvSpPr txBox="1"/>
          <p:nvPr/>
        </p:nvSpPr>
        <p:spPr>
          <a:xfrm>
            <a:off x="134471" y="6488295"/>
            <a:ext cx="909223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7553">
              <a:defRPr/>
            </a:pPr>
            <a:r>
              <a:rPr lang="en-US" sz="1165" dirty="0">
                <a:solidFill>
                  <a:prstClr val="black"/>
                </a:solidFill>
                <a:latin typeface="Calibri"/>
              </a:rPr>
              <a:t>John Hewitt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3AB205B-D16C-4E1A-B93A-B21E6A968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222146"/>
            <a:ext cx="8109585" cy="477959"/>
          </a:xfrm>
        </p:spPr>
        <p:txBody>
          <a:bodyPr>
            <a:normAutofit fontScale="90000"/>
          </a:bodyPr>
          <a:lstStyle/>
          <a:p>
            <a:r>
              <a:rPr lang="en-US" sz="3106" dirty="0"/>
              <a:t>GPT-3, </a:t>
            </a:r>
            <a:r>
              <a:rPr lang="en-US" sz="3106" spc="-4" dirty="0"/>
              <a:t>in-context </a:t>
            </a:r>
            <a:r>
              <a:rPr lang="en-US" sz="3106" dirty="0"/>
              <a:t>learning, </a:t>
            </a:r>
            <a:r>
              <a:rPr lang="en-US" sz="3106" spc="-4" dirty="0"/>
              <a:t>very </a:t>
            </a:r>
            <a:r>
              <a:rPr lang="en-US" sz="3106" dirty="0"/>
              <a:t>large</a:t>
            </a:r>
            <a:r>
              <a:rPr lang="en-US" sz="3106" spc="-80" dirty="0"/>
              <a:t> </a:t>
            </a:r>
            <a:r>
              <a:rPr lang="en-US" sz="3106" spc="-4" dirty="0"/>
              <a:t>models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647579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CDC4445-211B-4395-854E-58C9C4811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222146"/>
            <a:ext cx="8109585" cy="477959"/>
          </a:xfrm>
        </p:spPr>
        <p:txBody>
          <a:bodyPr>
            <a:normAutofit fontScale="90000"/>
          </a:bodyPr>
          <a:lstStyle/>
          <a:p>
            <a:r>
              <a:rPr lang="en-US" sz="3106" dirty="0"/>
              <a:t>GPT-3, </a:t>
            </a:r>
            <a:r>
              <a:rPr lang="en-US" sz="3106" spc="-4" dirty="0"/>
              <a:t>in-context </a:t>
            </a:r>
            <a:r>
              <a:rPr lang="en-US" sz="3106" dirty="0"/>
              <a:t>learning, </a:t>
            </a:r>
            <a:r>
              <a:rPr lang="en-US" sz="3106" spc="-4" dirty="0"/>
              <a:t>very </a:t>
            </a:r>
            <a:r>
              <a:rPr lang="en-US" sz="3106" dirty="0"/>
              <a:t>large</a:t>
            </a:r>
            <a:r>
              <a:rPr lang="en-US" sz="3106" spc="-80" dirty="0"/>
              <a:t> </a:t>
            </a:r>
            <a:r>
              <a:rPr lang="en-US" sz="3106" spc="-4" dirty="0"/>
              <a:t>models</a:t>
            </a:r>
            <a:endParaRPr lang="en-US" b="0" dirty="0"/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422911" y="1824358"/>
            <a:ext cx="8233539" cy="1627984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 marR="171501">
              <a:spcBef>
                <a:spcPts val="73"/>
              </a:spcBef>
            </a:pPr>
            <a:r>
              <a:rPr sz="1747" spc="-4" dirty="0">
                <a:latin typeface="+mj-lt"/>
              </a:rPr>
              <a:t>Very </a:t>
            </a:r>
            <a:r>
              <a:rPr sz="1747" dirty="0">
                <a:latin typeface="+mj-lt"/>
              </a:rPr>
              <a:t>large language models </a:t>
            </a:r>
            <a:r>
              <a:rPr sz="1747" spc="-4" dirty="0">
                <a:latin typeface="+mj-lt"/>
              </a:rPr>
              <a:t>seem </a:t>
            </a:r>
            <a:r>
              <a:rPr sz="1747" dirty="0">
                <a:latin typeface="+mj-lt"/>
              </a:rPr>
              <a:t>to </a:t>
            </a:r>
            <a:r>
              <a:rPr sz="1747" spc="-4" dirty="0">
                <a:latin typeface="+mj-lt"/>
              </a:rPr>
              <a:t>perform some </a:t>
            </a:r>
            <a:r>
              <a:rPr sz="1747" dirty="0">
                <a:latin typeface="+mj-lt"/>
              </a:rPr>
              <a:t>kind </a:t>
            </a:r>
            <a:r>
              <a:rPr sz="1747" spc="-4" dirty="0">
                <a:latin typeface="+mj-lt"/>
              </a:rPr>
              <a:t>of </a:t>
            </a:r>
            <a:r>
              <a:rPr sz="1747" dirty="0">
                <a:latin typeface="+mj-lt"/>
              </a:rPr>
              <a:t>learning </a:t>
            </a:r>
            <a:r>
              <a:rPr sz="1747" b="1" spc="-4" dirty="0">
                <a:latin typeface="+mj-lt"/>
                <a:cs typeface="Calibri"/>
              </a:rPr>
              <a:t>without gradient  </a:t>
            </a:r>
            <a:r>
              <a:rPr sz="1747" b="1" dirty="0">
                <a:latin typeface="+mj-lt"/>
                <a:cs typeface="Calibri"/>
              </a:rPr>
              <a:t>steps </a:t>
            </a:r>
            <a:r>
              <a:rPr sz="1747" spc="-4" dirty="0">
                <a:latin typeface="+mj-lt"/>
              </a:rPr>
              <a:t>simply from </a:t>
            </a:r>
            <a:r>
              <a:rPr sz="1747" dirty="0">
                <a:latin typeface="+mj-lt"/>
              </a:rPr>
              <a:t>examples you </a:t>
            </a:r>
            <a:r>
              <a:rPr sz="1747" spc="-4" dirty="0">
                <a:latin typeface="+mj-lt"/>
              </a:rPr>
              <a:t>provide </a:t>
            </a:r>
            <a:r>
              <a:rPr sz="1747" dirty="0">
                <a:latin typeface="+mj-lt"/>
              </a:rPr>
              <a:t>within their</a:t>
            </a:r>
            <a:r>
              <a:rPr sz="1747" spc="-22" dirty="0">
                <a:latin typeface="+mj-lt"/>
              </a:rPr>
              <a:t> </a:t>
            </a:r>
            <a:r>
              <a:rPr sz="1747" dirty="0">
                <a:latin typeface="+mj-lt"/>
              </a:rPr>
              <a:t>contexts.</a:t>
            </a:r>
          </a:p>
          <a:p>
            <a:pPr>
              <a:spcBef>
                <a:spcPts val="4"/>
              </a:spcBef>
            </a:pPr>
            <a:endParaRPr sz="1747" dirty="0">
              <a:latin typeface="+mj-lt"/>
            </a:endParaRPr>
          </a:p>
          <a:p>
            <a:pPr marL="9246" marR="3698"/>
            <a:r>
              <a:rPr sz="1747" spc="-4" dirty="0">
                <a:latin typeface="+mj-lt"/>
              </a:rPr>
              <a:t>The </a:t>
            </a:r>
            <a:r>
              <a:rPr sz="1747" dirty="0">
                <a:latin typeface="+mj-lt"/>
              </a:rPr>
              <a:t>in-context examples </a:t>
            </a:r>
            <a:r>
              <a:rPr sz="1747" spc="-4" dirty="0">
                <a:latin typeface="+mj-lt"/>
              </a:rPr>
              <a:t>seem </a:t>
            </a:r>
            <a:r>
              <a:rPr sz="1747" dirty="0">
                <a:latin typeface="+mj-lt"/>
              </a:rPr>
              <a:t>to </a:t>
            </a:r>
            <a:r>
              <a:rPr sz="1747" spc="-4" dirty="0">
                <a:latin typeface="+mj-lt"/>
              </a:rPr>
              <a:t>specify </a:t>
            </a:r>
            <a:r>
              <a:rPr sz="1747" dirty="0">
                <a:latin typeface="+mj-lt"/>
              </a:rPr>
              <a:t>the task to </a:t>
            </a:r>
            <a:r>
              <a:rPr sz="1747" spc="-4" dirty="0">
                <a:latin typeface="+mj-lt"/>
              </a:rPr>
              <a:t>be performed, </a:t>
            </a:r>
            <a:r>
              <a:rPr sz="1747" dirty="0">
                <a:latin typeface="+mj-lt"/>
              </a:rPr>
              <a:t>and the conditional  </a:t>
            </a:r>
            <a:r>
              <a:rPr sz="1747" spc="-4" dirty="0">
                <a:latin typeface="+mj-lt"/>
              </a:rPr>
              <a:t>distribution mocks performing </a:t>
            </a:r>
            <a:r>
              <a:rPr sz="1747" dirty="0">
                <a:latin typeface="+mj-lt"/>
              </a:rPr>
              <a:t>the task to a certain</a:t>
            </a:r>
            <a:r>
              <a:rPr sz="1747" spc="-66" dirty="0">
                <a:latin typeface="+mj-lt"/>
              </a:rPr>
              <a:t> </a:t>
            </a:r>
            <a:r>
              <a:rPr sz="1747" dirty="0">
                <a:latin typeface="+mj-lt"/>
              </a:rPr>
              <a:t>extent.</a:t>
            </a:r>
          </a:p>
          <a:p>
            <a:pPr marL="9246">
              <a:spcBef>
                <a:spcPts val="418"/>
              </a:spcBef>
            </a:pPr>
            <a:r>
              <a:rPr sz="1747" b="1" spc="-4" dirty="0">
                <a:latin typeface="+mj-lt"/>
                <a:cs typeface="Calibri"/>
              </a:rPr>
              <a:t>Input (prefix within </a:t>
            </a:r>
            <a:r>
              <a:rPr sz="1747" b="1" dirty="0">
                <a:latin typeface="+mj-lt"/>
                <a:cs typeface="Calibri"/>
              </a:rPr>
              <a:t>a single </a:t>
            </a:r>
            <a:r>
              <a:rPr sz="1747" b="1" spc="-4" dirty="0">
                <a:latin typeface="+mj-lt"/>
                <a:cs typeface="Calibri"/>
              </a:rPr>
              <a:t>Transformer </a:t>
            </a:r>
            <a:r>
              <a:rPr sz="1747" b="1" dirty="0">
                <a:latin typeface="+mj-lt"/>
                <a:cs typeface="Calibri"/>
              </a:rPr>
              <a:t>decoder</a:t>
            </a:r>
            <a:r>
              <a:rPr sz="1747" b="1" spc="-11" dirty="0">
                <a:latin typeface="+mj-lt"/>
                <a:cs typeface="Calibri"/>
              </a:rPr>
              <a:t> </a:t>
            </a:r>
            <a:r>
              <a:rPr sz="1747" b="1" spc="-4" dirty="0">
                <a:latin typeface="+mj-lt"/>
                <a:cs typeface="Calibri"/>
              </a:rPr>
              <a:t>context):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7550" y="3585702"/>
            <a:ext cx="111401" cy="308969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947" dirty="0">
                <a:latin typeface="Calibri"/>
                <a:cs typeface="Calibri"/>
              </a:rPr>
              <a:t>“</a:t>
            </a:r>
            <a:endParaRPr sz="1947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53439" y="3532450"/>
            <a:ext cx="1456526" cy="1783282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 marR="3698" algn="just">
              <a:lnSpc>
                <a:spcPct val="120000"/>
              </a:lnSpc>
              <a:spcBef>
                <a:spcPts val="73"/>
              </a:spcBef>
              <a:tabLst>
                <a:tab pos="1340112" algn="l"/>
              </a:tabLst>
            </a:pPr>
            <a:r>
              <a:rPr sz="1947" dirty="0">
                <a:latin typeface="Calibri"/>
                <a:cs typeface="Calibri"/>
              </a:rPr>
              <a:t>thanks </a:t>
            </a:r>
            <a:r>
              <a:rPr sz="1947" spc="-4" dirty="0">
                <a:latin typeface="Calibri"/>
                <a:cs typeface="Calibri"/>
              </a:rPr>
              <a:t>-&gt; </a:t>
            </a:r>
            <a:r>
              <a:rPr sz="1947" dirty="0">
                <a:latin typeface="Calibri"/>
                <a:cs typeface="Calibri"/>
              </a:rPr>
              <a:t>merci  </a:t>
            </a:r>
            <a:r>
              <a:rPr sz="1947" spc="-4" dirty="0">
                <a:latin typeface="Calibri"/>
                <a:cs typeface="Calibri"/>
              </a:rPr>
              <a:t>hello -&gt;</a:t>
            </a:r>
            <a:r>
              <a:rPr sz="1947" spc="-62" dirty="0">
                <a:latin typeface="Calibri"/>
                <a:cs typeface="Calibri"/>
              </a:rPr>
              <a:t> </a:t>
            </a:r>
            <a:r>
              <a:rPr sz="1947" spc="-4" dirty="0">
                <a:latin typeface="Calibri"/>
                <a:cs typeface="Calibri"/>
              </a:rPr>
              <a:t>bonjour  </a:t>
            </a:r>
            <a:r>
              <a:rPr sz="1947" dirty="0">
                <a:latin typeface="Calibri"/>
                <a:cs typeface="Calibri"/>
              </a:rPr>
              <a:t>mint </a:t>
            </a:r>
            <a:r>
              <a:rPr sz="1947" spc="-4" dirty="0">
                <a:latin typeface="Calibri"/>
                <a:cs typeface="Calibri"/>
              </a:rPr>
              <a:t>-&gt; </a:t>
            </a:r>
            <a:r>
              <a:rPr sz="1947" dirty="0">
                <a:latin typeface="Calibri"/>
                <a:cs typeface="Calibri"/>
              </a:rPr>
              <a:t>menthe  </a:t>
            </a:r>
            <a:r>
              <a:rPr sz="1947" spc="-4" dirty="0">
                <a:latin typeface="Calibri"/>
                <a:cs typeface="Calibri"/>
              </a:rPr>
              <a:t>otter</a:t>
            </a:r>
            <a:r>
              <a:rPr sz="1947" spc="-8" dirty="0">
                <a:latin typeface="Calibri"/>
                <a:cs typeface="Calibri"/>
              </a:rPr>
              <a:t> </a:t>
            </a:r>
            <a:r>
              <a:rPr sz="1947" spc="-4" dirty="0">
                <a:latin typeface="Calibri"/>
                <a:cs typeface="Calibri"/>
              </a:rPr>
              <a:t>-&gt;	</a:t>
            </a:r>
            <a:r>
              <a:rPr sz="1947" dirty="0">
                <a:latin typeface="Calibri"/>
                <a:cs typeface="Calibri"/>
              </a:rPr>
              <a:t>”</a:t>
            </a:r>
            <a:endParaRPr sz="1947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7550" y="4810698"/>
            <a:ext cx="3113204" cy="1013209"/>
          </a:xfrm>
          <a:prstGeom prst="rect">
            <a:avLst/>
          </a:prstGeom>
        </p:spPr>
        <p:txBody>
          <a:bodyPr vert="horz" wrap="square" lIns="0" tIns="62403" rIns="0" bIns="0" rtlCol="0">
            <a:spAutoFit/>
          </a:bodyPr>
          <a:lstStyle/>
          <a:p>
            <a:pPr marL="9246">
              <a:spcBef>
                <a:spcPts val="491"/>
              </a:spcBef>
            </a:pPr>
            <a:r>
              <a:rPr sz="1947" b="1" spc="-4" dirty="0">
                <a:latin typeface="Calibri"/>
                <a:cs typeface="Calibri"/>
              </a:rPr>
              <a:t>Output (conditional</a:t>
            </a:r>
            <a:r>
              <a:rPr sz="1947" b="1" spc="8" dirty="0">
                <a:latin typeface="Calibri"/>
                <a:cs typeface="Calibri"/>
              </a:rPr>
              <a:t> </a:t>
            </a:r>
            <a:r>
              <a:rPr sz="1947" b="1" spc="-4" dirty="0">
                <a:latin typeface="Calibri"/>
                <a:cs typeface="Calibri"/>
              </a:rPr>
              <a:t>generations):</a:t>
            </a:r>
            <a:endParaRPr sz="1947">
              <a:latin typeface="Calibri"/>
              <a:cs typeface="Calibri"/>
            </a:endParaRPr>
          </a:p>
          <a:p>
            <a:pPr marL="674911">
              <a:spcBef>
                <a:spcPts val="418"/>
              </a:spcBef>
            </a:pPr>
            <a:r>
              <a:rPr sz="1947" spc="-4" dirty="0">
                <a:latin typeface="Calibri"/>
                <a:cs typeface="Calibri"/>
              </a:rPr>
              <a:t>loutre…”</a:t>
            </a:r>
            <a:endParaRPr sz="1947">
              <a:latin typeface="Calibri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5B29DC-F779-4A5A-8503-D71495066949}"/>
              </a:ext>
            </a:extLst>
          </p:cNvPr>
          <p:cNvSpPr txBox="1"/>
          <p:nvPr/>
        </p:nvSpPr>
        <p:spPr>
          <a:xfrm>
            <a:off x="134471" y="6488295"/>
            <a:ext cx="909223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7553">
              <a:defRPr/>
            </a:pPr>
            <a:r>
              <a:rPr lang="en-US" sz="1165" dirty="0">
                <a:solidFill>
                  <a:prstClr val="black"/>
                </a:solidFill>
                <a:latin typeface="Calibri"/>
              </a:rPr>
              <a:t>John Hewitt</a:t>
            </a:r>
          </a:p>
        </p:txBody>
      </p:sp>
    </p:spTree>
    <p:extLst>
      <p:ext uri="{BB962C8B-B14F-4D97-AF65-F5344CB8AC3E}">
        <p14:creationId xmlns:p14="http://schemas.microsoft.com/office/powerpoint/2010/main" val="4587618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87551" y="1774726"/>
            <a:ext cx="7675077" cy="608602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 marR="3698">
              <a:spcBef>
                <a:spcPts val="73"/>
              </a:spcBef>
            </a:pPr>
            <a:r>
              <a:rPr sz="1947" spc="-4" dirty="0">
                <a:latin typeface="Calibri"/>
                <a:cs typeface="Calibri"/>
              </a:rPr>
              <a:t>Very </a:t>
            </a:r>
            <a:r>
              <a:rPr sz="1947" dirty="0">
                <a:latin typeface="Calibri"/>
                <a:cs typeface="Calibri"/>
              </a:rPr>
              <a:t>large language models </a:t>
            </a:r>
            <a:r>
              <a:rPr sz="1947" spc="-4" dirty="0">
                <a:latin typeface="Calibri"/>
                <a:cs typeface="Calibri"/>
              </a:rPr>
              <a:t>seem </a:t>
            </a:r>
            <a:r>
              <a:rPr sz="1947" dirty="0">
                <a:latin typeface="Calibri"/>
                <a:cs typeface="Calibri"/>
              </a:rPr>
              <a:t>to </a:t>
            </a:r>
            <a:r>
              <a:rPr sz="1947" spc="-4" dirty="0">
                <a:latin typeface="Calibri"/>
                <a:cs typeface="Calibri"/>
              </a:rPr>
              <a:t>perform some </a:t>
            </a:r>
            <a:r>
              <a:rPr sz="1947" dirty="0">
                <a:latin typeface="Calibri"/>
                <a:cs typeface="Calibri"/>
              </a:rPr>
              <a:t>kind </a:t>
            </a:r>
            <a:r>
              <a:rPr sz="1947" spc="-4" dirty="0">
                <a:latin typeface="Calibri"/>
                <a:cs typeface="Calibri"/>
              </a:rPr>
              <a:t>of </a:t>
            </a:r>
            <a:r>
              <a:rPr sz="1947" dirty="0">
                <a:latin typeface="Calibri"/>
                <a:cs typeface="Calibri"/>
              </a:rPr>
              <a:t>learning </a:t>
            </a:r>
            <a:r>
              <a:rPr sz="1947" b="1" spc="-4" dirty="0">
                <a:latin typeface="Calibri"/>
                <a:cs typeface="Calibri"/>
              </a:rPr>
              <a:t>without gradient  </a:t>
            </a:r>
            <a:r>
              <a:rPr sz="1947" b="1" dirty="0">
                <a:latin typeface="Calibri"/>
                <a:cs typeface="Calibri"/>
              </a:rPr>
              <a:t>steps </a:t>
            </a:r>
            <a:r>
              <a:rPr sz="1947" spc="-4" dirty="0">
                <a:latin typeface="Calibri"/>
                <a:cs typeface="Calibri"/>
              </a:rPr>
              <a:t>simply from </a:t>
            </a:r>
            <a:r>
              <a:rPr sz="1947" dirty="0">
                <a:latin typeface="Calibri"/>
                <a:cs typeface="Calibri"/>
              </a:rPr>
              <a:t>examples you </a:t>
            </a:r>
            <a:r>
              <a:rPr sz="1947" spc="-4" dirty="0">
                <a:latin typeface="Calibri"/>
                <a:cs typeface="Calibri"/>
              </a:rPr>
              <a:t>provide </a:t>
            </a:r>
            <a:r>
              <a:rPr sz="1947" dirty="0">
                <a:latin typeface="Calibri"/>
                <a:cs typeface="Calibri"/>
              </a:rPr>
              <a:t>within their</a:t>
            </a:r>
            <a:r>
              <a:rPr sz="1947" spc="-22" dirty="0">
                <a:latin typeface="Calibri"/>
                <a:cs typeface="Calibri"/>
              </a:rPr>
              <a:t> </a:t>
            </a:r>
            <a:r>
              <a:rPr sz="1947" dirty="0">
                <a:latin typeface="Calibri"/>
                <a:cs typeface="Calibri"/>
              </a:rPr>
              <a:t>contexts.</a:t>
            </a:r>
            <a:endParaRPr sz="1947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03754" y="2468276"/>
            <a:ext cx="7100364" cy="31067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553B94F-5B82-4FB2-A3D2-962609BAE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222146"/>
            <a:ext cx="8109585" cy="477959"/>
          </a:xfrm>
        </p:spPr>
        <p:txBody>
          <a:bodyPr>
            <a:normAutofit fontScale="90000"/>
          </a:bodyPr>
          <a:lstStyle/>
          <a:p>
            <a:r>
              <a:rPr lang="en-US" sz="3106" dirty="0"/>
              <a:t>GPT-3, </a:t>
            </a:r>
            <a:r>
              <a:rPr lang="en-US" sz="3106" spc="-4" dirty="0"/>
              <a:t>in-context </a:t>
            </a:r>
            <a:r>
              <a:rPr lang="en-US" sz="3106" dirty="0"/>
              <a:t>learning, </a:t>
            </a:r>
            <a:r>
              <a:rPr lang="en-US" sz="3106" spc="-4" dirty="0"/>
              <a:t>very </a:t>
            </a:r>
            <a:r>
              <a:rPr lang="en-US" sz="3106" dirty="0"/>
              <a:t>large</a:t>
            </a:r>
            <a:r>
              <a:rPr lang="en-US" sz="3106" spc="-80" dirty="0"/>
              <a:t> </a:t>
            </a:r>
            <a:r>
              <a:rPr lang="en-US" sz="3106" spc="-4" dirty="0"/>
              <a:t>models</a:t>
            </a:r>
            <a:endParaRPr lang="en-US" b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60D0B3-822A-4427-B8B8-96A32BBBE204}"/>
              </a:ext>
            </a:extLst>
          </p:cNvPr>
          <p:cNvSpPr txBox="1"/>
          <p:nvPr/>
        </p:nvSpPr>
        <p:spPr>
          <a:xfrm>
            <a:off x="134471" y="6488295"/>
            <a:ext cx="909223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7553">
              <a:defRPr/>
            </a:pPr>
            <a:r>
              <a:rPr lang="en-US" sz="1165" dirty="0">
                <a:solidFill>
                  <a:prstClr val="black"/>
                </a:solidFill>
                <a:latin typeface="Calibri"/>
              </a:rPr>
              <a:t>John Hewitt</a:t>
            </a:r>
          </a:p>
        </p:txBody>
      </p:sp>
    </p:spTree>
    <p:extLst>
      <p:ext uri="{BB962C8B-B14F-4D97-AF65-F5344CB8AC3E}">
        <p14:creationId xmlns:p14="http://schemas.microsoft.com/office/powerpoint/2010/main" val="5667370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9C0C55-C142-4C5B-9B92-9DB09F138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222145"/>
            <a:ext cx="8109585" cy="433151"/>
          </a:xfrm>
        </p:spPr>
        <p:txBody>
          <a:bodyPr>
            <a:normAutofit fontScale="90000"/>
          </a:bodyPr>
          <a:lstStyle/>
          <a:p>
            <a:r>
              <a:rPr lang="en-US" b="0" dirty="0"/>
              <a:t>Transformers in vision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1EC43864-11D6-4BD5-A21F-C2B5AB2DCD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62" y="1150591"/>
            <a:ext cx="8860003" cy="48097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717177-15A2-4112-973A-DB5F9753752D}"/>
              </a:ext>
            </a:extLst>
          </p:cNvPr>
          <p:cNvSpPr txBox="1"/>
          <p:nvPr/>
        </p:nvSpPr>
        <p:spPr>
          <a:xfrm>
            <a:off x="5784407" y="6488295"/>
            <a:ext cx="3473244" cy="271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65" dirty="0">
                <a:hlinkClick r:id="rId3"/>
              </a:rPr>
              <a:t>https://www.youtube.com/watch?v=TrdevFK_am4</a:t>
            </a:r>
            <a:r>
              <a:rPr lang="en-US" sz="1165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59B96F-E56C-4B51-9E6A-464610290443}"/>
              </a:ext>
            </a:extLst>
          </p:cNvPr>
          <p:cNvSpPr txBox="1"/>
          <p:nvPr/>
        </p:nvSpPr>
        <p:spPr>
          <a:xfrm>
            <a:off x="134471" y="6488295"/>
            <a:ext cx="5035353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65" dirty="0" err="1"/>
              <a:t>Dosovitskiy</a:t>
            </a:r>
            <a:r>
              <a:rPr lang="en-US" sz="1165" dirty="0"/>
              <a:t>, ICLR 2021, </a:t>
            </a:r>
            <a:r>
              <a:rPr lang="en-US" sz="1165" dirty="0">
                <a:hlinkClick r:id="rId4"/>
              </a:rPr>
              <a:t>https://github.com/google-research/vision_transformer</a:t>
            </a:r>
            <a:r>
              <a:rPr lang="en-US" sz="1165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96245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DF5E-D8B9-4196-8D23-A28B42ABC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222145"/>
            <a:ext cx="8109585" cy="433151"/>
          </a:xfrm>
        </p:spPr>
        <p:txBody>
          <a:bodyPr>
            <a:normAutofit fontScale="90000"/>
          </a:bodyPr>
          <a:lstStyle/>
          <a:p>
            <a:r>
              <a:rPr lang="en-US" b="0" dirty="0"/>
              <a:t>Cross-modal transformers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363443-4B75-4B70-91ED-F40D7F8502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83" t="27109" r="21721" b="23954"/>
          <a:stretch/>
        </p:blipFill>
        <p:spPr>
          <a:xfrm>
            <a:off x="506731" y="1217392"/>
            <a:ext cx="8178334" cy="39428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784933-6D7C-4020-ABA1-BBB8ACBC206A}"/>
              </a:ext>
            </a:extLst>
          </p:cNvPr>
          <p:cNvSpPr txBox="1"/>
          <p:nvPr/>
        </p:nvSpPr>
        <p:spPr>
          <a:xfrm>
            <a:off x="134471" y="6488295"/>
            <a:ext cx="5107488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65" dirty="0">
                <a:latin typeface="+mj-lt"/>
                <a:cs typeface="Arial" panose="020B0604020202020204" pitchFamily="34" charset="0"/>
              </a:rPr>
              <a:t>Chen et al., “</a:t>
            </a:r>
            <a:r>
              <a:rPr lang="en-US" sz="1165" dirty="0"/>
              <a:t>UNITER: Learning </a:t>
            </a:r>
            <a:r>
              <a:rPr lang="en-US" sz="1165" dirty="0" err="1"/>
              <a:t>UNiversal</a:t>
            </a:r>
            <a:r>
              <a:rPr lang="en-US" sz="1165" dirty="0"/>
              <a:t> Image-</a:t>
            </a:r>
            <a:r>
              <a:rPr lang="en-US" sz="1165" dirty="0" err="1"/>
              <a:t>TExt</a:t>
            </a:r>
            <a:r>
              <a:rPr lang="en-US" sz="1165" dirty="0"/>
              <a:t> Representations</a:t>
            </a:r>
            <a:r>
              <a:rPr lang="en-US" sz="1165" dirty="0">
                <a:latin typeface="+mj-lt"/>
                <a:cs typeface="Arial" panose="020B0604020202020204" pitchFamily="34" charset="0"/>
              </a:rPr>
              <a:t>”, </a:t>
            </a:r>
            <a:r>
              <a:rPr lang="en-US" sz="1165" dirty="0" err="1">
                <a:latin typeface="+mj-lt"/>
                <a:cs typeface="Arial" panose="020B0604020202020204" pitchFamily="34" charset="0"/>
              </a:rPr>
              <a:t>arxiv</a:t>
            </a:r>
            <a:r>
              <a:rPr lang="en-US" sz="1165" dirty="0">
                <a:latin typeface="+mj-lt"/>
                <a:cs typeface="Arial" panose="020B0604020202020204" pitchFamily="34" charset="0"/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32086376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DF5E-D8B9-4196-8D23-A28B42ABC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222145"/>
            <a:ext cx="8109585" cy="433151"/>
          </a:xfrm>
        </p:spPr>
        <p:txBody>
          <a:bodyPr>
            <a:normAutofit fontScale="90000"/>
          </a:bodyPr>
          <a:lstStyle/>
          <a:p>
            <a:r>
              <a:rPr lang="en-US" b="0" dirty="0"/>
              <a:t>Cross-modal transformers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CF0CCD-B211-4604-97BD-314A9EC551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89" t="24814" r="14086" b="40012"/>
          <a:stretch/>
        </p:blipFill>
        <p:spPr>
          <a:xfrm>
            <a:off x="392133" y="1226936"/>
            <a:ext cx="8441268" cy="28342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90FA0B-EB59-416A-843C-8B8AF4C75A6C}"/>
              </a:ext>
            </a:extLst>
          </p:cNvPr>
          <p:cNvSpPr txBox="1"/>
          <p:nvPr/>
        </p:nvSpPr>
        <p:spPr>
          <a:xfrm>
            <a:off x="134472" y="6488295"/>
            <a:ext cx="7593745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65" dirty="0"/>
              <a:t>Lu et al., “</a:t>
            </a:r>
            <a:r>
              <a:rPr lang="en-US" sz="1165" dirty="0" err="1"/>
              <a:t>ViLBERT</a:t>
            </a:r>
            <a:r>
              <a:rPr lang="en-US" sz="1165" dirty="0"/>
              <a:t>: Pretraining Task-Agnostic </a:t>
            </a:r>
            <a:r>
              <a:rPr lang="en-US" sz="1165" dirty="0" err="1"/>
              <a:t>Visiolinguistic</a:t>
            </a:r>
            <a:r>
              <a:rPr lang="en-US" sz="1165" dirty="0"/>
              <a:t> Representations for Vision-and-Language Tasks”, </a:t>
            </a:r>
            <a:r>
              <a:rPr lang="en-US" sz="1165" dirty="0" err="1"/>
              <a:t>NeurIPS</a:t>
            </a:r>
            <a:r>
              <a:rPr lang="en-US" sz="1165" dirty="0"/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32481765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DF5E-D8B9-4196-8D23-A28B42ABC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222145"/>
            <a:ext cx="8109585" cy="433151"/>
          </a:xfrm>
        </p:spPr>
        <p:txBody>
          <a:bodyPr>
            <a:normAutofit fontScale="90000"/>
          </a:bodyPr>
          <a:lstStyle/>
          <a:p>
            <a:r>
              <a:rPr lang="en-US" b="0" dirty="0"/>
              <a:t>Cross-modal transformers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17A5C1-382A-47A0-B7CE-A1A7E2B440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49" t="25389" r="10645" b="27777"/>
          <a:stretch/>
        </p:blipFill>
        <p:spPr>
          <a:xfrm>
            <a:off x="411220" y="1379625"/>
            <a:ext cx="8331103" cy="33351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62D872-AC1A-430B-A123-2D3DDC70DD1E}"/>
              </a:ext>
            </a:extLst>
          </p:cNvPr>
          <p:cNvSpPr txBox="1"/>
          <p:nvPr/>
        </p:nvSpPr>
        <p:spPr>
          <a:xfrm>
            <a:off x="134471" y="6488295"/>
            <a:ext cx="6811480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65" dirty="0">
                <a:latin typeface="+mj-lt"/>
                <a:cs typeface="Arial" panose="020B0604020202020204" pitchFamily="34" charset="0"/>
              </a:rPr>
              <a:t>Tan and Bansal, “LXMERT: Learning Cross-Modality Encoder </a:t>
            </a:r>
            <a:r>
              <a:rPr lang="en-US" sz="1165" dirty="0" err="1">
                <a:latin typeface="+mj-lt"/>
                <a:cs typeface="Arial" panose="020B0604020202020204" pitchFamily="34" charset="0"/>
              </a:rPr>
              <a:t>Representationsfrom</a:t>
            </a:r>
            <a:r>
              <a:rPr lang="en-US" sz="1165" dirty="0">
                <a:latin typeface="+mj-lt"/>
                <a:cs typeface="Arial" panose="020B0604020202020204" pitchFamily="34" charset="0"/>
              </a:rPr>
              <a:t> Transformers”, EMNLP 2019</a:t>
            </a:r>
          </a:p>
        </p:txBody>
      </p:sp>
    </p:spTree>
    <p:extLst>
      <p:ext uri="{BB962C8B-B14F-4D97-AF65-F5344CB8AC3E}">
        <p14:creationId xmlns:p14="http://schemas.microsoft.com/office/powerpoint/2010/main" val="11010769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DDF58-37D7-4556-B1DC-87D3E6227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222145"/>
            <a:ext cx="8109585" cy="433151"/>
          </a:xfrm>
        </p:spPr>
        <p:txBody>
          <a:bodyPr>
            <a:normAutofit fontScale="90000"/>
          </a:bodyPr>
          <a:lstStyle/>
          <a:p>
            <a:r>
              <a:rPr lang="en-US" b="0" dirty="0"/>
              <a:t>Visual Commonsense Reasoning leaderboard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2819EC-A96B-4011-8E86-086AD23575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376" t="8757" r="21828" b="5029"/>
          <a:stretch/>
        </p:blipFill>
        <p:spPr>
          <a:xfrm>
            <a:off x="4561524" y="800492"/>
            <a:ext cx="3855401" cy="57009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E00487-6568-421F-8B90-C5557204F439}"/>
              </a:ext>
            </a:extLst>
          </p:cNvPr>
          <p:cNvSpPr/>
          <p:nvPr/>
        </p:nvSpPr>
        <p:spPr>
          <a:xfrm>
            <a:off x="134472" y="6501428"/>
            <a:ext cx="3063659" cy="2716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65" dirty="0">
                <a:hlinkClick r:id="rId3"/>
              </a:rPr>
              <a:t>https://visualcommonsense.com/leaderboard/</a:t>
            </a:r>
            <a:r>
              <a:rPr lang="en-US" sz="1165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1990D2-F9C9-4BD1-8CCE-9ADB0BF85F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785" t="26918" r="21291" b="21087"/>
          <a:stretch/>
        </p:blipFill>
        <p:spPr>
          <a:xfrm>
            <a:off x="506730" y="833283"/>
            <a:ext cx="4054793" cy="201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187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59560" y="3632016"/>
            <a:ext cx="1337361" cy="46649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034658" y="3624991"/>
            <a:ext cx="983652" cy="457407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algn="ctr">
              <a:spcBef>
                <a:spcPts val="73"/>
              </a:spcBef>
            </a:pPr>
            <a:r>
              <a:rPr sz="1456" spc="19" dirty="0">
                <a:latin typeface="Calibri"/>
                <a:cs typeface="Calibri"/>
              </a:rPr>
              <a:t>Transformer</a:t>
            </a:r>
            <a:endParaRPr sz="1456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456" spc="29" dirty="0">
                <a:latin typeface="Calibri"/>
                <a:cs typeface="Calibri"/>
              </a:rPr>
              <a:t>Encoder</a:t>
            </a:r>
            <a:endParaRPr sz="1456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6585" y="4487351"/>
            <a:ext cx="1337361" cy="46649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090389" y="4480972"/>
            <a:ext cx="986888" cy="457407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 marR="3698" indent="277360">
              <a:spcBef>
                <a:spcPts val="73"/>
              </a:spcBef>
            </a:pPr>
            <a:r>
              <a:rPr sz="1456" spc="-22" dirty="0">
                <a:latin typeface="Calibri"/>
                <a:cs typeface="Calibri"/>
              </a:rPr>
              <a:t>Word </a:t>
            </a:r>
            <a:r>
              <a:rPr sz="1456" spc="-19" dirty="0">
                <a:latin typeface="Calibri"/>
                <a:cs typeface="Calibri"/>
              </a:rPr>
              <a:t> </a:t>
            </a:r>
            <a:r>
              <a:rPr sz="1456" spc="51" dirty="0">
                <a:latin typeface="Calibri"/>
                <a:cs typeface="Calibri"/>
              </a:rPr>
              <a:t>Em</a:t>
            </a:r>
            <a:r>
              <a:rPr sz="1456" spc="33" dirty="0">
                <a:latin typeface="Calibri"/>
                <a:cs typeface="Calibri"/>
              </a:rPr>
              <a:t>b</a:t>
            </a:r>
            <a:r>
              <a:rPr sz="1456" spc="29" dirty="0">
                <a:latin typeface="Calibri"/>
                <a:cs typeface="Calibri"/>
              </a:rPr>
              <a:t>ed</a:t>
            </a:r>
            <a:r>
              <a:rPr sz="1456" spc="33" dirty="0">
                <a:latin typeface="Calibri"/>
                <a:cs typeface="Calibri"/>
              </a:rPr>
              <a:t>ding</a:t>
            </a:r>
            <a:r>
              <a:rPr sz="1456" spc="40" dirty="0">
                <a:latin typeface="Calibri"/>
                <a:cs typeface="Calibri"/>
              </a:rPr>
              <a:t>s</a:t>
            </a:r>
            <a:endParaRPr sz="1456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02535" y="4487351"/>
            <a:ext cx="1337361" cy="46649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825648" y="4480972"/>
            <a:ext cx="1288733" cy="457407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 marR="3698" indent="314804">
              <a:spcBef>
                <a:spcPts val="73"/>
              </a:spcBef>
            </a:pPr>
            <a:r>
              <a:rPr sz="1456" spc="29" dirty="0">
                <a:latin typeface="Calibri"/>
                <a:cs typeface="Calibri"/>
              </a:rPr>
              <a:t>Position </a:t>
            </a:r>
            <a:r>
              <a:rPr sz="1456" spc="33" dirty="0">
                <a:latin typeface="Calibri"/>
                <a:cs typeface="Calibri"/>
              </a:rPr>
              <a:t> </a:t>
            </a:r>
            <a:r>
              <a:rPr sz="1456" spc="19" dirty="0">
                <a:latin typeface="Calibri"/>
                <a:cs typeface="Calibri"/>
              </a:rPr>
              <a:t>Represent</a:t>
            </a:r>
            <a:r>
              <a:rPr sz="1456" spc="11" dirty="0">
                <a:latin typeface="Calibri"/>
                <a:cs typeface="Calibri"/>
              </a:rPr>
              <a:t>a</a:t>
            </a:r>
            <a:r>
              <a:rPr sz="1456" spc="15" dirty="0">
                <a:latin typeface="Calibri"/>
                <a:cs typeface="Calibri"/>
              </a:rPr>
              <a:t>t</a:t>
            </a:r>
            <a:r>
              <a:rPr sz="1456" spc="4" dirty="0">
                <a:latin typeface="Calibri"/>
                <a:cs typeface="Calibri"/>
              </a:rPr>
              <a:t>i</a:t>
            </a:r>
            <a:r>
              <a:rPr sz="1456" spc="29" dirty="0">
                <a:latin typeface="Calibri"/>
                <a:cs typeface="Calibri"/>
              </a:rPr>
              <a:t>ons</a:t>
            </a:r>
            <a:endParaRPr sz="1456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73141" y="4509817"/>
            <a:ext cx="138673" cy="300633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893" dirty="0">
                <a:latin typeface="Calibri"/>
                <a:cs typeface="Calibri"/>
              </a:rPr>
              <a:t>+</a:t>
            </a:r>
            <a:endParaRPr sz="1893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851794" y="2472712"/>
            <a:ext cx="1337730" cy="2126779"/>
            <a:chOff x="2359150" y="2115311"/>
            <a:chExt cx="1837689" cy="292163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85160" y="4268698"/>
              <a:ext cx="234670" cy="76812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266694" y="4368545"/>
              <a:ext cx="76200" cy="609600"/>
            </a:xfrm>
            <a:custGeom>
              <a:avLst/>
              <a:gdLst/>
              <a:ahLst/>
              <a:cxnLst/>
              <a:rect l="l" t="t" r="r" b="b"/>
              <a:pathLst>
                <a:path w="76200" h="609600">
                  <a:moveTo>
                    <a:pt x="50800" y="63499"/>
                  </a:moveTo>
                  <a:lnTo>
                    <a:pt x="25400" y="63499"/>
                  </a:lnTo>
                  <a:lnTo>
                    <a:pt x="25400" y="609599"/>
                  </a:lnTo>
                  <a:lnTo>
                    <a:pt x="50800" y="609599"/>
                  </a:lnTo>
                  <a:lnTo>
                    <a:pt x="50800" y="63499"/>
                  </a:lnTo>
                  <a:close/>
                </a:path>
                <a:path w="76200" h="609600">
                  <a:moveTo>
                    <a:pt x="38100" y="0"/>
                  </a:moveTo>
                  <a:lnTo>
                    <a:pt x="0" y="76199"/>
                  </a:lnTo>
                  <a:lnTo>
                    <a:pt x="25400" y="76199"/>
                  </a:lnTo>
                  <a:lnTo>
                    <a:pt x="25400" y="63499"/>
                  </a:lnTo>
                  <a:lnTo>
                    <a:pt x="69850" y="63499"/>
                  </a:lnTo>
                  <a:lnTo>
                    <a:pt x="38100" y="0"/>
                  </a:lnTo>
                  <a:close/>
                </a:path>
                <a:path w="76200" h="609600">
                  <a:moveTo>
                    <a:pt x="69850" y="63499"/>
                  </a:moveTo>
                  <a:lnTo>
                    <a:pt x="50800" y="63499"/>
                  </a:lnTo>
                  <a:lnTo>
                    <a:pt x="50800" y="76199"/>
                  </a:lnTo>
                  <a:lnTo>
                    <a:pt x="76200" y="76199"/>
                  </a:lnTo>
                  <a:lnTo>
                    <a:pt x="69850" y="634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59150" y="2115311"/>
              <a:ext cx="1837183" cy="640841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2026523" y="2466148"/>
            <a:ext cx="983652" cy="457873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170113" marR="3698" indent="-160868">
              <a:spcBef>
                <a:spcPts val="77"/>
              </a:spcBef>
            </a:pPr>
            <a:r>
              <a:rPr sz="1456" spc="33" dirty="0">
                <a:latin typeface="Calibri"/>
                <a:cs typeface="Calibri"/>
              </a:rPr>
              <a:t>Tra</a:t>
            </a:r>
            <a:r>
              <a:rPr sz="1456" spc="29" dirty="0">
                <a:latin typeface="Calibri"/>
                <a:cs typeface="Calibri"/>
              </a:rPr>
              <a:t>n</a:t>
            </a:r>
            <a:r>
              <a:rPr sz="1456" spc="11" dirty="0">
                <a:latin typeface="Calibri"/>
                <a:cs typeface="Calibri"/>
              </a:rPr>
              <a:t>sf</a:t>
            </a:r>
            <a:r>
              <a:rPr sz="1456" spc="22" dirty="0">
                <a:latin typeface="Calibri"/>
                <a:cs typeface="Calibri"/>
              </a:rPr>
              <a:t>o</a:t>
            </a:r>
            <a:r>
              <a:rPr sz="1456" spc="8" dirty="0">
                <a:latin typeface="Calibri"/>
                <a:cs typeface="Calibri"/>
              </a:rPr>
              <a:t>rmer  </a:t>
            </a:r>
            <a:r>
              <a:rPr sz="1456" spc="26" dirty="0">
                <a:latin typeface="Calibri"/>
                <a:cs typeface="Calibri"/>
              </a:rPr>
              <a:t>Encoder</a:t>
            </a:r>
            <a:endParaRPr sz="1456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432002" y="2870964"/>
            <a:ext cx="4816569" cy="1240197"/>
            <a:chOff x="3156204" y="2662402"/>
            <a:chExt cx="6616700" cy="1703705"/>
          </a:xfrm>
        </p:grpSpPr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56204" y="3430498"/>
              <a:ext cx="234670" cy="30482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37738" y="3530346"/>
              <a:ext cx="76200" cy="14668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27832" y="3332987"/>
              <a:ext cx="117347" cy="11734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66872" y="2662402"/>
              <a:ext cx="234670" cy="30482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48406" y="2762250"/>
              <a:ext cx="76199" cy="14668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27832" y="2999231"/>
              <a:ext cx="117347" cy="11734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27832" y="3165348"/>
              <a:ext cx="117347" cy="11734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35466" y="3724655"/>
              <a:ext cx="1837183" cy="640842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1755556" y="5210299"/>
            <a:ext cx="1542504" cy="608602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947" dirty="0">
                <a:solidFill>
                  <a:srgbClr val="8B1515"/>
                </a:solidFill>
                <a:latin typeface="Calibri"/>
                <a:cs typeface="Calibri"/>
              </a:rPr>
              <a:t>[input</a:t>
            </a:r>
            <a:r>
              <a:rPr sz="1947" spc="-55" dirty="0">
                <a:solidFill>
                  <a:srgbClr val="8B1515"/>
                </a:solidFill>
                <a:latin typeface="Calibri"/>
                <a:cs typeface="Calibri"/>
              </a:rPr>
              <a:t> </a:t>
            </a:r>
            <a:r>
              <a:rPr sz="1947" spc="-4" dirty="0">
                <a:solidFill>
                  <a:srgbClr val="8B1515"/>
                </a:solidFill>
                <a:latin typeface="Calibri"/>
                <a:cs typeface="Calibri"/>
              </a:rPr>
              <a:t>sequence]</a:t>
            </a:r>
            <a:endParaRPr sz="1947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086585" y="3638119"/>
            <a:ext cx="983652" cy="457407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166416" marR="3698" indent="-157633">
              <a:spcBef>
                <a:spcPts val="73"/>
              </a:spcBef>
            </a:pPr>
            <a:r>
              <a:rPr sz="1456" spc="33" dirty="0">
                <a:latin typeface="Calibri"/>
                <a:cs typeface="Calibri"/>
              </a:rPr>
              <a:t>Tra</a:t>
            </a:r>
            <a:r>
              <a:rPr sz="1456" spc="29" dirty="0">
                <a:latin typeface="Calibri"/>
                <a:cs typeface="Calibri"/>
              </a:rPr>
              <a:t>n</a:t>
            </a:r>
            <a:r>
              <a:rPr sz="1456" spc="11" dirty="0">
                <a:latin typeface="Calibri"/>
                <a:cs typeface="Calibri"/>
              </a:rPr>
              <a:t>sf</a:t>
            </a:r>
            <a:r>
              <a:rPr sz="1456" spc="22" dirty="0">
                <a:latin typeface="Calibri"/>
                <a:cs typeface="Calibri"/>
              </a:rPr>
              <a:t>o</a:t>
            </a:r>
            <a:r>
              <a:rPr sz="1456" spc="8" dirty="0">
                <a:latin typeface="Calibri"/>
                <a:cs typeface="Calibri"/>
              </a:rPr>
              <a:t>rmer  </a:t>
            </a:r>
            <a:r>
              <a:rPr sz="1456" spc="15" dirty="0">
                <a:latin typeface="Calibri"/>
                <a:cs typeface="Calibri"/>
              </a:rPr>
              <a:t>Decoder</a:t>
            </a:r>
            <a:endParaRPr sz="1456">
              <a:latin typeface="Calibri"/>
              <a:cs typeface="Calibri"/>
            </a:endParaRPr>
          </a:p>
        </p:txBody>
      </p:sp>
      <p:pic>
        <p:nvPicPr>
          <p:cNvPr id="26" name="object 2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68049" y="4500664"/>
            <a:ext cx="1337361" cy="466496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5142501" y="4493600"/>
            <a:ext cx="986888" cy="457873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algn="ctr">
              <a:spcBef>
                <a:spcPts val="77"/>
              </a:spcBef>
            </a:pPr>
            <a:r>
              <a:rPr sz="1456" spc="-22" dirty="0">
                <a:latin typeface="Calibri"/>
                <a:cs typeface="Calibri"/>
              </a:rPr>
              <a:t>Word</a:t>
            </a:r>
            <a:endParaRPr sz="1456">
              <a:latin typeface="Calibri"/>
              <a:cs typeface="Calibri"/>
            </a:endParaRPr>
          </a:p>
          <a:p>
            <a:pPr algn="ctr">
              <a:spcBef>
                <a:spcPts val="4"/>
              </a:spcBef>
            </a:pPr>
            <a:r>
              <a:rPr sz="1456" spc="37" dirty="0">
                <a:latin typeface="Calibri"/>
                <a:cs typeface="Calibri"/>
              </a:rPr>
              <a:t>Embeddings</a:t>
            </a:r>
            <a:endParaRPr sz="1456">
              <a:latin typeface="Calibri"/>
              <a:cs typeface="Calibri"/>
            </a:endParaRPr>
          </a:p>
        </p:txBody>
      </p:sp>
      <p:pic>
        <p:nvPicPr>
          <p:cNvPr id="28" name="object 2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3999" y="4500664"/>
            <a:ext cx="1337361" cy="466496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6877851" y="4493600"/>
            <a:ext cx="1288733" cy="457873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algn="ctr">
              <a:spcBef>
                <a:spcPts val="77"/>
              </a:spcBef>
            </a:pPr>
            <a:r>
              <a:rPr sz="1456" spc="29" dirty="0">
                <a:latin typeface="Calibri"/>
                <a:cs typeface="Calibri"/>
              </a:rPr>
              <a:t>Position</a:t>
            </a:r>
            <a:endParaRPr sz="1456">
              <a:latin typeface="Calibri"/>
              <a:cs typeface="Calibri"/>
            </a:endParaRPr>
          </a:p>
          <a:p>
            <a:pPr algn="ctr">
              <a:spcBef>
                <a:spcPts val="4"/>
              </a:spcBef>
            </a:pPr>
            <a:r>
              <a:rPr sz="1456" spc="19" dirty="0">
                <a:latin typeface="Calibri"/>
                <a:cs typeface="Calibri"/>
              </a:rPr>
              <a:t>Representations</a:t>
            </a:r>
            <a:endParaRPr sz="1456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525254" y="4522445"/>
            <a:ext cx="138673" cy="301100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9246">
              <a:spcBef>
                <a:spcPts val="77"/>
              </a:spcBef>
            </a:pPr>
            <a:r>
              <a:rPr sz="1893" dirty="0">
                <a:latin typeface="Calibri"/>
                <a:cs typeface="Calibri"/>
              </a:rPr>
              <a:t>+</a:t>
            </a:r>
            <a:endParaRPr sz="1893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5903258" y="2486026"/>
            <a:ext cx="1337730" cy="2126779"/>
            <a:chOff x="7924798" y="2133600"/>
            <a:chExt cx="1837689" cy="2921635"/>
          </a:xfrm>
        </p:grpSpPr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50808" y="4286986"/>
              <a:ext cx="234670" cy="768121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8832342" y="4386833"/>
              <a:ext cx="76200" cy="609600"/>
            </a:xfrm>
            <a:custGeom>
              <a:avLst/>
              <a:gdLst/>
              <a:ahLst/>
              <a:cxnLst/>
              <a:rect l="l" t="t" r="r" b="b"/>
              <a:pathLst>
                <a:path w="76200" h="609600">
                  <a:moveTo>
                    <a:pt x="50800" y="63500"/>
                  </a:moveTo>
                  <a:lnTo>
                    <a:pt x="25400" y="63500"/>
                  </a:lnTo>
                  <a:lnTo>
                    <a:pt x="25400" y="609600"/>
                  </a:lnTo>
                  <a:lnTo>
                    <a:pt x="50800" y="609600"/>
                  </a:lnTo>
                  <a:lnTo>
                    <a:pt x="50800" y="63500"/>
                  </a:lnTo>
                  <a:close/>
                </a:path>
                <a:path w="76200" h="609600">
                  <a:moveTo>
                    <a:pt x="38100" y="0"/>
                  </a:moveTo>
                  <a:lnTo>
                    <a:pt x="0" y="76200"/>
                  </a:lnTo>
                  <a:lnTo>
                    <a:pt x="25400" y="76200"/>
                  </a:lnTo>
                  <a:lnTo>
                    <a:pt x="2540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609600">
                  <a:moveTo>
                    <a:pt x="69850" y="63500"/>
                  </a:moveTo>
                  <a:lnTo>
                    <a:pt x="50800" y="63500"/>
                  </a:lnTo>
                  <a:lnTo>
                    <a:pt x="5080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pic>
          <p:nvPicPr>
            <p:cNvPr id="34" name="object 3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24798" y="2133600"/>
              <a:ext cx="1837183" cy="640841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6078634" y="2478999"/>
            <a:ext cx="983652" cy="457873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166416" marR="3698" indent="-157633">
              <a:spcBef>
                <a:spcPts val="77"/>
              </a:spcBef>
            </a:pPr>
            <a:r>
              <a:rPr sz="1456" spc="33" dirty="0">
                <a:latin typeface="Calibri"/>
                <a:cs typeface="Calibri"/>
              </a:rPr>
              <a:t>Tra</a:t>
            </a:r>
            <a:r>
              <a:rPr sz="1456" spc="29" dirty="0">
                <a:latin typeface="Calibri"/>
                <a:cs typeface="Calibri"/>
              </a:rPr>
              <a:t>n</a:t>
            </a:r>
            <a:r>
              <a:rPr sz="1456" spc="11" dirty="0">
                <a:latin typeface="Calibri"/>
                <a:cs typeface="Calibri"/>
              </a:rPr>
              <a:t>sf</a:t>
            </a:r>
            <a:r>
              <a:rPr sz="1456" spc="22" dirty="0">
                <a:latin typeface="Calibri"/>
                <a:cs typeface="Calibri"/>
              </a:rPr>
              <a:t>o</a:t>
            </a:r>
            <a:r>
              <a:rPr sz="1456" spc="8" dirty="0">
                <a:latin typeface="Calibri"/>
                <a:cs typeface="Calibri"/>
              </a:rPr>
              <a:t>rmer  </a:t>
            </a:r>
            <a:r>
              <a:rPr sz="1456" spc="15" dirty="0">
                <a:latin typeface="Calibri"/>
                <a:cs typeface="Calibri"/>
              </a:rPr>
              <a:t>Decoder</a:t>
            </a:r>
            <a:endParaRPr sz="1456">
              <a:latin typeface="Calibri"/>
              <a:cs typeface="Calibri"/>
            </a:endParaRPr>
          </a:p>
        </p:txBody>
      </p:sp>
      <p:pic>
        <p:nvPicPr>
          <p:cNvPr id="36" name="object 3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535608" y="3250389"/>
            <a:ext cx="85422" cy="85422"/>
          </a:xfrm>
          <a:prstGeom prst="rect">
            <a:avLst/>
          </a:prstGeom>
        </p:spPr>
      </p:pic>
      <p:grpSp>
        <p:nvGrpSpPr>
          <p:cNvPr id="37" name="object 37"/>
          <p:cNvGrpSpPr/>
          <p:nvPr/>
        </p:nvGrpSpPr>
        <p:grpSpPr>
          <a:xfrm>
            <a:off x="2513911" y="2315458"/>
            <a:ext cx="4148166" cy="1591039"/>
            <a:chOff x="3268726" y="1899285"/>
            <a:chExt cx="5698490" cy="2185670"/>
          </a:xfrm>
        </p:grpSpPr>
        <p:pic>
          <p:nvPicPr>
            <p:cNvPr id="38" name="object 3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21852" y="3448786"/>
              <a:ext cx="234670" cy="304825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03385" y="3548633"/>
              <a:ext cx="76200" cy="146684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793479" y="3351276"/>
              <a:ext cx="117348" cy="117348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32520" y="2679166"/>
              <a:ext cx="234670" cy="304825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814054" y="2779013"/>
              <a:ext cx="76200" cy="146685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793479" y="3015996"/>
              <a:ext cx="117348" cy="117348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3268726" y="1899284"/>
              <a:ext cx="4669155" cy="2185670"/>
            </a:xfrm>
            <a:custGeom>
              <a:avLst/>
              <a:gdLst/>
              <a:ahLst/>
              <a:cxnLst/>
              <a:rect l="l" t="t" r="r" b="b"/>
              <a:pathLst>
                <a:path w="4669155" h="2185670">
                  <a:moveTo>
                    <a:pt x="4644644" y="563892"/>
                  </a:moveTo>
                  <a:lnTo>
                    <a:pt x="4594225" y="563892"/>
                  </a:lnTo>
                  <a:lnTo>
                    <a:pt x="4581525" y="563892"/>
                  </a:lnTo>
                  <a:lnTo>
                    <a:pt x="4581271" y="594360"/>
                  </a:lnTo>
                  <a:lnTo>
                    <a:pt x="4644644" y="563892"/>
                  </a:lnTo>
                  <a:close/>
                </a:path>
                <a:path w="4669155" h="2185670">
                  <a:moveTo>
                    <a:pt x="4668901" y="2160270"/>
                  </a:moveTo>
                  <a:lnTo>
                    <a:pt x="4650003" y="2147570"/>
                  </a:lnTo>
                  <a:lnTo>
                    <a:pt x="4593336" y="2109470"/>
                  </a:lnTo>
                  <a:lnTo>
                    <a:pt x="4592637" y="2147570"/>
                  </a:lnTo>
                  <a:lnTo>
                    <a:pt x="4493895" y="2147570"/>
                  </a:lnTo>
                  <a:lnTo>
                    <a:pt x="4406646" y="2134870"/>
                  </a:lnTo>
                  <a:lnTo>
                    <a:pt x="4406773" y="2134870"/>
                  </a:lnTo>
                  <a:lnTo>
                    <a:pt x="4320032" y="2122170"/>
                  </a:lnTo>
                  <a:lnTo>
                    <a:pt x="4320286" y="2122170"/>
                  </a:lnTo>
                  <a:lnTo>
                    <a:pt x="4234180" y="2109470"/>
                  </a:lnTo>
                  <a:lnTo>
                    <a:pt x="4234307" y="2109470"/>
                  </a:lnTo>
                  <a:lnTo>
                    <a:pt x="4149090" y="2096770"/>
                  </a:lnTo>
                  <a:lnTo>
                    <a:pt x="4149217" y="2096770"/>
                  </a:lnTo>
                  <a:lnTo>
                    <a:pt x="4065016" y="2071370"/>
                  </a:lnTo>
                  <a:lnTo>
                    <a:pt x="4065270" y="2071370"/>
                  </a:lnTo>
                  <a:lnTo>
                    <a:pt x="3982339" y="2058670"/>
                  </a:lnTo>
                  <a:lnTo>
                    <a:pt x="3982466" y="2058670"/>
                  </a:lnTo>
                  <a:lnTo>
                    <a:pt x="3900805" y="2033270"/>
                  </a:lnTo>
                  <a:lnTo>
                    <a:pt x="3901059" y="2033270"/>
                  </a:lnTo>
                  <a:lnTo>
                    <a:pt x="3820922" y="2007870"/>
                  </a:lnTo>
                  <a:lnTo>
                    <a:pt x="3821176" y="2007870"/>
                  </a:lnTo>
                  <a:lnTo>
                    <a:pt x="3742690" y="1982470"/>
                  </a:lnTo>
                  <a:lnTo>
                    <a:pt x="3742944" y="1982470"/>
                  </a:lnTo>
                  <a:lnTo>
                    <a:pt x="3666490" y="1957070"/>
                  </a:lnTo>
                  <a:lnTo>
                    <a:pt x="3666617" y="1957070"/>
                  </a:lnTo>
                  <a:lnTo>
                    <a:pt x="3592195" y="1918970"/>
                  </a:lnTo>
                  <a:lnTo>
                    <a:pt x="3592322" y="1918970"/>
                  </a:lnTo>
                  <a:lnTo>
                    <a:pt x="3520186" y="1880870"/>
                  </a:lnTo>
                  <a:lnTo>
                    <a:pt x="3520313" y="1880870"/>
                  </a:lnTo>
                  <a:lnTo>
                    <a:pt x="3450463" y="1855470"/>
                  </a:lnTo>
                  <a:lnTo>
                    <a:pt x="3450717" y="1855470"/>
                  </a:lnTo>
                  <a:lnTo>
                    <a:pt x="3383521" y="1817370"/>
                  </a:lnTo>
                  <a:lnTo>
                    <a:pt x="3383788" y="1817370"/>
                  </a:lnTo>
                  <a:lnTo>
                    <a:pt x="3319272" y="1779270"/>
                  </a:lnTo>
                  <a:lnTo>
                    <a:pt x="3319399" y="1779270"/>
                  </a:lnTo>
                  <a:lnTo>
                    <a:pt x="3257804" y="1741170"/>
                  </a:lnTo>
                  <a:lnTo>
                    <a:pt x="3258045" y="1741170"/>
                  </a:lnTo>
                  <a:lnTo>
                    <a:pt x="3199511" y="1690370"/>
                  </a:lnTo>
                  <a:lnTo>
                    <a:pt x="3199765" y="1690370"/>
                  </a:lnTo>
                  <a:lnTo>
                    <a:pt x="3144647" y="1652270"/>
                  </a:lnTo>
                  <a:lnTo>
                    <a:pt x="3144774" y="1652270"/>
                  </a:lnTo>
                  <a:lnTo>
                    <a:pt x="3092958" y="1614170"/>
                  </a:lnTo>
                  <a:lnTo>
                    <a:pt x="3093212" y="1614170"/>
                  </a:lnTo>
                  <a:lnTo>
                    <a:pt x="3045079" y="1563370"/>
                  </a:lnTo>
                  <a:lnTo>
                    <a:pt x="3045333" y="1563370"/>
                  </a:lnTo>
                  <a:lnTo>
                    <a:pt x="3000883" y="1525270"/>
                  </a:lnTo>
                  <a:lnTo>
                    <a:pt x="3001137" y="1525270"/>
                  </a:lnTo>
                  <a:lnTo>
                    <a:pt x="2960624" y="1474470"/>
                  </a:lnTo>
                  <a:lnTo>
                    <a:pt x="2960878" y="1474470"/>
                  </a:lnTo>
                  <a:lnTo>
                    <a:pt x="2924556" y="1423670"/>
                  </a:lnTo>
                  <a:lnTo>
                    <a:pt x="2924810" y="1423670"/>
                  </a:lnTo>
                  <a:lnTo>
                    <a:pt x="2892806" y="1372870"/>
                  </a:lnTo>
                  <a:lnTo>
                    <a:pt x="2893060" y="1372870"/>
                  </a:lnTo>
                  <a:lnTo>
                    <a:pt x="2865374" y="1334770"/>
                  </a:lnTo>
                  <a:lnTo>
                    <a:pt x="2865628" y="1334770"/>
                  </a:lnTo>
                  <a:lnTo>
                    <a:pt x="2842641" y="1283970"/>
                  </a:lnTo>
                  <a:lnTo>
                    <a:pt x="2842895" y="1283970"/>
                  </a:lnTo>
                  <a:lnTo>
                    <a:pt x="2824607" y="1233170"/>
                  </a:lnTo>
                  <a:lnTo>
                    <a:pt x="2824861" y="1233170"/>
                  </a:lnTo>
                  <a:lnTo>
                    <a:pt x="2811653" y="1182370"/>
                  </a:lnTo>
                  <a:lnTo>
                    <a:pt x="2811780" y="1182370"/>
                  </a:lnTo>
                  <a:lnTo>
                    <a:pt x="2803779" y="1131570"/>
                  </a:lnTo>
                  <a:lnTo>
                    <a:pt x="2803906" y="1131570"/>
                  </a:lnTo>
                  <a:lnTo>
                    <a:pt x="2801112" y="1080770"/>
                  </a:lnTo>
                  <a:lnTo>
                    <a:pt x="2800604" y="1055370"/>
                  </a:lnTo>
                  <a:lnTo>
                    <a:pt x="2796540" y="1004570"/>
                  </a:lnTo>
                  <a:lnTo>
                    <a:pt x="2788539" y="953770"/>
                  </a:lnTo>
                  <a:lnTo>
                    <a:pt x="2776855" y="902970"/>
                  </a:lnTo>
                  <a:lnTo>
                    <a:pt x="2761361" y="852170"/>
                  </a:lnTo>
                  <a:lnTo>
                    <a:pt x="2742311" y="801370"/>
                  </a:lnTo>
                  <a:lnTo>
                    <a:pt x="2731643" y="788670"/>
                  </a:lnTo>
                  <a:lnTo>
                    <a:pt x="2719959" y="763270"/>
                  </a:lnTo>
                  <a:lnTo>
                    <a:pt x="2694432" y="712470"/>
                  </a:lnTo>
                  <a:lnTo>
                    <a:pt x="2665603" y="661670"/>
                  </a:lnTo>
                  <a:lnTo>
                    <a:pt x="2633853" y="610870"/>
                  </a:lnTo>
                  <a:lnTo>
                    <a:pt x="2616835" y="598170"/>
                  </a:lnTo>
                  <a:lnTo>
                    <a:pt x="2599309" y="572770"/>
                  </a:lnTo>
                  <a:lnTo>
                    <a:pt x="2580894" y="547370"/>
                  </a:lnTo>
                  <a:lnTo>
                    <a:pt x="2561844" y="521970"/>
                  </a:lnTo>
                  <a:lnTo>
                    <a:pt x="2542159" y="509270"/>
                  </a:lnTo>
                  <a:lnTo>
                    <a:pt x="2521839" y="483870"/>
                  </a:lnTo>
                  <a:lnTo>
                    <a:pt x="2500884" y="458470"/>
                  </a:lnTo>
                  <a:lnTo>
                    <a:pt x="2479294" y="445770"/>
                  </a:lnTo>
                  <a:lnTo>
                    <a:pt x="2457196" y="420370"/>
                  </a:lnTo>
                  <a:lnTo>
                    <a:pt x="2434463" y="394970"/>
                  </a:lnTo>
                  <a:lnTo>
                    <a:pt x="2411222" y="382270"/>
                  </a:lnTo>
                  <a:lnTo>
                    <a:pt x="2362962" y="344170"/>
                  </a:lnTo>
                  <a:lnTo>
                    <a:pt x="2312797" y="306070"/>
                  </a:lnTo>
                  <a:lnTo>
                    <a:pt x="2260727" y="267970"/>
                  </a:lnTo>
                  <a:lnTo>
                    <a:pt x="2206752" y="229870"/>
                  </a:lnTo>
                  <a:lnTo>
                    <a:pt x="2151126" y="204470"/>
                  </a:lnTo>
                  <a:lnTo>
                    <a:pt x="2093976" y="179070"/>
                  </a:lnTo>
                  <a:lnTo>
                    <a:pt x="2035429" y="140970"/>
                  </a:lnTo>
                  <a:lnTo>
                    <a:pt x="1975612" y="115570"/>
                  </a:lnTo>
                  <a:lnTo>
                    <a:pt x="1945386" y="115570"/>
                  </a:lnTo>
                  <a:lnTo>
                    <a:pt x="1821434" y="64770"/>
                  </a:lnTo>
                  <a:lnTo>
                    <a:pt x="1789811" y="64770"/>
                  </a:lnTo>
                  <a:lnTo>
                    <a:pt x="1726184" y="39370"/>
                  </a:lnTo>
                  <a:lnTo>
                    <a:pt x="1694053" y="39370"/>
                  </a:lnTo>
                  <a:lnTo>
                    <a:pt x="1661795" y="26670"/>
                  </a:lnTo>
                  <a:lnTo>
                    <a:pt x="1629410" y="26670"/>
                  </a:lnTo>
                  <a:lnTo>
                    <a:pt x="1604670" y="17018"/>
                  </a:lnTo>
                  <a:lnTo>
                    <a:pt x="1720977" y="21590"/>
                  </a:lnTo>
                  <a:lnTo>
                    <a:pt x="1784096" y="26682"/>
                  </a:lnTo>
                  <a:lnTo>
                    <a:pt x="1846580" y="30492"/>
                  </a:lnTo>
                  <a:lnTo>
                    <a:pt x="1908175" y="36842"/>
                  </a:lnTo>
                  <a:lnTo>
                    <a:pt x="1968627" y="41910"/>
                  </a:lnTo>
                  <a:lnTo>
                    <a:pt x="2028063" y="48260"/>
                  </a:lnTo>
                  <a:lnTo>
                    <a:pt x="2086356" y="55892"/>
                  </a:lnTo>
                  <a:lnTo>
                    <a:pt x="2086229" y="55892"/>
                  </a:lnTo>
                  <a:lnTo>
                    <a:pt x="2142998" y="63500"/>
                  </a:lnTo>
                  <a:lnTo>
                    <a:pt x="2142871" y="63500"/>
                  </a:lnTo>
                  <a:lnTo>
                    <a:pt x="2198116" y="71132"/>
                  </a:lnTo>
                  <a:lnTo>
                    <a:pt x="2251710" y="80010"/>
                  </a:lnTo>
                  <a:lnTo>
                    <a:pt x="2251583" y="80010"/>
                  </a:lnTo>
                  <a:lnTo>
                    <a:pt x="2303399" y="88900"/>
                  </a:lnTo>
                  <a:lnTo>
                    <a:pt x="2353310" y="99060"/>
                  </a:lnTo>
                  <a:lnTo>
                    <a:pt x="2353183" y="99060"/>
                  </a:lnTo>
                  <a:lnTo>
                    <a:pt x="2401062" y="107950"/>
                  </a:lnTo>
                  <a:lnTo>
                    <a:pt x="2400935" y="107950"/>
                  </a:lnTo>
                  <a:lnTo>
                    <a:pt x="2424176" y="113042"/>
                  </a:lnTo>
                  <a:lnTo>
                    <a:pt x="2424049" y="113042"/>
                  </a:lnTo>
                  <a:lnTo>
                    <a:pt x="2446655" y="119392"/>
                  </a:lnTo>
                  <a:lnTo>
                    <a:pt x="2468626" y="124460"/>
                  </a:lnTo>
                  <a:lnTo>
                    <a:pt x="2468499" y="124460"/>
                  </a:lnTo>
                  <a:lnTo>
                    <a:pt x="2530856" y="139700"/>
                  </a:lnTo>
                  <a:lnTo>
                    <a:pt x="2530729" y="139700"/>
                  </a:lnTo>
                  <a:lnTo>
                    <a:pt x="2550287" y="146050"/>
                  </a:lnTo>
                  <a:lnTo>
                    <a:pt x="2550160" y="146050"/>
                  </a:lnTo>
                  <a:lnTo>
                    <a:pt x="2569083" y="151142"/>
                  </a:lnTo>
                  <a:lnTo>
                    <a:pt x="2568956" y="151142"/>
                  </a:lnTo>
                  <a:lnTo>
                    <a:pt x="2587244" y="157492"/>
                  </a:lnTo>
                  <a:lnTo>
                    <a:pt x="2587117" y="157492"/>
                  </a:lnTo>
                  <a:lnTo>
                    <a:pt x="2604643" y="162560"/>
                  </a:lnTo>
                  <a:lnTo>
                    <a:pt x="2604516" y="162560"/>
                  </a:lnTo>
                  <a:lnTo>
                    <a:pt x="2621407" y="168910"/>
                  </a:lnTo>
                  <a:lnTo>
                    <a:pt x="2637409" y="175260"/>
                  </a:lnTo>
                  <a:lnTo>
                    <a:pt x="2637282" y="173990"/>
                  </a:lnTo>
                  <a:lnTo>
                    <a:pt x="2652776" y="180340"/>
                  </a:lnTo>
                  <a:lnTo>
                    <a:pt x="2652649" y="180340"/>
                  </a:lnTo>
                  <a:lnTo>
                    <a:pt x="2667381" y="186690"/>
                  </a:lnTo>
                  <a:lnTo>
                    <a:pt x="2667127" y="186690"/>
                  </a:lnTo>
                  <a:lnTo>
                    <a:pt x="2680970" y="193040"/>
                  </a:lnTo>
                  <a:lnTo>
                    <a:pt x="2680843" y="193040"/>
                  </a:lnTo>
                  <a:lnTo>
                    <a:pt x="2694051" y="198132"/>
                  </a:lnTo>
                  <a:lnTo>
                    <a:pt x="2693797" y="198132"/>
                  </a:lnTo>
                  <a:lnTo>
                    <a:pt x="2706116" y="204482"/>
                  </a:lnTo>
                  <a:lnTo>
                    <a:pt x="2705989" y="204482"/>
                  </a:lnTo>
                  <a:lnTo>
                    <a:pt x="2717546" y="210832"/>
                  </a:lnTo>
                  <a:lnTo>
                    <a:pt x="2717292" y="210832"/>
                  </a:lnTo>
                  <a:lnTo>
                    <a:pt x="2727960" y="217182"/>
                  </a:lnTo>
                  <a:lnTo>
                    <a:pt x="2727706" y="217182"/>
                  </a:lnTo>
                  <a:lnTo>
                    <a:pt x="2737612" y="223532"/>
                  </a:lnTo>
                  <a:lnTo>
                    <a:pt x="2737358" y="223532"/>
                  </a:lnTo>
                  <a:lnTo>
                    <a:pt x="2746248" y="229882"/>
                  </a:lnTo>
                  <a:lnTo>
                    <a:pt x="2745994" y="228600"/>
                  </a:lnTo>
                  <a:lnTo>
                    <a:pt x="2754122" y="234950"/>
                  </a:lnTo>
                  <a:lnTo>
                    <a:pt x="2753741" y="234950"/>
                  </a:lnTo>
                  <a:lnTo>
                    <a:pt x="2760980" y="241300"/>
                  </a:lnTo>
                  <a:lnTo>
                    <a:pt x="2760599" y="241300"/>
                  </a:lnTo>
                  <a:lnTo>
                    <a:pt x="2766949" y="247650"/>
                  </a:lnTo>
                  <a:lnTo>
                    <a:pt x="2766568" y="247650"/>
                  </a:lnTo>
                  <a:lnTo>
                    <a:pt x="2772029" y="254000"/>
                  </a:lnTo>
                  <a:lnTo>
                    <a:pt x="2771648" y="252742"/>
                  </a:lnTo>
                  <a:lnTo>
                    <a:pt x="2775966" y="259092"/>
                  </a:lnTo>
                  <a:lnTo>
                    <a:pt x="2775712" y="259092"/>
                  </a:lnTo>
                  <a:lnTo>
                    <a:pt x="2779141" y="265442"/>
                  </a:lnTo>
                  <a:lnTo>
                    <a:pt x="2778760" y="265442"/>
                  </a:lnTo>
                  <a:lnTo>
                    <a:pt x="2781211" y="271284"/>
                  </a:lnTo>
                  <a:lnTo>
                    <a:pt x="2781325" y="271792"/>
                  </a:lnTo>
                  <a:lnTo>
                    <a:pt x="2782405" y="276707"/>
                  </a:lnTo>
                  <a:lnTo>
                    <a:pt x="2782417" y="276860"/>
                  </a:lnTo>
                  <a:lnTo>
                    <a:pt x="2782951" y="283210"/>
                  </a:lnTo>
                  <a:lnTo>
                    <a:pt x="2809113" y="325132"/>
                  </a:lnTo>
                  <a:lnTo>
                    <a:pt x="2851277" y="351790"/>
                  </a:lnTo>
                  <a:lnTo>
                    <a:pt x="2911348" y="377190"/>
                  </a:lnTo>
                  <a:lnTo>
                    <a:pt x="2988437" y="401332"/>
                  </a:lnTo>
                  <a:lnTo>
                    <a:pt x="3032887" y="412750"/>
                  </a:lnTo>
                  <a:lnTo>
                    <a:pt x="3081147" y="424192"/>
                  </a:lnTo>
                  <a:lnTo>
                    <a:pt x="3132836" y="435610"/>
                  </a:lnTo>
                  <a:lnTo>
                    <a:pt x="3188081" y="447040"/>
                  </a:lnTo>
                  <a:lnTo>
                    <a:pt x="3307842" y="467360"/>
                  </a:lnTo>
                  <a:lnTo>
                    <a:pt x="3439414" y="487692"/>
                  </a:lnTo>
                  <a:lnTo>
                    <a:pt x="3581019" y="505460"/>
                  </a:lnTo>
                  <a:lnTo>
                    <a:pt x="3809873" y="528332"/>
                  </a:lnTo>
                  <a:lnTo>
                    <a:pt x="3889756" y="534682"/>
                  </a:lnTo>
                  <a:lnTo>
                    <a:pt x="4138041" y="549910"/>
                  </a:lnTo>
                  <a:lnTo>
                    <a:pt x="4308983" y="557542"/>
                  </a:lnTo>
                  <a:lnTo>
                    <a:pt x="4482719" y="562610"/>
                  </a:lnTo>
                  <a:lnTo>
                    <a:pt x="4581525" y="563740"/>
                  </a:lnTo>
                  <a:lnTo>
                    <a:pt x="4594225" y="563740"/>
                  </a:lnTo>
                  <a:lnTo>
                    <a:pt x="4644949" y="563740"/>
                  </a:lnTo>
                  <a:lnTo>
                    <a:pt x="4657852" y="557542"/>
                  </a:lnTo>
                  <a:lnTo>
                    <a:pt x="4581906" y="518160"/>
                  </a:lnTo>
                  <a:lnTo>
                    <a:pt x="4581626" y="551040"/>
                  </a:lnTo>
                  <a:lnTo>
                    <a:pt x="4482846" y="549910"/>
                  </a:lnTo>
                  <a:lnTo>
                    <a:pt x="4309491" y="544842"/>
                  </a:lnTo>
                  <a:lnTo>
                    <a:pt x="4138676" y="537210"/>
                  </a:lnTo>
                  <a:lnTo>
                    <a:pt x="3972052" y="527050"/>
                  </a:lnTo>
                  <a:lnTo>
                    <a:pt x="3890772" y="521982"/>
                  </a:lnTo>
                  <a:lnTo>
                    <a:pt x="3811016" y="515632"/>
                  </a:lnTo>
                  <a:lnTo>
                    <a:pt x="3732784" y="508000"/>
                  </a:lnTo>
                  <a:lnTo>
                    <a:pt x="3582416" y="492760"/>
                  </a:lnTo>
                  <a:lnTo>
                    <a:pt x="3582543" y="492760"/>
                  </a:lnTo>
                  <a:lnTo>
                    <a:pt x="3510534" y="483882"/>
                  </a:lnTo>
                  <a:lnTo>
                    <a:pt x="3510661" y="483882"/>
                  </a:lnTo>
                  <a:lnTo>
                    <a:pt x="3441065" y="474992"/>
                  </a:lnTo>
                  <a:lnTo>
                    <a:pt x="3373996" y="464832"/>
                  </a:lnTo>
                  <a:lnTo>
                    <a:pt x="3374123" y="464832"/>
                  </a:lnTo>
                  <a:lnTo>
                    <a:pt x="3309874" y="455942"/>
                  </a:lnTo>
                  <a:lnTo>
                    <a:pt x="3248520" y="444500"/>
                  </a:lnTo>
                  <a:lnTo>
                    <a:pt x="3248647" y="444500"/>
                  </a:lnTo>
                  <a:lnTo>
                    <a:pt x="3190367" y="434340"/>
                  </a:lnTo>
                  <a:lnTo>
                    <a:pt x="3190494" y="434340"/>
                  </a:lnTo>
                  <a:lnTo>
                    <a:pt x="3141497" y="424192"/>
                  </a:lnTo>
                  <a:lnTo>
                    <a:pt x="3135376" y="422910"/>
                  </a:lnTo>
                  <a:lnTo>
                    <a:pt x="3135503" y="424192"/>
                  </a:lnTo>
                  <a:lnTo>
                    <a:pt x="3083941" y="412750"/>
                  </a:lnTo>
                  <a:lnTo>
                    <a:pt x="3084068" y="412750"/>
                  </a:lnTo>
                  <a:lnTo>
                    <a:pt x="3035935" y="401332"/>
                  </a:lnTo>
                  <a:lnTo>
                    <a:pt x="3036062" y="401332"/>
                  </a:lnTo>
                  <a:lnTo>
                    <a:pt x="2991739" y="388632"/>
                  </a:lnTo>
                  <a:lnTo>
                    <a:pt x="2991993" y="388632"/>
                  </a:lnTo>
                  <a:lnTo>
                    <a:pt x="2951734" y="377190"/>
                  </a:lnTo>
                  <a:lnTo>
                    <a:pt x="2951861" y="377190"/>
                  </a:lnTo>
                  <a:lnTo>
                    <a:pt x="2915666" y="364490"/>
                  </a:lnTo>
                  <a:lnTo>
                    <a:pt x="2915920" y="364490"/>
                  </a:lnTo>
                  <a:lnTo>
                    <a:pt x="2883916" y="353060"/>
                  </a:lnTo>
                  <a:lnTo>
                    <a:pt x="2884297" y="353060"/>
                  </a:lnTo>
                  <a:lnTo>
                    <a:pt x="2856738" y="340360"/>
                  </a:lnTo>
                  <a:lnTo>
                    <a:pt x="2857246" y="340360"/>
                  </a:lnTo>
                  <a:lnTo>
                    <a:pt x="2834386" y="327660"/>
                  </a:lnTo>
                  <a:lnTo>
                    <a:pt x="2834894" y="327660"/>
                  </a:lnTo>
                  <a:lnTo>
                    <a:pt x="2818663" y="316242"/>
                  </a:lnTo>
                  <a:lnTo>
                    <a:pt x="2816860" y="314960"/>
                  </a:lnTo>
                  <a:lnTo>
                    <a:pt x="2817622" y="316242"/>
                  </a:lnTo>
                  <a:lnTo>
                    <a:pt x="2805734" y="304800"/>
                  </a:lnTo>
                  <a:lnTo>
                    <a:pt x="2804934" y="304050"/>
                  </a:lnTo>
                  <a:lnTo>
                    <a:pt x="2804617" y="303542"/>
                  </a:lnTo>
                  <a:lnTo>
                    <a:pt x="2797302" y="292100"/>
                  </a:lnTo>
                  <a:lnTo>
                    <a:pt x="2798191" y="293382"/>
                  </a:lnTo>
                  <a:lnTo>
                    <a:pt x="2797911" y="292100"/>
                  </a:lnTo>
                  <a:lnTo>
                    <a:pt x="2795524" y="280682"/>
                  </a:lnTo>
                  <a:lnTo>
                    <a:pt x="2795651" y="280682"/>
                  </a:lnTo>
                  <a:lnTo>
                    <a:pt x="2795130" y="275590"/>
                  </a:lnTo>
                  <a:lnTo>
                    <a:pt x="2776093" y="238760"/>
                  </a:lnTo>
                  <a:lnTo>
                    <a:pt x="2765069" y="228600"/>
                  </a:lnTo>
                  <a:lnTo>
                    <a:pt x="2762123" y="226060"/>
                  </a:lnTo>
                  <a:lnTo>
                    <a:pt x="2723642" y="199390"/>
                  </a:lnTo>
                  <a:lnTo>
                    <a:pt x="2686177" y="181610"/>
                  </a:lnTo>
                  <a:lnTo>
                    <a:pt x="2672207" y="175260"/>
                  </a:lnTo>
                  <a:lnTo>
                    <a:pt x="2669248" y="173990"/>
                  </a:lnTo>
                  <a:lnTo>
                    <a:pt x="2657475" y="168910"/>
                  </a:lnTo>
                  <a:lnTo>
                    <a:pt x="2641854" y="162560"/>
                  </a:lnTo>
                  <a:lnTo>
                    <a:pt x="2625725" y="156210"/>
                  </a:lnTo>
                  <a:lnTo>
                    <a:pt x="2608707" y="151142"/>
                  </a:lnTo>
                  <a:lnTo>
                    <a:pt x="2591054" y="144792"/>
                  </a:lnTo>
                  <a:lnTo>
                    <a:pt x="2572766" y="139700"/>
                  </a:lnTo>
                  <a:lnTo>
                    <a:pt x="2553843" y="133350"/>
                  </a:lnTo>
                  <a:lnTo>
                    <a:pt x="2534158" y="128282"/>
                  </a:lnTo>
                  <a:lnTo>
                    <a:pt x="2449576" y="106692"/>
                  </a:lnTo>
                  <a:lnTo>
                    <a:pt x="2355723" y="86360"/>
                  </a:lnTo>
                  <a:lnTo>
                    <a:pt x="2305685" y="76200"/>
                  </a:lnTo>
                  <a:lnTo>
                    <a:pt x="2200021" y="58432"/>
                  </a:lnTo>
                  <a:lnTo>
                    <a:pt x="2029587" y="35560"/>
                  </a:lnTo>
                  <a:lnTo>
                    <a:pt x="1970024" y="29210"/>
                  </a:lnTo>
                  <a:lnTo>
                    <a:pt x="1909318" y="24142"/>
                  </a:lnTo>
                  <a:lnTo>
                    <a:pt x="1847723" y="17792"/>
                  </a:lnTo>
                  <a:lnTo>
                    <a:pt x="1784985" y="13982"/>
                  </a:lnTo>
                  <a:lnTo>
                    <a:pt x="1769160" y="12700"/>
                  </a:lnTo>
                  <a:lnTo>
                    <a:pt x="1721739" y="8890"/>
                  </a:lnTo>
                  <a:lnTo>
                    <a:pt x="1528318" y="1282"/>
                  </a:lnTo>
                  <a:lnTo>
                    <a:pt x="1527416" y="1270"/>
                  </a:lnTo>
                  <a:lnTo>
                    <a:pt x="1527416" y="13970"/>
                  </a:lnTo>
                  <a:lnTo>
                    <a:pt x="1498981" y="13970"/>
                  </a:lnTo>
                  <a:lnTo>
                    <a:pt x="1497444" y="13385"/>
                  </a:lnTo>
                  <a:lnTo>
                    <a:pt x="1527416" y="13970"/>
                  </a:lnTo>
                  <a:lnTo>
                    <a:pt x="1527416" y="1270"/>
                  </a:lnTo>
                  <a:lnTo>
                    <a:pt x="1463167" y="0"/>
                  </a:lnTo>
                  <a:lnTo>
                    <a:pt x="1332484" y="0"/>
                  </a:lnTo>
                  <a:lnTo>
                    <a:pt x="1202563" y="2540"/>
                  </a:lnTo>
                  <a:lnTo>
                    <a:pt x="1074039" y="7632"/>
                  </a:lnTo>
                  <a:lnTo>
                    <a:pt x="886460" y="19050"/>
                  </a:lnTo>
                  <a:lnTo>
                    <a:pt x="825754" y="24142"/>
                  </a:lnTo>
                  <a:lnTo>
                    <a:pt x="766191" y="30492"/>
                  </a:lnTo>
                  <a:lnTo>
                    <a:pt x="707898" y="35560"/>
                  </a:lnTo>
                  <a:lnTo>
                    <a:pt x="651129" y="41910"/>
                  </a:lnTo>
                  <a:lnTo>
                    <a:pt x="595757" y="49542"/>
                  </a:lnTo>
                  <a:lnTo>
                    <a:pt x="542163" y="55892"/>
                  </a:lnTo>
                  <a:lnTo>
                    <a:pt x="440182" y="71132"/>
                  </a:lnTo>
                  <a:lnTo>
                    <a:pt x="392303" y="80010"/>
                  </a:lnTo>
                  <a:lnTo>
                    <a:pt x="346456" y="87642"/>
                  </a:lnTo>
                  <a:lnTo>
                    <a:pt x="324358" y="92710"/>
                  </a:lnTo>
                  <a:lnTo>
                    <a:pt x="281940" y="101600"/>
                  </a:lnTo>
                  <a:lnTo>
                    <a:pt x="261747" y="106692"/>
                  </a:lnTo>
                  <a:lnTo>
                    <a:pt x="242062" y="110490"/>
                  </a:lnTo>
                  <a:lnTo>
                    <a:pt x="223139" y="115582"/>
                  </a:lnTo>
                  <a:lnTo>
                    <a:pt x="187198" y="125742"/>
                  </a:lnTo>
                  <a:lnTo>
                    <a:pt x="170307" y="129540"/>
                  </a:lnTo>
                  <a:lnTo>
                    <a:pt x="123825" y="144792"/>
                  </a:lnTo>
                  <a:lnTo>
                    <a:pt x="84074" y="160032"/>
                  </a:lnTo>
                  <a:lnTo>
                    <a:pt x="61595" y="171450"/>
                  </a:lnTo>
                  <a:lnTo>
                    <a:pt x="51562" y="176542"/>
                  </a:lnTo>
                  <a:lnTo>
                    <a:pt x="42418" y="181610"/>
                  </a:lnTo>
                  <a:lnTo>
                    <a:pt x="33909" y="186690"/>
                  </a:lnTo>
                  <a:lnTo>
                    <a:pt x="26543" y="193040"/>
                  </a:lnTo>
                  <a:lnTo>
                    <a:pt x="19939" y="198132"/>
                  </a:lnTo>
                  <a:lnTo>
                    <a:pt x="0" y="234950"/>
                  </a:lnTo>
                  <a:lnTo>
                    <a:pt x="304" y="234950"/>
                  </a:lnTo>
                  <a:lnTo>
                    <a:pt x="0" y="242570"/>
                  </a:lnTo>
                  <a:lnTo>
                    <a:pt x="12700" y="242570"/>
                  </a:lnTo>
                  <a:lnTo>
                    <a:pt x="13182" y="230352"/>
                  </a:lnTo>
                  <a:lnTo>
                    <a:pt x="12941" y="242570"/>
                  </a:lnTo>
                  <a:lnTo>
                    <a:pt x="14465" y="229870"/>
                  </a:lnTo>
                  <a:lnTo>
                    <a:pt x="16116" y="229870"/>
                  </a:lnTo>
                  <a:lnTo>
                    <a:pt x="19672" y="217195"/>
                  </a:lnTo>
                  <a:lnTo>
                    <a:pt x="28321" y="217170"/>
                  </a:lnTo>
                  <a:lnTo>
                    <a:pt x="34544" y="204470"/>
                  </a:lnTo>
                  <a:lnTo>
                    <a:pt x="41148" y="204470"/>
                  </a:lnTo>
                  <a:lnTo>
                    <a:pt x="49085" y="192062"/>
                  </a:lnTo>
                  <a:lnTo>
                    <a:pt x="48895" y="193040"/>
                  </a:lnTo>
                  <a:lnTo>
                    <a:pt x="49250" y="192798"/>
                  </a:lnTo>
                  <a:lnTo>
                    <a:pt x="49022" y="204470"/>
                  </a:lnTo>
                  <a:lnTo>
                    <a:pt x="57912" y="191770"/>
                  </a:lnTo>
                  <a:lnTo>
                    <a:pt x="67310" y="191770"/>
                  </a:lnTo>
                  <a:lnTo>
                    <a:pt x="78105" y="179070"/>
                  </a:lnTo>
                  <a:lnTo>
                    <a:pt x="89281" y="179070"/>
                  </a:lnTo>
                  <a:lnTo>
                    <a:pt x="101600" y="166370"/>
                  </a:lnTo>
                  <a:lnTo>
                    <a:pt x="128270" y="166370"/>
                  </a:lnTo>
                  <a:lnTo>
                    <a:pt x="142875" y="153670"/>
                  </a:lnTo>
                  <a:lnTo>
                    <a:pt x="174244" y="153670"/>
                  </a:lnTo>
                  <a:lnTo>
                    <a:pt x="191135" y="140970"/>
                  </a:lnTo>
                  <a:lnTo>
                    <a:pt x="208407" y="140970"/>
                  </a:lnTo>
                  <a:lnTo>
                    <a:pt x="226695" y="128270"/>
                  </a:lnTo>
                  <a:lnTo>
                    <a:pt x="265176" y="128270"/>
                  </a:lnTo>
                  <a:lnTo>
                    <a:pt x="285369" y="115570"/>
                  </a:lnTo>
                  <a:lnTo>
                    <a:pt x="327406" y="115570"/>
                  </a:lnTo>
                  <a:lnTo>
                    <a:pt x="349504" y="102870"/>
                  </a:lnTo>
                  <a:lnTo>
                    <a:pt x="395097" y="102870"/>
                  </a:lnTo>
                  <a:lnTo>
                    <a:pt x="443103" y="90170"/>
                  </a:lnTo>
                  <a:lnTo>
                    <a:pt x="442976" y="90170"/>
                  </a:lnTo>
                  <a:lnTo>
                    <a:pt x="493014" y="77470"/>
                  </a:lnTo>
                  <a:lnTo>
                    <a:pt x="544830" y="77470"/>
                  </a:lnTo>
                  <a:lnTo>
                    <a:pt x="598551" y="64770"/>
                  </a:lnTo>
                  <a:lnTo>
                    <a:pt x="653669" y="64770"/>
                  </a:lnTo>
                  <a:lnTo>
                    <a:pt x="710692" y="52070"/>
                  </a:lnTo>
                  <a:lnTo>
                    <a:pt x="768858" y="52070"/>
                  </a:lnTo>
                  <a:lnTo>
                    <a:pt x="828421" y="39370"/>
                  </a:lnTo>
                  <a:lnTo>
                    <a:pt x="950722" y="39370"/>
                  </a:lnTo>
                  <a:lnTo>
                    <a:pt x="1013206" y="26670"/>
                  </a:lnTo>
                  <a:lnTo>
                    <a:pt x="1204976" y="26670"/>
                  </a:lnTo>
                  <a:lnTo>
                    <a:pt x="1269873" y="13970"/>
                  </a:lnTo>
                  <a:lnTo>
                    <a:pt x="1465580" y="13970"/>
                  </a:lnTo>
                  <a:lnTo>
                    <a:pt x="1498219" y="26670"/>
                  </a:lnTo>
                  <a:lnTo>
                    <a:pt x="1595120" y="26670"/>
                  </a:lnTo>
                  <a:lnTo>
                    <a:pt x="1627505" y="39370"/>
                  </a:lnTo>
                  <a:lnTo>
                    <a:pt x="1659509" y="39370"/>
                  </a:lnTo>
                  <a:lnTo>
                    <a:pt x="1691513" y="52070"/>
                  </a:lnTo>
                  <a:lnTo>
                    <a:pt x="1723263" y="52070"/>
                  </a:lnTo>
                  <a:lnTo>
                    <a:pt x="1755140" y="64770"/>
                  </a:lnTo>
                  <a:lnTo>
                    <a:pt x="1755013" y="64770"/>
                  </a:lnTo>
                  <a:lnTo>
                    <a:pt x="1786636" y="77470"/>
                  </a:lnTo>
                  <a:lnTo>
                    <a:pt x="1817751" y="77470"/>
                  </a:lnTo>
                  <a:lnTo>
                    <a:pt x="1848993" y="90170"/>
                  </a:lnTo>
                  <a:lnTo>
                    <a:pt x="1848866" y="90170"/>
                  </a:lnTo>
                  <a:lnTo>
                    <a:pt x="1879854" y="102870"/>
                  </a:lnTo>
                  <a:lnTo>
                    <a:pt x="1879727" y="102870"/>
                  </a:lnTo>
                  <a:lnTo>
                    <a:pt x="1910461" y="115570"/>
                  </a:lnTo>
                  <a:lnTo>
                    <a:pt x="1940814" y="115570"/>
                  </a:lnTo>
                  <a:lnTo>
                    <a:pt x="1970913" y="128270"/>
                  </a:lnTo>
                  <a:lnTo>
                    <a:pt x="1970786" y="128270"/>
                  </a:lnTo>
                  <a:lnTo>
                    <a:pt x="2030349" y="153670"/>
                  </a:lnTo>
                  <a:lnTo>
                    <a:pt x="2030222" y="153670"/>
                  </a:lnTo>
                  <a:lnTo>
                    <a:pt x="2088515" y="191770"/>
                  </a:lnTo>
                  <a:lnTo>
                    <a:pt x="2088261" y="191770"/>
                  </a:lnTo>
                  <a:lnTo>
                    <a:pt x="2145157" y="217170"/>
                  </a:lnTo>
                  <a:lnTo>
                    <a:pt x="2145030" y="217170"/>
                  </a:lnTo>
                  <a:lnTo>
                    <a:pt x="2200402" y="242570"/>
                  </a:lnTo>
                  <a:lnTo>
                    <a:pt x="2200148" y="242570"/>
                  </a:lnTo>
                  <a:lnTo>
                    <a:pt x="2253869" y="280670"/>
                  </a:lnTo>
                  <a:lnTo>
                    <a:pt x="2253615" y="280670"/>
                  </a:lnTo>
                  <a:lnTo>
                    <a:pt x="2305558" y="318770"/>
                  </a:lnTo>
                  <a:lnTo>
                    <a:pt x="2305304" y="318770"/>
                  </a:lnTo>
                  <a:lnTo>
                    <a:pt x="2355342" y="356870"/>
                  </a:lnTo>
                  <a:lnTo>
                    <a:pt x="2355215" y="356870"/>
                  </a:lnTo>
                  <a:lnTo>
                    <a:pt x="2403221" y="394970"/>
                  </a:lnTo>
                  <a:lnTo>
                    <a:pt x="2402967" y="394970"/>
                  </a:lnTo>
                  <a:lnTo>
                    <a:pt x="2426081" y="407670"/>
                  </a:lnTo>
                  <a:lnTo>
                    <a:pt x="2448687" y="433070"/>
                  </a:lnTo>
                  <a:lnTo>
                    <a:pt x="2448560" y="433070"/>
                  </a:lnTo>
                  <a:lnTo>
                    <a:pt x="2470658" y="445770"/>
                  </a:lnTo>
                  <a:lnTo>
                    <a:pt x="2470531" y="445770"/>
                  </a:lnTo>
                  <a:lnTo>
                    <a:pt x="2491994" y="471170"/>
                  </a:lnTo>
                  <a:lnTo>
                    <a:pt x="2491867" y="471170"/>
                  </a:lnTo>
                  <a:lnTo>
                    <a:pt x="2512695" y="496570"/>
                  </a:lnTo>
                  <a:lnTo>
                    <a:pt x="2512568" y="496570"/>
                  </a:lnTo>
                  <a:lnTo>
                    <a:pt x="2532761" y="509270"/>
                  </a:lnTo>
                  <a:lnTo>
                    <a:pt x="2552319" y="534670"/>
                  </a:lnTo>
                  <a:lnTo>
                    <a:pt x="2552192" y="534670"/>
                  </a:lnTo>
                  <a:lnTo>
                    <a:pt x="2571242" y="560070"/>
                  </a:lnTo>
                  <a:lnTo>
                    <a:pt x="2571115" y="560070"/>
                  </a:lnTo>
                  <a:lnTo>
                    <a:pt x="2589403" y="572770"/>
                  </a:lnTo>
                  <a:lnTo>
                    <a:pt x="2589276" y="572770"/>
                  </a:lnTo>
                  <a:lnTo>
                    <a:pt x="2606802" y="598170"/>
                  </a:lnTo>
                  <a:lnTo>
                    <a:pt x="2606675" y="598170"/>
                  </a:lnTo>
                  <a:lnTo>
                    <a:pt x="2623566" y="623570"/>
                  </a:lnTo>
                  <a:lnTo>
                    <a:pt x="2623439" y="623570"/>
                  </a:lnTo>
                  <a:lnTo>
                    <a:pt x="2639695" y="648970"/>
                  </a:lnTo>
                  <a:lnTo>
                    <a:pt x="2639568" y="648970"/>
                  </a:lnTo>
                  <a:lnTo>
                    <a:pt x="2655062" y="674370"/>
                  </a:lnTo>
                  <a:lnTo>
                    <a:pt x="2654935" y="674370"/>
                  </a:lnTo>
                  <a:lnTo>
                    <a:pt x="2669540" y="687070"/>
                  </a:lnTo>
                  <a:lnTo>
                    <a:pt x="2683383" y="712470"/>
                  </a:lnTo>
                  <a:lnTo>
                    <a:pt x="2683256" y="712470"/>
                  </a:lnTo>
                  <a:lnTo>
                    <a:pt x="2696464" y="737870"/>
                  </a:lnTo>
                  <a:lnTo>
                    <a:pt x="2696337" y="737870"/>
                  </a:lnTo>
                  <a:lnTo>
                    <a:pt x="2708656" y="763270"/>
                  </a:lnTo>
                  <a:lnTo>
                    <a:pt x="2708529" y="763270"/>
                  </a:lnTo>
                  <a:lnTo>
                    <a:pt x="2720086" y="788670"/>
                  </a:lnTo>
                  <a:lnTo>
                    <a:pt x="2719959" y="788670"/>
                  </a:lnTo>
                  <a:lnTo>
                    <a:pt x="2730627" y="814070"/>
                  </a:lnTo>
                  <a:lnTo>
                    <a:pt x="2740533" y="839470"/>
                  </a:lnTo>
                  <a:lnTo>
                    <a:pt x="2740406" y="839470"/>
                  </a:lnTo>
                  <a:lnTo>
                    <a:pt x="2749423" y="864870"/>
                  </a:lnTo>
                  <a:lnTo>
                    <a:pt x="2749296" y="864870"/>
                  </a:lnTo>
                  <a:lnTo>
                    <a:pt x="2757424" y="890270"/>
                  </a:lnTo>
                  <a:lnTo>
                    <a:pt x="2764663" y="915670"/>
                  </a:lnTo>
                  <a:lnTo>
                    <a:pt x="2764536" y="915670"/>
                  </a:lnTo>
                  <a:lnTo>
                    <a:pt x="2770886" y="928370"/>
                  </a:lnTo>
                  <a:lnTo>
                    <a:pt x="2770759" y="928370"/>
                  </a:lnTo>
                  <a:lnTo>
                    <a:pt x="2776093" y="953770"/>
                  </a:lnTo>
                  <a:lnTo>
                    <a:pt x="2780538" y="979170"/>
                  </a:lnTo>
                  <a:lnTo>
                    <a:pt x="2783967" y="1004570"/>
                  </a:lnTo>
                  <a:lnTo>
                    <a:pt x="2783840" y="1004570"/>
                  </a:lnTo>
                  <a:lnTo>
                    <a:pt x="2786380" y="1029970"/>
                  </a:lnTo>
                  <a:lnTo>
                    <a:pt x="2787904" y="1055370"/>
                  </a:lnTo>
                  <a:lnTo>
                    <a:pt x="2788412" y="1080770"/>
                  </a:lnTo>
                  <a:lnTo>
                    <a:pt x="2791206" y="1131570"/>
                  </a:lnTo>
                  <a:lnTo>
                    <a:pt x="2799334" y="1182370"/>
                  </a:lnTo>
                  <a:lnTo>
                    <a:pt x="2812669" y="1233170"/>
                  </a:lnTo>
                  <a:lnTo>
                    <a:pt x="2831084" y="1283970"/>
                  </a:lnTo>
                  <a:lnTo>
                    <a:pt x="2854198" y="1334770"/>
                  </a:lnTo>
                  <a:lnTo>
                    <a:pt x="2882011" y="1385570"/>
                  </a:lnTo>
                  <a:lnTo>
                    <a:pt x="2914269" y="1436370"/>
                  </a:lnTo>
                  <a:lnTo>
                    <a:pt x="2950972" y="1487170"/>
                  </a:lnTo>
                  <a:lnTo>
                    <a:pt x="2991612" y="1525270"/>
                  </a:lnTo>
                  <a:lnTo>
                    <a:pt x="3036316" y="1576070"/>
                  </a:lnTo>
                  <a:lnTo>
                    <a:pt x="3084703" y="1614170"/>
                  </a:lnTo>
                  <a:lnTo>
                    <a:pt x="3136773" y="1664970"/>
                  </a:lnTo>
                  <a:lnTo>
                    <a:pt x="3192145" y="1703070"/>
                  </a:lnTo>
                  <a:lnTo>
                    <a:pt x="3250819" y="1741170"/>
                  </a:lnTo>
                  <a:lnTo>
                    <a:pt x="3312668" y="1791970"/>
                  </a:lnTo>
                  <a:lnTo>
                    <a:pt x="3377298" y="1830070"/>
                  </a:lnTo>
                  <a:lnTo>
                    <a:pt x="3444621" y="1868170"/>
                  </a:lnTo>
                  <a:lnTo>
                    <a:pt x="3514725" y="1893570"/>
                  </a:lnTo>
                  <a:lnTo>
                    <a:pt x="3587115" y="1931670"/>
                  </a:lnTo>
                  <a:lnTo>
                    <a:pt x="3661791" y="1957070"/>
                  </a:lnTo>
                  <a:lnTo>
                    <a:pt x="3738372" y="1995170"/>
                  </a:lnTo>
                  <a:lnTo>
                    <a:pt x="3979164" y="2071370"/>
                  </a:lnTo>
                  <a:lnTo>
                    <a:pt x="4062222" y="2084070"/>
                  </a:lnTo>
                  <a:lnTo>
                    <a:pt x="4146677" y="2109470"/>
                  </a:lnTo>
                  <a:lnTo>
                    <a:pt x="4493006" y="2160270"/>
                  </a:lnTo>
                  <a:lnTo>
                    <a:pt x="4592396" y="2160270"/>
                  </a:lnTo>
                  <a:lnTo>
                    <a:pt x="4591939" y="2185670"/>
                  </a:lnTo>
                  <a:lnTo>
                    <a:pt x="4668901" y="2160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5807482" y="5223390"/>
            <a:ext cx="1680715" cy="608602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947" spc="-4" dirty="0">
                <a:solidFill>
                  <a:srgbClr val="8B1515"/>
                </a:solidFill>
                <a:latin typeface="Calibri"/>
                <a:cs typeface="Calibri"/>
              </a:rPr>
              <a:t>[output</a:t>
            </a:r>
            <a:r>
              <a:rPr sz="1947" spc="-48" dirty="0">
                <a:solidFill>
                  <a:srgbClr val="8B1515"/>
                </a:solidFill>
                <a:latin typeface="Calibri"/>
                <a:cs typeface="Calibri"/>
              </a:rPr>
              <a:t> </a:t>
            </a:r>
            <a:r>
              <a:rPr sz="1947" spc="-4" dirty="0">
                <a:solidFill>
                  <a:srgbClr val="8B1515"/>
                </a:solidFill>
                <a:latin typeface="Calibri"/>
                <a:cs typeface="Calibri"/>
              </a:rPr>
              <a:t>sequence]</a:t>
            </a:r>
            <a:endParaRPr sz="1947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620629" y="2929408"/>
            <a:ext cx="1240658" cy="412523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 marR="3698">
              <a:spcBef>
                <a:spcPts val="73"/>
              </a:spcBef>
            </a:pPr>
            <a:r>
              <a:rPr sz="1310" spc="-4" dirty="0">
                <a:solidFill>
                  <a:srgbClr val="8B1515"/>
                </a:solidFill>
                <a:latin typeface="Calibri"/>
                <a:cs typeface="Calibri"/>
              </a:rPr>
              <a:t>[decoder </a:t>
            </a:r>
            <a:r>
              <a:rPr sz="1310" spc="-11" dirty="0">
                <a:solidFill>
                  <a:srgbClr val="8B1515"/>
                </a:solidFill>
                <a:latin typeface="Calibri"/>
                <a:cs typeface="Calibri"/>
              </a:rPr>
              <a:t>attends </a:t>
            </a:r>
            <a:r>
              <a:rPr sz="1310" spc="-8" dirty="0">
                <a:solidFill>
                  <a:srgbClr val="8B1515"/>
                </a:solidFill>
                <a:latin typeface="Calibri"/>
                <a:cs typeface="Calibri"/>
              </a:rPr>
              <a:t> to</a:t>
            </a:r>
            <a:r>
              <a:rPr sz="1310" spc="-29" dirty="0">
                <a:solidFill>
                  <a:srgbClr val="8B1515"/>
                </a:solidFill>
                <a:latin typeface="Calibri"/>
                <a:cs typeface="Calibri"/>
              </a:rPr>
              <a:t> </a:t>
            </a:r>
            <a:r>
              <a:rPr sz="1310" spc="-4" dirty="0">
                <a:solidFill>
                  <a:srgbClr val="8B1515"/>
                </a:solidFill>
                <a:latin typeface="Calibri"/>
                <a:cs typeface="Calibri"/>
              </a:rPr>
              <a:t>encoder</a:t>
            </a:r>
            <a:r>
              <a:rPr sz="1310" spc="-22" dirty="0">
                <a:solidFill>
                  <a:srgbClr val="8B1515"/>
                </a:solidFill>
                <a:latin typeface="Calibri"/>
                <a:cs typeface="Calibri"/>
              </a:rPr>
              <a:t> </a:t>
            </a:r>
            <a:r>
              <a:rPr sz="1310" spc="-11" dirty="0">
                <a:solidFill>
                  <a:srgbClr val="8B1515"/>
                </a:solidFill>
                <a:latin typeface="Calibri"/>
                <a:cs typeface="Calibri"/>
              </a:rPr>
              <a:t>states]</a:t>
            </a:r>
            <a:endParaRPr sz="1310">
              <a:latin typeface="Calibri"/>
              <a:cs typeface="Calibri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6483467" y="2307396"/>
            <a:ext cx="171030" cy="222339"/>
            <a:chOff x="8721852" y="1888210"/>
            <a:chExt cx="234950" cy="305435"/>
          </a:xfrm>
        </p:grpSpPr>
        <p:pic>
          <p:nvPicPr>
            <p:cNvPr id="48" name="object 4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21852" y="1888210"/>
              <a:ext cx="234670" cy="304825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03386" y="1988057"/>
              <a:ext cx="76200" cy="146684"/>
            </a:xfrm>
            <a:prstGeom prst="rect">
              <a:avLst/>
            </a:prstGeom>
          </p:spPr>
        </p:pic>
      </p:grpSp>
      <p:sp>
        <p:nvSpPr>
          <p:cNvPr id="50" name="object 50"/>
          <p:cNvSpPr txBox="1"/>
          <p:nvPr/>
        </p:nvSpPr>
        <p:spPr>
          <a:xfrm>
            <a:off x="532590" y="1737008"/>
            <a:ext cx="6511151" cy="610223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9246">
              <a:spcBef>
                <a:spcPts val="77"/>
              </a:spcBef>
            </a:pPr>
            <a:r>
              <a:rPr sz="1675" spc="-4" dirty="0">
                <a:latin typeface="Calibri"/>
                <a:cs typeface="Calibri"/>
              </a:rPr>
              <a:t>Looking back </a:t>
            </a:r>
            <a:r>
              <a:rPr sz="1675" dirty="0">
                <a:latin typeface="Calibri"/>
                <a:cs typeface="Calibri"/>
              </a:rPr>
              <a:t>at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the</a:t>
            </a:r>
            <a:r>
              <a:rPr sz="1675" spc="8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whole model,</a:t>
            </a:r>
            <a:r>
              <a:rPr sz="1675" spc="8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zooming in</a:t>
            </a:r>
            <a:r>
              <a:rPr sz="1675" spc="11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on</a:t>
            </a:r>
            <a:r>
              <a:rPr sz="1675" dirty="0">
                <a:latin typeface="Calibri"/>
                <a:cs typeface="Calibri"/>
              </a:rPr>
              <a:t> an </a:t>
            </a:r>
            <a:r>
              <a:rPr sz="1675" spc="-4" dirty="0">
                <a:latin typeface="Calibri"/>
                <a:cs typeface="Calibri"/>
              </a:rPr>
              <a:t>Encoder block:</a:t>
            </a:r>
            <a:endParaRPr sz="1675">
              <a:latin typeface="Calibri"/>
              <a:cs typeface="Calibri"/>
            </a:endParaRPr>
          </a:p>
          <a:p>
            <a:pPr marR="3698" algn="r">
              <a:spcBef>
                <a:spcPts val="1081"/>
              </a:spcBef>
            </a:pPr>
            <a:r>
              <a:rPr sz="1310" spc="-4" dirty="0">
                <a:solidFill>
                  <a:srgbClr val="8B1515"/>
                </a:solidFill>
                <a:latin typeface="Calibri"/>
                <a:cs typeface="Calibri"/>
              </a:rPr>
              <a:t>[predictions!]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53" name="Title 52">
            <a:extLst>
              <a:ext uri="{FF2B5EF4-FFF2-40B4-BE49-F238E27FC236}">
                <a16:creationId xmlns:a16="http://schemas.microsoft.com/office/drawing/2014/main" id="{CB375437-A96B-4B11-983F-443FEAF4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222146"/>
            <a:ext cx="8109585" cy="955918"/>
          </a:xfrm>
        </p:spPr>
        <p:txBody>
          <a:bodyPr/>
          <a:lstStyle/>
          <a:p>
            <a:r>
              <a:rPr lang="en-US" sz="3106" spc="4" dirty="0">
                <a:latin typeface="Calibri"/>
                <a:cs typeface="Calibri"/>
              </a:rPr>
              <a:t>The Transformer</a:t>
            </a:r>
            <a:r>
              <a:rPr lang="en-US" sz="3106" dirty="0">
                <a:latin typeface="Calibri"/>
                <a:cs typeface="Calibri"/>
              </a:rPr>
              <a:t> </a:t>
            </a:r>
            <a:r>
              <a:rPr lang="en-US" sz="3106" spc="4" dirty="0">
                <a:latin typeface="Calibri"/>
                <a:cs typeface="Calibri"/>
              </a:rPr>
              <a:t>Encoder-Decoder </a:t>
            </a:r>
            <a:br>
              <a:rPr lang="en-US" sz="3106" spc="4" dirty="0">
                <a:latin typeface="Calibri"/>
                <a:cs typeface="Calibri"/>
              </a:rPr>
            </a:br>
            <a:r>
              <a:rPr lang="en-US" sz="3106" u="heavy" spc="8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12"/>
              </a:rPr>
              <a:t>[Vaswani</a:t>
            </a:r>
            <a:r>
              <a:rPr lang="en-US" sz="3106" u="heavy" spc="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12"/>
              </a:rPr>
              <a:t> et </a:t>
            </a:r>
            <a:r>
              <a:rPr lang="en-US" sz="3106" u="heavy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12"/>
              </a:rPr>
              <a:t>al., </a:t>
            </a:r>
            <a:r>
              <a:rPr lang="en-US" sz="3106" u="heavy" spc="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12"/>
              </a:rPr>
              <a:t>2017]</a:t>
            </a:r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6A3B79A-864C-40F9-B34B-E08FA018918E}"/>
              </a:ext>
            </a:extLst>
          </p:cNvPr>
          <p:cNvSpPr txBox="1"/>
          <p:nvPr/>
        </p:nvSpPr>
        <p:spPr>
          <a:xfrm>
            <a:off x="134471" y="6488295"/>
            <a:ext cx="909223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7553">
              <a:defRPr/>
            </a:pPr>
            <a:r>
              <a:rPr lang="en-US" sz="1165" dirty="0">
                <a:solidFill>
                  <a:prstClr val="black"/>
                </a:solidFill>
                <a:latin typeface="Calibri"/>
              </a:rPr>
              <a:t>John Hewitt</a:t>
            </a:r>
          </a:p>
        </p:txBody>
      </p:sp>
    </p:spTree>
    <p:extLst>
      <p:ext uri="{BB962C8B-B14F-4D97-AF65-F5344CB8AC3E}">
        <p14:creationId xmlns:p14="http://schemas.microsoft.com/office/powerpoint/2010/main" val="27971826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7542" y="2327999"/>
            <a:ext cx="1267161" cy="1421358"/>
          </a:xfrm>
          <a:prstGeom prst="rect">
            <a:avLst/>
          </a:prstGeom>
        </p:spPr>
        <p:txBody>
          <a:bodyPr vert="horz" wrap="square" lIns="0" tIns="12326" rIns="0" bIns="0" rtlCol="0">
            <a:spAutoFit/>
          </a:bodyPr>
          <a:lstStyle/>
          <a:p>
            <a:pPr marL="12327" marR="191070" defTabSz="887553">
              <a:lnSpc>
                <a:spcPct val="120800"/>
              </a:lnSpc>
              <a:spcBef>
                <a:spcPts val="97"/>
              </a:spcBef>
              <a:defRPr/>
            </a:pPr>
            <a:r>
              <a:rPr sz="1941" dirty="0">
                <a:solidFill>
                  <a:prstClr val="black"/>
                </a:solidFill>
                <a:latin typeface="Arial"/>
                <a:cs typeface="Arial"/>
              </a:rPr>
              <a:t>ULMfit  Jan 2018</a:t>
            </a:r>
          </a:p>
          <a:p>
            <a:pPr marL="12327" marR="4931" defTabSz="887553">
              <a:lnSpc>
                <a:spcPct val="118300"/>
              </a:lnSpc>
              <a:spcBef>
                <a:spcPts val="93"/>
              </a:spcBef>
              <a:defRPr/>
            </a:pPr>
            <a:r>
              <a:rPr sz="1941" dirty="0">
                <a:solidFill>
                  <a:prstClr val="black"/>
                </a:solidFill>
                <a:latin typeface="Arial"/>
                <a:cs typeface="Arial"/>
              </a:rPr>
              <a:t>Training:  1 GPU day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90832" y="2345749"/>
            <a:ext cx="1640037" cy="2147903"/>
          </a:xfrm>
          <a:prstGeom prst="rect">
            <a:avLst/>
          </a:prstGeom>
        </p:spPr>
        <p:txBody>
          <a:bodyPr vert="horz" wrap="square" lIns="0" tIns="12326" rIns="0" bIns="0" rtlCol="0">
            <a:spAutoFit/>
          </a:bodyPr>
          <a:lstStyle/>
          <a:p>
            <a:pPr marL="12327" marR="536230" defTabSz="887553">
              <a:lnSpc>
                <a:spcPct val="120800"/>
              </a:lnSpc>
              <a:spcBef>
                <a:spcPts val="97"/>
              </a:spcBef>
              <a:defRPr/>
            </a:pPr>
            <a:r>
              <a:rPr sz="1941" dirty="0">
                <a:solidFill>
                  <a:prstClr val="black"/>
                </a:solidFill>
                <a:latin typeface="Arial"/>
                <a:cs typeface="Arial"/>
              </a:rPr>
              <a:t>BERT  Oct 2018</a:t>
            </a:r>
            <a:endParaRPr sz="1941">
              <a:solidFill>
                <a:prstClr val="black"/>
              </a:solidFill>
              <a:latin typeface="Arial"/>
              <a:cs typeface="Arial"/>
            </a:endParaRPr>
          </a:p>
          <a:p>
            <a:pPr marL="12327" defTabSz="887553">
              <a:spcBef>
                <a:spcPts val="607"/>
              </a:spcBef>
              <a:defRPr/>
            </a:pPr>
            <a:r>
              <a:rPr sz="1941" dirty="0">
                <a:solidFill>
                  <a:prstClr val="black"/>
                </a:solidFill>
                <a:latin typeface="Arial"/>
                <a:cs typeface="Arial"/>
              </a:rPr>
              <a:t>Training</a:t>
            </a:r>
            <a:endParaRPr sz="1941">
              <a:solidFill>
                <a:prstClr val="black"/>
              </a:solidFill>
              <a:latin typeface="Arial"/>
              <a:cs typeface="Arial"/>
            </a:endParaRPr>
          </a:p>
          <a:p>
            <a:pPr marL="12327" defTabSz="887553">
              <a:spcBef>
                <a:spcPts val="510"/>
              </a:spcBef>
              <a:defRPr/>
            </a:pPr>
            <a:r>
              <a:rPr sz="1941" dirty="0">
                <a:solidFill>
                  <a:prstClr val="black"/>
                </a:solidFill>
                <a:latin typeface="Arial"/>
                <a:cs typeface="Arial"/>
              </a:rPr>
              <a:t>256 TPU days</a:t>
            </a:r>
            <a:endParaRPr sz="1941">
              <a:solidFill>
                <a:prstClr val="black"/>
              </a:solidFill>
              <a:latin typeface="Arial"/>
              <a:cs typeface="Arial"/>
            </a:endParaRPr>
          </a:p>
          <a:p>
            <a:pPr marL="12327" defTabSz="887553">
              <a:spcBef>
                <a:spcPts val="607"/>
              </a:spcBef>
              <a:defRPr/>
            </a:pPr>
            <a:r>
              <a:rPr sz="1941" dirty="0">
                <a:solidFill>
                  <a:prstClr val="black"/>
                </a:solidFill>
                <a:latin typeface="Arial"/>
                <a:cs typeface="Arial"/>
              </a:rPr>
              <a:t>~320–560</a:t>
            </a:r>
            <a:endParaRPr sz="1941">
              <a:solidFill>
                <a:prstClr val="black"/>
              </a:solidFill>
              <a:latin typeface="Arial"/>
              <a:cs typeface="Arial"/>
            </a:endParaRPr>
          </a:p>
          <a:p>
            <a:pPr marL="12327" defTabSz="887553">
              <a:spcBef>
                <a:spcPts val="25"/>
              </a:spcBef>
              <a:defRPr/>
            </a:pPr>
            <a:r>
              <a:rPr sz="1941" dirty="0">
                <a:solidFill>
                  <a:prstClr val="black"/>
                </a:solidFill>
                <a:latin typeface="Arial"/>
                <a:cs typeface="Arial"/>
              </a:rPr>
              <a:t>GPU days</a:t>
            </a:r>
            <a:endParaRPr sz="1941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84495" y="2327999"/>
            <a:ext cx="1780557" cy="1968688"/>
          </a:xfrm>
          <a:prstGeom prst="rect">
            <a:avLst/>
          </a:prstGeom>
        </p:spPr>
        <p:txBody>
          <a:bodyPr vert="horz" wrap="square" lIns="0" tIns="12326" rIns="0" bIns="0" rtlCol="0">
            <a:spAutoFit/>
          </a:bodyPr>
          <a:lstStyle/>
          <a:p>
            <a:pPr marL="12327" marR="656420" defTabSz="887553">
              <a:lnSpc>
                <a:spcPct val="120800"/>
              </a:lnSpc>
              <a:spcBef>
                <a:spcPts val="97"/>
              </a:spcBef>
              <a:defRPr/>
            </a:pPr>
            <a:r>
              <a:rPr sz="1941" dirty="0">
                <a:solidFill>
                  <a:prstClr val="black"/>
                </a:solidFill>
                <a:latin typeface="Arial"/>
                <a:cs typeface="Arial"/>
              </a:rPr>
              <a:t>GPT-2  Feb 2019</a:t>
            </a:r>
            <a:endParaRPr sz="1941">
              <a:solidFill>
                <a:prstClr val="black"/>
              </a:solidFill>
              <a:latin typeface="Arial"/>
              <a:cs typeface="Arial"/>
            </a:endParaRPr>
          </a:p>
          <a:p>
            <a:pPr marL="12327" defTabSz="887553">
              <a:spcBef>
                <a:spcPts val="607"/>
              </a:spcBef>
              <a:defRPr/>
            </a:pPr>
            <a:r>
              <a:rPr sz="1941" dirty="0">
                <a:solidFill>
                  <a:prstClr val="black"/>
                </a:solidFill>
                <a:latin typeface="Arial"/>
                <a:cs typeface="Arial"/>
              </a:rPr>
              <a:t>Training</a:t>
            </a:r>
            <a:endParaRPr sz="1941">
              <a:solidFill>
                <a:prstClr val="black"/>
              </a:solidFill>
              <a:latin typeface="Arial"/>
              <a:cs typeface="Arial"/>
            </a:endParaRPr>
          </a:p>
          <a:p>
            <a:pPr marL="12327" defTabSz="887553">
              <a:spcBef>
                <a:spcPts val="408"/>
              </a:spcBef>
              <a:defRPr/>
            </a:pPr>
            <a:r>
              <a:rPr sz="1747" dirty="0">
                <a:solidFill>
                  <a:prstClr val="black"/>
                </a:solidFill>
                <a:latin typeface="Arial"/>
                <a:cs typeface="Arial"/>
              </a:rPr>
              <a:t>~2048 TPU v3</a:t>
            </a:r>
            <a:endParaRPr sz="1747">
              <a:solidFill>
                <a:prstClr val="black"/>
              </a:solidFill>
              <a:latin typeface="Arial"/>
              <a:cs typeface="Arial"/>
            </a:endParaRPr>
          </a:p>
          <a:p>
            <a:pPr marL="12327" marR="4931" defTabSz="887553">
              <a:defRPr/>
            </a:pPr>
            <a:r>
              <a:rPr sz="1747" dirty="0">
                <a:solidFill>
                  <a:prstClr val="black"/>
                </a:solidFill>
                <a:latin typeface="Arial"/>
                <a:cs typeface="Arial"/>
              </a:rPr>
              <a:t>days according to  </a:t>
            </a:r>
            <a:r>
              <a:rPr sz="1747" u="sng" dirty="0">
                <a:solidFill>
                  <a:srgbClr val="EF8E1C"/>
                </a:solidFill>
                <a:uFill>
                  <a:solidFill>
                    <a:srgbClr val="EF8E1C"/>
                  </a:solidFill>
                </a:uFill>
                <a:latin typeface="Arial"/>
                <a:cs typeface="Arial"/>
              </a:rPr>
              <a:t>a reddit thread</a:t>
            </a:r>
            <a:endParaRPr sz="1747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01889" y="2327999"/>
            <a:ext cx="1681946" cy="1620624"/>
          </a:xfrm>
          <a:prstGeom prst="rect">
            <a:avLst/>
          </a:prstGeom>
        </p:spPr>
        <p:txBody>
          <a:bodyPr vert="horz" wrap="square" lIns="0" tIns="86285" rIns="0" bIns="0" rtlCol="0">
            <a:spAutoFit/>
          </a:bodyPr>
          <a:lstStyle/>
          <a:p>
            <a:pPr marL="12327" defTabSz="887553">
              <a:spcBef>
                <a:spcPts val="679"/>
              </a:spcBef>
              <a:defRPr/>
            </a:pPr>
            <a:r>
              <a:rPr sz="1941" dirty="0">
                <a:solidFill>
                  <a:prstClr val="black"/>
                </a:solidFill>
                <a:latin typeface="Arial"/>
                <a:cs typeface="Arial"/>
              </a:rPr>
              <a:t>GPT</a:t>
            </a:r>
            <a:endParaRPr sz="1941">
              <a:solidFill>
                <a:prstClr val="black"/>
              </a:solidFill>
              <a:latin typeface="Arial"/>
              <a:cs typeface="Arial"/>
            </a:endParaRPr>
          </a:p>
          <a:p>
            <a:pPr marL="12327" marR="444392" defTabSz="887553">
              <a:lnSpc>
                <a:spcPts val="3397"/>
              </a:lnSpc>
              <a:spcBef>
                <a:spcPts val="194"/>
              </a:spcBef>
              <a:defRPr/>
            </a:pPr>
            <a:r>
              <a:rPr sz="1941" dirty="0">
                <a:solidFill>
                  <a:prstClr val="black"/>
                </a:solidFill>
                <a:latin typeface="Arial"/>
                <a:cs typeface="Arial"/>
              </a:rPr>
              <a:t>June 2018  Training</a:t>
            </a:r>
            <a:endParaRPr sz="1941">
              <a:solidFill>
                <a:prstClr val="black"/>
              </a:solidFill>
              <a:latin typeface="Arial"/>
              <a:cs typeface="Arial"/>
            </a:endParaRPr>
          </a:p>
          <a:p>
            <a:pPr marL="12327" defTabSz="887553">
              <a:spcBef>
                <a:spcPts val="301"/>
              </a:spcBef>
              <a:defRPr/>
            </a:pPr>
            <a:r>
              <a:rPr sz="1941" dirty="0">
                <a:solidFill>
                  <a:prstClr val="black"/>
                </a:solidFill>
                <a:latin typeface="Arial"/>
                <a:cs typeface="Arial"/>
              </a:rPr>
              <a:t>240 GPU days</a:t>
            </a:r>
            <a:endParaRPr sz="1941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5379" y="1214957"/>
            <a:ext cx="7685554" cy="1350365"/>
          </a:xfrm>
          <a:custGeom>
            <a:avLst/>
            <a:gdLst/>
            <a:ahLst/>
            <a:cxnLst/>
            <a:rect l="l" t="t" r="r" b="b"/>
            <a:pathLst>
              <a:path w="7918450" h="1391285">
                <a:moveTo>
                  <a:pt x="7222794" y="0"/>
                </a:moveTo>
                <a:lnTo>
                  <a:pt x="7222794" y="347751"/>
                </a:lnTo>
                <a:lnTo>
                  <a:pt x="0" y="347751"/>
                </a:lnTo>
                <a:lnTo>
                  <a:pt x="0" y="1043292"/>
                </a:lnTo>
                <a:lnTo>
                  <a:pt x="7222794" y="1043292"/>
                </a:lnTo>
                <a:lnTo>
                  <a:pt x="7222794" y="1391056"/>
                </a:lnTo>
                <a:lnTo>
                  <a:pt x="7918310" y="695528"/>
                </a:lnTo>
                <a:lnTo>
                  <a:pt x="7222794" y="0"/>
                </a:lnTo>
                <a:close/>
              </a:path>
            </a:pathLst>
          </a:custGeom>
          <a:solidFill>
            <a:srgbClr val="BDD7FF"/>
          </a:solidFill>
        </p:spPr>
        <p:txBody>
          <a:bodyPr wrap="square" lIns="0" tIns="0" rIns="0" bIns="0" rtlCol="0"/>
          <a:lstStyle/>
          <a:p>
            <a:pPr defTabSz="887553">
              <a:defRPr/>
            </a:pPr>
            <a:endParaRPr sz="174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30306" y="4952552"/>
            <a:ext cx="1857845" cy="8934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87553">
              <a:defRPr/>
            </a:pPr>
            <a:endParaRPr sz="174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444945" y="4789841"/>
            <a:ext cx="1706969" cy="12188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87553">
              <a:defRPr/>
            </a:pPr>
            <a:endParaRPr sz="174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929808" y="4789841"/>
            <a:ext cx="1704011" cy="12188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87553">
              <a:defRPr/>
            </a:pPr>
            <a:endParaRPr sz="174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637083" y="5192179"/>
            <a:ext cx="1949554" cy="5591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87553">
              <a:defRPr/>
            </a:pPr>
            <a:endParaRPr sz="1553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4D6D46-88C7-4332-8B96-DCB891566A67}"/>
              </a:ext>
            </a:extLst>
          </p:cNvPr>
          <p:cNvSpPr txBox="1"/>
          <p:nvPr/>
        </p:nvSpPr>
        <p:spPr>
          <a:xfrm>
            <a:off x="134470" y="6488295"/>
            <a:ext cx="1470274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7553">
              <a:defRPr/>
            </a:pPr>
            <a:r>
              <a:rPr lang="en-US" sz="1165" dirty="0">
                <a:solidFill>
                  <a:prstClr val="black"/>
                </a:solidFill>
                <a:latin typeface="Calibri"/>
              </a:rPr>
              <a:t>Christopher Manning</a:t>
            </a:r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534AE3E1-8CAF-4FAB-AA6D-89C3960A3B99}"/>
              </a:ext>
            </a:extLst>
          </p:cNvPr>
          <p:cNvSpPr txBox="1">
            <a:spLocks/>
          </p:cNvSpPr>
          <p:nvPr/>
        </p:nvSpPr>
        <p:spPr>
          <a:xfrm>
            <a:off x="506730" y="344918"/>
            <a:ext cx="4313032" cy="490398"/>
          </a:xfrm>
          <a:prstGeom prst="rect">
            <a:avLst/>
          </a:prstGeom>
        </p:spPr>
        <p:txBody>
          <a:bodyPr vert="horz" wrap="square" lIns="0" tIns="12326" rIns="0" bIns="0" rtlCol="0">
            <a:spAutoFit/>
          </a:bodyPr>
          <a:lstStyle>
            <a:lvl1pPr>
              <a:defRPr sz="2900" b="1" i="0">
                <a:solidFill>
                  <a:srgbClr val="3A87FF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327" defTabSz="887553">
              <a:spcBef>
                <a:spcPts val="97"/>
              </a:spcBef>
              <a:defRPr/>
            </a:pPr>
            <a:r>
              <a:rPr lang="en-US" sz="3106" b="0" kern="0" spc="-131" dirty="0"/>
              <a:t>Cost of training</a:t>
            </a:r>
            <a:endParaRPr lang="en-US" sz="3106" b="0" kern="0" dirty="0"/>
          </a:p>
        </p:txBody>
      </p:sp>
    </p:spTree>
    <p:extLst>
      <p:ext uri="{BB962C8B-B14F-4D97-AF65-F5344CB8AC3E}">
        <p14:creationId xmlns:p14="http://schemas.microsoft.com/office/powerpoint/2010/main" val="750763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6585" y="4487351"/>
            <a:ext cx="1337361" cy="46649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90389" y="4480972"/>
            <a:ext cx="986888" cy="457407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 marR="3698" indent="277360">
              <a:spcBef>
                <a:spcPts val="73"/>
              </a:spcBef>
            </a:pPr>
            <a:r>
              <a:rPr sz="1456" spc="-22" dirty="0">
                <a:latin typeface="Calibri"/>
                <a:cs typeface="Calibri"/>
              </a:rPr>
              <a:t>Word </a:t>
            </a:r>
            <a:r>
              <a:rPr sz="1456" spc="-19" dirty="0">
                <a:latin typeface="Calibri"/>
                <a:cs typeface="Calibri"/>
              </a:rPr>
              <a:t> </a:t>
            </a:r>
            <a:r>
              <a:rPr sz="1456" spc="51" dirty="0">
                <a:latin typeface="Calibri"/>
                <a:cs typeface="Calibri"/>
              </a:rPr>
              <a:t>Em</a:t>
            </a:r>
            <a:r>
              <a:rPr sz="1456" spc="33" dirty="0">
                <a:latin typeface="Calibri"/>
                <a:cs typeface="Calibri"/>
              </a:rPr>
              <a:t>b</a:t>
            </a:r>
            <a:r>
              <a:rPr sz="1456" spc="29" dirty="0">
                <a:latin typeface="Calibri"/>
                <a:cs typeface="Calibri"/>
              </a:rPr>
              <a:t>ed</a:t>
            </a:r>
            <a:r>
              <a:rPr sz="1456" spc="33" dirty="0">
                <a:latin typeface="Calibri"/>
                <a:cs typeface="Calibri"/>
              </a:rPr>
              <a:t>ding</a:t>
            </a:r>
            <a:r>
              <a:rPr sz="1456" spc="40" dirty="0">
                <a:latin typeface="Calibri"/>
                <a:cs typeface="Calibri"/>
              </a:rPr>
              <a:t>s</a:t>
            </a:r>
            <a:endParaRPr sz="1456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02535" y="4487351"/>
            <a:ext cx="1337361" cy="46649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825648" y="4480972"/>
            <a:ext cx="1288733" cy="457407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 marR="3698" indent="314804">
              <a:spcBef>
                <a:spcPts val="73"/>
              </a:spcBef>
            </a:pPr>
            <a:r>
              <a:rPr sz="1456" spc="29" dirty="0">
                <a:latin typeface="Calibri"/>
                <a:cs typeface="Calibri"/>
              </a:rPr>
              <a:t>Position </a:t>
            </a:r>
            <a:r>
              <a:rPr sz="1456" spc="33" dirty="0">
                <a:latin typeface="Calibri"/>
                <a:cs typeface="Calibri"/>
              </a:rPr>
              <a:t> </a:t>
            </a:r>
            <a:r>
              <a:rPr sz="1456" spc="19" dirty="0">
                <a:latin typeface="Calibri"/>
                <a:cs typeface="Calibri"/>
              </a:rPr>
              <a:t>Represent</a:t>
            </a:r>
            <a:r>
              <a:rPr sz="1456" spc="11" dirty="0">
                <a:latin typeface="Calibri"/>
                <a:cs typeface="Calibri"/>
              </a:rPr>
              <a:t>a</a:t>
            </a:r>
            <a:r>
              <a:rPr sz="1456" spc="15" dirty="0">
                <a:latin typeface="Calibri"/>
                <a:cs typeface="Calibri"/>
              </a:rPr>
              <a:t>t</a:t>
            </a:r>
            <a:r>
              <a:rPr sz="1456" spc="4" dirty="0">
                <a:latin typeface="Calibri"/>
                <a:cs typeface="Calibri"/>
              </a:rPr>
              <a:t>i</a:t>
            </a:r>
            <a:r>
              <a:rPr sz="1456" spc="29" dirty="0">
                <a:latin typeface="Calibri"/>
                <a:cs typeface="Calibri"/>
              </a:rPr>
              <a:t>ons</a:t>
            </a:r>
            <a:endParaRPr sz="1456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73141" y="4509817"/>
            <a:ext cx="138673" cy="300633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893" dirty="0">
                <a:latin typeface="Calibri"/>
                <a:cs typeface="Calibri"/>
              </a:rPr>
              <a:t>+</a:t>
            </a:r>
            <a:endParaRPr sz="1893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851794" y="2217554"/>
            <a:ext cx="1337730" cy="2381936"/>
            <a:chOff x="2359150" y="1764792"/>
            <a:chExt cx="1837689" cy="3272154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85160" y="4268698"/>
              <a:ext cx="234670" cy="76812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266694" y="4368546"/>
              <a:ext cx="76200" cy="609600"/>
            </a:xfrm>
            <a:custGeom>
              <a:avLst/>
              <a:gdLst/>
              <a:ahLst/>
              <a:cxnLst/>
              <a:rect l="l" t="t" r="r" b="b"/>
              <a:pathLst>
                <a:path w="76200" h="609600">
                  <a:moveTo>
                    <a:pt x="50800" y="63499"/>
                  </a:moveTo>
                  <a:lnTo>
                    <a:pt x="25400" y="63499"/>
                  </a:lnTo>
                  <a:lnTo>
                    <a:pt x="25400" y="609599"/>
                  </a:lnTo>
                  <a:lnTo>
                    <a:pt x="50800" y="609599"/>
                  </a:lnTo>
                  <a:lnTo>
                    <a:pt x="50800" y="63499"/>
                  </a:lnTo>
                  <a:close/>
                </a:path>
                <a:path w="76200" h="609600">
                  <a:moveTo>
                    <a:pt x="38100" y="0"/>
                  </a:moveTo>
                  <a:lnTo>
                    <a:pt x="0" y="76199"/>
                  </a:lnTo>
                  <a:lnTo>
                    <a:pt x="25400" y="76199"/>
                  </a:lnTo>
                  <a:lnTo>
                    <a:pt x="25400" y="63499"/>
                  </a:lnTo>
                  <a:lnTo>
                    <a:pt x="69850" y="63499"/>
                  </a:lnTo>
                  <a:lnTo>
                    <a:pt x="38100" y="0"/>
                  </a:lnTo>
                  <a:close/>
                </a:path>
                <a:path w="76200" h="609600">
                  <a:moveTo>
                    <a:pt x="69850" y="63499"/>
                  </a:moveTo>
                  <a:lnTo>
                    <a:pt x="50800" y="63499"/>
                  </a:lnTo>
                  <a:lnTo>
                    <a:pt x="50800" y="76199"/>
                  </a:lnTo>
                  <a:lnTo>
                    <a:pt x="76200" y="76199"/>
                  </a:lnTo>
                  <a:lnTo>
                    <a:pt x="69850" y="634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59150" y="1764792"/>
              <a:ext cx="1837183" cy="640841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2026522" y="2210953"/>
            <a:ext cx="984577" cy="457873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algn="ctr">
              <a:spcBef>
                <a:spcPts val="77"/>
              </a:spcBef>
            </a:pPr>
            <a:r>
              <a:rPr sz="1456" spc="22" dirty="0">
                <a:latin typeface="Calibri"/>
                <a:cs typeface="Calibri"/>
              </a:rPr>
              <a:t>Transformer</a:t>
            </a:r>
            <a:endParaRPr sz="1456">
              <a:latin typeface="Calibri"/>
              <a:cs typeface="Calibri"/>
            </a:endParaRPr>
          </a:p>
          <a:p>
            <a:pPr algn="ctr">
              <a:spcBef>
                <a:spcPts val="4"/>
              </a:spcBef>
            </a:pPr>
            <a:r>
              <a:rPr sz="1456" spc="26" dirty="0">
                <a:latin typeface="Calibri"/>
                <a:cs typeface="Calibri"/>
              </a:rPr>
              <a:t>Encoder</a:t>
            </a:r>
            <a:endParaRPr sz="1456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471423" y="2942752"/>
            <a:ext cx="4777278" cy="1168087"/>
            <a:chOff x="3210358" y="2761022"/>
            <a:chExt cx="6562725" cy="1604645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10358" y="3529118"/>
              <a:ext cx="126361" cy="19723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37737" y="3530345"/>
              <a:ext cx="76200" cy="14668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21026" y="2761022"/>
              <a:ext cx="126361" cy="19723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48405" y="2762249"/>
              <a:ext cx="76199" cy="14668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27831" y="2999231"/>
              <a:ext cx="117347" cy="11734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27831" y="3165347"/>
              <a:ext cx="117347" cy="11734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27831" y="3332987"/>
              <a:ext cx="117347" cy="11734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35466" y="3724655"/>
              <a:ext cx="1837183" cy="640842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1755556" y="5210299"/>
            <a:ext cx="1542504" cy="608602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947" dirty="0">
                <a:solidFill>
                  <a:srgbClr val="8B1515"/>
                </a:solidFill>
                <a:latin typeface="Calibri"/>
                <a:cs typeface="Calibri"/>
              </a:rPr>
              <a:t>[input</a:t>
            </a:r>
            <a:r>
              <a:rPr sz="1947" spc="-55" dirty="0">
                <a:solidFill>
                  <a:srgbClr val="8B1515"/>
                </a:solidFill>
                <a:latin typeface="Calibri"/>
                <a:cs typeface="Calibri"/>
              </a:rPr>
              <a:t> </a:t>
            </a:r>
            <a:r>
              <a:rPr sz="1947" spc="-4" dirty="0">
                <a:solidFill>
                  <a:srgbClr val="8B1515"/>
                </a:solidFill>
                <a:latin typeface="Calibri"/>
                <a:cs typeface="Calibri"/>
              </a:rPr>
              <a:t>sequence]</a:t>
            </a:r>
            <a:endParaRPr sz="1947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086585" y="3638119"/>
            <a:ext cx="983652" cy="457407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166416" marR="3698" indent="-157633">
              <a:spcBef>
                <a:spcPts val="73"/>
              </a:spcBef>
            </a:pPr>
            <a:r>
              <a:rPr sz="1456" spc="33" dirty="0">
                <a:latin typeface="Calibri"/>
                <a:cs typeface="Calibri"/>
              </a:rPr>
              <a:t>Tra</a:t>
            </a:r>
            <a:r>
              <a:rPr sz="1456" spc="29" dirty="0">
                <a:latin typeface="Calibri"/>
                <a:cs typeface="Calibri"/>
              </a:rPr>
              <a:t>n</a:t>
            </a:r>
            <a:r>
              <a:rPr sz="1456" spc="11" dirty="0">
                <a:latin typeface="Calibri"/>
                <a:cs typeface="Calibri"/>
              </a:rPr>
              <a:t>sf</a:t>
            </a:r>
            <a:r>
              <a:rPr sz="1456" spc="22" dirty="0">
                <a:latin typeface="Calibri"/>
                <a:cs typeface="Calibri"/>
              </a:rPr>
              <a:t>o</a:t>
            </a:r>
            <a:r>
              <a:rPr sz="1456" spc="8" dirty="0">
                <a:latin typeface="Calibri"/>
                <a:cs typeface="Calibri"/>
              </a:rPr>
              <a:t>rmer  </a:t>
            </a:r>
            <a:r>
              <a:rPr sz="1456" spc="15" dirty="0">
                <a:latin typeface="Calibri"/>
                <a:cs typeface="Calibri"/>
              </a:rPr>
              <a:t>Decoder</a:t>
            </a:r>
            <a:endParaRPr sz="1456">
              <a:latin typeface="Calibri"/>
              <a:cs typeface="Calibri"/>
            </a:endParaRPr>
          </a:p>
        </p:txBody>
      </p:sp>
      <p:pic>
        <p:nvPicPr>
          <p:cNvPr id="24" name="object 2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68049" y="4500664"/>
            <a:ext cx="1337361" cy="466496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5142501" y="4493600"/>
            <a:ext cx="986888" cy="457873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algn="ctr">
              <a:spcBef>
                <a:spcPts val="77"/>
              </a:spcBef>
            </a:pPr>
            <a:r>
              <a:rPr sz="1456" spc="-22" dirty="0">
                <a:latin typeface="Calibri"/>
                <a:cs typeface="Calibri"/>
              </a:rPr>
              <a:t>Word</a:t>
            </a:r>
            <a:endParaRPr sz="1456">
              <a:latin typeface="Calibri"/>
              <a:cs typeface="Calibri"/>
            </a:endParaRPr>
          </a:p>
          <a:p>
            <a:pPr algn="ctr">
              <a:spcBef>
                <a:spcPts val="4"/>
              </a:spcBef>
            </a:pPr>
            <a:r>
              <a:rPr sz="1456" spc="37" dirty="0">
                <a:latin typeface="Calibri"/>
                <a:cs typeface="Calibri"/>
              </a:rPr>
              <a:t>Embeddings</a:t>
            </a:r>
            <a:endParaRPr sz="1456">
              <a:latin typeface="Calibri"/>
              <a:cs typeface="Calibri"/>
            </a:endParaRPr>
          </a:p>
        </p:txBody>
      </p:sp>
      <p:pic>
        <p:nvPicPr>
          <p:cNvPr id="26" name="object 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3999" y="4500664"/>
            <a:ext cx="1337361" cy="466496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6877851" y="4493600"/>
            <a:ext cx="1288733" cy="457873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algn="ctr">
              <a:spcBef>
                <a:spcPts val="77"/>
              </a:spcBef>
            </a:pPr>
            <a:r>
              <a:rPr sz="1456" spc="29" dirty="0">
                <a:latin typeface="Calibri"/>
                <a:cs typeface="Calibri"/>
              </a:rPr>
              <a:t>Position</a:t>
            </a:r>
            <a:endParaRPr sz="1456">
              <a:latin typeface="Calibri"/>
              <a:cs typeface="Calibri"/>
            </a:endParaRPr>
          </a:p>
          <a:p>
            <a:pPr algn="ctr">
              <a:spcBef>
                <a:spcPts val="4"/>
              </a:spcBef>
            </a:pPr>
            <a:r>
              <a:rPr sz="1456" spc="19" dirty="0">
                <a:latin typeface="Calibri"/>
                <a:cs typeface="Calibri"/>
              </a:rPr>
              <a:t>Representations</a:t>
            </a:r>
            <a:endParaRPr sz="1456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525254" y="4522445"/>
            <a:ext cx="138673" cy="301100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9246">
              <a:spcBef>
                <a:spcPts val="77"/>
              </a:spcBef>
            </a:pPr>
            <a:r>
              <a:rPr sz="1893" dirty="0">
                <a:latin typeface="Calibri"/>
                <a:cs typeface="Calibri"/>
              </a:rPr>
              <a:t>+</a:t>
            </a:r>
            <a:endParaRPr sz="1893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5903258" y="2486026"/>
            <a:ext cx="1337730" cy="2126779"/>
            <a:chOff x="7924798" y="2133600"/>
            <a:chExt cx="1837689" cy="2921635"/>
          </a:xfrm>
        </p:grpSpPr>
        <p:pic>
          <p:nvPicPr>
            <p:cNvPr id="30" name="object 3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50808" y="4286986"/>
              <a:ext cx="234670" cy="768121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8832342" y="4386833"/>
              <a:ext cx="76200" cy="609600"/>
            </a:xfrm>
            <a:custGeom>
              <a:avLst/>
              <a:gdLst/>
              <a:ahLst/>
              <a:cxnLst/>
              <a:rect l="l" t="t" r="r" b="b"/>
              <a:pathLst>
                <a:path w="76200" h="609600">
                  <a:moveTo>
                    <a:pt x="50800" y="63500"/>
                  </a:moveTo>
                  <a:lnTo>
                    <a:pt x="25400" y="63500"/>
                  </a:lnTo>
                  <a:lnTo>
                    <a:pt x="25400" y="609600"/>
                  </a:lnTo>
                  <a:lnTo>
                    <a:pt x="50800" y="609600"/>
                  </a:lnTo>
                  <a:lnTo>
                    <a:pt x="50800" y="63500"/>
                  </a:lnTo>
                  <a:close/>
                </a:path>
                <a:path w="76200" h="609600">
                  <a:moveTo>
                    <a:pt x="38100" y="0"/>
                  </a:moveTo>
                  <a:lnTo>
                    <a:pt x="0" y="76200"/>
                  </a:lnTo>
                  <a:lnTo>
                    <a:pt x="25400" y="76200"/>
                  </a:lnTo>
                  <a:lnTo>
                    <a:pt x="2540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609600">
                  <a:moveTo>
                    <a:pt x="69850" y="63500"/>
                  </a:moveTo>
                  <a:lnTo>
                    <a:pt x="50800" y="63500"/>
                  </a:lnTo>
                  <a:lnTo>
                    <a:pt x="5080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pic>
          <p:nvPicPr>
            <p:cNvPr id="32" name="object 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24798" y="2133600"/>
              <a:ext cx="1837183" cy="640841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6078634" y="2478999"/>
            <a:ext cx="983652" cy="457873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166416" marR="3698" indent="-157633">
              <a:spcBef>
                <a:spcPts val="77"/>
              </a:spcBef>
            </a:pPr>
            <a:r>
              <a:rPr sz="1456" spc="33" dirty="0">
                <a:latin typeface="Calibri"/>
                <a:cs typeface="Calibri"/>
              </a:rPr>
              <a:t>Tra</a:t>
            </a:r>
            <a:r>
              <a:rPr sz="1456" spc="29" dirty="0">
                <a:latin typeface="Calibri"/>
                <a:cs typeface="Calibri"/>
              </a:rPr>
              <a:t>n</a:t>
            </a:r>
            <a:r>
              <a:rPr sz="1456" spc="11" dirty="0">
                <a:latin typeface="Calibri"/>
                <a:cs typeface="Calibri"/>
              </a:rPr>
              <a:t>sf</a:t>
            </a:r>
            <a:r>
              <a:rPr sz="1456" spc="22" dirty="0">
                <a:latin typeface="Calibri"/>
                <a:cs typeface="Calibri"/>
              </a:rPr>
              <a:t>o</a:t>
            </a:r>
            <a:r>
              <a:rPr sz="1456" spc="8" dirty="0">
                <a:latin typeface="Calibri"/>
                <a:cs typeface="Calibri"/>
              </a:rPr>
              <a:t>rmer  </a:t>
            </a:r>
            <a:r>
              <a:rPr sz="1456" spc="15" dirty="0">
                <a:latin typeface="Calibri"/>
                <a:cs typeface="Calibri"/>
              </a:rPr>
              <a:t>Decoder</a:t>
            </a:r>
            <a:endParaRPr sz="1456">
              <a:latin typeface="Calibri"/>
              <a:cs typeface="Calibri"/>
            </a:endParaRPr>
          </a:p>
        </p:txBody>
      </p:sp>
      <p:pic>
        <p:nvPicPr>
          <p:cNvPr id="34" name="object 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535608" y="3250389"/>
            <a:ext cx="85422" cy="85422"/>
          </a:xfrm>
          <a:prstGeom prst="rect">
            <a:avLst/>
          </a:prstGeom>
        </p:spPr>
      </p:pic>
      <p:grpSp>
        <p:nvGrpSpPr>
          <p:cNvPr id="35" name="object 35"/>
          <p:cNvGrpSpPr/>
          <p:nvPr/>
        </p:nvGrpSpPr>
        <p:grpSpPr>
          <a:xfrm>
            <a:off x="2513911" y="2060485"/>
            <a:ext cx="4148166" cy="1845735"/>
            <a:chOff x="3268726" y="1549019"/>
            <a:chExt cx="5698490" cy="2535555"/>
          </a:xfrm>
        </p:grpSpPr>
        <p:pic>
          <p:nvPicPr>
            <p:cNvPr id="36" name="object 3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721852" y="3448786"/>
              <a:ext cx="234670" cy="304825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03385" y="3548633"/>
              <a:ext cx="76200" cy="146684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793479" y="3351276"/>
              <a:ext cx="117348" cy="11734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732520" y="2679166"/>
              <a:ext cx="234670" cy="304825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814054" y="2779013"/>
              <a:ext cx="76200" cy="146685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793479" y="3015996"/>
              <a:ext cx="117348" cy="117348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3268726" y="1549018"/>
              <a:ext cx="4669155" cy="2535555"/>
            </a:xfrm>
            <a:custGeom>
              <a:avLst/>
              <a:gdLst/>
              <a:ahLst/>
              <a:cxnLst/>
              <a:rect l="l" t="t" r="r" b="b"/>
              <a:pathLst>
                <a:path w="4669155" h="2535554">
                  <a:moveTo>
                    <a:pt x="4644593" y="913130"/>
                  </a:moveTo>
                  <a:lnTo>
                    <a:pt x="4594225" y="913130"/>
                  </a:lnTo>
                  <a:lnTo>
                    <a:pt x="4581474" y="913130"/>
                  </a:lnTo>
                  <a:lnTo>
                    <a:pt x="4581017" y="943610"/>
                  </a:lnTo>
                  <a:lnTo>
                    <a:pt x="4644593" y="913130"/>
                  </a:lnTo>
                  <a:close/>
                </a:path>
                <a:path w="4669155" h="2535554">
                  <a:moveTo>
                    <a:pt x="4668901" y="2509647"/>
                  </a:moveTo>
                  <a:lnTo>
                    <a:pt x="4650041" y="2496947"/>
                  </a:lnTo>
                  <a:lnTo>
                    <a:pt x="4593463" y="2458847"/>
                  </a:lnTo>
                  <a:lnTo>
                    <a:pt x="4592637" y="2496947"/>
                  </a:lnTo>
                  <a:lnTo>
                    <a:pt x="4494022" y="2496947"/>
                  </a:lnTo>
                  <a:lnTo>
                    <a:pt x="4406646" y="2484247"/>
                  </a:lnTo>
                  <a:lnTo>
                    <a:pt x="4406900" y="2484247"/>
                  </a:lnTo>
                  <a:lnTo>
                    <a:pt x="4320159" y="2471547"/>
                  </a:lnTo>
                  <a:lnTo>
                    <a:pt x="4320413" y="2471547"/>
                  </a:lnTo>
                  <a:lnTo>
                    <a:pt x="4234307" y="2458847"/>
                  </a:lnTo>
                  <a:lnTo>
                    <a:pt x="4234561" y="2458847"/>
                  </a:lnTo>
                  <a:lnTo>
                    <a:pt x="4149217" y="2433447"/>
                  </a:lnTo>
                  <a:lnTo>
                    <a:pt x="4149471" y="2433447"/>
                  </a:lnTo>
                  <a:lnTo>
                    <a:pt x="4065270" y="2420747"/>
                  </a:lnTo>
                  <a:lnTo>
                    <a:pt x="4065524" y="2420747"/>
                  </a:lnTo>
                  <a:lnTo>
                    <a:pt x="3982466" y="2395347"/>
                  </a:lnTo>
                  <a:lnTo>
                    <a:pt x="3982720" y="2395347"/>
                  </a:lnTo>
                  <a:lnTo>
                    <a:pt x="3901059" y="2369947"/>
                  </a:lnTo>
                  <a:lnTo>
                    <a:pt x="3901313" y="2369947"/>
                  </a:lnTo>
                  <a:lnTo>
                    <a:pt x="3821176" y="2331847"/>
                  </a:lnTo>
                  <a:lnTo>
                    <a:pt x="3821430" y="2331847"/>
                  </a:lnTo>
                  <a:lnTo>
                    <a:pt x="3743071" y="2306447"/>
                  </a:lnTo>
                  <a:lnTo>
                    <a:pt x="3743198" y="2306447"/>
                  </a:lnTo>
                  <a:lnTo>
                    <a:pt x="3666744" y="2268347"/>
                  </a:lnTo>
                  <a:lnTo>
                    <a:pt x="3666998" y="2268347"/>
                  </a:lnTo>
                  <a:lnTo>
                    <a:pt x="3592449" y="2230247"/>
                  </a:lnTo>
                  <a:lnTo>
                    <a:pt x="3592703" y="2230247"/>
                  </a:lnTo>
                  <a:lnTo>
                    <a:pt x="3520440" y="2192147"/>
                  </a:lnTo>
                  <a:lnTo>
                    <a:pt x="3520694" y="2192147"/>
                  </a:lnTo>
                  <a:lnTo>
                    <a:pt x="3450844" y="2154047"/>
                  </a:lnTo>
                  <a:lnTo>
                    <a:pt x="3451098" y="2154047"/>
                  </a:lnTo>
                  <a:lnTo>
                    <a:pt x="3383915" y="2115947"/>
                  </a:lnTo>
                  <a:lnTo>
                    <a:pt x="3384169" y="2115947"/>
                  </a:lnTo>
                  <a:lnTo>
                    <a:pt x="3319653" y="2065147"/>
                  </a:lnTo>
                  <a:lnTo>
                    <a:pt x="3319780" y="2065147"/>
                  </a:lnTo>
                  <a:lnTo>
                    <a:pt x="3258172" y="2014359"/>
                  </a:lnTo>
                  <a:lnTo>
                    <a:pt x="3258439" y="2014359"/>
                  </a:lnTo>
                  <a:lnTo>
                    <a:pt x="3199892" y="1976259"/>
                  </a:lnTo>
                  <a:lnTo>
                    <a:pt x="3200146" y="1976259"/>
                  </a:lnTo>
                  <a:lnTo>
                    <a:pt x="3145028" y="1925459"/>
                  </a:lnTo>
                  <a:lnTo>
                    <a:pt x="3145155" y="1925459"/>
                  </a:lnTo>
                  <a:lnTo>
                    <a:pt x="3093339" y="1874659"/>
                  </a:lnTo>
                  <a:lnTo>
                    <a:pt x="3093593" y="1874659"/>
                  </a:lnTo>
                  <a:lnTo>
                    <a:pt x="3045333" y="1823859"/>
                  </a:lnTo>
                  <a:lnTo>
                    <a:pt x="3045587" y="1823859"/>
                  </a:lnTo>
                  <a:lnTo>
                    <a:pt x="3001264" y="1760359"/>
                  </a:lnTo>
                  <a:lnTo>
                    <a:pt x="3001391" y="1760359"/>
                  </a:lnTo>
                  <a:lnTo>
                    <a:pt x="2961005" y="1709559"/>
                  </a:lnTo>
                  <a:lnTo>
                    <a:pt x="2961132" y="1709559"/>
                  </a:lnTo>
                  <a:lnTo>
                    <a:pt x="2924810" y="1658759"/>
                  </a:lnTo>
                  <a:lnTo>
                    <a:pt x="2924937" y="1658759"/>
                  </a:lnTo>
                  <a:lnTo>
                    <a:pt x="2892933" y="1607959"/>
                  </a:lnTo>
                  <a:lnTo>
                    <a:pt x="2893187" y="1607959"/>
                  </a:lnTo>
                  <a:lnTo>
                    <a:pt x="2865501" y="1544459"/>
                  </a:lnTo>
                  <a:lnTo>
                    <a:pt x="2865755" y="1544459"/>
                  </a:lnTo>
                  <a:lnTo>
                    <a:pt x="2842768" y="1493659"/>
                  </a:lnTo>
                  <a:lnTo>
                    <a:pt x="2842895" y="1493659"/>
                  </a:lnTo>
                  <a:lnTo>
                    <a:pt x="2824734" y="1430159"/>
                  </a:lnTo>
                  <a:lnTo>
                    <a:pt x="2824861" y="1430159"/>
                  </a:lnTo>
                  <a:lnTo>
                    <a:pt x="2811780" y="1379359"/>
                  </a:lnTo>
                  <a:lnTo>
                    <a:pt x="2811907" y="1379359"/>
                  </a:lnTo>
                  <a:lnTo>
                    <a:pt x="2803906" y="1315859"/>
                  </a:lnTo>
                  <a:lnTo>
                    <a:pt x="2801112" y="1252359"/>
                  </a:lnTo>
                  <a:lnTo>
                    <a:pt x="2800604" y="1226959"/>
                  </a:lnTo>
                  <a:lnTo>
                    <a:pt x="2799080" y="1201559"/>
                  </a:lnTo>
                  <a:lnTo>
                    <a:pt x="2796540" y="1176159"/>
                  </a:lnTo>
                  <a:lnTo>
                    <a:pt x="2793111" y="1138059"/>
                  </a:lnTo>
                  <a:lnTo>
                    <a:pt x="2788539" y="1112659"/>
                  </a:lnTo>
                  <a:lnTo>
                    <a:pt x="2783205" y="1087259"/>
                  </a:lnTo>
                  <a:lnTo>
                    <a:pt x="2776855" y="1049159"/>
                  </a:lnTo>
                  <a:lnTo>
                    <a:pt x="2769616" y="1023759"/>
                  </a:lnTo>
                  <a:lnTo>
                    <a:pt x="2761488" y="998359"/>
                  </a:lnTo>
                  <a:lnTo>
                    <a:pt x="2752471" y="960259"/>
                  </a:lnTo>
                  <a:lnTo>
                    <a:pt x="2742438" y="934859"/>
                  </a:lnTo>
                  <a:lnTo>
                    <a:pt x="2731770" y="909459"/>
                  </a:lnTo>
                  <a:lnTo>
                    <a:pt x="2720213" y="884059"/>
                  </a:lnTo>
                  <a:lnTo>
                    <a:pt x="2707767" y="858659"/>
                  </a:lnTo>
                  <a:lnTo>
                    <a:pt x="2694559" y="820559"/>
                  </a:lnTo>
                  <a:lnTo>
                    <a:pt x="2665857" y="769759"/>
                  </a:lnTo>
                  <a:lnTo>
                    <a:pt x="2634107" y="718959"/>
                  </a:lnTo>
                  <a:lnTo>
                    <a:pt x="2599563" y="668159"/>
                  </a:lnTo>
                  <a:lnTo>
                    <a:pt x="2562098" y="617359"/>
                  </a:lnTo>
                  <a:lnTo>
                    <a:pt x="2522093" y="566559"/>
                  </a:lnTo>
                  <a:lnTo>
                    <a:pt x="2479675" y="515759"/>
                  </a:lnTo>
                  <a:lnTo>
                    <a:pt x="2434844" y="464959"/>
                  </a:lnTo>
                  <a:lnTo>
                    <a:pt x="2363343" y="401459"/>
                  </a:lnTo>
                  <a:lnTo>
                    <a:pt x="2313178" y="350659"/>
                  </a:lnTo>
                  <a:lnTo>
                    <a:pt x="2260981" y="312559"/>
                  </a:lnTo>
                  <a:lnTo>
                    <a:pt x="2207133" y="274459"/>
                  </a:lnTo>
                  <a:lnTo>
                    <a:pt x="2151634" y="236359"/>
                  </a:lnTo>
                  <a:lnTo>
                    <a:pt x="2123186" y="223659"/>
                  </a:lnTo>
                  <a:lnTo>
                    <a:pt x="2094357" y="198259"/>
                  </a:lnTo>
                  <a:lnTo>
                    <a:pt x="2006092" y="160159"/>
                  </a:lnTo>
                  <a:lnTo>
                    <a:pt x="1975993" y="134759"/>
                  </a:lnTo>
                  <a:lnTo>
                    <a:pt x="1852930" y="83959"/>
                  </a:lnTo>
                  <a:lnTo>
                    <a:pt x="1821688" y="83959"/>
                  </a:lnTo>
                  <a:lnTo>
                    <a:pt x="1726438" y="45859"/>
                  </a:lnTo>
                  <a:lnTo>
                    <a:pt x="1694180" y="45859"/>
                  </a:lnTo>
                  <a:lnTo>
                    <a:pt x="1661922" y="33159"/>
                  </a:lnTo>
                  <a:lnTo>
                    <a:pt x="1629664" y="33159"/>
                  </a:lnTo>
                  <a:lnTo>
                    <a:pt x="1597025" y="20459"/>
                  </a:lnTo>
                  <a:lnTo>
                    <a:pt x="1564513" y="20459"/>
                  </a:lnTo>
                  <a:lnTo>
                    <a:pt x="1553705" y="16256"/>
                  </a:lnTo>
                  <a:lnTo>
                    <a:pt x="1592453" y="17780"/>
                  </a:lnTo>
                  <a:lnTo>
                    <a:pt x="1656842" y="22860"/>
                  </a:lnTo>
                  <a:lnTo>
                    <a:pt x="1720723" y="27940"/>
                  </a:lnTo>
                  <a:lnTo>
                    <a:pt x="1783842" y="34290"/>
                  </a:lnTo>
                  <a:lnTo>
                    <a:pt x="1846326" y="41910"/>
                  </a:lnTo>
                  <a:lnTo>
                    <a:pt x="1846199" y="41910"/>
                  </a:lnTo>
                  <a:lnTo>
                    <a:pt x="1907921" y="50800"/>
                  </a:lnTo>
                  <a:lnTo>
                    <a:pt x="1907794" y="50800"/>
                  </a:lnTo>
                  <a:lnTo>
                    <a:pt x="1968373" y="60960"/>
                  </a:lnTo>
                  <a:lnTo>
                    <a:pt x="1968246" y="60960"/>
                  </a:lnTo>
                  <a:lnTo>
                    <a:pt x="2027809" y="71120"/>
                  </a:lnTo>
                  <a:lnTo>
                    <a:pt x="2027682" y="71120"/>
                  </a:lnTo>
                  <a:lnTo>
                    <a:pt x="2085848" y="82550"/>
                  </a:lnTo>
                  <a:lnTo>
                    <a:pt x="2085721" y="82550"/>
                  </a:lnTo>
                  <a:lnTo>
                    <a:pt x="2142490" y="95250"/>
                  </a:lnTo>
                  <a:lnTo>
                    <a:pt x="2142363" y="95250"/>
                  </a:lnTo>
                  <a:lnTo>
                    <a:pt x="2197608" y="109220"/>
                  </a:lnTo>
                  <a:lnTo>
                    <a:pt x="2197481" y="109220"/>
                  </a:lnTo>
                  <a:lnTo>
                    <a:pt x="2251075" y="123190"/>
                  </a:lnTo>
                  <a:lnTo>
                    <a:pt x="2250948" y="123190"/>
                  </a:lnTo>
                  <a:lnTo>
                    <a:pt x="2302764" y="137160"/>
                  </a:lnTo>
                  <a:lnTo>
                    <a:pt x="2302637" y="137160"/>
                  </a:lnTo>
                  <a:lnTo>
                    <a:pt x="2352548" y="153670"/>
                  </a:lnTo>
                  <a:lnTo>
                    <a:pt x="2352421" y="153670"/>
                  </a:lnTo>
                  <a:lnTo>
                    <a:pt x="2400300" y="168910"/>
                  </a:lnTo>
                  <a:lnTo>
                    <a:pt x="2400173" y="168910"/>
                  </a:lnTo>
                  <a:lnTo>
                    <a:pt x="2423287" y="177800"/>
                  </a:lnTo>
                  <a:lnTo>
                    <a:pt x="2445893" y="185420"/>
                  </a:lnTo>
                  <a:lnTo>
                    <a:pt x="2445766" y="185420"/>
                  </a:lnTo>
                  <a:lnTo>
                    <a:pt x="2467737" y="194310"/>
                  </a:lnTo>
                  <a:lnTo>
                    <a:pt x="2489073" y="203200"/>
                  </a:lnTo>
                  <a:lnTo>
                    <a:pt x="2488946" y="203200"/>
                  </a:lnTo>
                  <a:lnTo>
                    <a:pt x="2509774" y="212090"/>
                  </a:lnTo>
                  <a:lnTo>
                    <a:pt x="2509647" y="212090"/>
                  </a:lnTo>
                  <a:lnTo>
                    <a:pt x="2529840" y="220980"/>
                  </a:lnTo>
                  <a:lnTo>
                    <a:pt x="2549271" y="229870"/>
                  </a:lnTo>
                  <a:lnTo>
                    <a:pt x="2568067" y="238760"/>
                  </a:lnTo>
                  <a:lnTo>
                    <a:pt x="2567940" y="238760"/>
                  </a:lnTo>
                  <a:lnTo>
                    <a:pt x="2586228" y="248920"/>
                  </a:lnTo>
                  <a:lnTo>
                    <a:pt x="2586101" y="248920"/>
                  </a:lnTo>
                  <a:lnTo>
                    <a:pt x="2603627" y="257810"/>
                  </a:lnTo>
                  <a:lnTo>
                    <a:pt x="2603500" y="257810"/>
                  </a:lnTo>
                  <a:lnTo>
                    <a:pt x="2620391" y="267970"/>
                  </a:lnTo>
                  <a:lnTo>
                    <a:pt x="2620264" y="267970"/>
                  </a:lnTo>
                  <a:lnTo>
                    <a:pt x="2636393" y="276860"/>
                  </a:lnTo>
                  <a:lnTo>
                    <a:pt x="2636266" y="276860"/>
                  </a:lnTo>
                  <a:lnTo>
                    <a:pt x="2651633" y="287020"/>
                  </a:lnTo>
                  <a:lnTo>
                    <a:pt x="2651506" y="287020"/>
                  </a:lnTo>
                  <a:lnTo>
                    <a:pt x="2666238" y="295910"/>
                  </a:lnTo>
                  <a:lnTo>
                    <a:pt x="2665984" y="295910"/>
                  </a:lnTo>
                  <a:lnTo>
                    <a:pt x="2679827" y="306070"/>
                  </a:lnTo>
                  <a:lnTo>
                    <a:pt x="2679700" y="306070"/>
                  </a:lnTo>
                  <a:lnTo>
                    <a:pt x="2692781" y="316230"/>
                  </a:lnTo>
                  <a:lnTo>
                    <a:pt x="2692654" y="316230"/>
                  </a:lnTo>
                  <a:lnTo>
                    <a:pt x="2704973" y="326390"/>
                  </a:lnTo>
                  <a:lnTo>
                    <a:pt x="2704719" y="326390"/>
                  </a:lnTo>
                  <a:lnTo>
                    <a:pt x="2716276" y="336550"/>
                  </a:lnTo>
                  <a:lnTo>
                    <a:pt x="2716149" y="336550"/>
                  </a:lnTo>
                  <a:lnTo>
                    <a:pt x="2726817" y="346710"/>
                  </a:lnTo>
                  <a:lnTo>
                    <a:pt x="2726563" y="346710"/>
                  </a:lnTo>
                  <a:lnTo>
                    <a:pt x="2736342" y="356870"/>
                  </a:lnTo>
                  <a:lnTo>
                    <a:pt x="2736215" y="355600"/>
                  </a:lnTo>
                  <a:lnTo>
                    <a:pt x="2745105" y="367030"/>
                  </a:lnTo>
                  <a:lnTo>
                    <a:pt x="2744978" y="365760"/>
                  </a:lnTo>
                  <a:lnTo>
                    <a:pt x="2752979" y="377190"/>
                  </a:lnTo>
                  <a:lnTo>
                    <a:pt x="2752725" y="375920"/>
                  </a:lnTo>
                  <a:lnTo>
                    <a:pt x="2759964" y="387350"/>
                  </a:lnTo>
                  <a:lnTo>
                    <a:pt x="2759710" y="386080"/>
                  </a:lnTo>
                  <a:lnTo>
                    <a:pt x="2766060" y="396240"/>
                  </a:lnTo>
                  <a:lnTo>
                    <a:pt x="2765806" y="396240"/>
                  </a:lnTo>
                  <a:lnTo>
                    <a:pt x="2771267" y="406400"/>
                  </a:lnTo>
                  <a:lnTo>
                    <a:pt x="2771013" y="406400"/>
                  </a:lnTo>
                  <a:lnTo>
                    <a:pt x="2775458" y="416560"/>
                  </a:lnTo>
                  <a:lnTo>
                    <a:pt x="2775204" y="416560"/>
                  </a:lnTo>
                  <a:lnTo>
                    <a:pt x="2778633" y="426720"/>
                  </a:lnTo>
                  <a:lnTo>
                    <a:pt x="2778506" y="426720"/>
                  </a:lnTo>
                  <a:lnTo>
                    <a:pt x="2781046" y="436880"/>
                  </a:lnTo>
                  <a:lnTo>
                    <a:pt x="2780919" y="436880"/>
                  </a:lnTo>
                  <a:lnTo>
                    <a:pt x="2782443" y="447040"/>
                  </a:lnTo>
                  <a:lnTo>
                    <a:pt x="2782316" y="447040"/>
                  </a:lnTo>
                  <a:lnTo>
                    <a:pt x="2782951" y="457200"/>
                  </a:lnTo>
                  <a:lnTo>
                    <a:pt x="2794381" y="501650"/>
                  </a:lnTo>
                  <a:lnTo>
                    <a:pt x="2826766" y="544830"/>
                  </a:lnTo>
                  <a:lnTo>
                    <a:pt x="2878074" y="586740"/>
                  </a:lnTo>
                  <a:lnTo>
                    <a:pt x="2910332" y="607060"/>
                  </a:lnTo>
                  <a:lnTo>
                    <a:pt x="2946908" y="627380"/>
                  </a:lnTo>
                  <a:lnTo>
                    <a:pt x="2987548" y="647700"/>
                  </a:lnTo>
                  <a:lnTo>
                    <a:pt x="3031998" y="666750"/>
                  </a:lnTo>
                  <a:lnTo>
                    <a:pt x="3080258" y="685800"/>
                  </a:lnTo>
                  <a:lnTo>
                    <a:pt x="3132074" y="704850"/>
                  </a:lnTo>
                  <a:lnTo>
                    <a:pt x="3187319" y="722630"/>
                  </a:lnTo>
                  <a:lnTo>
                    <a:pt x="3307194" y="756920"/>
                  </a:lnTo>
                  <a:lnTo>
                    <a:pt x="3438779" y="788670"/>
                  </a:lnTo>
                  <a:lnTo>
                    <a:pt x="3654933" y="830580"/>
                  </a:lnTo>
                  <a:lnTo>
                    <a:pt x="3731260" y="843280"/>
                  </a:lnTo>
                  <a:lnTo>
                    <a:pt x="3809619" y="854710"/>
                  </a:lnTo>
                  <a:lnTo>
                    <a:pt x="3971036" y="875030"/>
                  </a:lnTo>
                  <a:lnTo>
                    <a:pt x="4137914" y="891540"/>
                  </a:lnTo>
                  <a:lnTo>
                    <a:pt x="4308856" y="902970"/>
                  </a:lnTo>
                  <a:lnTo>
                    <a:pt x="4482592" y="910590"/>
                  </a:lnTo>
                  <a:lnTo>
                    <a:pt x="4581474" y="912850"/>
                  </a:lnTo>
                  <a:lnTo>
                    <a:pt x="4594225" y="912850"/>
                  </a:lnTo>
                  <a:lnTo>
                    <a:pt x="4645203" y="912850"/>
                  </a:lnTo>
                  <a:lnTo>
                    <a:pt x="4657852" y="906780"/>
                  </a:lnTo>
                  <a:lnTo>
                    <a:pt x="4582160" y="867410"/>
                  </a:lnTo>
                  <a:lnTo>
                    <a:pt x="4581664" y="900150"/>
                  </a:lnTo>
                  <a:lnTo>
                    <a:pt x="4482846" y="897890"/>
                  </a:lnTo>
                  <a:lnTo>
                    <a:pt x="4309491" y="890270"/>
                  </a:lnTo>
                  <a:lnTo>
                    <a:pt x="4309745" y="890270"/>
                  </a:lnTo>
                  <a:lnTo>
                    <a:pt x="4138803" y="878840"/>
                  </a:lnTo>
                  <a:lnTo>
                    <a:pt x="4139057" y="878840"/>
                  </a:lnTo>
                  <a:lnTo>
                    <a:pt x="3972306" y="862330"/>
                  </a:lnTo>
                  <a:lnTo>
                    <a:pt x="3972433" y="862330"/>
                  </a:lnTo>
                  <a:lnTo>
                    <a:pt x="3891026" y="852170"/>
                  </a:lnTo>
                  <a:lnTo>
                    <a:pt x="3891153" y="852170"/>
                  </a:lnTo>
                  <a:lnTo>
                    <a:pt x="3811270" y="842010"/>
                  </a:lnTo>
                  <a:lnTo>
                    <a:pt x="3811397" y="842010"/>
                  </a:lnTo>
                  <a:lnTo>
                    <a:pt x="3733165" y="830580"/>
                  </a:lnTo>
                  <a:lnTo>
                    <a:pt x="3733292" y="830580"/>
                  </a:lnTo>
                  <a:lnTo>
                    <a:pt x="3656965" y="817880"/>
                  </a:lnTo>
                  <a:lnTo>
                    <a:pt x="3657092" y="817880"/>
                  </a:lnTo>
                  <a:lnTo>
                    <a:pt x="3582924" y="805180"/>
                  </a:lnTo>
                  <a:lnTo>
                    <a:pt x="3511042" y="791210"/>
                  </a:lnTo>
                  <a:lnTo>
                    <a:pt x="3511169" y="791210"/>
                  </a:lnTo>
                  <a:lnTo>
                    <a:pt x="3441573" y="775970"/>
                  </a:lnTo>
                  <a:lnTo>
                    <a:pt x="3441700" y="775970"/>
                  </a:lnTo>
                  <a:lnTo>
                    <a:pt x="3374644" y="760730"/>
                  </a:lnTo>
                  <a:lnTo>
                    <a:pt x="3310369" y="744220"/>
                  </a:lnTo>
                  <a:lnTo>
                    <a:pt x="3310496" y="744220"/>
                  </a:lnTo>
                  <a:lnTo>
                    <a:pt x="3249168" y="727710"/>
                  </a:lnTo>
                  <a:lnTo>
                    <a:pt x="3249295" y="727710"/>
                  </a:lnTo>
                  <a:lnTo>
                    <a:pt x="3191002" y="709930"/>
                  </a:lnTo>
                  <a:lnTo>
                    <a:pt x="3191129" y="709930"/>
                  </a:lnTo>
                  <a:lnTo>
                    <a:pt x="3136138" y="692150"/>
                  </a:lnTo>
                  <a:lnTo>
                    <a:pt x="3136265" y="692150"/>
                  </a:lnTo>
                  <a:lnTo>
                    <a:pt x="3084703" y="674370"/>
                  </a:lnTo>
                  <a:lnTo>
                    <a:pt x="3084830" y="674370"/>
                  </a:lnTo>
                  <a:lnTo>
                    <a:pt x="3036824" y="655320"/>
                  </a:lnTo>
                  <a:lnTo>
                    <a:pt x="3036951" y="655320"/>
                  </a:lnTo>
                  <a:lnTo>
                    <a:pt x="2992628" y="636270"/>
                  </a:lnTo>
                  <a:lnTo>
                    <a:pt x="2992882" y="636270"/>
                  </a:lnTo>
                  <a:lnTo>
                    <a:pt x="2955137" y="617220"/>
                  </a:lnTo>
                  <a:lnTo>
                    <a:pt x="2952623" y="615950"/>
                  </a:lnTo>
                  <a:lnTo>
                    <a:pt x="2952877" y="617220"/>
                  </a:lnTo>
                  <a:lnTo>
                    <a:pt x="2916682" y="596900"/>
                  </a:lnTo>
                  <a:lnTo>
                    <a:pt x="2916936" y="596900"/>
                  </a:lnTo>
                  <a:lnTo>
                    <a:pt x="2885059" y="576580"/>
                  </a:lnTo>
                  <a:lnTo>
                    <a:pt x="2885440" y="576580"/>
                  </a:lnTo>
                  <a:lnTo>
                    <a:pt x="2857881" y="556260"/>
                  </a:lnTo>
                  <a:lnTo>
                    <a:pt x="2858389" y="556260"/>
                  </a:lnTo>
                  <a:lnTo>
                    <a:pt x="2836951" y="537210"/>
                  </a:lnTo>
                  <a:lnTo>
                    <a:pt x="2835529" y="535940"/>
                  </a:lnTo>
                  <a:lnTo>
                    <a:pt x="2836037" y="537210"/>
                  </a:lnTo>
                  <a:lnTo>
                    <a:pt x="2819057" y="516890"/>
                  </a:lnTo>
                  <a:lnTo>
                    <a:pt x="2818003" y="515620"/>
                  </a:lnTo>
                  <a:lnTo>
                    <a:pt x="2818511" y="516890"/>
                  </a:lnTo>
                  <a:lnTo>
                    <a:pt x="2806192" y="496570"/>
                  </a:lnTo>
                  <a:lnTo>
                    <a:pt x="2805430" y="495300"/>
                  </a:lnTo>
                  <a:lnTo>
                    <a:pt x="2798318" y="477520"/>
                  </a:lnTo>
                  <a:lnTo>
                    <a:pt x="2798127" y="477062"/>
                  </a:lnTo>
                  <a:lnTo>
                    <a:pt x="2798026" y="476250"/>
                  </a:lnTo>
                  <a:lnTo>
                    <a:pt x="2795524" y="455930"/>
                  </a:lnTo>
                  <a:lnTo>
                    <a:pt x="2795651" y="455930"/>
                  </a:lnTo>
                  <a:lnTo>
                    <a:pt x="2795016" y="445770"/>
                  </a:lnTo>
                  <a:lnTo>
                    <a:pt x="2782697" y="401320"/>
                  </a:lnTo>
                  <a:lnTo>
                    <a:pt x="2774543" y="386080"/>
                  </a:lnTo>
                  <a:lnTo>
                    <a:pt x="2770505" y="379730"/>
                  </a:lnTo>
                  <a:lnTo>
                    <a:pt x="2768041" y="375920"/>
                  </a:lnTo>
                  <a:lnTo>
                    <a:pt x="2763139" y="368300"/>
                  </a:lnTo>
                  <a:lnTo>
                    <a:pt x="2761069" y="365760"/>
                  </a:lnTo>
                  <a:lnTo>
                    <a:pt x="2754884" y="358140"/>
                  </a:lnTo>
                  <a:lnTo>
                    <a:pt x="2752598" y="355600"/>
                  </a:lnTo>
                  <a:lnTo>
                    <a:pt x="2745740" y="347980"/>
                  </a:lnTo>
                  <a:lnTo>
                    <a:pt x="2735707" y="337820"/>
                  </a:lnTo>
                  <a:lnTo>
                    <a:pt x="2724785" y="326390"/>
                  </a:lnTo>
                  <a:lnTo>
                    <a:pt x="2713101" y="316230"/>
                  </a:lnTo>
                  <a:lnTo>
                    <a:pt x="2673350" y="285750"/>
                  </a:lnTo>
                  <a:lnTo>
                    <a:pt x="2642997" y="266700"/>
                  </a:lnTo>
                  <a:lnTo>
                    <a:pt x="2626741" y="256540"/>
                  </a:lnTo>
                  <a:lnTo>
                    <a:pt x="2609723" y="246380"/>
                  </a:lnTo>
                  <a:lnTo>
                    <a:pt x="2592070" y="237490"/>
                  </a:lnTo>
                  <a:lnTo>
                    <a:pt x="2573655" y="227330"/>
                  </a:lnTo>
                  <a:lnTo>
                    <a:pt x="2535174" y="209550"/>
                  </a:lnTo>
                  <a:lnTo>
                    <a:pt x="2493899" y="191770"/>
                  </a:lnTo>
                  <a:lnTo>
                    <a:pt x="2427732" y="165100"/>
                  </a:lnTo>
                  <a:lnTo>
                    <a:pt x="2404491" y="157480"/>
                  </a:lnTo>
                  <a:lnTo>
                    <a:pt x="2356358" y="140970"/>
                  </a:lnTo>
                  <a:lnTo>
                    <a:pt x="2306320" y="125730"/>
                  </a:lnTo>
                  <a:lnTo>
                    <a:pt x="2254377" y="110490"/>
                  </a:lnTo>
                  <a:lnTo>
                    <a:pt x="2145284" y="82550"/>
                  </a:lnTo>
                  <a:lnTo>
                    <a:pt x="1970405" y="48260"/>
                  </a:lnTo>
                  <a:lnTo>
                    <a:pt x="1909699" y="38100"/>
                  </a:lnTo>
                  <a:lnTo>
                    <a:pt x="1847977" y="29210"/>
                  </a:lnTo>
                  <a:lnTo>
                    <a:pt x="1785239" y="21590"/>
                  </a:lnTo>
                  <a:lnTo>
                    <a:pt x="1721993" y="15240"/>
                  </a:lnTo>
                  <a:lnTo>
                    <a:pt x="1593342" y="5080"/>
                  </a:lnTo>
                  <a:lnTo>
                    <a:pt x="1463167" y="0"/>
                  </a:lnTo>
                  <a:lnTo>
                    <a:pt x="1332484" y="0"/>
                  </a:lnTo>
                  <a:lnTo>
                    <a:pt x="1202563" y="2540"/>
                  </a:lnTo>
                  <a:lnTo>
                    <a:pt x="1074039" y="7620"/>
                  </a:lnTo>
                  <a:lnTo>
                    <a:pt x="886460" y="19050"/>
                  </a:lnTo>
                  <a:lnTo>
                    <a:pt x="766191" y="29210"/>
                  </a:lnTo>
                  <a:lnTo>
                    <a:pt x="595757" y="48260"/>
                  </a:lnTo>
                  <a:lnTo>
                    <a:pt x="440182" y="71120"/>
                  </a:lnTo>
                  <a:lnTo>
                    <a:pt x="392303" y="80010"/>
                  </a:lnTo>
                  <a:lnTo>
                    <a:pt x="346456" y="87630"/>
                  </a:lnTo>
                  <a:lnTo>
                    <a:pt x="324358" y="92710"/>
                  </a:lnTo>
                  <a:lnTo>
                    <a:pt x="305511" y="96659"/>
                  </a:lnTo>
                  <a:lnTo>
                    <a:pt x="303403" y="96659"/>
                  </a:lnTo>
                  <a:lnTo>
                    <a:pt x="302298" y="97345"/>
                  </a:lnTo>
                  <a:lnTo>
                    <a:pt x="281940" y="101600"/>
                  </a:lnTo>
                  <a:lnTo>
                    <a:pt x="261747" y="105410"/>
                  </a:lnTo>
                  <a:lnTo>
                    <a:pt x="242062" y="110490"/>
                  </a:lnTo>
                  <a:lnTo>
                    <a:pt x="204851" y="120650"/>
                  </a:lnTo>
                  <a:lnTo>
                    <a:pt x="187198" y="124460"/>
                  </a:lnTo>
                  <a:lnTo>
                    <a:pt x="170307" y="129540"/>
                  </a:lnTo>
                  <a:lnTo>
                    <a:pt x="123825" y="144780"/>
                  </a:lnTo>
                  <a:lnTo>
                    <a:pt x="84074" y="160020"/>
                  </a:lnTo>
                  <a:lnTo>
                    <a:pt x="51562" y="176530"/>
                  </a:lnTo>
                  <a:lnTo>
                    <a:pt x="42418" y="181610"/>
                  </a:lnTo>
                  <a:lnTo>
                    <a:pt x="33909" y="186690"/>
                  </a:lnTo>
                  <a:lnTo>
                    <a:pt x="26543" y="193040"/>
                  </a:lnTo>
                  <a:lnTo>
                    <a:pt x="19939" y="198120"/>
                  </a:lnTo>
                  <a:lnTo>
                    <a:pt x="0" y="233680"/>
                  </a:lnTo>
                  <a:lnTo>
                    <a:pt x="889" y="233781"/>
                  </a:lnTo>
                  <a:lnTo>
                    <a:pt x="508" y="236359"/>
                  </a:lnTo>
                  <a:lnTo>
                    <a:pt x="14097" y="236359"/>
                  </a:lnTo>
                  <a:lnTo>
                    <a:pt x="16637" y="223659"/>
                  </a:lnTo>
                  <a:lnTo>
                    <a:pt x="23228" y="223659"/>
                  </a:lnTo>
                  <a:lnTo>
                    <a:pt x="28575" y="210959"/>
                  </a:lnTo>
                  <a:lnTo>
                    <a:pt x="34163" y="210959"/>
                  </a:lnTo>
                  <a:lnTo>
                    <a:pt x="41402" y="198259"/>
                  </a:lnTo>
                  <a:lnTo>
                    <a:pt x="57785" y="198259"/>
                  </a:lnTo>
                  <a:lnTo>
                    <a:pt x="67564" y="185559"/>
                  </a:lnTo>
                  <a:lnTo>
                    <a:pt x="77851" y="185559"/>
                  </a:lnTo>
                  <a:lnTo>
                    <a:pt x="89408" y="172859"/>
                  </a:lnTo>
                  <a:lnTo>
                    <a:pt x="114427" y="172859"/>
                  </a:lnTo>
                  <a:lnTo>
                    <a:pt x="128397" y="160159"/>
                  </a:lnTo>
                  <a:lnTo>
                    <a:pt x="142748" y="160159"/>
                  </a:lnTo>
                  <a:lnTo>
                    <a:pt x="158242" y="147459"/>
                  </a:lnTo>
                  <a:lnTo>
                    <a:pt x="191008" y="147459"/>
                  </a:lnTo>
                  <a:lnTo>
                    <a:pt x="208534" y="134759"/>
                  </a:lnTo>
                  <a:lnTo>
                    <a:pt x="245618" y="134759"/>
                  </a:lnTo>
                  <a:lnTo>
                    <a:pt x="265176" y="122059"/>
                  </a:lnTo>
                  <a:lnTo>
                    <a:pt x="285242" y="122059"/>
                  </a:lnTo>
                  <a:lnTo>
                    <a:pt x="306070" y="109359"/>
                  </a:lnTo>
                  <a:lnTo>
                    <a:pt x="349504" y="109359"/>
                  </a:lnTo>
                  <a:lnTo>
                    <a:pt x="372110" y="96659"/>
                  </a:lnTo>
                  <a:lnTo>
                    <a:pt x="395097" y="96659"/>
                  </a:lnTo>
                  <a:lnTo>
                    <a:pt x="443103" y="83959"/>
                  </a:lnTo>
                  <a:lnTo>
                    <a:pt x="492887" y="83959"/>
                  </a:lnTo>
                  <a:lnTo>
                    <a:pt x="544830" y="71259"/>
                  </a:lnTo>
                  <a:lnTo>
                    <a:pt x="598424" y="71259"/>
                  </a:lnTo>
                  <a:lnTo>
                    <a:pt x="653796" y="58559"/>
                  </a:lnTo>
                  <a:lnTo>
                    <a:pt x="710565" y="58559"/>
                  </a:lnTo>
                  <a:lnTo>
                    <a:pt x="768858" y="45859"/>
                  </a:lnTo>
                  <a:lnTo>
                    <a:pt x="828294" y="45859"/>
                  </a:lnTo>
                  <a:lnTo>
                    <a:pt x="889127" y="33159"/>
                  </a:lnTo>
                  <a:lnTo>
                    <a:pt x="1013206" y="33159"/>
                  </a:lnTo>
                  <a:lnTo>
                    <a:pt x="1076579" y="20459"/>
                  </a:lnTo>
                  <a:lnTo>
                    <a:pt x="1530477" y="20459"/>
                  </a:lnTo>
                  <a:lnTo>
                    <a:pt x="1562862" y="33159"/>
                  </a:lnTo>
                  <a:lnTo>
                    <a:pt x="1594993" y="33159"/>
                  </a:lnTo>
                  <a:lnTo>
                    <a:pt x="1627378" y="45859"/>
                  </a:lnTo>
                  <a:lnTo>
                    <a:pt x="1659255" y="45859"/>
                  </a:lnTo>
                  <a:lnTo>
                    <a:pt x="1691386" y="58559"/>
                  </a:lnTo>
                  <a:lnTo>
                    <a:pt x="1723009" y="58559"/>
                  </a:lnTo>
                  <a:lnTo>
                    <a:pt x="1754886" y="71259"/>
                  </a:lnTo>
                  <a:lnTo>
                    <a:pt x="1754759" y="71259"/>
                  </a:lnTo>
                  <a:lnTo>
                    <a:pt x="1786382" y="83959"/>
                  </a:lnTo>
                  <a:lnTo>
                    <a:pt x="1817497" y="83959"/>
                  </a:lnTo>
                  <a:lnTo>
                    <a:pt x="1848612" y="96659"/>
                  </a:lnTo>
                  <a:lnTo>
                    <a:pt x="1848485" y="96659"/>
                  </a:lnTo>
                  <a:lnTo>
                    <a:pt x="1879600" y="109359"/>
                  </a:lnTo>
                  <a:lnTo>
                    <a:pt x="1879473" y="109359"/>
                  </a:lnTo>
                  <a:lnTo>
                    <a:pt x="1910207" y="122059"/>
                  </a:lnTo>
                  <a:lnTo>
                    <a:pt x="1910080" y="122059"/>
                  </a:lnTo>
                  <a:lnTo>
                    <a:pt x="1940560" y="134759"/>
                  </a:lnTo>
                  <a:lnTo>
                    <a:pt x="1940433" y="134759"/>
                  </a:lnTo>
                  <a:lnTo>
                    <a:pt x="1970659" y="147459"/>
                  </a:lnTo>
                  <a:lnTo>
                    <a:pt x="1970532" y="147459"/>
                  </a:lnTo>
                  <a:lnTo>
                    <a:pt x="2000504" y="160159"/>
                  </a:lnTo>
                  <a:lnTo>
                    <a:pt x="2000377" y="160159"/>
                  </a:lnTo>
                  <a:lnTo>
                    <a:pt x="2029968" y="185559"/>
                  </a:lnTo>
                  <a:lnTo>
                    <a:pt x="2029841" y="185559"/>
                  </a:lnTo>
                  <a:lnTo>
                    <a:pt x="2059178" y="198259"/>
                  </a:lnTo>
                  <a:lnTo>
                    <a:pt x="2059051" y="198259"/>
                  </a:lnTo>
                  <a:lnTo>
                    <a:pt x="2116582" y="223659"/>
                  </a:lnTo>
                  <a:lnTo>
                    <a:pt x="2116455" y="223659"/>
                  </a:lnTo>
                  <a:lnTo>
                    <a:pt x="2144776" y="249059"/>
                  </a:lnTo>
                  <a:lnTo>
                    <a:pt x="2144649" y="249059"/>
                  </a:lnTo>
                  <a:lnTo>
                    <a:pt x="2200021" y="287159"/>
                  </a:lnTo>
                  <a:lnTo>
                    <a:pt x="2199767" y="287159"/>
                  </a:lnTo>
                  <a:lnTo>
                    <a:pt x="2253488" y="325259"/>
                  </a:lnTo>
                  <a:lnTo>
                    <a:pt x="2253234" y="325259"/>
                  </a:lnTo>
                  <a:lnTo>
                    <a:pt x="2305177" y="363359"/>
                  </a:lnTo>
                  <a:lnTo>
                    <a:pt x="2304923" y="363359"/>
                  </a:lnTo>
                  <a:lnTo>
                    <a:pt x="2354961" y="401459"/>
                  </a:lnTo>
                  <a:lnTo>
                    <a:pt x="2354834" y="401459"/>
                  </a:lnTo>
                  <a:lnTo>
                    <a:pt x="2402840" y="452259"/>
                  </a:lnTo>
                  <a:lnTo>
                    <a:pt x="2402713" y="452259"/>
                  </a:lnTo>
                  <a:lnTo>
                    <a:pt x="2425827" y="477659"/>
                  </a:lnTo>
                  <a:lnTo>
                    <a:pt x="2425700" y="477659"/>
                  </a:lnTo>
                  <a:lnTo>
                    <a:pt x="2448433" y="503059"/>
                  </a:lnTo>
                  <a:lnTo>
                    <a:pt x="2448306" y="503059"/>
                  </a:lnTo>
                  <a:lnTo>
                    <a:pt x="2470277" y="515759"/>
                  </a:lnTo>
                  <a:lnTo>
                    <a:pt x="2470150" y="515759"/>
                  </a:lnTo>
                  <a:lnTo>
                    <a:pt x="2491613" y="541159"/>
                  </a:lnTo>
                  <a:lnTo>
                    <a:pt x="2491486" y="541159"/>
                  </a:lnTo>
                  <a:lnTo>
                    <a:pt x="2512441" y="566559"/>
                  </a:lnTo>
                  <a:lnTo>
                    <a:pt x="2512314" y="566559"/>
                  </a:lnTo>
                  <a:lnTo>
                    <a:pt x="2532507" y="591959"/>
                  </a:lnTo>
                  <a:lnTo>
                    <a:pt x="2532380" y="591959"/>
                  </a:lnTo>
                  <a:lnTo>
                    <a:pt x="2552065" y="617359"/>
                  </a:lnTo>
                  <a:lnTo>
                    <a:pt x="2551938" y="617359"/>
                  </a:lnTo>
                  <a:lnTo>
                    <a:pt x="2570861" y="642759"/>
                  </a:lnTo>
                  <a:lnTo>
                    <a:pt x="2589149" y="668159"/>
                  </a:lnTo>
                  <a:lnTo>
                    <a:pt x="2589022" y="668159"/>
                  </a:lnTo>
                  <a:lnTo>
                    <a:pt x="2606548" y="693559"/>
                  </a:lnTo>
                  <a:lnTo>
                    <a:pt x="2606421" y="693559"/>
                  </a:lnTo>
                  <a:lnTo>
                    <a:pt x="2623312" y="718959"/>
                  </a:lnTo>
                  <a:lnTo>
                    <a:pt x="2623185" y="718959"/>
                  </a:lnTo>
                  <a:lnTo>
                    <a:pt x="2639441" y="744359"/>
                  </a:lnTo>
                  <a:lnTo>
                    <a:pt x="2639314" y="744359"/>
                  </a:lnTo>
                  <a:lnTo>
                    <a:pt x="2654808" y="782459"/>
                  </a:lnTo>
                  <a:lnTo>
                    <a:pt x="2654681" y="782459"/>
                  </a:lnTo>
                  <a:lnTo>
                    <a:pt x="2669413" y="807859"/>
                  </a:lnTo>
                  <a:lnTo>
                    <a:pt x="2669286" y="807859"/>
                  </a:lnTo>
                  <a:lnTo>
                    <a:pt x="2683256" y="833259"/>
                  </a:lnTo>
                  <a:lnTo>
                    <a:pt x="2683129" y="833259"/>
                  </a:lnTo>
                  <a:lnTo>
                    <a:pt x="2696337" y="858659"/>
                  </a:lnTo>
                  <a:lnTo>
                    <a:pt x="2696210" y="858659"/>
                  </a:lnTo>
                  <a:lnTo>
                    <a:pt x="2708529" y="884059"/>
                  </a:lnTo>
                  <a:lnTo>
                    <a:pt x="2708402" y="884059"/>
                  </a:lnTo>
                  <a:lnTo>
                    <a:pt x="2719959" y="909459"/>
                  </a:lnTo>
                  <a:lnTo>
                    <a:pt x="2719832" y="909459"/>
                  </a:lnTo>
                  <a:lnTo>
                    <a:pt x="2730500" y="947559"/>
                  </a:lnTo>
                  <a:lnTo>
                    <a:pt x="2740406" y="972959"/>
                  </a:lnTo>
                  <a:lnTo>
                    <a:pt x="2749296" y="998359"/>
                  </a:lnTo>
                  <a:lnTo>
                    <a:pt x="2757297" y="1023759"/>
                  </a:lnTo>
                  <a:lnTo>
                    <a:pt x="2764536" y="1061859"/>
                  </a:lnTo>
                  <a:lnTo>
                    <a:pt x="2770759" y="1087259"/>
                  </a:lnTo>
                  <a:lnTo>
                    <a:pt x="2776093" y="1112659"/>
                  </a:lnTo>
                  <a:lnTo>
                    <a:pt x="2780538" y="1138059"/>
                  </a:lnTo>
                  <a:lnTo>
                    <a:pt x="2783967" y="1176159"/>
                  </a:lnTo>
                  <a:lnTo>
                    <a:pt x="2783840" y="1176159"/>
                  </a:lnTo>
                  <a:lnTo>
                    <a:pt x="2786380" y="1201559"/>
                  </a:lnTo>
                  <a:lnTo>
                    <a:pt x="2787904" y="1226959"/>
                  </a:lnTo>
                  <a:lnTo>
                    <a:pt x="2788412" y="1252359"/>
                  </a:lnTo>
                  <a:lnTo>
                    <a:pt x="2791206" y="1315859"/>
                  </a:lnTo>
                  <a:lnTo>
                    <a:pt x="2799334" y="1379359"/>
                  </a:lnTo>
                  <a:lnTo>
                    <a:pt x="2812542" y="1430159"/>
                  </a:lnTo>
                  <a:lnTo>
                    <a:pt x="2830957" y="1493659"/>
                  </a:lnTo>
                  <a:lnTo>
                    <a:pt x="2854071" y="1544459"/>
                  </a:lnTo>
                  <a:lnTo>
                    <a:pt x="2881884" y="1607959"/>
                  </a:lnTo>
                  <a:lnTo>
                    <a:pt x="2914015" y="1658759"/>
                  </a:lnTo>
                  <a:lnTo>
                    <a:pt x="2950718" y="1722259"/>
                  </a:lnTo>
                  <a:lnTo>
                    <a:pt x="2991358" y="1773059"/>
                  </a:lnTo>
                  <a:lnTo>
                    <a:pt x="3035935" y="1823859"/>
                  </a:lnTo>
                  <a:lnTo>
                    <a:pt x="3084322" y="1874659"/>
                  </a:lnTo>
                  <a:lnTo>
                    <a:pt x="3136392" y="1925459"/>
                  </a:lnTo>
                  <a:lnTo>
                    <a:pt x="3191764" y="1976259"/>
                  </a:lnTo>
                  <a:lnTo>
                    <a:pt x="3250438" y="2027059"/>
                  </a:lnTo>
                  <a:lnTo>
                    <a:pt x="3312287" y="2077847"/>
                  </a:lnTo>
                  <a:lnTo>
                    <a:pt x="3376930" y="2115947"/>
                  </a:lnTo>
                  <a:lnTo>
                    <a:pt x="3444367" y="2166747"/>
                  </a:lnTo>
                  <a:lnTo>
                    <a:pt x="3514344" y="2204847"/>
                  </a:lnTo>
                  <a:lnTo>
                    <a:pt x="3586734" y="2242947"/>
                  </a:lnTo>
                  <a:lnTo>
                    <a:pt x="3661410" y="2281047"/>
                  </a:lnTo>
                  <a:lnTo>
                    <a:pt x="3738118" y="2319147"/>
                  </a:lnTo>
                  <a:lnTo>
                    <a:pt x="3816731" y="2344547"/>
                  </a:lnTo>
                  <a:lnTo>
                    <a:pt x="3896995" y="2382647"/>
                  </a:lnTo>
                  <a:lnTo>
                    <a:pt x="4062095" y="2433447"/>
                  </a:lnTo>
                  <a:lnTo>
                    <a:pt x="4146423" y="2446147"/>
                  </a:lnTo>
                  <a:lnTo>
                    <a:pt x="4231894" y="2471547"/>
                  </a:lnTo>
                  <a:lnTo>
                    <a:pt x="4492879" y="2509647"/>
                  </a:lnTo>
                  <a:lnTo>
                    <a:pt x="4592358" y="2509647"/>
                  </a:lnTo>
                  <a:lnTo>
                    <a:pt x="4591812" y="2535047"/>
                  </a:lnTo>
                  <a:lnTo>
                    <a:pt x="4668901" y="250964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5807482" y="5223390"/>
            <a:ext cx="1680715" cy="608602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947" spc="-4" dirty="0">
                <a:solidFill>
                  <a:srgbClr val="8B1515"/>
                </a:solidFill>
                <a:latin typeface="Calibri"/>
                <a:cs typeface="Calibri"/>
              </a:rPr>
              <a:t>[output</a:t>
            </a:r>
            <a:r>
              <a:rPr sz="1947" spc="-48" dirty="0">
                <a:solidFill>
                  <a:srgbClr val="8B1515"/>
                </a:solidFill>
                <a:latin typeface="Calibri"/>
                <a:cs typeface="Calibri"/>
              </a:rPr>
              <a:t> </a:t>
            </a:r>
            <a:r>
              <a:rPr sz="1947" spc="-4" dirty="0">
                <a:solidFill>
                  <a:srgbClr val="8B1515"/>
                </a:solidFill>
                <a:latin typeface="Calibri"/>
                <a:cs typeface="Calibri"/>
              </a:rPr>
              <a:t>sequence]</a:t>
            </a:r>
            <a:endParaRPr sz="1947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620629" y="2929408"/>
            <a:ext cx="1240658" cy="412523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 marR="3698">
              <a:spcBef>
                <a:spcPts val="73"/>
              </a:spcBef>
            </a:pPr>
            <a:r>
              <a:rPr sz="1310" spc="-4" dirty="0">
                <a:solidFill>
                  <a:srgbClr val="8B1515"/>
                </a:solidFill>
                <a:latin typeface="Calibri"/>
                <a:cs typeface="Calibri"/>
              </a:rPr>
              <a:t>[decoder </a:t>
            </a:r>
            <a:r>
              <a:rPr sz="1310" spc="-11" dirty="0">
                <a:solidFill>
                  <a:srgbClr val="8B1515"/>
                </a:solidFill>
                <a:latin typeface="Calibri"/>
                <a:cs typeface="Calibri"/>
              </a:rPr>
              <a:t>attends </a:t>
            </a:r>
            <a:r>
              <a:rPr sz="1310" spc="-8" dirty="0">
                <a:solidFill>
                  <a:srgbClr val="8B1515"/>
                </a:solidFill>
                <a:latin typeface="Calibri"/>
                <a:cs typeface="Calibri"/>
              </a:rPr>
              <a:t> to</a:t>
            </a:r>
            <a:r>
              <a:rPr sz="1310" spc="-29" dirty="0">
                <a:solidFill>
                  <a:srgbClr val="8B1515"/>
                </a:solidFill>
                <a:latin typeface="Calibri"/>
                <a:cs typeface="Calibri"/>
              </a:rPr>
              <a:t> </a:t>
            </a:r>
            <a:r>
              <a:rPr sz="1310" spc="-4" dirty="0">
                <a:solidFill>
                  <a:srgbClr val="8B1515"/>
                </a:solidFill>
                <a:latin typeface="Calibri"/>
                <a:cs typeface="Calibri"/>
              </a:rPr>
              <a:t>encoder</a:t>
            </a:r>
            <a:r>
              <a:rPr sz="1310" spc="-22" dirty="0">
                <a:solidFill>
                  <a:srgbClr val="8B1515"/>
                </a:solidFill>
                <a:latin typeface="Calibri"/>
                <a:cs typeface="Calibri"/>
              </a:rPr>
              <a:t> </a:t>
            </a:r>
            <a:r>
              <a:rPr sz="1310" spc="-11" dirty="0">
                <a:solidFill>
                  <a:srgbClr val="8B1515"/>
                </a:solidFill>
                <a:latin typeface="Calibri"/>
                <a:cs typeface="Calibri"/>
              </a:rPr>
              <a:t>states]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32591" y="1737008"/>
            <a:ext cx="5784505" cy="267565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9246">
              <a:spcBef>
                <a:spcPts val="77"/>
              </a:spcBef>
            </a:pPr>
            <a:r>
              <a:rPr sz="1675" spc="-4" dirty="0">
                <a:latin typeface="Calibri"/>
                <a:cs typeface="Calibri"/>
              </a:rPr>
              <a:t>Looking back </a:t>
            </a:r>
            <a:r>
              <a:rPr sz="1675" dirty="0">
                <a:latin typeface="Calibri"/>
                <a:cs typeface="Calibri"/>
              </a:rPr>
              <a:t>at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the</a:t>
            </a:r>
            <a:r>
              <a:rPr sz="1675" spc="8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whole model,</a:t>
            </a:r>
            <a:r>
              <a:rPr sz="1675" spc="8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zooming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in</a:t>
            </a:r>
            <a:r>
              <a:rPr sz="1675" spc="8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on</a:t>
            </a:r>
            <a:r>
              <a:rPr sz="1675" dirty="0">
                <a:latin typeface="Calibri"/>
                <a:cs typeface="Calibri"/>
              </a:rPr>
              <a:t> an </a:t>
            </a:r>
            <a:r>
              <a:rPr sz="1675" spc="-4" dirty="0">
                <a:latin typeface="Calibri"/>
                <a:cs typeface="Calibri"/>
              </a:rPr>
              <a:t>Encoder block:</a:t>
            </a:r>
            <a:endParaRPr sz="1675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6483467" y="2307396"/>
            <a:ext cx="171030" cy="222339"/>
            <a:chOff x="8721852" y="1888210"/>
            <a:chExt cx="234950" cy="305435"/>
          </a:xfrm>
        </p:grpSpPr>
        <p:pic>
          <p:nvPicPr>
            <p:cNvPr id="47" name="object 4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721852" y="1888210"/>
              <a:ext cx="234670" cy="304825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03386" y="1988057"/>
              <a:ext cx="76200" cy="146684"/>
            </a:xfrm>
            <a:prstGeom prst="rect">
              <a:avLst/>
            </a:prstGeom>
          </p:spPr>
        </p:pic>
      </p:grpSp>
      <p:sp>
        <p:nvSpPr>
          <p:cNvPr id="49" name="object 49"/>
          <p:cNvSpPr txBox="1"/>
          <p:nvPr/>
        </p:nvSpPr>
        <p:spPr>
          <a:xfrm>
            <a:off x="6113210" y="2129968"/>
            <a:ext cx="930494" cy="210929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310" dirty="0">
                <a:solidFill>
                  <a:srgbClr val="8B1515"/>
                </a:solidFill>
                <a:latin typeface="Calibri"/>
                <a:cs typeface="Calibri"/>
              </a:rPr>
              <a:t>[p</a:t>
            </a:r>
            <a:r>
              <a:rPr sz="1310" spc="-22" dirty="0">
                <a:solidFill>
                  <a:srgbClr val="8B1515"/>
                </a:solidFill>
                <a:latin typeface="Calibri"/>
                <a:cs typeface="Calibri"/>
              </a:rPr>
              <a:t>r</a:t>
            </a:r>
            <a:r>
              <a:rPr sz="1310" dirty="0">
                <a:solidFill>
                  <a:srgbClr val="8B1515"/>
                </a:solidFill>
                <a:latin typeface="Calibri"/>
                <a:cs typeface="Calibri"/>
              </a:rPr>
              <a:t>edi</a:t>
            </a:r>
            <a:r>
              <a:rPr sz="1310" spc="-8" dirty="0">
                <a:solidFill>
                  <a:srgbClr val="8B1515"/>
                </a:solidFill>
                <a:latin typeface="Calibri"/>
                <a:cs typeface="Calibri"/>
              </a:rPr>
              <a:t>c</a:t>
            </a:r>
            <a:r>
              <a:rPr sz="1310" dirty="0">
                <a:solidFill>
                  <a:srgbClr val="8B1515"/>
                </a:solidFill>
                <a:latin typeface="Calibri"/>
                <a:cs typeface="Calibri"/>
              </a:rPr>
              <a:t>t</a:t>
            </a:r>
            <a:r>
              <a:rPr sz="1310" spc="-11" dirty="0">
                <a:solidFill>
                  <a:srgbClr val="8B1515"/>
                </a:solidFill>
                <a:latin typeface="Calibri"/>
                <a:cs typeface="Calibri"/>
              </a:rPr>
              <a:t>i</a:t>
            </a:r>
            <a:r>
              <a:rPr sz="1310" spc="-4" dirty="0">
                <a:solidFill>
                  <a:srgbClr val="8B1515"/>
                </a:solidFill>
                <a:latin typeface="Calibri"/>
                <a:cs typeface="Calibri"/>
              </a:rPr>
              <a:t>ons!]</a:t>
            </a:r>
            <a:endParaRPr sz="1310">
              <a:latin typeface="Calibri"/>
              <a:cs typeface="Calibri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1258275" y="2741183"/>
            <a:ext cx="2547881" cy="1438499"/>
            <a:chOff x="1543811" y="2484120"/>
            <a:chExt cx="3500120" cy="1976120"/>
          </a:xfrm>
        </p:grpSpPr>
        <p:pic>
          <p:nvPicPr>
            <p:cNvPr id="51" name="object 5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43811" y="2484120"/>
              <a:ext cx="3499866" cy="1975865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2418587" y="3968496"/>
              <a:ext cx="2101850" cy="289560"/>
            </a:xfrm>
            <a:custGeom>
              <a:avLst/>
              <a:gdLst/>
              <a:ahLst/>
              <a:cxnLst/>
              <a:rect l="l" t="t" r="r" b="b"/>
              <a:pathLst>
                <a:path w="2101850" h="289560">
                  <a:moveTo>
                    <a:pt x="2101595" y="0"/>
                  </a:moveTo>
                  <a:lnTo>
                    <a:pt x="0" y="0"/>
                  </a:lnTo>
                  <a:lnTo>
                    <a:pt x="0" y="289559"/>
                  </a:lnTo>
                  <a:lnTo>
                    <a:pt x="2101595" y="289559"/>
                  </a:lnTo>
                  <a:lnTo>
                    <a:pt x="2101595" y="0"/>
                  </a:lnTo>
                  <a:close/>
                </a:path>
              </a:pathLst>
            </a:custGeom>
            <a:solidFill>
              <a:srgbClr val="F6C2C2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1920854" y="3808280"/>
            <a:ext cx="1478713" cy="210929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310" spc="4" dirty="0">
                <a:latin typeface="Calibri"/>
                <a:cs typeface="Calibri"/>
              </a:rPr>
              <a:t>Multi-Head</a:t>
            </a:r>
            <a:r>
              <a:rPr sz="1310" spc="-73" dirty="0">
                <a:latin typeface="Calibri"/>
                <a:cs typeface="Calibri"/>
              </a:rPr>
              <a:t> </a:t>
            </a:r>
            <a:r>
              <a:rPr sz="1310" spc="4" dirty="0">
                <a:latin typeface="Calibri"/>
                <a:cs typeface="Calibri"/>
              </a:rPr>
              <a:t>Attention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826280" y="3508876"/>
            <a:ext cx="1677478" cy="194142"/>
          </a:xfrm>
          <a:custGeom>
            <a:avLst/>
            <a:gdLst/>
            <a:ahLst/>
            <a:cxnLst/>
            <a:rect l="l" t="t" r="r" b="b"/>
            <a:pathLst>
              <a:path w="2304415" h="266700">
                <a:moveTo>
                  <a:pt x="2304288" y="0"/>
                </a:moveTo>
                <a:lnTo>
                  <a:pt x="0" y="0"/>
                </a:lnTo>
                <a:lnTo>
                  <a:pt x="0" y="266700"/>
                </a:lnTo>
                <a:lnTo>
                  <a:pt x="2304288" y="266700"/>
                </a:lnTo>
                <a:lnTo>
                  <a:pt x="2304288" y="0"/>
                </a:lnTo>
                <a:close/>
              </a:path>
            </a:pathLst>
          </a:custGeom>
          <a:solidFill>
            <a:srgbClr val="F6C2C2"/>
          </a:solid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55" name="object 55"/>
          <p:cNvSpPr txBox="1"/>
          <p:nvPr/>
        </p:nvSpPr>
        <p:spPr>
          <a:xfrm>
            <a:off x="1894505" y="3487428"/>
            <a:ext cx="1541118" cy="210929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310" spc="26" dirty="0">
                <a:latin typeface="Calibri"/>
                <a:cs typeface="Calibri"/>
              </a:rPr>
              <a:t>Residual</a:t>
            </a:r>
            <a:r>
              <a:rPr sz="1310" spc="-58" dirty="0">
                <a:latin typeface="Calibri"/>
                <a:cs typeface="Calibri"/>
              </a:rPr>
              <a:t> </a:t>
            </a:r>
            <a:r>
              <a:rPr sz="1310" spc="-4" dirty="0">
                <a:latin typeface="Calibri"/>
                <a:cs typeface="Calibri"/>
              </a:rPr>
              <a:t>+</a:t>
            </a:r>
            <a:r>
              <a:rPr sz="1310" spc="-51" dirty="0">
                <a:latin typeface="Calibri"/>
                <a:cs typeface="Calibri"/>
              </a:rPr>
              <a:t> </a:t>
            </a:r>
            <a:r>
              <a:rPr sz="1310" spc="19" dirty="0">
                <a:latin typeface="Calibri"/>
                <a:cs typeface="Calibri"/>
              </a:rPr>
              <a:t>LayerNorm</a:t>
            </a:r>
            <a:endParaRPr sz="1310">
              <a:latin typeface="Calibri"/>
              <a:cs typeface="Calibri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1477749" y="3187154"/>
            <a:ext cx="1953900" cy="985502"/>
            <a:chOff x="1845310" y="3096767"/>
            <a:chExt cx="2684145" cy="1353820"/>
          </a:xfrm>
        </p:grpSpPr>
        <p:pic>
          <p:nvPicPr>
            <p:cNvPr id="57" name="object 5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285744" y="4258055"/>
              <a:ext cx="183895" cy="192277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436366" y="3805427"/>
              <a:ext cx="76073" cy="163449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1845310" y="3641597"/>
              <a:ext cx="1451610" cy="806450"/>
            </a:xfrm>
            <a:custGeom>
              <a:avLst/>
              <a:gdLst/>
              <a:ahLst/>
              <a:cxnLst/>
              <a:rect l="l" t="t" r="r" b="b"/>
              <a:pathLst>
                <a:path w="1451610" h="806450">
                  <a:moveTo>
                    <a:pt x="1438020" y="804227"/>
                  </a:moveTo>
                  <a:lnTo>
                    <a:pt x="1438910" y="806450"/>
                  </a:lnTo>
                  <a:lnTo>
                    <a:pt x="1445006" y="805180"/>
                  </a:lnTo>
                  <a:lnTo>
                    <a:pt x="1439164" y="805180"/>
                  </a:lnTo>
                  <a:lnTo>
                    <a:pt x="1438020" y="804227"/>
                  </a:lnTo>
                  <a:close/>
                </a:path>
                <a:path w="1451610" h="806450">
                  <a:moveTo>
                    <a:pt x="1437893" y="803910"/>
                  </a:moveTo>
                  <a:lnTo>
                    <a:pt x="1438020" y="804227"/>
                  </a:lnTo>
                  <a:lnTo>
                    <a:pt x="1439164" y="805180"/>
                  </a:lnTo>
                  <a:lnTo>
                    <a:pt x="1437893" y="803910"/>
                  </a:lnTo>
                  <a:close/>
                </a:path>
                <a:path w="1451610" h="806450">
                  <a:moveTo>
                    <a:pt x="1451102" y="803910"/>
                  </a:moveTo>
                  <a:lnTo>
                    <a:pt x="1437893" y="803910"/>
                  </a:lnTo>
                  <a:lnTo>
                    <a:pt x="1439164" y="805180"/>
                  </a:lnTo>
                  <a:lnTo>
                    <a:pt x="1445006" y="805180"/>
                  </a:lnTo>
                  <a:lnTo>
                    <a:pt x="1451102" y="803910"/>
                  </a:lnTo>
                  <a:close/>
                </a:path>
                <a:path w="1451610" h="806450">
                  <a:moveTo>
                    <a:pt x="1450752" y="802639"/>
                  </a:moveTo>
                  <a:lnTo>
                    <a:pt x="1436115" y="802639"/>
                  </a:lnTo>
                  <a:lnTo>
                    <a:pt x="1438020" y="804227"/>
                  </a:lnTo>
                  <a:lnTo>
                    <a:pt x="1437893" y="803910"/>
                  </a:lnTo>
                  <a:lnTo>
                    <a:pt x="1451102" y="803910"/>
                  </a:lnTo>
                  <a:lnTo>
                    <a:pt x="1450752" y="802639"/>
                  </a:lnTo>
                  <a:close/>
                </a:path>
                <a:path w="1451610" h="806450">
                  <a:moveTo>
                    <a:pt x="1447482" y="796289"/>
                  </a:moveTo>
                  <a:lnTo>
                    <a:pt x="1425955" y="796289"/>
                  </a:lnTo>
                  <a:lnTo>
                    <a:pt x="1433067" y="800100"/>
                  </a:lnTo>
                  <a:lnTo>
                    <a:pt x="1432178" y="800100"/>
                  </a:lnTo>
                  <a:lnTo>
                    <a:pt x="1437259" y="803910"/>
                  </a:lnTo>
                  <a:lnTo>
                    <a:pt x="1436115" y="802639"/>
                  </a:lnTo>
                  <a:lnTo>
                    <a:pt x="1450752" y="802639"/>
                  </a:lnTo>
                  <a:lnTo>
                    <a:pt x="1449704" y="798830"/>
                  </a:lnTo>
                  <a:lnTo>
                    <a:pt x="1447482" y="796289"/>
                  </a:lnTo>
                  <a:close/>
                </a:path>
                <a:path w="1451610" h="806450">
                  <a:moveTo>
                    <a:pt x="402282" y="31748"/>
                  </a:moveTo>
                  <a:lnTo>
                    <a:pt x="345820" y="43180"/>
                  </a:lnTo>
                  <a:lnTo>
                    <a:pt x="303275" y="55880"/>
                  </a:lnTo>
                  <a:lnTo>
                    <a:pt x="262127" y="71119"/>
                  </a:lnTo>
                  <a:lnTo>
                    <a:pt x="242062" y="81280"/>
                  </a:lnTo>
                  <a:lnTo>
                    <a:pt x="222631" y="90169"/>
                  </a:lnTo>
                  <a:lnTo>
                    <a:pt x="185165" y="111760"/>
                  </a:lnTo>
                  <a:lnTo>
                    <a:pt x="150240" y="135889"/>
                  </a:lnTo>
                  <a:lnTo>
                    <a:pt x="117982" y="161289"/>
                  </a:lnTo>
                  <a:lnTo>
                    <a:pt x="88900" y="189230"/>
                  </a:lnTo>
                  <a:lnTo>
                    <a:pt x="63372" y="218439"/>
                  </a:lnTo>
                  <a:lnTo>
                    <a:pt x="32257" y="264160"/>
                  </a:lnTo>
                  <a:lnTo>
                    <a:pt x="10921" y="313689"/>
                  </a:lnTo>
                  <a:lnTo>
                    <a:pt x="634" y="363219"/>
                  </a:lnTo>
                  <a:lnTo>
                    <a:pt x="0" y="381000"/>
                  </a:lnTo>
                  <a:lnTo>
                    <a:pt x="1142" y="397510"/>
                  </a:lnTo>
                  <a:lnTo>
                    <a:pt x="16890" y="448310"/>
                  </a:lnTo>
                  <a:lnTo>
                    <a:pt x="36702" y="481330"/>
                  </a:lnTo>
                  <a:lnTo>
                    <a:pt x="63626" y="513080"/>
                  </a:lnTo>
                  <a:lnTo>
                    <a:pt x="96646" y="543560"/>
                  </a:lnTo>
                  <a:lnTo>
                    <a:pt x="135508" y="572769"/>
                  </a:lnTo>
                  <a:lnTo>
                    <a:pt x="179577" y="600710"/>
                  </a:lnTo>
                  <a:lnTo>
                    <a:pt x="228345" y="626110"/>
                  </a:lnTo>
                  <a:lnTo>
                    <a:pt x="281304" y="648969"/>
                  </a:lnTo>
                  <a:lnTo>
                    <a:pt x="367410" y="680719"/>
                  </a:lnTo>
                  <a:lnTo>
                    <a:pt x="492251" y="712469"/>
                  </a:lnTo>
                  <a:lnTo>
                    <a:pt x="590803" y="727710"/>
                  </a:lnTo>
                  <a:lnTo>
                    <a:pt x="657987" y="732789"/>
                  </a:lnTo>
                  <a:lnTo>
                    <a:pt x="691769" y="735330"/>
                  </a:lnTo>
                  <a:lnTo>
                    <a:pt x="792860" y="735330"/>
                  </a:lnTo>
                  <a:lnTo>
                    <a:pt x="859789" y="736600"/>
                  </a:lnTo>
                  <a:lnTo>
                    <a:pt x="925448" y="739139"/>
                  </a:lnTo>
                  <a:lnTo>
                    <a:pt x="989583" y="741680"/>
                  </a:lnTo>
                  <a:lnTo>
                    <a:pt x="1020826" y="742950"/>
                  </a:lnTo>
                  <a:lnTo>
                    <a:pt x="1051559" y="745489"/>
                  </a:lnTo>
                  <a:lnTo>
                    <a:pt x="1081532" y="746760"/>
                  </a:lnTo>
                  <a:lnTo>
                    <a:pt x="1139444" y="751839"/>
                  </a:lnTo>
                  <a:lnTo>
                    <a:pt x="1139316" y="751839"/>
                  </a:lnTo>
                  <a:lnTo>
                    <a:pt x="1167129" y="754380"/>
                  </a:lnTo>
                  <a:lnTo>
                    <a:pt x="1219581" y="759460"/>
                  </a:lnTo>
                  <a:lnTo>
                    <a:pt x="1219453" y="759460"/>
                  </a:lnTo>
                  <a:lnTo>
                    <a:pt x="1267840" y="764539"/>
                  </a:lnTo>
                  <a:lnTo>
                    <a:pt x="1290192" y="767080"/>
                  </a:lnTo>
                  <a:lnTo>
                    <a:pt x="1311275" y="770889"/>
                  </a:lnTo>
                  <a:lnTo>
                    <a:pt x="1331087" y="773430"/>
                  </a:lnTo>
                  <a:lnTo>
                    <a:pt x="1349502" y="777239"/>
                  </a:lnTo>
                  <a:lnTo>
                    <a:pt x="1366520" y="779780"/>
                  </a:lnTo>
                  <a:lnTo>
                    <a:pt x="1366392" y="779780"/>
                  </a:lnTo>
                  <a:lnTo>
                    <a:pt x="1381887" y="783589"/>
                  </a:lnTo>
                  <a:lnTo>
                    <a:pt x="1381633" y="783589"/>
                  </a:lnTo>
                  <a:lnTo>
                    <a:pt x="1395602" y="787400"/>
                  </a:lnTo>
                  <a:lnTo>
                    <a:pt x="1395348" y="787400"/>
                  </a:lnTo>
                  <a:lnTo>
                    <a:pt x="1407794" y="789939"/>
                  </a:lnTo>
                  <a:lnTo>
                    <a:pt x="1407540" y="789939"/>
                  </a:lnTo>
                  <a:lnTo>
                    <a:pt x="1418081" y="793750"/>
                  </a:lnTo>
                  <a:lnTo>
                    <a:pt x="1417701" y="793750"/>
                  </a:lnTo>
                  <a:lnTo>
                    <a:pt x="1426464" y="797560"/>
                  </a:lnTo>
                  <a:lnTo>
                    <a:pt x="1425955" y="796289"/>
                  </a:lnTo>
                  <a:lnTo>
                    <a:pt x="1447482" y="796289"/>
                  </a:lnTo>
                  <a:lnTo>
                    <a:pt x="1445260" y="793750"/>
                  </a:lnTo>
                  <a:lnTo>
                    <a:pt x="1439164" y="788669"/>
                  </a:lnTo>
                  <a:lnTo>
                    <a:pt x="1431416" y="784860"/>
                  </a:lnTo>
                  <a:lnTo>
                    <a:pt x="1422273" y="781050"/>
                  </a:lnTo>
                  <a:lnTo>
                    <a:pt x="1411351" y="778510"/>
                  </a:lnTo>
                  <a:lnTo>
                    <a:pt x="1398651" y="774700"/>
                  </a:lnTo>
                  <a:lnTo>
                    <a:pt x="1384553" y="770889"/>
                  </a:lnTo>
                  <a:lnTo>
                    <a:pt x="1368933" y="767080"/>
                  </a:lnTo>
                  <a:lnTo>
                    <a:pt x="1351788" y="764539"/>
                  </a:lnTo>
                  <a:lnTo>
                    <a:pt x="1333119" y="760730"/>
                  </a:lnTo>
                  <a:lnTo>
                    <a:pt x="1291970" y="755650"/>
                  </a:lnTo>
                  <a:lnTo>
                    <a:pt x="1269364" y="751839"/>
                  </a:lnTo>
                  <a:lnTo>
                    <a:pt x="1140459" y="739139"/>
                  </a:lnTo>
                  <a:lnTo>
                    <a:pt x="1111758" y="736600"/>
                  </a:lnTo>
                  <a:lnTo>
                    <a:pt x="1082420" y="735330"/>
                  </a:lnTo>
                  <a:lnTo>
                    <a:pt x="1052321" y="732789"/>
                  </a:lnTo>
                  <a:lnTo>
                    <a:pt x="1021460" y="731519"/>
                  </a:lnTo>
                  <a:lnTo>
                    <a:pt x="990091" y="728980"/>
                  </a:lnTo>
                  <a:lnTo>
                    <a:pt x="860044" y="723900"/>
                  </a:lnTo>
                  <a:lnTo>
                    <a:pt x="793114" y="722630"/>
                  </a:lnTo>
                  <a:lnTo>
                    <a:pt x="692276" y="722630"/>
                  </a:lnTo>
                  <a:lnTo>
                    <a:pt x="658621" y="720089"/>
                  </a:lnTo>
                  <a:lnTo>
                    <a:pt x="625220" y="718819"/>
                  </a:lnTo>
                  <a:lnTo>
                    <a:pt x="625475" y="718819"/>
                  </a:lnTo>
                  <a:lnTo>
                    <a:pt x="592073" y="715010"/>
                  </a:lnTo>
                  <a:lnTo>
                    <a:pt x="592327" y="715010"/>
                  </a:lnTo>
                  <a:lnTo>
                    <a:pt x="559181" y="711200"/>
                  </a:lnTo>
                  <a:lnTo>
                    <a:pt x="559434" y="711200"/>
                  </a:lnTo>
                  <a:lnTo>
                    <a:pt x="526795" y="706119"/>
                  </a:lnTo>
                  <a:lnTo>
                    <a:pt x="494664" y="699769"/>
                  </a:lnTo>
                  <a:lnTo>
                    <a:pt x="462914" y="693419"/>
                  </a:lnTo>
                  <a:lnTo>
                    <a:pt x="431672" y="685800"/>
                  </a:lnTo>
                  <a:lnTo>
                    <a:pt x="431800" y="685800"/>
                  </a:lnTo>
                  <a:lnTo>
                    <a:pt x="401065" y="676910"/>
                  </a:lnTo>
                  <a:lnTo>
                    <a:pt x="401319" y="676910"/>
                  </a:lnTo>
                  <a:lnTo>
                    <a:pt x="371220" y="668019"/>
                  </a:lnTo>
                  <a:lnTo>
                    <a:pt x="342010" y="659130"/>
                  </a:lnTo>
                  <a:lnTo>
                    <a:pt x="342138" y="659130"/>
                  </a:lnTo>
                  <a:lnTo>
                    <a:pt x="313563" y="648969"/>
                  </a:lnTo>
                  <a:lnTo>
                    <a:pt x="313816" y="648969"/>
                  </a:lnTo>
                  <a:lnTo>
                    <a:pt x="286003" y="637539"/>
                  </a:lnTo>
                  <a:lnTo>
                    <a:pt x="286257" y="637539"/>
                  </a:lnTo>
                  <a:lnTo>
                    <a:pt x="259460" y="626110"/>
                  </a:lnTo>
                  <a:lnTo>
                    <a:pt x="259587" y="626110"/>
                  </a:lnTo>
                  <a:lnTo>
                    <a:pt x="233806" y="614680"/>
                  </a:lnTo>
                  <a:lnTo>
                    <a:pt x="209169" y="601980"/>
                  </a:lnTo>
                  <a:lnTo>
                    <a:pt x="209422" y="601980"/>
                  </a:lnTo>
                  <a:lnTo>
                    <a:pt x="185800" y="589280"/>
                  </a:lnTo>
                  <a:lnTo>
                    <a:pt x="186054" y="589280"/>
                  </a:lnTo>
                  <a:lnTo>
                    <a:pt x="163575" y="575310"/>
                  </a:lnTo>
                  <a:lnTo>
                    <a:pt x="142620" y="562610"/>
                  </a:lnTo>
                  <a:lnTo>
                    <a:pt x="142875" y="562610"/>
                  </a:lnTo>
                  <a:lnTo>
                    <a:pt x="124597" y="548639"/>
                  </a:lnTo>
                  <a:lnTo>
                    <a:pt x="123189" y="548639"/>
                  </a:lnTo>
                  <a:lnTo>
                    <a:pt x="104647" y="533400"/>
                  </a:lnTo>
                  <a:lnTo>
                    <a:pt x="104901" y="533400"/>
                  </a:lnTo>
                  <a:lnTo>
                    <a:pt x="87883" y="519430"/>
                  </a:lnTo>
                  <a:lnTo>
                    <a:pt x="88137" y="519430"/>
                  </a:lnTo>
                  <a:lnTo>
                    <a:pt x="72643" y="504189"/>
                  </a:lnTo>
                  <a:lnTo>
                    <a:pt x="72897" y="504189"/>
                  </a:lnTo>
                  <a:lnTo>
                    <a:pt x="58927" y="488950"/>
                  </a:lnTo>
                  <a:lnTo>
                    <a:pt x="59308" y="488950"/>
                  </a:lnTo>
                  <a:lnTo>
                    <a:pt x="46862" y="473710"/>
                  </a:lnTo>
                  <a:lnTo>
                    <a:pt x="47116" y="473710"/>
                  </a:lnTo>
                  <a:lnTo>
                    <a:pt x="36575" y="458469"/>
                  </a:lnTo>
                  <a:lnTo>
                    <a:pt x="36829" y="458469"/>
                  </a:lnTo>
                  <a:lnTo>
                    <a:pt x="28741" y="443230"/>
                  </a:lnTo>
                  <a:lnTo>
                    <a:pt x="28320" y="443230"/>
                  </a:lnTo>
                  <a:lnTo>
                    <a:pt x="21873" y="427989"/>
                  </a:lnTo>
                  <a:lnTo>
                    <a:pt x="21589" y="427989"/>
                  </a:lnTo>
                  <a:lnTo>
                    <a:pt x="16509" y="411480"/>
                  </a:lnTo>
                  <a:lnTo>
                    <a:pt x="16637" y="411480"/>
                  </a:lnTo>
                  <a:lnTo>
                    <a:pt x="13588" y="396239"/>
                  </a:lnTo>
                  <a:lnTo>
                    <a:pt x="12778" y="381000"/>
                  </a:lnTo>
                  <a:lnTo>
                    <a:pt x="13334" y="364489"/>
                  </a:lnTo>
                  <a:lnTo>
                    <a:pt x="15366" y="347980"/>
                  </a:lnTo>
                  <a:lnTo>
                    <a:pt x="15493" y="347980"/>
                  </a:lnTo>
                  <a:lnTo>
                    <a:pt x="18541" y="332739"/>
                  </a:lnTo>
                  <a:lnTo>
                    <a:pt x="22987" y="317500"/>
                  </a:lnTo>
                  <a:lnTo>
                    <a:pt x="22859" y="317500"/>
                  </a:lnTo>
                  <a:lnTo>
                    <a:pt x="28701" y="300989"/>
                  </a:lnTo>
                  <a:lnTo>
                    <a:pt x="29112" y="300989"/>
                  </a:lnTo>
                  <a:lnTo>
                    <a:pt x="35559" y="285750"/>
                  </a:lnTo>
                  <a:lnTo>
                    <a:pt x="35931" y="285750"/>
                  </a:lnTo>
                  <a:lnTo>
                    <a:pt x="43433" y="270510"/>
                  </a:lnTo>
                  <a:lnTo>
                    <a:pt x="52450" y="255269"/>
                  </a:lnTo>
                  <a:lnTo>
                    <a:pt x="53043" y="255269"/>
                  </a:lnTo>
                  <a:lnTo>
                    <a:pt x="62356" y="241300"/>
                  </a:lnTo>
                  <a:lnTo>
                    <a:pt x="62229" y="241300"/>
                  </a:lnTo>
                  <a:lnTo>
                    <a:pt x="73406" y="226060"/>
                  </a:lnTo>
                  <a:lnTo>
                    <a:pt x="73278" y="226060"/>
                  </a:lnTo>
                  <a:lnTo>
                    <a:pt x="85343" y="212089"/>
                  </a:lnTo>
                  <a:lnTo>
                    <a:pt x="85089" y="212089"/>
                  </a:lnTo>
                  <a:lnTo>
                    <a:pt x="98170" y="198119"/>
                  </a:lnTo>
                  <a:lnTo>
                    <a:pt x="97916" y="198119"/>
                  </a:lnTo>
                  <a:lnTo>
                    <a:pt x="112013" y="184150"/>
                  </a:lnTo>
                  <a:lnTo>
                    <a:pt x="111759" y="184150"/>
                  </a:lnTo>
                  <a:lnTo>
                    <a:pt x="126491" y="171450"/>
                  </a:lnTo>
                  <a:lnTo>
                    <a:pt x="126237" y="171450"/>
                  </a:lnTo>
                  <a:lnTo>
                    <a:pt x="141731" y="158750"/>
                  </a:lnTo>
                  <a:lnTo>
                    <a:pt x="141604" y="158750"/>
                  </a:lnTo>
                  <a:lnTo>
                    <a:pt x="157860" y="146050"/>
                  </a:lnTo>
                  <a:lnTo>
                    <a:pt x="157606" y="146050"/>
                  </a:lnTo>
                  <a:lnTo>
                    <a:pt x="174625" y="133350"/>
                  </a:lnTo>
                  <a:lnTo>
                    <a:pt x="176332" y="133350"/>
                  </a:lnTo>
                  <a:lnTo>
                    <a:pt x="192023" y="123189"/>
                  </a:lnTo>
                  <a:lnTo>
                    <a:pt x="210057" y="111760"/>
                  </a:lnTo>
                  <a:lnTo>
                    <a:pt x="209803" y="111760"/>
                  </a:lnTo>
                  <a:lnTo>
                    <a:pt x="228600" y="101600"/>
                  </a:lnTo>
                  <a:lnTo>
                    <a:pt x="228345" y="101600"/>
                  </a:lnTo>
                  <a:lnTo>
                    <a:pt x="247650" y="92710"/>
                  </a:lnTo>
                  <a:lnTo>
                    <a:pt x="247395" y="92710"/>
                  </a:lnTo>
                  <a:lnTo>
                    <a:pt x="267207" y="83819"/>
                  </a:lnTo>
                  <a:lnTo>
                    <a:pt x="266953" y="83819"/>
                  </a:lnTo>
                  <a:lnTo>
                    <a:pt x="287146" y="74930"/>
                  </a:lnTo>
                  <a:lnTo>
                    <a:pt x="286892" y="74930"/>
                  </a:lnTo>
                  <a:lnTo>
                    <a:pt x="307466" y="67310"/>
                  </a:lnTo>
                  <a:lnTo>
                    <a:pt x="328167" y="60960"/>
                  </a:lnTo>
                  <a:lnTo>
                    <a:pt x="327913" y="60960"/>
                  </a:lnTo>
                  <a:lnTo>
                    <a:pt x="349122" y="54610"/>
                  </a:lnTo>
                  <a:lnTo>
                    <a:pt x="348869" y="54610"/>
                  </a:lnTo>
                  <a:lnTo>
                    <a:pt x="370458" y="49530"/>
                  </a:lnTo>
                  <a:lnTo>
                    <a:pt x="370204" y="49530"/>
                  </a:lnTo>
                  <a:lnTo>
                    <a:pt x="391921" y="45719"/>
                  </a:lnTo>
                  <a:lnTo>
                    <a:pt x="391413" y="45719"/>
                  </a:lnTo>
                  <a:lnTo>
                    <a:pt x="403282" y="44502"/>
                  </a:lnTo>
                  <a:lnTo>
                    <a:pt x="402282" y="31748"/>
                  </a:lnTo>
                  <a:close/>
                </a:path>
                <a:path w="1451610" h="806450">
                  <a:moveTo>
                    <a:pt x="122935" y="547369"/>
                  </a:moveTo>
                  <a:lnTo>
                    <a:pt x="123189" y="548639"/>
                  </a:lnTo>
                  <a:lnTo>
                    <a:pt x="124597" y="548639"/>
                  </a:lnTo>
                  <a:lnTo>
                    <a:pt x="122935" y="547369"/>
                  </a:lnTo>
                  <a:close/>
                </a:path>
                <a:path w="1451610" h="806450">
                  <a:moveTo>
                    <a:pt x="28066" y="441960"/>
                  </a:moveTo>
                  <a:lnTo>
                    <a:pt x="28320" y="443230"/>
                  </a:lnTo>
                  <a:lnTo>
                    <a:pt x="28741" y="443230"/>
                  </a:lnTo>
                  <a:lnTo>
                    <a:pt x="28066" y="441960"/>
                  </a:lnTo>
                  <a:close/>
                </a:path>
                <a:path w="1451610" h="806450">
                  <a:moveTo>
                    <a:pt x="21335" y="426719"/>
                  </a:moveTo>
                  <a:lnTo>
                    <a:pt x="21589" y="427989"/>
                  </a:lnTo>
                  <a:lnTo>
                    <a:pt x="21873" y="427989"/>
                  </a:lnTo>
                  <a:lnTo>
                    <a:pt x="21335" y="426719"/>
                  </a:lnTo>
                  <a:close/>
                </a:path>
                <a:path w="1451610" h="806450">
                  <a:moveTo>
                    <a:pt x="12730" y="380218"/>
                  </a:moveTo>
                  <a:lnTo>
                    <a:pt x="12700" y="381000"/>
                  </a:lnTo>
                  <a:lnTo>
                    <a:pt x="12730" y="380218"/>
                  </a:lnTo>
                  <a:close/>
                </a:path>
                <a:path w="1451610" h="806450">
                  <a:moveTo>
                    <a:pt x="12748" y="379730"/>
                  </a:moveTo>
                  <a:lnTo>
                    <a:pt x="12730" y="380218"/>
                  </a:lnTo>
                  <a:lnTo>
                    <a:pt x="12748" y="379730"/>
                  </a:lnTo>
                  <a:close/>
                </a:path>
                <a:path w="1451610" h="806450">
                  <a:moveTo>
                    <a:pt x="15493" y="347980"/>
                  </a:moveTo>
                  <a:lnTo>
                    <a:pt x="15366" y="347980"/>
                  </a:lnTo>
                  <a:lnTo>
                    <a:pt x="15239" y="349250"/>
                  </a:lnTo>
                  <a:lnTo>
                    <a:pt x="15493" y="347980"/>
                  </a:lnTo>
                  <a:close/>
                </a:path>
                <a:path w="1451610" h="806450">
                  <a:moveTo>
                    <a:pt x="29112" y="300989"/>
                  </a:moveTo>
                  <a:lnTo>
                    <a:pt x="28701" y="300989"/>
                  </a:lnTo>
                  <a:lnTo>
                    <a:pt x="28575" y="302260"/>
                  </a:lnTo>
                  <a:lnTo>
                    <a:pt x="29112" y="300989"/>
                  </a:lnTo>
                  <a:close/>
                </a:path>
                <a:path w="1451610" h="806450">
                  <a:moveTo>
                    <a:pt x="35931" y="285750"/>
                  </a:moveTo>
                  <a:lnTo>
                    <a:pt x="35559" y="285750"/>
                  </a:lnTo>
                  <a:lnTo>
                    <a:pt x="35306" y="287019"/>
                  </a:lnTo>
                  <a:lnTo>
                    <a:pt x="35931" y="285750"/>
                  </a:lnTo>
                  <a:close/>
                </a:path>
                <a:path w="1451610" h="806450">
                  <a:moveTo>
                    <a:pt x="53043" y="255269"/>
                  </a:moveTo>
                  <a:lnTo>
                    <a:pt x="52450" y="255269"/>
                  </a:lnTo>
                  <a:lnTo>
                    <a:pt x="52196" y="256539"/>
                  </a:lnTo>
                  <a:lnTo>
                    <a:pt x="53043" y="255269"/>
                  </a:lnTo>
                  <a:close/>
                </a:path>
                <a:path w="1451610" h="806450">
                  <a:moveTo>
                    <a:pt x="176332" y="133350"/>
                  </a:moveTo>
                  <a:lnTo>
                    <a:pt x="174625" y="133350"/>
                  </a:lnTo>
                  <a:lnTo>
                    <a:pt x="174370" y="134619"/>
                  </a:lnTo>
                  <a:lnTo>
                    <a:pt x="176332" y="133350"/>
                  </a:lnTo>
                  <a:close/>
                </a:path>
                <a:path w="1451610" h="806450">
                  <a:moveTo>
                    <a:pt x="475630" y="30480"/>
                  </a:moveTo>
                  <a:lnTo>
                    <a:pt x="414781" y="30480"/>
                  </a:lnTo>
                  <a:lnTo>
                    <a:pt x="416178" y="43180"/>
                  </a:lnTo>
                  <a:lnTo>
                    <a:pt x="403282" y="44502"/>
                  </a:lnTo>
                  <a:lnTo>
                    <a:pt x="405764" y="76200"/>
                  </a:lnTo>
                  <a:lnTo>
                    <a:pt x="478789" y="31750"/>
                  </a:lnTo>
                  <a:lnTo>
                    <a:pt x="475630" y="30480"/>
                  </a:lnTo>
                  <a:close/>
                </a:path>
                <a:path w="1451610" h="806450">
                  <a:moveTo>
                    <a:pt x="414781" y="30480"/>
                  </a:moveTo>
                  <a:lnTo>
                    <a:pt x="402282" y="31748"/>
                  </a:lnTo>
                  <a:lnTo>
                    <a:pt x="403282" y="44502"/>
                  </a:lnTo>
                  <a:lnTo>
                    <a:pt x="416178" y="43180"/>
                  </a:lnTo>
                  <a:lnTo>
                    <a:pt x="414781" y="30480"/>
                  </a:lnTo>
                  <a:close/>
                </a:path>
                <a:path w="1451610" h="806450">
                  <a:moveTo>
                    <a:pt x="399795" y="0"/>
                  </a:moveTo>
                  <a:lnTo>
                    <a:pt x="402282" y="31748"/>
                  </a:lnTo>
                  <a:lnTo>
                    <a:pt x="414781" y="30480"/>
                  </a:lnTo>
                  <a:lnTo>
                    <a:pt x="475630" y="30480"/>
                  </a:lnTo>
                  <a:lnTo>
                    <a:pt x="3997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60" name="object 60"/>
            <p:cNvSpPr/>
            <p:nvPr/>
          </p:nvSpPr>
          <p:spPr>
            <a:xfrm>
              <a:off x="2429256" y="3096767"/>
              <a:ext cx="2100580" cy="288290"/>
            </a:xfrm>
            <a:custGeom>
              <a:avLst/>
              <a:gdLst/>
              <a:ahLst/>
              <a:cxnLst/>
              <a:rect l="l" t="t" r="r" b="b"/>
              <a:pathLst>
                <a:path w="2100579" h="288289">
                  <a:moveTo>
                    <a:pt x="2100072" y="0"/>
                  </a:moveTo>
                  <a:lnTo>
                    <a:pt x="0" y="0"/>
                  </a:lnTo>
                  <a:lnTo>
                    <a:pt x="0" y="288036"/>
                  </a:lnTo>
                  <a:lnTo>
                    <a:pt x="2100072" y="288036"/>
                  </a:lnTo>
                  <a:lnTo>
                    <a:pt x="2100072" y="0"/>
                  </a:lnTo>
                  <a:close/>
                </a:path>
              </a:pathLst>
            </a:custGeom>
            <a:solidFill>
              <a:srgbClr val="F6C2C2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2170926" y="3173473"/>
            <a:ext cx="992898" cy="210929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310" spc="15" dirty="0">
                <a:latin typeface="Calibri"/>
                <a:cs typeface="Calibri"/>
              </a:rPr>
              <a:t>Feed-Forward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837374" y="2898715"/>
            <a:ext cx="1676554" cy="194142"/>
          </a:xfrm>
          <a:custGeom>
            <a:avLst/>
            <a:gdLst/>
            <a:ahLst/>
            <a:cxnLst/>
            <a:rect l="l" t="t" r="r" b="b"/>
            <a:pathLst>
              <a:path w="2303145" h="266700">
                <a:moveTo>
                  <a:pt x="2302764" y="0"/>
                </a:moveTo>
                <a:lnTo>
                  <a:pt x="0" y="0"/>
                </a:lnTo>
                <a:lnTo>
                  <a:pt x="0" y="266700"/>
                </a:lnTo>
                <a:lnTo>
                  <a:pt x="2302764" y="266700"/>
                </a:lnTo>
                <a:lnTo>
                  <a:pt x="2302764" y="0"/>
                </a:lnTo>
                <a:close/>
              </a:path>
            </a:pathLst>
          </a:custGeom>
          <a:solidFill>
            <a:srgbClr val="F6C2C2"/>
          </a:solid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63" name="object 63"/>
          <p:cNvSpPr txBox="1"/>
          <p:nvPr/>
        </p:nvSpPr>
        <p:spPr>
          <a:xfrm>
            <a:off x="1904860" y="2877268"/>
            <a:ext cx="1541118" cy="210929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310" spc="26" dirty="0">
                <a:latin typeface="Calibri"/>
                <a:cs typeface="Calibri"/>
              </a:rPr>
              <a:t>Residual</a:t>
            </a:r>
            <a:r>
              <a:rPr sz="1310" spc="-58" dirty="0">
                <a:latin typeface="Calibri"/>
                <a:cs typeface="Calibri"/>
              </a:rPr>
              <a:t> </a:t>
            </a:r>
            <a:r>
              <a:rPr sz="1310" spc="-4" dirty="0">
                <a:latin typeface="Calibri"/>
                <a:cs typeface="Calibri"/>
              </a:rPr>
              <a:t>+</a:t>
            </a:r>
            <a:r>
              <a:rPr sz="1310" spc="-48" dirty="0">
                <a:latin typeface="Calibri"/>
                <a:cs typeface="Calibri"/>
              </a:rPr>
              <a:t> </a:t>
            </a:r>
            <a:r>
              <a:rPr sz="1310" spc="19" dirty="0">
                <a:latin typeface="Calibri"/>
                <a:cs typeface="Calibri"/>
              </a:rPr>
              <a:t>LayerNorm</a:t>
            </a:r>
            <a:endParaRPr sz="1310">
              <a:latin typeface="Calibri"/>
              <a:cs typeface="Calibri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1581852" y="2674620"/>
            <a:ext cx="1112156" cy="836659"/>
            <a:chOff x="1988321" y="2392679"/>
            <a:chExt cx="1527810" cy="1149350"/>
          </a:xfrm>
        </p:grpSpPr>
        <p:pic>
          <p:nvPicPr>
            <p:cNvPr id="65" name="object 6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439921" y="3384803"/>
              <a:ext cx="76200" cy="153670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1988312" y="2392679"/>
              <a:ext cx="1508760" cy="1149350"/>
            </a:xfrm>
            <a:custGeom>
              <a:avLst/>
              <a:gdLst/>
              <a:ahLst/>
              <a:cxnLst/>
              <a:rect l="l" t="t" r="r" b="b"/>
              <a:pathLst>
                <a:path w="1508760" h="1149350">
                  <a:moveTo>
                    <a:pt x="168275" y="946785"/>
                  </a:moveTo>
                  <a:lnTo>
                    <a:pt x="168046" y="946658"/>
                  </a:lnTo>
                  <a:lnTo>
                    <a:pt x="168275" y="946785"/>
                  </a:lnTo>
                  <a:close/>
                </a:path>
                <a:path w="1508760" h="1149350">
                  <a:moveTo>
                    <a:pt x="1494282" y="1144524"/>
                  </a:moveTo>
                  <a:lnTo>
                    <a:pt x="1493380" y="1142238"/>
                  </a:lnTo>
                  <a:lnTo>
                    <a:pt x="1492631" y="1140333"/>
                  </a:lnTo>
                  <a:lnTo>
                    <a:pt x="1488757" y="1137158"/>
                  </a:lnTo>
                  <a:lnTo>
                    <a:pt x="1487678" y="1136269"/>
                  </a:lnTo>
                  <a:lnTo>
                    <a:pt x="1484503" y="1134618"/>
                  </a:lnTo>
                  <a:lnTo>
                    <a:pt x="1481582" y="1133094"/>
                  </a:lnTo>
                  <a:lnTo>
                    <a:pt x="1440180" y="1122172"/>
                  </a:lnTo>
                  <a:lnTo>
                    <a:pt x="1391920" y="1114679"/>
                  </a:lnTo>
                  <a:lnTo>
                    <a:pt x="1330452" y="1107567"/>
                  </a:lnTo>
                  <a:lnTo>
                    <a:pt x="1257300" y="1101217"/>
                  </a:lnTo>
                  <a:lnTo>
                    <a:pt x="1145032" y="1093851"/>
                  </a:lnTo>
                  <a:lnTo>
                    <a:pt x="1019683" y="1088263"/>
                  </a:lnTo>
                  <a:lnTo>
                    <a:pt x="816737" y="1083564"/>
                  </a:lnTo>
                  <a:lnTo>
                    <a:pt x="747395" y="1083310"/>
                  </a:lnTo>
                  <a:lnTo>
                    <a:pt x="712724" y="1082802"/>
                  </a:lnTo>
                  <a:lnTo>
                    <a:pt x="678307" y="1081405"/>
                  </a:lnTo>
                  <a:lnTo>
                    <a:pt x="643890" y="1079246"/>
                  </a:lnTo>
                  <a:lnTo>
                    <a:pt x="609727" y="1076071"/>
                  </a:lnTo>
                  <a:lnTo>
                    <a:pt x="609854" y="1076071"/>
                  </a:lnTo>
                  <a:lnTo>
                    <a:pt x="575818" y="1072134"/>
                  </a:lnTo>
                  <a:lnTo>
                    <a:pt x="575945" y="1072134"/>
                  </a:lnTo>
                  <a:lnTo>
                    <a:pt x="543166" y="1067435"/>
                  </a:lnTo>
                  <a:lnTo>
                    <a:pt x="542290" y="1067308"/>
                  </a:lnTo>
                  <a:lnTo>
                    <a:pt x="542417" y="1067435"/>
                  </a:lnTo>
                  <a:lnTo>
                    <a:pt x="509143" y="1061847"/>
                  </a:lnTo>
                  <a:lnTo>
                    <a:pt x="509270" y="1061847"/>
                  </a:lnTo>
                  <a:lnTo>
                    <a:pt x="476377" y="1055624"/>
                  </a:lnTo>
                  <a:lnTo>
                    <a:pt x="476631" y="1055624"/>
                  </a:lnTo>
                  <a:lnTo>
                    <a:pt x="444373" y="1048639"/>
                  </a:lnTo>
                  <a:lnTo>
                    <a:pt x="444500" y="1048639"/>
                  </a:lnTo>
                  <a:lnTo>
                    <a:pt x="412750" y="1041019"/>
                  </a:lnTo>
                  <a:lnTo>
                    <a:pt x="413004" y="1041019"/>
                  </a:lnTo>
                  <a:lnTo>
                    <a:pt x="382473" y="1032764"/>
                  </a:lnTo>
                  <a:lnTo>
                    <a:pt x="382016" y="1032637"/>
                  </a:lnTo>
                  <a:lnTo>
                    <a:pt x="382143" y="1032764"/>
                  </a:lnTo>
                  <a:lnTo>
                    <a:pt x="351917" y="1023747"/>
                  </a:lnTo>
                  <a:lnTo>
                    <a:pt x="352044" y="1023747"/>
                  </a:lnTo>
                  <a:lnTo>
                    <a:pt x="322961" y="1014349"/>
                  </a:lnTo>
                  <a:lnTo>
                    <a:pt x="322580" y="1014222"/>
                  </a:lnTo>
                  <a:lnTo>
                    <a:pt x="322707" y="1014349"/>
                  </a:lnTo>
                  <a:lnTo>
                    <a:pt x="294601" y="1004316"/>
                  </a:lnTo>
                  <a:lnTo>
                    <a:pt x="294259" y="1004189"/>
                  </a:lnTo>
                  <a:lnTo>
                    <a:pt x="294513" y="1004316"/>
                  </a:lnTo>
                  <a:lnTo>
                    <a:pt x="266827" y="993648"/>
                  </a:lnTo>
                  <a:lnTo>
                    <a:pt x="266954" y="993648"/>
                  </a:lnTo>
                  <a:lnTo>
                    <a:pt x="240411" y="982599"/>
                  </a:lnTo>
                  <a:lnTo>
                    <a:pt x="240538" y="982599"/>
                  </a:lnTo>
                  <a:lnTo>
                    <a:pt x="215290" y="971169"/>
                  </a:lnTo>
                  <a:lnTo>
                    <a:pt x="215011" y="971042"/>
                  </a:lnTo>
                  <a:lnTo>
                    <a:pt x="191262" y="959231"/>
                  </a:lnTo>
                  <a:lnTo>
                    <a:pt x="191008" y="959104"/>
                  </a:lnTo>
                  <a:lnTo>
                    <a:pt x="191135" y="959231"/>
                  </a:lnTo>
                  <a:lnTo>
                    <a:pt x="168021" y="946658"/>
                  </a:lnTo>
                  <a:lnTo>
                    <a:pt x="146431" y="933958"/>
                  </a:lnTo>
                  <a:lnTo>
                    <a:pt x="146685" y="934085"/>
                  </a:lnTo>
                  <a:lnTo>
                    <a:pt x="146481" y="933958"/>
                  </a:lnTo>
                  <a:lnTo>
                    <a:pt x="126111" y="920877"/>
                  </a:lnTo>
                  <a:lnTo>
                    <a:pt x="126365" y="921004"/>
                  </a:lnTo>
                  <a:lnTo>
                    <a:pt x="126174" y="920877"/>
                  </a:lnTo>
                  <a:lnTo>
                    <a:pt x="107315" y="907542"/>
                  </a:lnTo>
                  <a:lnTo>
                    <a:pt x="107569" y="907669"/>
                  </a:lnTo>
                  <a:lnTo>
                    <a:pt x="107403" y="907542"/>
                  </a:lnTo>
                  <a:lnTo>
                    <a:pt x="89916" y="893826"/>
                  </a:lnTo>
                  <a:lnTo>
                    <a:pt x="90297" y="894080"/>
                  </a:lnTo>
                  <a:lnTo>
                    <a:pt x="90004" y="893826"/>
                  </a:lnTo>
                  <a:lnTo>
                    <a:pt x="74574" y="880237"/>
                  </a:lnTo>
                  <a:lnTo>
                    <a:pt x="74383" y="880084"/>
                  </a:lnTo>
                  <a:lnTo>
                    <a:pt x="48209" y="852043"/>
                  </a:lnTo>
                  <a:lnTo>
                    <a:pt x="47879" y="851662"/>
                  </a:lnTo>
                  <a:lnTo>
                    <a:pt x="48133" y="852043"/>
                  </a:lnTo>
                  <a:lnTo>
                    <a:pt x="37211" y="837311"/>
                  </a:lnTo>
                  <a:lnTo>
                    <a:pt x="37592" y="837692"/>
                  </a:lnTo>
                  <a:lnTo>
                    <a:pt x="37350" y="837311"/>
                  </a:lnTo>
                  <a:lnTo>
                    <a:pt x="28829" y="823468"/>
                  </a:lnTo>
                  <a:lnTo>
                    <a:pt x="28752" y="823341"/>
                  </a:lnTo>
                  <a:lnTo>
                    <a:pt x="28511" y="822833"/>
                  </a:lnTo>
                  <a:lnTo>
                    <a:pt x="21945" y="809244"/>
                  </a:lnTo>
                  <a:lnTo>
                    <a:pt x="21602" y="808532"/>
                  </a:lnTo>
                  <a:lnTo>
                    <a:pt x="17018" y="794766"/>
                  </a:lnTo>
                  <a:lnTo>
                    <a:pt x="16764" y="794004"/>
                  </a:lnTo>
                  <a:lnTo>
                    <a:pt x="12712" y="765657"/>
                  </a:lnTo>
                  <a:lnTo>
                    <a:pt x="12712" y="765429"/>
                  </a:lnTo>
                  <a:lnTo>
                    <a:pt x="13182" y="751332"/>
                  </a:lnTo>
                  <a:lnTo>
                    <a:pt x="13208" y="751128"/>
                  </a:lnTo>
                  <a:lnTo>
                    <a:pt x="13208" y="751332"/>
                  </a:lnTo>
                  <a:lnTo>
                    <a:pt x="13258" y="750824"/>
                  </a:lnTo>
                  <a:lnTo>
                    <a:pt x="13322" y="750189"/>
                  </a:lnTo>
                  <a:lnTo>
                    <a:pt x="14693" y="736473"/>
                  </a:lnTo>
                  <a:lnTo>
                    <a:pt x="14732" y="736346"/>
                  </a:lnTo>
                  <a:lnTo>
                    <a:pt x="14732" y="736473"/>
                  </a:lnTo>
                  <a:lnTo>
                    <a:pt x="14770" y="736219"/>
                  </a:lnTo>
                  <a:lnTo>
                    <a:pt x="17018" y="721360"/>
                  </a:lnTo>
                  <a:lnTo>
                    <a:pt x="17018" y="721741"/>
                  </a:lnTo>
                  <a:lnTo>
                    <a:pt x="17094" y="721360"/>
                  </a:lnTo>
                  <a:lnTo>
                    <a:pt x="20231" y="707136"/>
                  </a:lnTo>
                  <a:lnTo>
                    <a:pt x="20320" y="706755"/>
                  </a:lnTo>
                  <a:lnTo>
                    <a:pt x="20193" y="707136"/>
                  </a:lnTo>
                  <a:lnTo>
                    <a:pt x="24396" y="692658"/>
                  </a:lnTo>
                  <a:lnTo>
                    <a:pt x="24447" y="692454"/>
                  </a:lnTo>
                  <a:lnTo>
                    <a:pt x="29337" y="678180"/>
                  </a:lnTo>
                  <a:lnTo>
                    <a:pt x="29489" y="677799"/>
                  </a:lnTo>
                  <a:lnTo>
                    <a:pt x="35306" y="663575"/>
                  </a:lnTo>
                  <a:lnTo>
                    <a:pt x="35179" y="663956"/>
                  </a:lnTo>
                  <a:lnTo>
                    <a:pt x="35344" y="663575"/>
                  </a:lnTo>
                  <a:lnTo>
                    <a:pt x="41656" y="649859"/>
                  </a:lnTo>
                  <a:lnTo>
                    <a:pt x="48945" y="636016"/>
                  </a:lnTo>
                  <a:lnTo>
                    <a:pt x="49149" y="635635"/>
                  </a:lnTo>
                  <a:lnTo>
                    <a:pt x="48895" y="636016"/>
                  </a:lnTo>
                  <a:lnTo>
                    <a:pt x="57150" y="622173"/>
                  </a:lnTo>
                  <a:lnTo>
                    <a:pt x="57023" y="622427"/>
                  </a:lnTo>
                  <a:lnTo>
                    <a:pt x="57175" y="622173"/>
                  </a:lnTo>
                  <a:lnTo>
                    <a:pt x="65786" y="608838"/>
                  </a:lnTo>
                  <a:lnTo>
                    <a:pt x="65659" y="609092"/>
                  </a:lnTo>
                  <a:lnTo>
                    <a:pt x="65836" y="608838"/>
                  </a:lnTo>
                  <a:lnTo>
                    <a:pt x="75184" y="595884"/>
                  </a:lnTo>
                  <a:lnTo>
                    <a:pt x="75057" y="596138"/>
                  </a:lnTo>
                  <a:lnTo>
                    <a:pt x="75247" y="595884"/>
                  </a:lnTo>
                  <a:lnTo>
                    <a:pt x="85090" y="583184"/>
                  </a:lnTo>
                  <a:lnTo>
                    <a:pt x="84963" y="583438"/>
                  </a:lnTo>
                  <a:lnTo>
                    <a:pt x="85178" y="583184"/>
                  </a:lnTo>
                  <a:lnTo>
                    <a:pt x="95529" y="571246"/>
                  </a:lnTo>
                  <a:lnTo>
                    <a:pt x="95758" y="570992"/>
                  </a:lnTo>
                  <a:lnTo>
                    <a:pt x="95377" y="571246"/>
                  </a:lnTo>
                  <a:lnTo>
                    <a:pt x="118237" y="547878"/>
                  </a:lnTo>
                  <a:lnTo>
                    <a:pt x="118618" y="547497"/>
                  </a:lnTo>
                  <a:lnTo>
                    <a:pt x="118287" y="547839"/>
                  </a:lnTo>
                  <a:lnTo>
                    <a:pt x="118668" y="547497"/>
                  </a:lnTo>
                  <a:lnTo>
                    <a:pt x="143383" y="526161"/>
                  </a:lnTo>
                  <a:lnTo>
                    <a:pt x="143129" y="526415"/>
                  </a:lnTo>
                  <a:lnTo>
                    <a:pt x="143459" y="526161"/>
                  </a:lnTo>
                  <a:lnTo>
                    <a:pt x="156286" y="516509"/>
                  </a:lnTo>
                  <a:lnTo>
                    <a:pt x="156464" y="516382"/>
                  </a:lnTo>
                  <a:lnTo>
                    <a:pt x="156210" y="516509"/>
                  </a:lnTo>
                  <a:lnTo>
                    <a:pt x="169735" y="507111"/>
                  </a:lnTo>
                  <a:lnTo>
                    <a:pt x="169926" y="506984"/>
                  </a:lnTo>
                  <a:lnTo>
                    <a:pt x="169672" y="507111"/>
                  </a:lnTo>
                  <a:lnTo>
                    <a:pt x="183565" y="498348"/>
                  </a:lnTo>
                  <a:lnTo>
                    <a:pt x="183769" y="498221"/>
                  </a:lnTo>
                  <a:lnTo>
                    <a:pt x="183515" y="498348"/>
                  </a:lnTo>
                  <a:lnTo>
                    <a:pt x="197637" y="490093"/>
                  </a:lnTo>
                  <a:lnTo>
                    <a:pt x="197866" y="489966"/>
                  </a:lnTo>
                  <a:lnTo>
                    <a:pt x="212344" y="482473"/>
                  </a:lnTo>
                  <a:lnTo>
                    <a:pt x="212217" y="482600"/>
                  </a:lnTo>
                  <a:lnTo>
                    <a:pt x="212483" y="482473"/>
                  </a:lnTo>
                  <a:lnTo>
                    <a:pt x="226923" y="475615"/>
                  </a:lnTo>
                  <a:lnTo>
                    <a:pt x="227203" y="475488"/>
                  </a:lnTo>
                  <a:lnTo>
                    <a:pt x="226822" y="475615"/>
                  </a:lnTo>
                  <a:lnTo>
                    <a:pt x="242189" y="469392"/>
                  </a:lnTo>
                  <a:lnTo>
                    <a:pt x="241935" y="469519"/>
                  </a:lnTo>
                  <a:lnTo>
                    <a:pt x="242277" y="469392"/>
                  </a:lnTo>
                  <a:lnTo>
                    <a:pt x="257302" y="463931"/>
                  </a:lnTo>
                  <a:lnTo>
                    <a:pt x="257048" y="464058"/>
                  </a:lnTo>
                  <a:lnTo>
                    <a:pt x="257454" y="463931"/>
                  </a:lnTo>
                  <a:lnTo>
                    <a:pt x="271957" y="459486"/>
                  </a:lnTo>
                  <a:lnTo>
                    <a:pt x="273405" y="459232"/>
                  </a:lnTo>
                  <a:lnTo>
                    <a:pt x="276402" y="458736"/>
                  </a:lnTo>
                  <a:lnTo>
                    <a:pt x="280543" y="489839"/>
                  </a:lnTo>
                  <a:lnTo>
                    <a:pt x="347840" y="444119"/>
                  </a:lnTo>
                  <a:lnTo>
                    <a:pt x="351028" y="441960"/>
                  </a:lnTo>
                  <a:lnTo>
                    <a:pt x="270510" y="414274"/>
                  </a:lnTo>
                  <a:lnTo>
                    <a:pt x="274739" y="446176"/>
                  </a:lnTo>
                  <a:lnTo>
                    <a:pt x="269494" y="447040"/>
                  </a:lnTo>
                  <a:lnTo>
                    <a:pt x="221869" y="463931"/>
                  </a:lnTo>
                  <a:lnTo>
                    <a:pt x="177038" y="487426"/>
                  </a:lnTo>
                  <a:lnTo>
                    <a:pt x="135255" y="516509"/>
                  </a:lnTo>
                  <a:lnTo>
                    <a:pt x="86233" y="562483"/>
                  </a:lnTo>
                  <a:lnTo>
                    <a:pt x="55245" y="601853"/>
                  </a:lnTo>
                  <a:lnTo>
                    <a:pt x="30353" y="644144"/>
                  </a:lnTo>
                  <a:lnTo>
                    <a:pt x="12319" y="688594"/>
                  </a:lnTo>
                  <a:lnTo>
                    <a:pt x="2159" y="734695"/>
                  </a:lnTo>
                  <a:lnTo>
                    <a:pt x="0" y="766064"/>
                  </a:lnTo>
                  <a:lnTo>
                    <a:pt x="1143" y="781812"/>
                  </a:lnTo>
                  <a:lnTo>
                    <a:pt x="17526" y="829183"/>
                  </a:lnTo>
                  <a:lnTo>
                    <a:pt x="51054" y="874776"/>
                  </a:lnTo>
                  <a:lnTo>
                    <a:pt x="81915" y="903732"/>
                  </a:lnTo>
                  <a:lnTo>
                    <a:pt x="119126" y="931418"/>
                  </a:lnTo>
                  <a:lnTo>
                    <a:pt x="161925" y="957834"/>
                  </a:lnTo>
                  <a:lnTo>
                    <a:pt x="209677" y="982599"/>
                  </a:lnTo>
                  <a:lnTo>
                    <a:pt x="262128" y="1005459"/>
                  </a:lnTo>
                  <a:lnTo>
                    <a:pt x="318643" y="1026287"/>
                  </a:lnTo>
                  <a:lnTo>
                    <a:pt x="378587" y="1044956"/>
                  </a:lnTo>
                  <a:lnTo>
                    <a:pt x="441579" y="1060958"/>
                  </a:lnTo>
                  <a:lnTo>
                    <a:pt x="506984" y="1074420"/>
                  </a:lnTo>
                  <a:lnTo>
                    <a:pt x="574294" y="1084707"/>
                  </a:lnTo>
                  <a:lnTo>
                    <a:pt x="643001" y="1091946"/>
                  </a:lnTo>
                  <a:lnTo>
                    <a:pt x="712470" y="1095502"/>
                  </a:lnTo>
                  <a:lnTo>
                    <a:pt x="816610" y="1096264"/>
                  </a:lnTo>
                  <a:lnTo>
                    <a:pt x="953135" y="1098804"/>
                  </a:lnTo>
                  <a:lnTo>
                    <a:pt x="1083056" y="1103503"/>
                  </a:lnTo>
                  <a:lnTo>
                    <a:pt x="1229741" y="1111885"/>
                  </a:lnTo>
                  <a:lnTo>
                    <a:pt x="1281684" y="1115949"/>
                  </a:lnTo>
                  <a:lnTo>
                    <a:pt x="1329182" y="1120267"/>
                  </a:lnTo>
                  <a:lnTo>
                    <a:pt x="1390396" y="1127252"/>
                  </a:lnTo>
                  <a:lnTo>
                    <a:pt x="1390269" y="1127252"/>
                  </a:lnTo>
                  <a:lnTo>
                    <a:pt x="1407795" y="1129665"/>
                  </a:lnTo>
                  <a:lnTo>
                    <a:pt x="1407668" y="1129665"/>
                  </a:lnTo>
                  <a:lnTo>
                    <a:pt x="1423670" y="1132205"/>
                  </a:lnTo>
                  <a:lnTo>
                    <a:pt x="1438021" y="1134745"/>
                  </a:lnTo>
                  <a:lnTo>
                    <a:pt x="1437767" y="1134618"/>
                  </a:lnTo>
                  <a:lnTo>
                    <a:pt x="1450467" y="1137285"/>
                  </a:lnTo>
                  <a:lnTo>
                    <a:pt x="1450340" y="1137158"/>
                  </a:lnTo>
                  <a:lnTo>
                    <a:pt x="1461262" y="1139698"/>
                  </a:lnTo>
                  <a:lnTo>
                    <a:pt x="1460881" y="1139698"/>
                  </a:lnTo>
                  <a:lnTo>
                    <a:pt x="1469707" y="1142314"/>
                  </a:lnTo>
                  <a:lnTo>
                    <a:pt x="1469859" y="1142377"/>
                  </a:lnTo>
                  <a:lnTo>
                    <a:pt x="1476679" y="1144892"/>
                  </a:lnTo>
                  <a:lnTo>
                    <a:pt x="1480654" y="1146924"/>
                  </a:lnTo>
                  <a:lnTo>
                    <a:pt x="1482001" y="1148003"/>
                  </a:lnTo>
                  <a:lnTo>
                    <a:pt x="1482471" y="1149223"/>
                  </a:lnTo>
                  <a:lnTo>
                    <a:pt x="1483169" y="1148956"/>
                  </a:lnTo>
                  <a:lnTo>
                    <a:pt x="1483360" y="1149096"/>
                  </a:lnTo>
                  <a:lnTo>
                    <a:pt x="1483220" y="1148930"/>
                  </a:lnTo>
                  <a:lnTo>
                    <a:pt x="1489163" y="1146556"/>
                  </a:lnTo>
                  <a:lnTo>
                    <a:pt x="1489481" y="1146441"/>
                  </a:lnTo>
                  <a:lnTo>
                    <a:pt x="1494282" y="1144524"/>
                  </a:lnTo>
                  <a:close/>
                </a:path>
                <a:path w="1508760" h="1149350">
                  <a:moveTo>
                    <a:pt x="1508633" y="307467"/>
                  </a:moveTo>
                  <a:lnTo>
                    <a:pt x="1508150" y="293497"/>
                  </a:lnTo>
                  <a:lnTo>
                    <a:pt x="1508125" y="292735"/>
                  </a:lnTo>
                  <a:lnTo>
                    <a:pt x="1506220" y="277876"/>
                  </a:lnTo>
                  <a:lnTo>
                    <a:pt x="1503172" y="263398"/>
                  </a:lnTo>
                  <a:lnTo>
                    <a:pt x="1499108" y="249174"/>
                  </a:lnTo>
                  <a:lnTo>
                    <a:pt x="1494155" y="235458"/>
                  </a:lnTo>
                  <a:lnTo>
                    <a:pt x="1490599" y="227838"/>
                  </a:lnTo>
                  <a:lnTo>
                    <a:pt x="1488059" y="222377"/>
                  </a:lnTo>
                  <a:lnTo>
                    <a:pt x="1481455" y="209931"/>
                  </a:lnTo>
                  <a:lnTo>
                    <a:pt x="1478381" y="205232"/>
                  </a:lnTo>
                  <a:lnTo>
                    <a:pt x="1473835" y="198247"/>
                  </a:lnTo>
                  <a:lnTo>
                    <a:pt x="1471726" y="195453"/>
                  </a:lnTo>
                  <a:lnTo>
                    <a:pt x="1465707" y="187452"/>
                  </a:lnTo>
                  <a:lnTo>
                    <a:pt x="1464779" y="186436"/>
                  </a:lnTo>
                  <a:lnTo>
                    <a:pt x="1456944" y="177800"/>
                  </a:lnTo>
                  <a:lnTo>
                    <a:pt x="1450721" y="172085"/>
                  </a:lnTo>
                  <a:lnTo>
                    <a:pt x="1447546" y="169164"/>
                  </a:lnTo>
                  <a:lnTo>
                    <a:pt x="1444510" y="166878"/>
                  </a:lnTo>
                  <a:lnTo>
                    <a:pt x="1439443" y="163068"/>
                  </a:lnTo>
                  <a:lnTo>
                    <a:pt x="1437767" y="161798"/>
                  </a:lnTo>
                  <a:lnTo>
                    <a:pt x="1436052" y="160782"/>
                  </a:lnTo>
                  <a:lnTo>
                    <a:pt x="1427480" y="155702"/>
                  </a:lnTo>
                  <a:lnTo>
                    <a:pt x="1416685" y="151257"/>
                  </a:lnTo>
                  <a:lnTo>
                    <a:pt x="1405763" y="148463"/>
                  </a:lnTo>
                  <a:lnTo>
                    <a:pt x="1395095" y="147447"/>
                  </a:lnTo>
                  <a:lnTo>
                    <a:pt x="1386725" y="146812"/>
                  </a:lnTo>
                  <a:lnTo>
                    <a:pt x="1385785" y="146748"/>
                  </a:lnTo>
                  <a:lnTo>
                    <a:pt x="1385570" y="146685"/>
                  </a:lnTo>
                  <a:lnTo>
                    <a:pt x="1377048" y="144526"/>
                  </a:lnTo>
                  <a:lnTo>
                    <a:pt x="1376756" y="144462"/>
                  </a:lnTo>
                  <a:lnTo>
                    <a:pt x="1376324" y="144272"/>
                  </a:lnTo>
                  <a:lnTo>
                    <a:pt x="1367917" y="140716"/>
                  </a:lnTo>
                  <a:lnTo>
                    <a:pt x="1367409" y="140500"/>
                  </a:lnTo>
                  <a:lnTo>
                    <a:pt x="1367129" y="140335"/>
                  </a:lnTo>
                  <a:lnTo>
                    <a:pt x="1358785" y="135509"/>
                  </a:lnTo>
                  <a:lnTo>
                    <a:pt x="1358607" y="135407"/>
                  </a:lnTo>
                  <a:lnTo>
                    <a:pt x="1358265" y="135128"/>
                  </a:lnTo>
                  <a:lnTo>
                    <a:pt x="1349502" y="128524"/>
                  </a:lnTo>
                  <a:lnTo>
                    <a:pt x="1350010" y="128905"/>
                  </a:lnTo>
                  <a:lnTo>
                    <a:pt x="1349578" y="128524"/>
                  </a:lnTo>
                  <a:lnTo>
                    <a:pt x="1340993" y="120777"/>
                  </a:lnTo>
                  <a:lnTo>
                    <a:pt x="1341501" y="121158"/>
                  </a:lnTo>
                  <a:lnTo>
                    <a:pt x="1341145" y="120777"/>
                  </a:lnTo>
                  <a:lnTo>
                    <a:pt x="1333106" y="111887"/>
                  </a:lnTo>
                  <a:lnTo>
                    <a:pt x="1333500" y="112268"/>
                  </a:lnTo>
                  <a:lnTo>
                    <a:pt x="1333195" y="111887"/>
                  </a:lnTo>
                  <a:lnTo>
                    <a:pt x="1325499" y="101854"/>
                  </a:lnTo>
                  <a:lnTo>
                    <a:pt x="1325867" y="102235"/>
                  </a:lnTo>
                  <a:lnTo>
                    <a:pt x="1325626" y="101854"/>
                  </a:lnTo>
                  <a:lnTo>
                    <a:pt x="1318882" y="91440"/>
                  </a:lnTo>
                  <a:lnTo>
                    <a:pt x="1318641" y="91059"/>
                  </a:lnTo>
                  <a:lnTo>
                    <a:pt x="1310360" y="72821"/>
                  </a:lnTo>
                  <a:lnTo>
                    <a:pt x="1340218" y="66294"/>
                  </a:lnTo>
                  <a:lnTo>
                    <a:pt x="1335303" y="60198"/>
                  </a:lnTo>
                  <a:lnTo>
                    <a:pt x="1286764" y="0"/>
                  </a:lnTo>
                  <a:lnTo>
                    <a:pt x="1265809" y="82550"/>
                  </a:lnTo>
                  <a:lnTo>
                    <a:pt x="1297838" y="75565"/>
                  </a:lnTo>
                  <a:lnTo>
                    <a:pt x="1300734" y="84963"/>
                  </a:lnTo>
                  <a:lnTo>
                    <a:pt x="1323454" y="120142"/>
                  </a:lnTo>
                  <a:lnTo>
                    <a:pt x="1361694" y="151892"/>
                  </a:lnTo>
                  <a:lnTo>
                    <a:pt x="1404010" y="161036"/>
                  </a:lnTo>
                  <a:lnTo>
                    <a:pt x="1413129" y="163449"/>
                  </a:lnTo>
                  <a:lnTo>
                    <a:pt x="1421726" y="167093"/>
                  </a:lnTo>
                  <a:lnTo>
                    <a:pt x="1422019" y="167259"/>
                  </a:lnTo>
                  <a:lnTo>
                    <a:pt x="1431036" y="172593"/>
                  </a:lnTo>
                  <a:lnTo>
                    <a:pt x="1430401" y="172085"/>
                  </a:lnTo>
                  <a:lnTo>
                    <a:pt x="1439164" y="178689"/>
                  </a:lnTo>
                  <a:lnTo>
                    <a:pt x="1439570" y="179070"/>
                  </a:lnTo>
                  <a:lnTo>
                    <a:pt x="1448054" y="186944"/>
                  </a:lnTo>
                  <a:lnTo>
                    <a:pt x="1447673" y="186436"/>
                  </a:lnTo>
                  <a:lnTo>
                    <a:pt x="1456055" y="195834"/>
                  </a:lnTo>
                  <a:lnTo>
                    <a:pt x="1455801" y="195453"/>
                  </a:lnTo>
                  <a:lnTo>
                    <a:pt x="1463332" y="205295"/>
                  </a:lnTo>
                  <a:lnTo>
                    <a:pt x="1463611" y="205740"/>
                  </a:lnTo>
                  <a:lnTo>
                    <a:pt x="1470279" y="216154"/>
                  </a:lnTo>
                  <a:lnTo>
                    <a:pt x="1470482" y="216535"/>
                  </a:lnTo>
                  <a:lnTo>
                    <a:pt x="1476756" y="228219"/>
                  </a:lnTo>
                  <a:lnTo>
                    <a:pt x="1476629" y="227838"/>
                  </a:lnTo>
                  <a:lnTo>
                    <a:pt x="1482471" y="240538"/>
                  </a:lnTo>
                  <a:lnTo>
                    <a:pt x="1482217" y="240030"/>
                  </a:lnTo>
                  <a:lnTo>
                    <a:pt x="1482394" y="240538"/>
                  </a:lnTo>
                  <a:lnTo>
                    <a:pt x="1487170" y="253365"/>
                  </a:lnTo>
                  <a:lnTo>
                    <a:pt x="1486916" y="252857"/>
                  </a:lnTo>
                  <a:lnTo>
                    <a:pt x="1487055" y="253365"/>
                  </a:lnTo>
                  <a:lnTo>
                    <a:pt x="1490853" y="266573"/>
                  </a:lnTo>
                  <a:lnTo>
                    <a:pt x="1490726" y="266192"/>
                  </a:lnTo>
                  <a:lnTo>
                    <a:pt x="1490802" y="266573"/>
                  </a:lnTo>
                  <a:lnTo>
                    <a:pt x="1493774" y="280289"/>
                  </a:lnTo>
                  <a:lnTo>
                    <a:pt x="1493647" y="279781"/>
                  </a:lnTo>
                  <a:lnTo>
                    <a:pt x="1493697" y="280289"/>
                  </a:lnTo>
                  <a:lnTo>
                    <a:pt x="1495425" y="294132"/>
                  </a:lnTo>
                  <a:lnTo>
                    <a:pt x="1495425" y="293497"/>
                  </a:lnTo>
                  <a:lnTo>
                    <a:pt x="1495933" y="307848"/>
                  </a:lnTo>
                  <a:lnTo>
                    <a:pt x="1508633" y="3074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878C420A-186F-4388-842B-53FF116C64B2}"/>
              </a:ext>
            </a:extLst>
          </p:cNvPr>
          <p:cNvSpPr txBox="1"/>
          <p:nvPr/>
        </p:nvSpPr>
        <p:spPr>
          <a:xfrm>
            <a:off x="134471" y="6488295"/>
            <a:ext cx="909223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7553">
              <a:defRPr/>
            </a:pPr>
            <a:r>
              <a:rPr lang="en-US" sz="1165" dirty="0">
                <a:solidFill>
                  <a:prstClr val="black"/>
                </a:solidFill>
                <a:latin typeface="Calibri"/>
              </a:rPr>
              <a:t>John Hewitt</a:t>
            </a:r>
          </a:p>
        </p:txBody>
      </p:sp>
      <p:sp>
        <p:nvSpPr>
          <p:cNvPr id="72" name="Title 52">
            <a:extLst>
              <a:ext uri="{FF2B5EF4-FFF2-40B4-BE49-F238E27FC236}">
                <a16:creationId xmlns:a16="http://schemas.microsoft.com/office/drawing/2014/main" id="{FAF734BE-C413-43C7-9986-F9437B466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347" y="222578"/>
            <a:ext cx="8109277" cy="955918"/>
          </a:xfrm>
        </p:spPr>
        <p:txBody>
          <a:bodyPr/>
          <a:lstStyle/>
          <a:p>
            <a:r>
              <a:rPr lang="en-US" sz="3106" spc="4" dirty="0">
                <a:latin typeface="Calibri"/>
                <a:cs typeface="Calibri"/>
              </a:rPr>
              <a:t>The Transformer</a:t>
            </a:r>
            <a:r>
              <a:rPr lang="en-US" sz="3106" dirty="0">
                <a:latin typeface="Calibri"/>
                <a:cs typeface="Calibri"/>
              </a:rPr>
              <a:t> </a:t>
            </a:r>
            <a:r>
              <a:rPr lang="en-US" sz="3106" spc="4" dirty="0">
                <a:latin typeface="Calibri"/>
                <a:cs typeface="Calibri"/>
              </a:rPr>
              <a:t>Encoder-Decoder </a:t>
            </a:r>
            <a:br>
              <a:rPr lang="en-US" sz="3106" spc="4" dirty="0">
                <a:latin typeface="Calibri"/>
                <a:cs typeface="Calibri"/>
              </a:rPr>
            </a:br>
            <a:r>
              <a:rPr lang="en-US" sz="3106" u="heavy" spc="8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17"/>
              </a:rPr>
              <a:t>[Vaswani</a:t>
            </a:r>
            <a:r>
              <a:rPr lang="en-US" sz="3106" u="heavy" spc="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17"/>
              </a:rPr>
              <a:t> et </a:t>
            </a:r>
            <a:r>
              <a:rPr lang="en-US" sz="3106" u="heavy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17"/>
              </a:rPr>
              <a:t>al., </a:t>
            </a:r>
            <a:r>
              <a:rPr lang="en-US" sz="3106" u="heavy" spc="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17"/>
              </a:rPr>
              <a:t>2017]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331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59560" y="3632016"/>
            <a:ext cx="1337361" cy="46649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034658" y="3624991"/>
            <a:ext cx="983652" cy="457407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algn="ctr">
              <a:spcBef>
                <a:spcPts val="73"/>
              </a:spcBef>
            </a:pPr>
            <a:r>
              <a:rPr sz="1456" spc="19" dirty="0">
                <a:latin typeface="Calibri"/>
                <a:cs typeface="Calibri"/>
              </a:rPr>
              <a:t>Transformer</a:t>
            </a:r>
            <a:endParaRPr sz="1456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456" spc="29" dirty="0">
                <a:latin typeface="Calibri"/>
                <a:cs typeface="Calibri"/>
              </a:rPr>
              <a:t>Encoder</a:t>
            </a:r>
            <a:endParaRPr sz="1456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6585" y="4487351"/>
            <a:ext cx="1337361" cy="46649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090389" y="4480972"/>
            <a:ext cx="986888" cy="457407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 marR="3698" indent="277360">
              <a:spcBef>
                <a:spcPts val="73"/>
              </a:spcBef>
            </a:pPr>
            <a:r>
              <a:rPr sz="1456" spc="-22" dirty="0">
                <a:latin typeface="Calibri"/>
                <a:cs typeface="Calibri"/>
              </a:rPr>
              <a:t>Word </a:t>
            </a:r>
            <a:r>
              <a:rPr sz="1456" spc="-19" dirty="0">
                <a:latin typeface="Calibri"/>
                <a:cs typeface="Calibri"/>
              </a:rPr>
              <a:t> </a:t>
            </a:r>
            <a:r>
              <a:rPr sz="1456" spc="51" dirty="0">
                <a:latin typeface="Calibri"/>
                <a:cs typeface="Calibri"/>
              </a:rPr>
              <a:t>Em</a:t>
            </a:r>
            <a:r>
              <a:rPr sz="1456" spc="33" dirty="0">
                <a:latin typeface="Calibri"/>
                <a:cs typeface="Calibri"/>
              </a:rPr>
              <a:t>b</a:t>
            </a:r>
            <a:r>
              <a:rPr sz="1456" spc="29" dirty="0">
                <a:latin typeface="Calibri"/>
                <a:cs typeface="Calibri"/>
              </a:rPr>
              <a:t>ed</a:t>
            </a:r>
            <a:r>
              <a:rPr sz="1456" spc="33" dirty="0">
                <a:latin typeface="Calibri"/>
                <a:cs typeface="Calibri"/>
              </a:rPr>
              <a:t>ding</a:t>
            </a:r>
            <a:r>
              <a:rPr sz="1456" spc="40" dirty="0">
                <a:latin typeface="Calibri"/>
                <a:cs typeface="Calibri"/>
              </a:rPr>
              <a:t>s</a:t>
            </a:r>
            <a:endParaRPr sz="1456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02535" y="4487351"/>
            <a:ext cx="1337361" cy="46649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825648" y="4480972"/>
            <a:ext cx="1288733" cy="457407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 marR="3698" indent="314804">
              <a:spcBef>
                <a:spcPts val="73"/>
              </a:spcBef>
            </a:pPr>
            <a:r>
              <a:rPr sz="1456" spc="29" dirty="0">
                <a:latin typeface="Calibri"/>
                <a:cs typeface="Calibri"/>
              </a:rPr>
              <a:t>Position </a:t>
            </a:r>
            <a:r>
              <a:rPr sz="1456" spc="33" dirty="0">
                <a:latin typeface="Calibri"/>
                <a:cs typeface="Calibri"/>
              </a:rPr>
              <a:t> </a:t>
            </a:r>
            <a:r>
              <a:rPr sz="1456" spc="19" dirty="0">
                <a:latin typeface="Calibri"/>
                <a:cs typeface="Calibri"/>
              </a:rPr>
              <a:t>Represent</a:t>
            </a:r>
            <a:r>
              <a:rPr sz="1456" spc="11" dirty="0">
                <a:latin typeface="Calibri"/>
                <a:cs typeface="Calibri"/>
              </a:rPr>
              <a:t>a</a:t>
            </a:r>
            <a:r>
              <a:rPr sz="1456" spc="15" dirty="0">
                <a:latin typeface="Calibri"/>
                <a:cs typeface="Calibri"/>
              </a:rPr>
              <a:t>t</a:t>
            </a:r>
            <a:r>
              <a:rPr sz="1456" spc="4" dirty="0">
                <a:latin typeface="Calibri"/>
                <a:cs typeface="Calibri"/>
              </a:rPr>
              <a:t>i</a:t>
            </a:r>
            <a:r>
              <a:rPr sz="1456" spc="29" dirty="0">
                <a:latin typeface="Calibri"/>
                <a:cs typeface="Calibri"/>
              </a:rPr>
              <a:t>ons</a:t>
            </a:r>
            <a:endParaRPr sz="1456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73141" y="4509817"/>
            <a:ext cx="138673" cy="300633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893" dirty="0">
                <a:latin typeface="Calibri"/>
                <a:cs typeface="Calibri"/>
              </a:rPr>
              <a:t>+</a:t>
            </a:r>
            <a:endParaRPr sz="1893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851794" y="2472713"/>
            <a:ext cx="6098830" cy="2938476"/>
            <a:chOff x="2359150" y="2115311"/>
            <a:chExt cx="8378190" cy="403669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85160" y="4268698"/>
              <a:ext cx="234670" cy="76812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266694" y="4368545"/>
              <a:ext cx="76200" cy="609600"/>
            </a:xfrm>
            <a:custGeom>
              <a:avLst/>
              <a:gdLst/>
              <a:ahLst/>
              <a:cxnLst/>
              <a:rect l="l" t="t" r="r" b="b"/>
              <a:pathLst>
                <a:path w="76200" h="609600">
                  <a:moveTo>
                    <a:pt x="50800" y="63499"/>
                  </a:moveTo>
                  <a:lnTo>
                    <a:pt x="25400" y="63499"/>
                  </a:lnTo>
                  <a:lnTo>
                    <a:pt x="25400" y="609599"/>
                  </a:lnTo>
                  <a:lnTo>
                    <a:pt x="50800" y="609599"/>
                  </a:lnTo>
                  <a:lnTo>
                    <a:pt x="50800" y="63499"/>
                  </a:lnTo>
                  <a:close/>
                </a:path>
                <a:path w="76200" h="609600">
                  <a:moveTo>
                    <a:pt x="38100" y="0"/>
                  </a:moveTo>
                  <a:lnTo>
                    <a:pt x="0" y="76199"/>
                  </a:lnTo>
                  <a:lnTo>
                    <a:pt x="25400" y="76199"/>
                  </a:lnTo>
                  <a:lnTo>
                    <a:pt x="25400" y="63499"/>
                  </a:lnTo>
                  <a:lnTo>
                    <a:pt x="69850" y="63499"/>
                  </a:lnTo>
                  <a:lnTo>
                    <a:pt x="38100" y="0"/>
                  </a:lnTo>
                  <a:close/>
                </a:path>
                <a:path w="76200" h="609600">
                  <a:moveTo>
                    <a:pt x="69850" y="63499"/>
                  </a:moveTo>
                  <a:lnTo>
                    <a:pt x="50800" y="63499"/>
                  </a:lnTo>
                  <a:lnTo>
                    <a:pt x="50800" y="76199"/>
                  </a:lnTo>
                  <a:lnTo>
                    <a:pt x="76200" y="76199"/>
                  </a:lnTo>
                  <a:lnTo>
                    <a:pt x="69850" y="634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56204" y="3430498"/>
              <a:ext cx="234670" cy="30482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37738" y="3530345"/>
              <a:ext cx="76200" cy="14668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27832" y="3332987"/>
              <a:ext cx="117347" cy="11734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59150" y="2115311"/>
              <a:ext cx="1837183" cy="64084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66872" y="2662402"/>
              <a:ext cx="234670" cy="30482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48406" y="2762249"/>
              <a:ext cx="76199" cy="14668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27832" y="2999231"/>
              <a:ext cx="117347" cy="11734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27832" y="3165347"/>
              <a:ext cx="117347" cy="11734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26805" y="2171697"/>
              <a:ext cx="3510540" cy="316763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26350" y="5510783"/>
              <a:ext cx="1837183" cy="640842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1755556" y="5210299"/>
            <a:ext cx="1542504" cy="608602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947" dirty="0">
                <a:solidFill>
                  <a:srgbClr val="8B1515"/>
                </a:solidFill>
                <a:latin typeface="Calibri"/>
                <a:cs typeface="Calibri"/>
              </a:rPr>
              <a:t>[input</a:t>
            </a:r>
            <a:r>
              <a:rPr sz="1947" spc="-55" dirty="0">
                <a:solidFill>
                  <a:srgbClr val="8B1515"/>
                </a:solidFill>
                <a:latin typeface="Calibri"/>
                <a:cs typeface="Calibri"/>
              </a:rPr>
              <a:t> </a:t>
            </a:r>
            <a:r>
              <a:rPr sz="1947" spc="-4" dirty="0">
                <a:solidFill>
                  <a:srgbClr val="8B1515"/>
                </a:solidFill>
                <a:latin typeface="Calibri"/>
                <a:cs typeface="Calibri"/>
              </a:rPr>
              <a:t>sequence]</a:t>
            </a:r>
            <a:endParaRPr sz="1947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132054" y="4938722"/>
            <a:ext cx="987813" cy="457407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algn="ctr">
              <a:spcBef>
                <a:spcPts val="73"/>
              </a:spcBef>
            </a:pPr>
            <a:r>
              <a:rPr sz="1456" spc="-22" dirty="0">
                <a:latin typeface="Calibri"/>
                <a:cs typeface="Calibri"/>
              </a:rPr>
              <a:t>Word</a:t>
            </a:r>
            <a:endParaRPr sz="1456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456" spc="37" dirty="0">
                <a:latin typeface="Calibri"/>
                <a:cs typeface="Calibri"/>
              </a:rPr>
              <a:t>Embeddings</a:t>
            </a:r>
            <a:endParaRPr sz="1456">
              <a:latin typeface="Calibri"/>
              <a:cs typeface="Calibri"/>
            </a:endParaRPr>
          </a:p>
        </p:txBody>
      </p:sp>
      <p:pic>
        <p:nvPicPr>
          <p:cNvPr id="25" name="object 2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44014" y="4944417"/>
            <a:ext cx="1337361" cy="466496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6867405" y="4938722"/>
            <a:ext cx="1289194" cy="457407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algn="ctr">
              <a:spcBef>
                <a:spcPts val="73"/>
              </a:spcBef>
            </a:pPr>
            <a:r>
              <a:rPr sz="1456" spc="29" dirty="0">
                <a:latin typeface="Calibri"/>
                <a:cs typeface="Calibri"/>
              </a:rPr>
              <a:t>Position</a:t>
            </a:r>
            <a:endParaRPr sz="1456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456" spc="19" dirty="0">
                <a:latin typeface="Calibri"/>
                <a:cs typeface="Calibri"/>
              </a:rPr>
              <a:t>Representations</a:t>
            </a:r>
            <a:endParaRPr sz="1456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514807" y="4967565"/>
            <a:ext cx="138673" cy="300633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893" dirty="0">
                <a:latin typeface="Calibri"/>
                <a:cs typeface="Calibri"/>
              </a:rPr>
              <a:t>+</a:t>
            </a:r>
            <a:endParaRPr sz="1893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2514004" y="2014537"/>
            <a:ext cx="4726894" cy="1888724"/>
            <a:chOff x="3268853" y="1485900"/>
            <a:chExt cx="6493510" cy="2594610"/>
          </a:xfrm>
        </p:grpSpPr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924798" y="1485900"/>
              <a:ext cx="1837183" cy="64084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32520" y="2031466"/>
              <a:ext cx="234670" cy="30482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814054" y="2131313"/>
              <a:ext cx="76200" cy="146685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3268853" y="1771268"/>
              <a:ext cx="4657725" cy="2309495"/>
            </a:xfrm>
            <a:custGeom>
              <a:avLst/>
              <a:gdLst/>
              <a:ahLst/>
              <a:cxnLst/>
              <a:rect l="l" t="t" r="r" b="b"/>
              <a:pathLst>
                <a:path w="4657725" h="2309495">
                  <a:moveTo>
                    <a:pt x="1344422" y="188087"/>
                  </a:moveTo>
                  <a:lnTo>
                    <a:pt x="1313561" y="175387"/>
                  </a:lnTo>
                  <a:lnTo>
                    <a:pt x="1191006" y="188087"/>
                  </a:lnTo>
                  <a:lnTo>
                    <a:pt x="1313434" y="188087"/>
                  </a:lnTo>
                  <a:lnTo>
                    <a:pt x="1344422" y="188087"/>
                  </a:lnTo>
                  <a:close/>
                </a:path>
                <a:path w="4657725" h="2309495">
                  <a:moveTo>
                    <a:pt x="4321048" y="2283587"/>
                  </a:moveTo>
                  <a:lnTo>
                    <a:pt x="4302188" y="2270887"/>
                  </a:lnTo>
                  <a:lnTo>
                    <a:pt x="4245610" y="2232787"/>
                  </a:lnTo>
                  <a:lnTo>
                    <a:pt x="4244848" y="2270887"/>
                  </a:lnTo>
                  <a:lnTo>
                    <a:pt x="4162425" y="2270887"/>
                  </a:lnTo>
                  <a:lnTo>
                    <a:pt x="4083177" y="2258187"/>
                  </a:lnTo>
                  <a:lnTo>
                    <a:pt x="4083431" y="2258187"/>
                  </a:lnTo>
                  <a:lnTo>
                    <a:pt x="4004818" y="2245487"/>
                  </a:lnTo>
                  <a:lnTo>
                    <a:pt x="4004945" y="2245487"/>
                  </a:lnTo>
                  <a:lnTo>
                    <a:pt x="3926840" y="2232787"/>
                  </a:lnTo>
                  <a:lnTo>
                    <a:pt x="3926967" y="2232787"/>
                  </a:lnTo>
                  <a:lnTo>
                    <a:pt x="3849751" y="2220087"/>
                  </a:lnTo>
                  <a:lnTo>
                    <a:pt x="3850005" y="2220087"/>
                  </a:lnTo>
                  <a:lnTo>
                    <a:pt x="3773424" y="2207387"/>
                  </a:lnTo>
                  <a:lnTo>
                    <a:pt x="3773678" y="2207387"/>
                  </a:lnTo>
                  <a:lnTo>
                    <a:pt x="3698494" y="2181987"/>
                  </a:lnTo>
                  <a:lnTo>
                    <a:pt x="3698621" y="2181987"/>
                  </a:lnTo>
                  <a:lnTo>
                    <a:pt x="3624580" y="2156587"/>
                  </a:lnTo>
                  <a:lnTo>
                    <a:pt x="3624707" y="2156587"/>
                  </a:lnTo>
                  <a:lnTo>
                    <a:pt x="3552063" y="2131187"/>
                  </a:lnTo>
                  <a:lnTo>
                    <a:pt x="3552190" y="2131187"/>
                  </a:lnTo>
                  <a:lnTo>
                    <a:pt x="3481197" y="2105787"/>
                  </a:lnTo>
                  <a:lnTo>
                    <a:pt x="3481324" y="2105787"/>
                  </a:lnTo>
                  <a:lnTo>
                    <a:pt x="3411982" y="2080387"/>
                  </a:lnTo>
                  <a:lnTo>
                    <a:pt x="3412109" y="2080387"/>
                  </a:lnTo>
                  <a:lnTo>
                    <a:pt x="3344672" y="2054987"/>
                  </a:lnTo>
                  <a:lnTo>
                    <a:pt x="3344799" y="2054987"/>
                  </a:lnTo>
                  <a:lnTo>
                    <a:pt x="3279267" y="2016887"/>
                  </a:lnTo>
                  <a:lnTo>
                    <a:pt x="3279521" y="2016887"/>
                  </a:lnTo>
                  <a:lnTo>
                    <a:pt x="3216148" y="1978787"/>
                  </a:lnTo>
                  <a:lnTo>
                    <a:pt x="3216275" y="1978787"/>
                  </a:lnTo>
                  <a:lnTo>
                    <a:pt x="3155315" y="1940687"/>
                  </a:lnTo>
                  <a:lnTo>
                    <a:pt x="3155569" y="1940687"/>
                  </a:lnTo>
                  <a:lnTo>
                    <a:pt x="3097149" y="1915287"/>
                  </a:lnTo>
                  <a:lnTo>
                    <a:pt x="3097276" y="1915287"/>
                  </a:lnTo>
                  <a:lnTo>
                    <a:pt x="3041523" y="1864487"/>
                  </a:lnTo>
                  <a:lnTo>
                    <a:pt x="3041650" y="1864487"/>
                  </a:lnTo>
                  <a:lnTo>
                    <a:pt x="2988564" y="1826387"/>
                  </a:lnTo>
                  <a:lnTo>
                    <a:pt x="2988818" y="1826387"/>
                  </a:lnTo>
                  <a:lnTo>
                    <a:pt x="2938780" y="1788287"/>
                  </a:lnTo>
                  <a:lnTo>
                    <a:pt x="2938907" y="1788287"/>
                  </a:lnTo>
                  <a:lnTo>
                    <a:pt x="2891917" y="1750187"/>
                  </a:lnTo>
                  <a:lnTo>
                    <a:pt x="2892171" y="1750187"/>
                  </a:lnTo>
                  <a:lnTo>
                    <a:pt x="2848356" y="1699387"/>
                  </a:lnTo>
                  <a:lnTo>
                    <a:pt x="2848610" y="1699387"/>
                  </a:lnTo>
                  <a:lnTo>
                    <a:pt x="2808351" y="1661287"/>
                  </a:lnTo>
                  <a:lnTo>
                    <a:pt x="2808605" y="1661287"/>
                  </a:lnTo>
                  <a:lnTo>
                    <a:pt x="2771902" y="1610487"/>
                  </a:lnTo>
                  <a:lnTo>
                    <a:pt x="2772156" y="1610487"/>
                  </a:lnTo>
                  <a:lnTo>
                    <a:pt x="2739136" y="1572387"/>
                  </a:lnTo>
                  <a:lnTo>
                    <a:pt x="2739390" y="1572387"/>
                  </a:lnTo>
                  <a:lnTo>
                    <a:pt x="2710180" y="1521587"/>
                  </a:lnTo>
                  <a:lnTo>
                    <a:pt x="2710434" y="1521587"/>
                  </a:lnTo>
                  <a:lnTo>
                    <a:pt x="2685542" y="1470787"/>
                  </a:lnTo>
                  <a:lnTo>
                    <a:pt x="2685669" y="1470787"/>
                  </a:lnTo>
                  <a:lnTo>
                    <a:pt x="2664841" y="1419987"/>
                  </a:lnTo>
                  <a:lnTo>
                    <a:pt x="2665095" y="1419987"/>
                  </a:lnTo>
                  <a:lnTo>
                    <a:pt x="2648585" y="1381887"/>
                  </a:lnTo>
                  <a:lnTo>
                    <a:pt x="2648712" y="1381887"/>
                  </a:lnTo>
                  <a:lnTo>
                    <a:pt x="2636774" y="1331087"/>
                  </a:lnTo>
                  <a:lnTo>
                    <a:pt x="2629535" y="1280287"/>
                  </a:lnTo>
                  <a:lnTo>
                    <a:pt x="2629662" y="1280287"/>
                  </a:lnTo>
                  <a:lnTo>
                    <a:pt x="2626868" y="1229487"/>
                  </a:lnTo>
                  <a:lnTo>
                    <a:pt x="2626360" y="1204087"/>
                  </a:lnTo>
                  <a:lnTo>
                    <a:pt x="2624963" y="1178687"/>
                  </a:lnTo>
                  <a:lnTo>
                    <a:pt x="2622677" y="1153287"/>
                  </a:lnTo>
                  <a:lnTo>
                    <a:pt x="2619375" y="1140587"/>
                  </a:lnTo>
                  <a:lnTo>
                    <a:pt x="2615184" y="1115187"/>
                  </a:lnTo>
                  <a:lnTo>
                    <a:pt x="2604262" y="1064387"/>
                  </a:lnTo>
                  <a:lnTo>
                    <a:pt x="2589657" y="1013587"/>
                  </a:lnTo>
                  <a:lnTo>
                    <a:pt x="2572004" y="962787"/>
                  </a:lnTo>
                  <a:lnTo>
                    <a:pt x="2551049" y="911987"/>
                  </a:lnTo>
                  <a:lnTo>
                    <a:pt x="2526919" y="873887"/>
                  </a:lnTo>
                  <a:lnTo>
                    <a:pt x="2513838" y="848487"/>
                  </a:lnTo>
                  <a:lnTo>
                    <a:pt x="2499995" y="823087"/>
                  </a:lnTo>
                  <a:lnTo>
                    <a:pt x="2485517" y="797687"/>
                  </a:lnTo>
                  <a:lnTo>
                    <a:pt x="2470277" y="772287"/>
                  </a:lnTo>
                  <a:lnTo>
                    <a:pt x="2454275" y="759587"/>
                  </a:lnTo>
                  <a:lnTo>
                    <a:pt x="2437765" y="734187"/>
                  </a:lnTo>
                  <a:lnTo>
                    <a:pt x="2420493" y="708787"/>
                  </a:lnTo>
                  <a:lnTo>
                    <a:pt x="2402713" y="696087"/>
                  </a:lnTo>
                  <a:lnTo>
                    <a:pt x="2384171" y="670687"/>
                  </a:lnTo>
                  <a:lnTo>
                    <a:pt x="2365121" y="645287"/>
                  </a:lnTo>
                  <a:lnTo>
                    <a:pt x="2345563" y="632587"/>
                  </a:lnTo>
                  <a:lnTo>
                    <a:pt x="2304542" y="581787"/>
                  </a:lnTo>
                  <a:lnTo>
                    <a:pt x="2261489" y="543687"/>
                  </a:lnTo>
                  <a:lnTo>
                    <a:pt x="2216277" y="505587"/>
                  </a:lnTo>
                  <a:lnTo>
                    <a:pt x="2169160" y="467487"/>
                  </a:lnTo>
                  <a:lnTo>
                    <a:pt x="2120265" y="442087"/>
                  </a:lnTo>
                  <a:lnTo>
                    <a:pt x="2069719" y="403987"/>
                  </a:lnTo>
                  <a:lnTo>
                    <a:pt x="2017522" y="378587"/>
                  </a:lnTo>
                  <a:lnTo>
                    <a:pt x="1963928" y="340487"/>
                  </a:lnTo>
                  <a:lnTo>
                    <a:pt x="1853057" y="289687"/>
                  </a:lnTo>
                  <a:lnTo>
                    <a:pt x="1824482" y="276987"/>
                  </a:lnTo>
                  <a:lnTo>
                    <a:pt x="1795780" y="276987"/>
                  </a:lnTo>
                  <a:lnTo>
                    <a:pt x="1708150" y="238887"/>
                  </a:lnTo>
                  <a:lnTo>
                    <a:pt x="1678686" y="238887"/>
                  </a:lnTo>
                  <a:lnTo>
                    <a:pt x="1618869" y="213487"/>
                  </a:lnTo>
                  <a:lnTo>
                    <a:pt x="1588770" y="213487"/>
                  </a:lnTo>
                  <a:lnTo>
                    <a:pt x="1558544" y="200787"/>
                  </a:lnTo>
                  <a:lnTo>
                    <a:pt x="1497838" y="200787"/>
                  </a:lnTo>
                  <a:lnTo>
                    <a:pt x="1467104" y="188087"/>
                  </a:lnTo>
                  <a:lnTo>
                    <a:pt x="1313459" y="188099"/>
                  </a:lnTo>
                  <a:lnTo>
                    <a:pt x="1344041" y="200787"/>
                  </a:lnTo>
                  <a:lnTo>
                    <a:pt x="1465580" y="200787"/>
                  </a:lnTo>
                  <a:lnTo>
                    <a:pt x="1496060" y="213487"/>
                  </a:lnTo>
                  <a:lnTo>
                    <a:pt x="1556131" y="213487"/>
                  </a:lnTo>
                  <a:lnTo>
                    <a:pt x="1586230" y="226187"/>
                  </a:lnTo>
                  <a:lnTo>
                    <a:pt x="1615948" y="226187"/>
                  </a:lnTo>
                  <a:lnTo>
                    <a:pt x="1645793" y="238887"/>
                  </a:lnTo>
                  <a:lnTo>
                    <a:pt x="1645666" y="238887"/>
                  </a:lnTo>
                  <a:lnTo>
                    <a:pt x="1675257" y="251587"/>
                  </a:lnTo>
                  <a:lnTo>
                    <a:pt x="1704467" y="251587"/>
                  </a:lnTo>
                  <a:lnTo>
                    <a:pt x="1733804" y="264287"/>
                  </a:lnTo>
                  <a:lnTo>
                    <a:pt x="1733677" y="264287"/>
                  </a:lnTo>
                  <a:lnTo>
                    <a:pt x="1762760" y="276987"/>
                  </a:lnTo>
                  <a:lnTo>
                    <a:pt x="1762506" y="276987"/>
                  </a:lnTo>
                  <a:lnTo>
                    <a:pt x="1791462" y="289687"/>
                  </a:lnTo>
                  <a:lnTo>
                    <a:pt x="1819783" y="289687"/>
                  </a:lnTo>
                  <a:lnTo>
                    <a:pt x="1848104" y="302387"/>
                  </a:lnTo>
                  <a:lnTo>
                    <a:pt x="1847977" y="302387"/>
                  </a:lnTo>
                  <a:lnTo>
                    <a:pt x="1903730" y="327787"/>
                  </a:lnTo>
                  <a:lnTo>
                    <a:pt x="1903603" y="327787"/>
                  </a:lnTo>
                  <a:lnTo>
                    <a:pt x="1958213" y="353187"/>
                  </a:lnTo>
                  <a:lnTo>
                    <a:pt x="1957959" y="353187"/>
                  </a:lnTo>
                  <a:lnTo>
                    <a:pt x="2011299" y="391287"/>
                  </a:lnTo>
                  <a:lnTo>
                    <a:pt x="2011172" y="391287"/>
                  </a:lnTo>
                  <a:lnTo>
                    <a:pt x="2063115" y="416687"/>
                  </a:lnTo>
                  <a:lnTo>
                    <a:pt x="2062988" y="416687"/>
                  </a:lnTo>
                  <a:lnTo>
                    <a:pt x="2113280" y="454787"/>
                  </a:lnTo>
                  <a:lnTo>
                    <a:pt x="2113026" y="454787"/>
                  </a:lnTo>
                  <a:lnTo>
                    <a:pt x="2161667" y="480187"/>
                  </a:lnTo>
                  <a:lnTo>
                    <a:pt x="2161540" y="480187"/>
                  </a:lnTo>
                  <a:lnTo>
                    <a:pt x="2208403" y="518287"/>
                  </a:lnTo>
                  <a:lnTo>
                    <a:pt x="2208276" y="518287"/>
                  </a:lnTo>
                  <a:lnTo>
                    <a:pt x="2253234" y="556387"/>
                  </a:lnTo>
                  <a:lnTo>
                    <a:pt x="2252980" y="556387"/>
                  </a:lnTo>
                  <a:lnTo>
                    <a:pt x="2295906" y="594487"/>
                  </a:lnTo>
                  <a:lnTo>
                    <a:pt x="2295779" y="594487"/>
                  </a:lnTo>
                  <a:lnTo>
                    <a:pt x="2336546" y="632587"/>
                  </a:lnTo>
                  <a:lnTo>
                    <a:pt x="2336419" y="632587"/>
                  </a:lnTo>
                  <a:lnTo>
                    <a:pt x="2355850" y="657987"/>
                  </a:lnTo>
                  <a:lnTo>
                    <a:pt x="2374773" y="683387"/>
                  </a:lnTo>
                  <a:lnTo>
                    <a:pt x="2374646" y="683387"/>
                  </a:lnTo>
                  <a:lnTo>
                    <a:pt x="2393061" y="696087"/>
                  </a:lnTo>
                  <a:lnTo>
                    <a:pt x="2392934" y="696087"/>
                  </a:lnTo>
                  <a:lnTo>
                    <a:pt x="2410714" y="721487"/>
                  </a:lnTo>
                  <a:lnTo>
                    <a:pt x="2410587" y="721487"/>
                  </a:lnTo>
                  <a:lnTo>
                    <a:pt x="2427732" y="746887"/>
                  </a:lnTo>
                  <a:lnTo>
                    <a:pt x="2427605" y="746887"/>
                  </a:lnTo>
                  <a:lnTo>
                    <a:pt x="2444115" y="759587"/>
                  </a:lnTo>
                  <a:lnTo>
                    <a:pt x="2443988" y="759587"/>
                  </a:lnTo>
                  <a:lnTo>
                    <a:pt x="2459863" y="784987"/>
                  </a:lnTo>
                  <a:lnTo>
                    <a:pt x="2459736" y="784987"/>
                  </a:lnTo>
                  <a:lnTo>
                    <a:pt x="2474849" y="810387"/>
                  </a:lnTo>
                  <a:lnTo>
                    <a:pt x="2489327" y="835787"/>
                  </a:lnTo>
                  <a:lnTo>
                    <a:pt x="2489200" y="835787"/>
                  </a:lnTo>
                  <a:lnTo>
                    <a:pt x="2502916" y="848487"/>
                  </a:lnTo>
                  <a:lnTo>
                    <a:pt x="2502789" y="848487"/>
                  </a:lnTo>
                  <a:lnTo>
                    <a:pt x="2515870" y="873887"/>
                  </a:lnTo>
                  <a:lnTo>
                    <a:pt x="2515743" y="873887"/>
                  </a:lnTo>
                  <a:lnTo>
                    <a:pt x="2528062" y="899287"/>
                  </a:lnTo>
                  <a:lnTo>
                    <a:pt x="2527935" y="899287"/>
                  </a:lnTo>
                  <a:lnTo>
                    <a:pt x="2539619" y="924687"/>
                  </a:lnTo>
                  <a:lnTo>
                    <a:pt x="2539492" y="924687"/>
                  </a:lnTo>
                  <a:lnTo>
                    <a:pt x="2550287" y="950087"/>
                  </a:lnTo>
                  <a:lnTo>
                    <a:pt x="2550160" y="950087"/>
                  </a:lnTo>
                  <a:lnTo>
                    <a:pt x="2560193" y="962787"/>
                  </a:lnTo>
                  <a:lnTo>
                    <a:pt x="2569337" y="988187"/>
                  </a:lnTo>
                  <a:lnTo>
                    <a:pt x="2577719" y="1013587"/>
                  </a:lnTo>
                  <a:lnTo>
                    <a:pt x="2577592" y="1013587"/>
                  </a:lnTo>
                  <a:lnTo>
                    <a:pt x="2585212" y="1038987"/>
                  </a:lnTo>
                  <a:lnTo>
                    <a:pt x="2591943" y="1064387"/>
                  </a:lnTo>
                  <a:lnTo>
                    <a:pt x="2597785" y="1089787"/>
                  </a:lnTo>
                  <a:lnTo>
                    <a:pt x="2602738" y="1115187"/>
                  </a:lnTo>
                  <a:lnTo>
                    <a:pt x="2602611" y="1115187"/>
                  </a:lnTo>
                  <a:lnTo>
                    <a:pt x="2606802" y="1140587"/>
                  </a:lnTo>
                  <a:lnTo>
                    <a:pt x="2610104" y="1165987"/>
                  </a:lnTo>
                  <a:lnTo>
                    <a:pt x="2609977" y="1165987"/>
                  </a:lnTo>
                  <a:lnTo>
                    <a:pt x="2612263" y="1178687"/>
                  </a:lnTo>
                  <a:lnTo>
                    <a:pt x="2613787" y="1204087"/>
                  </a:lnTo>
                  <a:lnTo>
                    <a:pt x="2614168" y="1229487"/>
                  </a:lnTo>
                  <a:lnTo>
                    <a:pt x="2616962" y="1280287"/>
                  </a:lnTo>
                  <a:lnTo>
                    <a:pt x="2624328" y="1331087"/>
                  </a:lnTo>
                  <a:lnTo>
                    <a:pt x="2636393" y="1381887"/>
                  </a:lnTo>
                  <a:lnTo>
                    <a:pt x="2653157" y="1432687"/>
                  </a:lnTo>
                  <a:lnTo>
                    <a:pt x="2674112" y="1483487"/>
                  </a:lnTo>
                  <a:lnTo>
                    <a:pt x="2699385" y="1521587"/>
                  </a:lnTo>
                  <a:lnTo>
                    <a:pt x="2728722" y="1572387"/>
                  </a:lnTo>
                  <a:lnTo>
                    <a:pt x="2761869" y="1623187"/>
                  </a:lnTo>
                  <a:lnTo>
                    <a:pt x="2798826" y="1661287"/>
                  </a:lnTo>
                  <a:lnTo>
                    <a:pt x="2839339" y="1712087"/>
                  </a:lnTo>
                  <a:lnTo>
                    <a:pt x="2883281" y="1750187"/>
                  </a:lnTo>
                  <a:lnTo>
                    <a:pt x="2930525" y="1800987"/>
                  </a:lnTo>
                  <a:lnTo>
                    <a:pt x="2980817" y="1839087"/>
                  </a:lnTo>
                  <a:lnTo>
                    <a:pt x="3034157" y="1877187"/>
                  </a:lnTo>
                  <a:lnTo>
                    <a:pt x="3090164" y="1915287"/>
                  </a:lnTo>
                  <a:lnTo>
                    <a:pt x="3148838" y="1953387"/>
                  </a:lnTo>
                  <a:lnTo>
                    <a:pt x="3209925" y="1991487"/>
                  </a:lnTo>
                  <a:lnTo>
                    <a:pt x="3273552" y="2029587"/>
                  </a:lnTo>
                  <a:lnTo>
                    <a:pt x="3339211" y="2054987"/>
                  </a:lnTo>
                  <a:lnTo>
                    <a:pt x="3407029" y="2093087"/>
                  </a:lnTo>
                  <a:lnTo>
                    <a:pt x="3547872" y="2143887"/>
                  </a:lnTo>
                  <a:lnTo>
                    <a:pt x="3770503" y="2220087"/>
                  </a:lnTo>
                  <a:lnTo>
                    <a:pt x="4161409" y="2283587"/>
                  </a:lnTo>
                  <a:lnTo>
                    <a:pt x="4244594" y="2283587"/>
                  </a:lnTo>
                  <a:lnTo>
                    <a:pt x="4244086" y="2308987"/>
                  </a:lnTo>
                  <a:lnTo>
                    <a:pt x="4321048" y="2283587"/>
                  </a:lnTo>
                  <a:close/>
                </a:path>
                <a:path w="4657725" h="2309495">
                  <a:moveTo>
                    <a:pt x="4657598" y="37719"/>
                  </a:moveTo>
                  <a:lnTo>
                    <a:pt x="4645253" y="31623"/>
                  </a:lnTo>
                  <a:lnTo>
                    <a:pt x="4581271" y="0"/>
                  </a:lnTo>
                  <a:lnTo>
                    <a:pt x="4581423" y="31686"/>
                  </a:lnTo>
                  <a:lnTo>
                    <a:pt x="4222115" y="33274"/>
                  </a:lnTo>
                  <a:lnTo>
                    <a:pt x="3576193" y="42672"/>
                  </a:lnTo>
                  <a:lnTo>
                    <a:pt x="2548001" y="74041"/>
                  </a:lnTo>
                  <a:lnTo>
                    <a:pt x="1712087" y="116459"/>
                  </a:lnTo>
                  <a:lnTo>
                    <a:pt x="1221867" y="150749"/>
                  </a:lnTo>
                  <a:lnTo>
                    <a:pt x="864108" y="182245"/>
                  </a:lnTo>
                  <a:lnTo>
                    <a:pt x="848055" y="183959"/>
                  </a:lnTo>
                  <a:lnTo>
                    <a:pt x="848055" y="197523"/>
                  </a:lnTo>
                  <a:lnTo>
                    <a:pt x="833120" y="200787"/>
                  </a:lnTo>
                  <a:lnTo>
                    <a:pt x="814222" y="200787"/>
                  </a:lnTo>
                  <a:lnTo>
                    <a:pt x="848055" y="197523"/>
                  </a:lnTo>
                  <a:lnTo>
                    <a:pt x="848055" y="183959"/>
                  </a:lnTo>
                  <a:lnTo>
                    <a:pt x="674497" y="202438"/>
                  </a:lnTo>
                  <a:lnTo>
                    <a:pt x="505587" y="223139"/>
                  </a:lnTo>
                  <a:lnTo>
                    <a:pt x="483831" y="226187"/>
                  </a:lnTo>
                  <a:lnTo>
                    <a:pt x="460883" y="226187"/>
                  </a:lnTo>
                  <a:lnTo>
                    <a:pt x="436156" y="232879"/>
                  </a:lnTo>
                  <a:lnTo>
                    <a:pt x="405003" y="237236"/>
                  </a:lnTo>
                  <a:lnTo>
                    <a:pt x="394703" y="238887"/>
                  </a:lnTo>
                  <a:lnTo>
                    <a:pt x="368808" y="238887"/>
                  </a:lnTo>
                  <a:lnTo>
                    <a:pt x="337959" y="247992"/>
                  </a:lnTo>
                  <a:lnTo>
                    <a:pt x="314706" y="251714"/>
                  </a:lnTo>
                  <a:lnTo>
                    <a:pt x="246037" y="264287"/>
                  </a:lnTo>
                  <a:lnTo>
                    <a:pt x="227838" y="264287"/>
                  </a:lnTo>
                  <a:lnTo>
                    <a:pt x="205701" y="272338"/>
                  </a:lnTo>
                  <a:lnTo>
                    <a:pt x="199136" y="273685"/>
                  </a:lnTo>
                  <a:lnTo>
                    <a:pt x="184632" y="276987"/>
                  </a:lnTo>
                  <a:lnTo>
                    <a:pt x="176276" y="276987"/>
                  </a:lnTo>
                  <a:lnTo>
                    <a:pt x="172935" y="279654"/>
                  </a:lnTo>
                  <a:lnTo>
                    <a:pt x="166243" y="281178"/>
                  </a:lnTo>
                  <a:lnTo>
                    <a:pt x="136144" y="288798"/>
                  </a:lnTo>
                  <a:lnTo>
                    <a:pt x="132918" y="289687"/>
                  </a:lnTo>
                  <a:lnTo>
                    <a:pt x="130556" y="289687"/>
                  </a:lnTo>
                  <a:lnTo>
                    <a:pt x="127228" y="291261"/>
                  </a:lnTo>
                  <a:lnTo>
                    <a:pt x="108966" y="296291"/>
                  </a:lnTo>
                  <a:lnTo>
                    <a:pt x="89115" y="302387"/>
                  </a:lnTo>
                  <a:lnTo>
                    <a:pt x="79502" y="302387"/>
                  </a:lnTo>
                  <a:lnTo>
                    <a:pt x="75488" y="307060"/>
                  </a:lnTo>
                  <a:lnTo>
                    <a:pt x="63373" y="311404"/>
                  </a:lnTo>
                  <a:lnTo>
                    <a:pt x="54749" y="315087"/>
                  </a:lnTo>
                  <a:lnTo>
                    <a:pt x="48895" y="315087"/>
                  </a:lnTo>
                  <a:lnTo>
                    <a:pt x="46482" y="318630"/>
                  </a:lnTo>
                  <a:lnTo>
                    <a:pt x="44958" y="319278"/>
                  </a:lnTo>
                  <a:lnTo>
                    <a:pt x="29718" y="327025"/>
                  </a:lnTo>
                  <a:lnTo>
                    <a:pt x="28562" y="327787"/>
                  </a:lnTo>
                  <a:lnTo>
                    <a:pt x="25273" y="327787"/>
                  </a:lnTo>
                  <a:lnTo>
                    <a:pt x="23698" y="331000"/>
                  </a:lnTo>
                  <a:lnTo>
                    <a:pt x="17399" y="335153"/>
                  </a:lnTo>
                  <a:lnTo>
                    <a:pt x="8115" y="343662"/>
                  </a:lnTo>
                  <a:lnTo>
                    <a:pt x="2032" y="352806"/>
                  </a:lnTo>
                  <a:lnTo>
                    <a:pt x="0" y="361569"/>
                  </a:lnTo>
                  <a:lnTo>
                    <a:pt x="1066" y="361823"/>
                  </a:lnTo>
                  <a:lnTo>
                    <a:pt x="508" y="365887"/>
                  </a:lnTo>
                  <a:lnTo>
                    <a:pt x="13576" y="365887"/>
                  </a:lnTo>
                  <a:lnTo>
                    <a:pt x="15570" y="355333"/>
                  </a:lnTo>
                  <a:lnTo>
                    <a:pt x="15925" y="354825"/>
                  </a:lnTo>
                  <a:lnTo>
                    <a:pt x="15494" y="365887"/>
                  </a:lnTo>
                  <a:lnTo>
                    <a:pt x="18796" y="353187"/>
                  </a:lnTo>
                  <a:lnTo>
                    <a:pt x="26543" y="353187"/>
                  </a:lnTo>
                  <a:lnTo>
                    <a:pt x="32385" y="340487"/>
                  </a:lnTo>
                  <a:lnTo>
                    <a:pt x="45974" y="340487"/>
                  </a:lnTo>
                  <a:lnTo>
                    <a:pt x="53187" y="329539"/>
                  </a:lnTo>
                  <a:lnTo>
                    <a:pt x="57315" y="327787"/>
                  </a:lnTo>
                  <a:lnTo>
                    <a:pt x="73152" y="327787"/>
                  </a:lnTo>
                  <a:lnTo>
                    <a:pt x="80899" y="318668"/>
                  </a:lnTo>
                  <a:lnTo>
                    <a:pt x="88773" y="315849"/>
                  </a:lnTo>
                  <a:lnTo>
                    <a:pt x="88519" y="315849"/>
                  </a:lnTo>
                  <a:lnTo>
                    <a:pt x="90970" y="315087"/>
                  </a:lnTo>
                  <a:lnTo>
                    <a:pt x="107442" y="315087"/>
                  </a:lnTo>
                  <a:lnTo>
                    <a:pt x="114871" y="307797"/>
                  </a:lnTo>
                  <a:lnTo>
                    <a:pt x="134391" y="302387"/>
                  </a:lnTo>
                  <a:lnTo>
                    <a:pt x="163449" y="302387"/>
                  </a:lnTo>
                  <a:lnTo>
                    <a:pt x="176390" y="291947"/>
                  </a:lnTo>
                  <a:lnTo>
                    <a:pt x="186309" y="289687"/>
                  </a:lnTo>
                  <a:lnTo>
                    <a:pt x="212725" y="289687"/>
                  </a:lnTo>
                  <a:lnTo>
                    <a:pt x="224040" y="281546"/>
                  </a:lnTo>
                  <a:lnTo>
                    <a:pt x="237490" y="278765"/>
                  </a:lnTo>
                  <a:lnTo>
                    <a:pt x="237363" y="278892"/>
                  </a:lnTo>
                  <a:lnTo>
                    <a:pt x="238023" y="278765"/>
                  </a:lnTo>
                  <a:lnTo>
                    <a:pt x="247307" y="276987"/>
                  </a:lnTo>
                  <a:lnTo>
                    <a:pt x="287147" y="276987"/>
                  </a:lnTo>
                  <a:lnTo>
                    <a:pt x="327914" y="264287"/>
                  </a:lnTo>
                  <a:lnTo>
                    <a:pt x="327787" y="264287"/>
                  </a:lnTo>
                  <a:lnTo>
                    <a:pt x="341680" y="260184"/>
                  </a:lnTo>
                  <a:lnTo>
                    <a:pt x="360553" y="257048"/>
                  </a:lnTo>
                  <a:lnTo>
                    <a:pt x="360426" y="257048"/>
                  </a:lnTo>
                  <a:lnTo>
                    <a:pt x="395490" y="251587"/>
                  </a:lnTo>
                  <a:lnTo>
                    <a:pt x="415544" y="251587"/>
                  </a:lnTo>
                  <a:lnTo>
                    <a:pt x="438594" y="245364"/>
                  </a:lnTo>
                  <a:lnTo>
                    <a:pt x="484632" y="238887"/>
                  </a:lnTo>
                  <a:lnTo>
                    <a:pt x="561467" y="238887"/>
                  </a:lnTo>
                  <a:lnTo>
                    <a:pt x="613283" y="226187"/>
                  </a:lnTo>
                  <a:lnTo>
                    <a:pt x="666496" y="226187"/>
                  </a:lnTo>
                  <a:lnTo>
                    <a:pt x="721233" y="213487"/>
                  </a:lnTo>
                  <a:lnTo>
                    <a:pt x="834009" y="213487"/>
                  </a:lnTo>
                  <a:lnTo>
                    <a:pt x="891794" y="200787"/>
                  </a:lnTo>
                  <a:lnTo>
                    <a:pt x="1191133" y="200787"/>
                  </a:lnTo>
                  <a:lnTo>
                    <a:pt x="1313459" y="188099"/>
                  </a:lnTo>
                  <a:lnTo>
                    <a:pt x="945261" y="188099"/>
                  </a:lnTo>
                  <a:lnTo>
                    <a:pt x="1073912" y="175641"/>
                  </a:lnTo>
                  <a:lnTo>
                    <a:pt x="1626997" y="134493"/>
                  </a:lnTo>
                  <a:lnTo>
                    <a:pt x="1712976" y="129159"/>
                  </a:lnTo>
                  <a:lnTo>
                    <a:pt x="1979549" y="113665"/>
                  </a:lnTo>
                  <a:lnTo>
                    <a:pt x="2164207" y="104013"/>
                  </a:lnTo>
                  <a:lnTo>
                    <a:pt x="3155950" y="65659"/>
                  </a:lnTo>
                  <a:lnTo>
                    <a:pt x="3576574" y="55372"/>
                  </a:lnTo>
                  <a:lnTo>
                    <a:pt x="3790188" y="51435"/>
                  </a:lnTo>
                  <a:lnTo>
                    <a:pt x="4581487" y="44386"/>
                  </a:lnTo>
                  <a:lnTo>
                    <a:pt x="4581652" y="76200"/>
                  </a:lnTo>
                  <a:lnTo>
                    <a:pt x="4657598" y="377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532590" y="1686419"/>
            <a:ext cx="2928769" cy="1242750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 marR="3698">
              <a:lnSpc>
                <a:spcPct val="120000"/>
              </a:lnSpc>
              <a:spcBef>
                <a:spcPts val="73"/>
              </a:spcBef>
            </a:pPr>
            <a:r>
              <a:rPr sz="1675" spc="-4" dirty="0">
                <a:latin typeface="Calibri"/>
                <a:cs typeface="Calibri"/>
              </a:rPr>
              <a:t>Looking back </a:t>
            </a:r>
            <a:r>
              <a:rPr sz="1675" dirty="0">
                <a:latin typeface="Calibri"/>
                <a:cs typeface="Calibri"/>
              </a:rPr>
              <a:t>at the whole model, </a:t>
            </a:r>
            <a:r>
              <a:rPr sz="1675" spc="-368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zooming</a:t>
            </a:r>
            <a:r>
              <a:rPr sz="1675" spc="-8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in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on </a:t>
            </a:r>
            <a:r>
              <a:rPr sz="1675" dirty="0">
                <a:latin typeface="Calibri"/>
                <a:cs typeface="Calibri"/>
              </a:rPr>
              <a:t>a</a:t>
            </a:r>
            <a:r>
              <a:rPr sz="1675" spc="-4" dirty="0">
                <a:latin typeface="Calibri"/>
                <a:cs typeface="Calibri"/>
              </a:rPr>
              <a:t> Decoder</a:t>
            </a:r>
            <a:r>
              <a:rPr sz="1675" spc="-8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block:</a:t>
            </a:r>
            <a:endParaRPr sz="1675">
              <a:latin typeface="Calibri"/>
              <a:cs typeface="Calibri"/>
            </a:endParaRPr>
          </a:p>
          <a:p>
            <a:pPr marL="1663700" marR="454871" indent="-160868">
              <a:spcBef>
                <a:spcPts val="1321"/>
              </a:spcBef>
            </a:pPr>
            <a:r>
              <a:rPr sz="1456" spc="33" dirty="0">
                <a:latin typeface="Calibri"/>
                <a:cs typeface="Calibri"/>
              </a:rPr>
              <a:t>Tra</a:t>
            </a:r>
            <a:r>
              <a:rPr sz="1456" spc="29" dirty="0">
                <a:latin typeface="Calibri"/>
                <a:cs typeface="Calibri"/>
              </a:rPr>
              <a:t>n</a:t>
            </a:r>
            <a:r>
              <a:rPr sz="1456" spc="11" dirty="0">
                <a:latin typeface="Calibri"/>
                <a:cs typeface="Calibri"/>
              </a:rPr>
              <a:t>sf</a:t>
            </a:r>
            <a:r>
              <a:rPr sz="1456" spc="22" dirty="0">
                <a:latin typeface="Calibri"/>
                <a:cs typeface="Calibri"/>
              </a:rPr>
              <a:t>o</a:t>
            </a:r>
            <a:r>
              <a:rPr sz="1456" spc="8" dirty="0">
                <a:latin typeface="Calibri"/>
                <a:cs typeface="Calibri"/>
              </a:rPr>
              <a:t>rmer  </a:t>
            </a:r>
            <a:r>
              <a:rPr sz="1456" spc="26" dirty="0">
                <a:latin typeface="Calibri"/>
                <a:cs typeface="Calibri"/>
              </a:rPr>
              <a:t>Encoder</a:t>
            </a:r>
            <a:endParaRPr sz="1456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807482" y="5478547"/>
            <a:ext cx="1680715" cy="608602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947" spc="-4" dirty="0">
                <a:solidFill>
                  <a:srgbClr val="8B1515"/>
                </a:solidFill>
                <a:latin typeface="Calibri"/>
                <a:cs typeface="Calibri"/>
              </a:rPr>
              <a:t>[output</a:t>
            </a:r>
            <a:r>
              <a:rPr sz="1947" spc="-48" dirty="0">
                <a:solidFill>
                  <a:srgbClr val="8B1515"/>
                </a:solidFill>
                <a:latin typeface="Calibri"/>
                <a:cs typeface="Calibri"/>
              </a:rPr>
              <a:t> </a:t>
            </a:r>
            <a:r>
              <a:rPr sz="1947" spc="-4" dirty="0">
                <a:solidFill>
                  <a:srgbClr val="8B1515"/>
                </a:solidFill>
                <a:latin typeface="Calibri"/>
                <a:cs typeface="Calibri"/>
              </a:rPr>
              <a:t>sequence]</a:t>
            </a:r>
            <a:endParaRPr sz="1947">
              <a:latin typeface="Calibri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5231713" y="1835909"/>
            <a:ext cx="3172371" cy="3142788"/>
            <a:chOff x="7002271" y="1240510"/>
            <a:chExt cx="4358005" cy="4317365"/>
          </a:xfrm>
        </p:grpSpPr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21851" y="1240510"/>
              <a:ext cx="234670" cy="304825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03385" y="1340358"/>
              <a:ext cx="76200" cy="146684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002271" y="2398776"/>
              <a:ext cx="4357624" cy="3158744"/>
            </a:xfrm>
            <a:prstGeom prst="rect">
              <a:avLst/>
            </a:prstGeom>
          </p:spPr>
        </p:pic>
      </p:grpSp>
      <p:sp>
        <p:nvSpPr>
          <p:cNvPr id="39" name="object 39"/>
          <p:cNvSpPr txBox="1"/>
          <p:nvPr/>
        </p:nvSpPr>
        <p:spPr>
          <a:xfrm>
            <a:off x="5481970" y="1658297"/>
            <a:ext cx="2389795" cy="3070301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R="191379" algn="ctr">
              <a:spcBef>
                <a:spcPts val="73"/>
              </a:spcBef>
            </a:pPr>
            <a:r>
              <a:rPr sz="1310" spc="-4" dirty="0">
                <a:solidFill>
                  <a:srgbClr val="8B1515"/>
                </a:solidFill>
                <a:latin typeface="Calibri"/>
                <a:cs typeface="Calibri"/>
              </a:rPr>
              <a:t>[predictions!]</a:t>
            </a:r>
            <a:endParaRPr sz="1310">
              <a:latin typeface="Calibri"/>
              <a:cs typeface="Calibri"/>
            </a:endParaRPr>
          </a:p>
          <a:p>
            <a:pPr marL="605571" marR="813128" algn="ctr">
              <a:spcBef>
                <a:spcPts val="1180"/>
              </a:spcBef>
            </a:pPr>
            <a:r>
              <a:rPr sz="1456" spc="33" dirty="0">
                <a:latin typeface="Calibri"/>
                <a:cs typeface="Calibri"/>
              </a:rPr>
              <a:t>Tra</a:t>
            </a:r>
            <a:r>
              <a:rPr sz="1456" spc="29" dirty="0">
                <a:latin typeface="Calibri"/>
                <a:cs typeface="Calibri"/>
              </a:rPr>
              <a:t>n</a:t>
            </a:r>
            <a:r>
              <a:rPr sz="1456" spc="11" dirty="0">
                <a:latin typeface="Calibri"/>
                <a:cs typeface="Calibri"/>
              </a:rPr>
              <a:t>sf</a:t>
            </a:r>
            <a:r>
              <a:rPr sz="1456" spc="22" dirty="0">
                <a:latin typeface="Calibri"/>
                <a:cs typeface="Calibri"/>
              </a:rPr>
              <a:t>o</a:t>
            </a:r>
            <a:r>
              <a:rPr sz="1456" spc="8" dirty="0">
                <a:latin typeface="Calibri"/>
                <a:cs typeface="Calibri"/>
              </a:rPr>
              <a:t>rmer  </a:t>
            </a:r>
            <a:r>
              <a:rPr sz="1456" spc="15" dirty="0">
                <a:latin typeface="Calibri"/>
                <a:cs typeface="Calibri"/>
              </a:rPr>
              <a:t>Decoder</a:t>
            </a:r>
            <a:endParaRPr sz="1456">
              <a:latin typeface="Calibri"/>
              <a:cs typeface="Calibri"/>
            </a:endParaRPr>
          </a:p>
          <a:p>
            <a:pPr marL="470588" marR="364267" indent="26349" algn="ctr">
              <a:lnSpc>
                <a:spcPct val="182700"/>
              </a:lnSpc>
              <a:spcBef>
                <a:spcPts val="382"/>
              </a:spcBef>
            </a:pPr>
            <a:r>
              <a:rPr sz="1310" spc="26" dirty="0">
                <a:latin typeface="Calibri"/>
                <a:cs typeface="Calibri"/>
              </a:rPr>
              <a:t>Residual</a:t>
            </a:r>
            <a:r>
              <a:rPr sz="1310" spc="-58" dirty="0">
                <a:latin typeface="Calibri"/>
                <a:cs typeface="Calibri"/>
              </a:rPr>
              <a:t> </a:t>
            </a:r>
            <a:r>
              <a:rPr sz="1310" spc="-4" dirty="0">
                <a:latin typeface="Calibri"/>
                <a:cs typeface="Calibri"/>
              </a:rPr>
              <a:t>+</a:t>
            </a:r>
            <a:r>
              <a:rPr sz="1310" spc="-55" dirty="0">
                <a:latin typeface="Calibri"/>
                <a:cs typeface="Calibri"/>
              </a:rPr>
              <a:t> </a:t>
            </a:r>
            <a:r>
              <a:rPr sz="1310" spc="19" dirty="0">
                <a:latin typeface="Calibri"/>
                <a:cs typeface="Calibri"/>
              </a:rPr>
              <a:t>LayerNorm </a:t>
            </a:r>
            <a:r>
              <a:rPr sz="1310" spc="-288" dirty="0">
                <a:latin typeface="Calibri"/>
                <a:cs typeface="Calibri"/>
              </a:rPr>
              <a:t> </a:t>
            </a:r>
            <a:r>
              <a:rPr sz="1310" spc="15" dirty="0">
                <a:latin typeface="Calibri"/>
                <a:cs typeface="Calibri"/>
              </a:rPr>
              <a:t>Feed-Forward </a:t>
            </a:r>
            <a:r>
              <a:rPr sz="1310" spc="19" dirty="0">
                <a:latin typeface="Calibri"/>
                <a:cs typeface="Calibri"/>
              </a:rPr>
              <a:t> </a:t>
            </a:r>
            <a:r>
              <a:rPr sz="1310" spc="26" dirty="0">
                <a:latin typeface="Calibri"/>
                <a:cs typeface="Calibri"/>
              </a:rPr>
              <a:t>Residual</a:t>
            </a:r>
            <a:r>
              <a:rPr sz="1310" spc="-55" dirty="0">
                <a:latin typeface="Calibri"/>
                <a:cs typeface="Calibri"/>
              </a:rPr>
              <a:t> </a:t>
            </a:r>
            <a:r>
              <a:rPr sz="1310" spc="-4" dirty="0">
                <a:latin typeface="Calibri"/>
                <a:cs typeface="Calibri"/>
              </a:rPr>
              <a:t>+</a:t>
            </a:r>
            <a:r>
              <a:rPr sz="1310" spc="-48" dirty="0">
                <a:latin typeface="Calibri"/>
                <a:cs typeface="Calibri"/>
              </a:rPr>
              <a:t> </a:t>
            </a:r>
            <a:r>
              <a:rPr sz="1310" spc="19" dirty="0">
                <a:latin typeface="Calibri"/>
                <a:cs typeface="Calibri"/>
              </a:rPr>
              <a:t>LayerNorm</a:t>
            </a:r>
            <a:endParaRPr sz="1310">
              <a:latin typeface="Calibri"/>
              <a:cs typeface="Calibri"/>
            </a:endParaRPr>
          </a:p>
          <a:p>
            <a:pPr marL="272738" marR="193690" algn="ctr">
              <a:lnSpc>
                <a:spcPts val="2920"/>
              </a:lnSpc>
              <a:spcBef>
                <a:spcPts val="262"/>
              </a:spcBef>
            </a:pPr>
            <a:r>
              <a:rPr sz="1310" spc="-22" dirty="0">
                <a:latin typeface="Calibri"/>
                <a:cs typeface="Calibri"/>
              </a:rPr>
              <a:t>Mult</a:t>
            </a:r>
            <a:r>
              <a:rPr sz="1310" spc="-8" dirty="0">
                <a:latin typeface="Calibri"/>
                <a:cs typeface="Calibri"/>
              </a:rPr>
              <a:t>i</a:t>
            </a:r>
            <a:r>
              <a:rPr sz="1310" spc="4" dirty="0">
                <a:latin typeface="Calibri"/>
                <a:cs typeface="Calibri"/>
              </a:rPr>
              <a:t>-</a:t>
            </a:r>
            <a:r>
              <a:rPr sz="1310" spc="22" dirty="0">
                <a:latin typeface="Calibri"/>
                <a:cs typeface="Calibri"/>
              </a:rPr>
              <a:t>Hea</a:t>
            </a:r>
            <a:r>
              <a:rPr sz="1310" spc="37" dirty="0">
                <a:latin typeface="Calibri"/>
                <a:cs typeface="Calibri"/>
              </a:rPr>
              <a:t>d</a:t>
            </a:r>
            <a:r>
              <a:rPr sz="1310" spc="-40" dirty="0">
                <a:latin typeface="Calibri"/>
                <a:cs typeface="Calibri"/>
              </a:rPr>
              <a:t> </a:t>
            </a:r>
            <a:r>
              <a:rPr sz="1310" b="1" spc="51" dirty="0">
                <a:latin typeface="Calibri"/>
                <a:cs typeface="Calibri"/>
              </a:rPr>
              <a:t>Cro</a:t>
            </a:r>
            <a:r>
              <a:rPr sz="1310" b="1" spc="37" dirty="0">
                <a:latin typeface="Calibri"/>
                <a:cs typeface="Calibri"/>
              </a:rPr>
              <a:t>s</a:t>
            </a:r>
            <a:r>
              <a:rPr sz="1310" b="1" spc="51" dirty="0">
                <a:latin typeface="Calibri"/>
                <a:cs typeface="Calibri"/>
              </a:rPr>
              <a:t>s</a:t>
            </a:r>
            <a:r>
              <a:rPr sz="1310" b="1" spc="33" dirty="0">
                <a:latin typeface="Calibri"/>
                <a:cs typeface="Calibri"/>
              </a:rPr>
              <a:t>-</a:t>
            </a:r>
            <a:r>
              <a:rPr sz="1310" spc="-29" dirty="0">
                <a:latin typeface="Calibri"/>
                <a:cs typeface="Calibri"/>
              </a:rPr>
              <a:t>A</a:t>
            </a:r>
            <a:r>
              <a:rPr sz="1310" spc="-15" dirty="0">
                <a:latin typeface="Calibri"/>
                <a:cs typeface="Calibri"/>
              </a:rPr>
              <a:t>t</a:t>
            </a:r>
            <a:r>
              <a:rPr sz="1310" spc="11" dirty="0">
                <a:latin typeface="Calibri"/>
                <a:cs typeface="Calibri"/>
              </a:rPr>
              <a:t>tention  </a:t>
            </a:r>
            <a:r>
              <a:rPr sz="1310" spc="26" dirty="0">
                <a:latin typeface="Calibri"/>
                <a:cs typeface="Calibri"/>
              </a:rPr>
              <a:t>Residual</a:t>
            </a:r>
            <a:r>
              <a:rPr sz="1310" spc="-40" dirty="0">
                <a:latin typeface="Calibri"/>
                <a:cs typeface="Calibri"/>
              </a:rPr>
              <a:t> </a:t>
            </a:r>
            <a:r>
              <a:rPr sz="1310" spc="-4" dirty="0">
                <a:latin typeface="Calibri"/>
                <a:cs typeface="Calibri"/>
              </a:rPr>
              <a:t>+</a:t>
            </a:r>
            <a:r>
              <a:rPr sz="1310" spc="-37" dirty="0">
                <a:latin typeface="Calibri"/>
                <a:cs typeface="Calibri"/>
              </a:rPr>
              <a:t> </a:t>
            </a:r>
            <a:r>
              <a:rPr sz="1310" spc="19" dirty="0">
                <a:latin typeface="Calibri"/>
                <a:cs typeface="Calibri"/>
              </a:rPr>
              <a:t>LayerNorm</a:t>
            </a:r>
            <a:endParaRPr sz="1310">
              <a:latin typeface="Calibri"/>
              <a:cs typeface="Calibri"/>
            </a:endParaRPr>
          </a:p>
          <a:p>
            <a:pPr algn="ctr">
              <a:spcBef>
                <a:spcPts val="921"/>
              </a:spcBef>
            </a:pPr>
            <a:r>
              <a:rPr sz="1310" b="1" spc="15" dirty="0">
                <a:latin typeface="Calibri"/>
                <a:cs typeface="Calibri"/>
              </a:rPr>
              <a:t>Masked</a:t>
            </a:r>
            <a:r>
              <a:rPr sz="1310" b="1" spc="-33" dirty="0">
                <a:latin typeface="Calibri"/>
                <a:cs typeface="Calibri"/>
              </a:rPr>
              <a:t> </a:t>
            </a:r>
            <a:r>
              <a:rPr sz="1310" spc="4" dirty="0">
                <a:latin typeface="Calibri"/>
                <a:cs typeface="Calibri"/>
              </a:rPr>
              <a:t>Multi-Head</a:t>
            </a:r>
            <a:r>
              <a:rPr sz="1310" spc="-40" dirty="0">
                <a:latin typeface="Calibri"/>
                <a:cs typeface="Calibri"/>
              </a:rPr>
              <a:t> </a:t>
            </a:r>
            <a:r>
              <a:rPr sz="1310" spc="11" dirty="0">
                <a:latin typeface="Calibri"/>
                <a:cs typeface="Calibri"/>
              </a:rPr>
              <a:t>Self-Attention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ED5523D-51EC-4467-A7F3-EFE515CC7767}"/>
              </a:ext>
            </a:extLst>
          </p:cNvPr>
          <p:cNvSpPr txBox="1"/>
          <p:nvPr/>
        </p:nvSpPr>
        <p:spPr>
          <a:xfrm>
            <a:off x="134471" y="6488295"/>
            <a:ext cx="909223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7553">
              <a:defRPr/>
            </a:pPr>
            <a:r>
              <a:rPr lang="en-US" sz="1165" dirty="0">
                <a:solidFill>
                  <a:prstClr val="black"/>
                </a:solidFill>
                <a:latin typeface="Calibri"/>
              </a:rPr>
              <a:t>John Hewitt</a:t>
            </a:r>
          </a:p>
        </p:txBody>
      </p:sp>
      <p:sp>
        <p:nvSpPr>
          <p:cNvPr id="44" name="Title 52">
            <a:extLst>
              <a:ext uri="{FF2B5EF4-FFF2-40B4-BE49-F238E27FC236}">
                <a16:creationId xmlns:a16="http://schemas.microsoft.com/office/drawing/2014/main" id="{60C841FB-2C37-43BD-95E2-A88148497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347" y="222578"/>
            <a:ext cx="8109277" cy="955918"/>
          </a:xfrm>
        </p:spPr>
        <p:txBody>
          <a:bodyPr/>
          <a:lstStyle/>
          <a:p>
            <a:r>
              <a:rPr lang="en-US" sz="3106" b="0" spc="4" dirty="0">
                <a:latin typeface="Calibri"/>
                <a:cs typeface="Calibri"/>
              </a:rPr>
              <a:t>The Transformer</a:t>
            </a:r>
            <a:r>
              <a:rPr lang="en-US" sz="3106" b="0" dirty="0">
                <a:latin typeface="Calibri"/>
                <a:cs typeface="Calibri"/>
              </a:rPr>
              <a:t> </a:t>
            </a:r>
            <a:r>
              <a:rPr lang="en-US" sz="3106" b="0" spc="4" dirty="0">
                <a:latin typeface="Calibri"/>
                <a:cs typeface="Calibri"/>
              </a:rPr>
              <a:t>Encoder-Decoder </a:t>
            </a:r>
            <a:br>
              <a:rPr lang="en-US" sz="3106" b="0" spc="4" dirty="0">
                <a:latin typeface="Calibri"/>
                <a:cs typeface="Calibri"/>
              </a:rPr>
            </a:br>
            <a:r>
              <a:rPr lang="en-US" sz="3106" b="0" u="heavy" spc="8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12"/>
              </a:rPr>
              <a:t>[Vaswani</a:t>
            </a:r>
            <a:r>
              <a:rPr lang="en-US" sz="3106" b="0" u="heavy" spc="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12"/>
              </a:rPr>
              <a:t> et </a:t>
            </a:r>
            <a:r>
              <a:rPr lang="en-US" sz="3106" b="0" u="heavy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12"/>
              </a:rPr>
              <a:t>al., </a:t>
            </a:r>
            <a:r>
              <a:rPr lang="en-US" sz="3106" b="0" u="heavy" spc="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12"/>
              </a:rPr>
              <a:t>2017]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990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59560" y="3632016"/>
            <a:ext cx="1337361" cy="46649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034658" y="3624991"/>
            <a:ext cx="983652" cy="457407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algn="ctr">
              <a:spcBef>
                <a:spcPts val="73"/>
              </a:spcBef>
            </a:pPr>
            <a:r>
              <a:rPr sz="1456" spc="19" dirty="0">
                <a:latin typeface="Calibri"/>
                <a:cs typeface="Calibri"/>
              </a:rPr>
              <a:t>Transformer</a:t>
            </a:r>
            <a:endParaRPr sz="1456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456" spc="29" dirty="0">
                <a:latin typeface="Calibri"/>
                <a:cs typeface="Calibri"/>
              </a:rPr>
              <a:t>Encoder</a:t>
            </a:r>
            <a:endParaRPr sz="1456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6585" y="4487351"/>
            <a:ext cx="1337361" cy="46649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090389" y="4480972"/>
            <a:ext cx="986888" cy="457407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 marR="3698" indent="277360">
              <a:spcBef>
                <a:spcPts val="73"/>
              </a:spcBef>
            </a:pPr>
            <a:r>
              <a:rPr sz="1456" spc="-22" dirty="0">
                <a:latin typeface="Calibri"/>
                <a:cs typeface="Calibri"/>
              </a:rPr>
              <a:t>Word </a:t>
            </a:r>
            <a:r>
              <a:rPr sz="1456" spc="-19" dirty="0">
                <a:latin typeface="Calibri"/>
                <a:cs typeface="Calibri"/>
              </a:rPr>
              <a:t> </a:t>
            </a:r>
            <a:r>
              <a:rPr sz="1456" spc="51" dirty="0">
                <a:latin typeface="Calibri"/>
                <a:cs typeface="Calibri"/>
              </a:rPr>
              <a:t>Em</a:t>
            </a:r>
            <a:r>
              <a:rPr sz="1456" spc="33" dirty="0">
                <a:latin typeface="Calibri"/>
                <a:cs typeface="Calibri"/>
              </a:rPr>
              <a:t>b</a:t>
            </a:r>
            <a:r>
              <a:rPr sz="1456" spc="29" dirty="0">
                <a:latin typeface="Calibri"/>
                <a:cs typeface="Calibri"/>
              </a:rPr>
              <a:t>ed</a:t>
            </a:r>
            <a:r>
              <a:rPr sz="1456" spc="33" dirty="0">
                <a:latin typeface="Calibri"/>
                <a:cs typeface="Calibri"/>
              </a:rPr>
              <a:t>ding</a:t>
            </a:r>
            <a:r>
              <a:rPr sz="1456" spc="40" dirty="0">
                <a:latin typeface="Calibri"/>
                <a:cs typeface="Calibri"/>
              </a:rPr>
              <a:t>s</a:t>
            </a:r>
            <a:endParaRPr sz="1456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02535" y="4487351"/>
            <a:ext cx="1337361" cy="46649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825648" y="4480972"/>
            <a:ext cx="1288733" cy="457407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 marR="3698" indent="314804">
              <a:spcBef>
                <a:spcPts val="73"/>
              </a:spcBef>
            </a:pPr>
            <a:r>
              <a:rPr sz="1456" spc="29" dirty="0">
                <a:latin typeface="Calibri"/>
                <a:cs typeface="Calibri"/>
              </a:rPr>
              <a:t>Position </a:t>
            </a:r>
            <a:r>
              <a:rPr sz="1456" spc="33" dirty="0">
                <a:latin typeface="Calibri"/>
                <a:cs typeface="Calibri"/>
              </a:rPr>
              <a:t> </a:t>
            </a:r>
            <a:r>
              <a:rPr sz="1456" spc="19" dirty="0">
                <a:latin typeface="Calibri"/>
                <a:cs typeface="Calibri"/>
              </a:rPr>
              <a:t>Represent</a:t>
            </a:r>
            <a:r>
              <a:rPr sz="1456" spc="11" dirty="0">
                <a:latin typeface="Calibri"/>
                <a:cs typeface="Calibri"/>
              </a:rPr>
              <a:t>a</a:t>
            </a:r>
            <a:r>
              <a:rPr sz="1456" spc="15" dirty="0">
                <a:latin typeface="Calibri"/>
                <a:cs typeface="Calibri"/>
              </a:rPr>
              <a:t>t</a:t>
            </a:r>
            <a:r>
              <a:rPr sz="1456" spc="4" dirty="0">
                <a:latin typeface="Calibri"/>
                <a:cs typeface="Calibri"/>
              </a:rPr>
              <a:t>i</a:t>
            </a:r>
            <a:r>
              <a:rPr sz="1456" spc="29" dirty="0">
                <a:latin typeface="Calibri"/>
                <a:cs typeface="Calibri"/>
              </a:rPr>
              <a:t>ons</a:t>
            </a:r>
            <a:endParaRPr sz="1456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73141" y="4509817"/>
            <a:ext cx="138673" cy="300633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893" dirty="0">
                <a:latin typeface="Calibri"/>
                <a:cs typeface="Calibri"/>
              </a:rPr>
              <a:t>+</a:t>
            </a:r>
            <a:endParaRPr sz="1893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851794" y="2472713"/>
            <a:ext cx="6098830" cy="2938476"/>
            <a:chOff x="2359150" y="2115311"/>
            <a:chExt cx="8378190" cy="403669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85160" y="4268698"/>
              <a:ext cx="234670" cy="76812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266694" y="4368545"/>
              <a:ext cx="76200" cy="609600"/>
            </a:xfrm>
            <a:custGeom>
              <a:avLst/>
              <a:gdLst/>
              <a:ahLst/>
              <a:cxnLst/>
              <a:rect l="l" t="t" r="r" b="b"/>
              <a:pathLst>
                <a:path w="76200" h="609600">
                  <a:moveTo>
                    <a:pt x="50800" y="63499"/>
                  </a:moveTo>
                  <a:lnTo>
                    <a:pt x="25400" y="63499"/>
                  </a:lnTo>
                  <a:lnTo>
                    <a:pt x="25400" y="609599"/>
                  </a:lnTo>
                  <a:lnTo>
                    <a:pt x="50800" y="609599"/>
                  </a:lnTo>
                  <a:lnTo>
                    <a:pt x="50800" y="63499"/>
                  </a:lnTo>
                  <a:close/>
                </a:path>
                <a:path w="76200" h="609600">
                  <a:moveTo>
                    <a:pt x="38100" y="0"/>
                  </a:moveTo>
                  <a:lnTo>
                    <a:pt x="0" y="76199"/>
                  </a:lnTo>
                  <a:lnTo>
                    <a:pt x="25400" y="76199"/>
                  </a:lnTo>
                  <a:lnTo>
                    <a:pt x="25400" y="63499"/>
                  </a:lnTo>
                  <a:lnTo>
                    <a:pt x="69850" y="63499"/>
                  </a:lnTo>
                  <a:lnTo>
                    <a:pt x="38100" y="0"/>
                  </a:lnTo>
                  <a:close/>
                </a:path>
                <a:path w="76200" h="609600">
                  <a:moveTo>
                    <a:pt x="69850" y="63499"/>
                  </a:moveTo>
                  <a:lnTo>
                    <a:pt x="50800" y="63499"/>
                  </a:lnTo>
                  <a:lnTo>
                    <a:pt x="50800" y="76199"/>
                  </a:lnTo>
                  <a:lnTo>
                    <a:pt x="76200" y="76199"/>
                  </a:lnTo>
                  <a:lnTo>
                    <a:pt x="69850" y="634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56204" y="3430498"/>
              <a:ext cx="234670" cy="30482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37738" y="3530345"/>
              <a:ext cx="76200" cy="14668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27832" y="3332987"/>
              <a:ext cx="117347" cy="11734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59150" y="2115311"/>
              <a:ext cx="1837183" cy="64084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66872" y="2662402"/>
              <a:ext cx="234670" cy="30482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48406" y="2762249"/>
              <a:ext cx="76199" cy="14668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27832" y="2999231"/>
              <a:ext cx="117347" cy="11734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27832" y="3165347"/>
              <a:ext cx="117347" cy="11734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26805" y="2171697"/>
              <a:ext cx="3510540" cy="316763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26350" y="5510783"/>
              <a:ext cx="1837183" cy="640842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1755556" y="5210299"/>
            <a:ext cx="1542504" cy="608602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947" dirty="0">
                <a:solidFill>
                  <a:srgbClr val="8B1515"/>
                </a:solidFill>
                <a:latin typeface="Calibri"/>
                <a:cs typeface="Calibri"/>
              </a:rPr>
              <a:t>[input</a:t>
            </a:r>
            <a:r>
              <a:rPr sz="1947" spc="-55" dirty="0">
                <a:solidFill>
                  <a:srgbClr val="8B1515"/>
                </a:solidFill>
                <a:latin typeface="Calibri"/>
                <a:cs typeface="Calibri"/>
              </a:rPr>
              <a:t> </a:t>
            </a:r>
            <a:r>
              <a:rPr sz="1947" spc="-4" dirty="0">
                <a:solidFill>
                  <a:srgbClr val="8B1515"/>
                </a:solidFill>
                <a:latin typeface="Calibri"/>
                <a:cs typeface="Calibri"/>
              </a:rPr>
              <a:t>sequence]</a:t>
            </a:r>
            <a:endParaRPr sz="1947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132054" y="4938722"/>
            <a:ext cx="987813" cy="457407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algn="ctr">
              <a:spcBef>
                <a:spcPts val="73"/>
              </a:spcBef>
            </a:pPr>
            <a:r>
              <a:rPr sz="1456" spc="-22" dirty="0">
                <a:latin typeface="Calibri"/>
                <a:cs typeface="Calibri"/>
              </a:rPr>
              <a:t>Word</a:t>
            </a:r>
            <a:endParaRPr sz="1456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456" spc="37" dirty="0">
                <a:latin typeface="Calibri"/>
                <a:cs typeface="Calibri"/>
              </a:rPr>
              <a:t>Embeddings</a:t>
            </a:r>
            <a:endParaRPr sz="1456">
              <a:latin typeface="Calibri"/>
              <a:cs typeface="Calibri"/>
            </a:endParaRPr>
          </a:p>
        </p:txBody>
      </p:sp>
      <p:pic>
        <p:nvPicPr>
          <p:cNvPr id="25" name="object 2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44014" y="4944417"/>
            <a:ext cx="1337361" cy="466496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6867405" y="4938722"/>
            <a:ext cx="1289194" cy="457407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algn="ctr">
              <a:spcBef>
                <a:spcPts val="73"/>
              </a:spcBef>
            </a:pPr>
            <a:r>
              <a:rPr sz="1456" spc="29" dirty="0">
                <a:latin typeface="Calibri"/>
                <a:cs typeface="Calibri"/>
              </a:rPr>
              <a:t>Position</a:t>
            </a:r>
            <a:endParaRPr sz="1456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456" spc="19" dirty="0">
                <a:latin typeface="Calibri"/>
                <a:cs typeface="Calibri"/>
              </a:rPr>
              <a:t>Representations</a:t>
            </a:r>
            <a:endParaRPr sz="1456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514807" y="4967565"/>
            <a:ext cx="138673" cy="300633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893" dirty="0">
                <a:latin typeface="Calibri"/>
                <a:cs typeface="Calibri"/>
              </a:rPr>
              <a:t>+</a:t>
            </a:r>
            <a:endParaRPr sz="1893">
              <a:latin typeface="Calibri"/>
              <a:cs typeface="Calibri"/>
            </a:endParaRPr>
          </a:p>
        </p:txBody>
      </p:sp>
      <p:pic>
        <p:nvPicPr>
          <p:cNvPr id="28" name="object 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903258" y="2014538"/>
            <a:ext cx="1337361" cy="466495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6078634" y="2007326"/>
            <a:ext cx="983652" cy="457873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166416" marR="3698" indent="-157633">
              <a:spcBef>
                <a:spcPts val="77"/>
              </a:spcBef>
            </a:pPr>
            <a:r>
              <a:rPr sz="1456" spc="33" dirty="0">
                <a:latin typeface="Calibri"/>
                <a:cs typeface="Calibri"/>
              </a:rPr>
              <a:t>Tra</a:t>
            </a:r>
            <a:r>
              <a:rPr sz="1456" spc="29" dirty="0">
                <a:latin typeface="Calibri"/>
                <a:cs typeface="Calibri"/>
              </a:rPr>
              <a:t>n</a:t>
            </a:r>
            <a:r>
              <a:rPr sz="1456" spc="11" dirty="0">
                <a:latin typeface="Calibri"/>
                <a:cs typeface="Calibri"/>
              </a:rPr>
              <a:t>sf</a:t>
            </a:r>
            <a:r>
              <a:rPr sz="1456" spc="22" dirty="0">
                <a:latin typeface="Calibri"/>
                <a:cs typeface="Calibri"/>
              </a:rPr>
              <a:t>o</a:t>
            </a:r>
            <a:r>
              <a:rPr sz="1456" spc="8" dirty="0">
                <a:latin typeface="Calibri"/>
                <a:cs typeface="Calibri"/>
              </a:rPr>
              <a:t>rmer  </a:t>
            </a:r>
            <a:r>
              <a:rPr sz="1456" spc="15" dirty="0">
                <a:latin typeface="Calibri"/>
                <a:cs typeface="Calibri"/>
              </a:rPr>
              <a:t>Decoder</a:t>
            </a:r>
            <a:endParaRPr sz="1456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2514004" y="2222271"/>
            <a:ext cx="4148166" cy="1681176"/>
            <a:chOff x="3268853" y="1771269"/>
            <a:chExt cx="5698490" cy="2309495"/>
          </a:xfrm>
        </p:grpSpPr>
        <p:pic>
          <p:nvPicPr>
            <p:cNvPr id="31" name="object 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32520" y="2031466"/>
              <a:ext cx="234670" cy="30482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814054" y="2131314"/>
              <a:ext cx="76200" cy="146685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3268853" y="1771268"/>
              <a:ext cx="4657725" cy="2309495"/>
            </a:xfrm>
            <a:custGeom>
              <a:avLst/>
              <a:gdLst/>
              <a:ahLst/>
              <a:cxnLst/>
              <a:rect l="l" t="t" r="r" b="b"/>
              <a:pathLst>
                <a:path w="4657725" h="2309495">
                  <a:moveTo>
                    <a:pt x="4657598" y="37719"/>
                  </a:moveTo>
                  <a:lnTo>
                    <a:pt x="4645253" y="31623"/>
                  </a:lnTo>
                  <a:lnTo>
                    <a:pt x="4581271" y="0"/>
                  </a:lnTo>
                  <a:lnTo>
                    <a:pt x="4581423" y="31686"/>
                  </a:lnTo>
                  <a:lnTo>
                    <a:pt x="4222115" y="33274"/>
                  </a:lnTo>
                  <a:lnTo>
                    <a:pt x="3576193" y="42672"/>
                  </a:lnTo>
                  <a:lnTo>
                    <a:pt x="2548001" y="74041"/>
                  </a:lnTo>
                  <a:lnTo>
                    <a:pt x="1712087" y="116459"/>
                  </a:lnTo>
                  <a:lnTo>
                    <a:pt x="1221867" y="150749"/>
                  </a:lnTo>
                  <a:lnTo>
                    <a:pt x="864108" y="182245"/>
                  </a:lnTo>
                  <a:lnTo>
                    <a:pt x="809244" y="188087"/>
                  </a:lnTo>
                  <a:lnTo>
                    <a:pt x="776097" y="188087"/>
                  </a:lnTo>
                  <a:lnTo>
                    <a:pt x="746861" y="194741"/>
                  </a:lnTo>
                  <a:lnTo>
                    <a:pt x="689991" y="200787"/>
                  </a:lnTo>
                  <a:lnTo>
                    <a:pt x="665480" y="200787"/>
                  </a:lnTo>
                  <a:lnTo>
                    <a:pt x="641502" y="206489"/>
                  </a:lnTo>
                  <a:lnTo>
                    <a:pt x="584339" y="213487"/>
                  </a:lnTo>
                  <a:lnTo>
                    <a:pt x="509651" y="213487"/>
                  </a:lnTo>
                  <a:lnTo>
                    <a:pt x="460883" y="226187"/>
                  </a:lnTo>
                  <a:lnTo>
                    <a:pt x="413893" y="226187"/>
                  </a:lnTo>
                  <a:lnTo>
                    <a:pt x="368808" y="238887"/>
                  </a:lnTo>
                  <a:lnTo>
                    <a:pt x="337959" y="247992"/>
                  </a:lnTo>
                  <a:lnTo>
                    <a:pt x="315493" y="251587"/>
                  </a:lnTo>
                  <a:lnTo>
                    <a:pt x="265176" y="251587"/>
                  </a:lnTo>
                  <a:lnTo>
                    <a:pt x="246329" y="264236"/>
                  </a:lnTo>
                  <a:lnTo>
                    <a:pt x="246037" y="264287"/>
                  </a:lnTo>
                  <a:lnTo>
                    <a:pt x="210058" y="264287"/>
                  </a:lnTo>
                  <a:lnTo>
                    <a:pt x="196430" y="274307"/>
                  </a:lnTo>
                  <a:lnTo>
                    <a:pt x="184632" y="276987"/>
                  </a:lnTo>
                  <a:lnTo>
                    <a:pt x="160274" y="276987"/>
                  </a:lnTo>
                  <a:lnTo>
                    <a:pt x="130556" y="289687"/>
                  </a:lnTo>
                  <a:lnTo>
                    <a:pt x="116713" y="289687"/>
                  </a:lnTo>
                  <a:lnTo>
                    <a:pt x="110274" y="295935"/>
                  </a:lnTo>
                  <a:lnTo>
                    <a:pt x="108966" y="296291"/>
                  </a:lnTo>
                  <a:lnTo>
                    <a:pt x="89115" y="302387"/>
                  </a:lnTo>
                  <a:lnTo>
                    <a:pt x="79375" y="302387"/>
                  </a:lnTo>
                  <a:lnTo>
                    <a:pt x="75298" y="307124"/>
                  </a:lnTo>
                  <a:lnTo>
                    <a:pt x="63373" y="311404"/>
                  </a:lnTo>
                  <a:lnTo>
                    <a:pt x="54749" y="315087"/>
                  </a:lnTo>
                  <a:lnTo>
                    <a:pt x="48768" y="315087"/>
                  </a:lnTo>
                  <a:lnTo>
                    <a:pt x="46304" y="318706"/>
                  </a:lnTo>
                  <a:lnTo>
                    <a:pt x="44958" y="319278"/>
                  </a:lnTo>
                  <a:lnTo>
                    <a:pt x="29718" y="327025"/>
                  </a:lnTo>
                  <a:lnTo>
                    <a:pt x="28562" y="327787"/>
                  </a:lnTo>
                  <a:lnTo>
                    <a:pt x="25146" y="327787"/>
                  </a:lnTo>
                  <a:lnTo>
                    <a:pt x="23507" y="331127"/>
                  </a:lnTo>
                  <a:lnTo>
                    <a:pt x="17399" y="335153"/>
                  </a:lnTo>
                  <a:lnTo>
                    <a:pt x="11569" y="340487"/>
                  </a:lnTo>
                  <a:lnTo>
                    <a:pt x="8877" y="340487"/>
                  </a:lnTo>
                  <a:lnTo>
                    <a:pt x="7772" y="344182"/>
                  </a:lnTo>
                  <a:lnTo>
                    <a:pt x="2032" y="352806"/>
                  </a:lnTo>
                  <a:lnTo>
                    <a:pt x="0" y="361569"/>
                  </a:lnTo>
                  <a:lnTo>
                    <a:pt x="1066" y="361823"/>
                  </a:lnTo>
                  <a:lnTo>
                    <a:pt x="508" y="365887"/>
                  </a:lnTo>
                  <a:lnTo>
                    <a:pt x="13716" y="365887"/>
                  </a:lnTo>
                  <a:lnTo>
                    <a:pt x="15773" y="355041"/>
                  </a:lnTo>
                  <a:lnTo>
                    <a:pt x="17005" y="353187"/>
                  </a:lnTo>
                  <a:lnTo>
                    <a:pt x="22098" y="353187"/>
                  </a:lnTo>
                  <a:lnTo>
                    <a:pt x="25222" y="345135"/>
                  </a:lnTo>
                  <a:lnTo>
                    <a:pt x="25717" y="344805"/>
                  </a:lnTo>
                  <a:lnTo>
                    <a:pt x="26924" y="344004"/>
                  </a:lnTo>
                  <a:lnTo>
                    <a:pt x="26670" y="353187"/>
                  </a:lnTo>
                  <a:lnTo>
                    <a:pt x="32626" y="340487"/>
                  </a:lnTo>
                  <a:lnTo>
                    <a:pt x="46088" y="340487"/>
                  </a:lnTo>
                  <a:lnTo>
                    <a:pt x="53365" y="329476"/>
                  </a:lnTo>
                  <a:lnTo>
                    <a:pt x="57315" y="327787"/>
                  </a:lnTo>
                  <a:lnTo>
                    <a:pt x="73279" y="327787"/>
                  </a:lnTo>
                  <a:lnTo>
                    <a:pt x="81089" y="318604"/>
                  </a:lnTo>
                  <a:lnTo>
                    <a:pt x="88773" y="315849"/>
                  </a:lnTo>
                  <a:lnTo>
                    <a:pt x="88519" y="315849"/>
                  </a:lnTo>
                  <a:lnTo>
                    <a:pt x="90970" y="315087"/>
                  </a:lnTo>
                  <a:lnTo>
                    <a:pt x="107569" y="315087"/>
                  </a:lnTo>
                  <a:lnTo>
                    <a:pt x="115049" y="307746"/>
                  </a:lnTo>
                  <a:lnTo>
                    <a:pt x="134391" y="302387"/>
                  </a:lnTo>
                  <a:lnTo>
                    <a:pt x="148463" y="302387"/>
                  </a:lnTo>
                  <a:lnTo>
                    <a:pt x="154724" y="297129"/>
                  </a:lnTo>
                  <a:lnTo>
                    <a:pt x="169164" y="293497"/>
                  </a:lnTo>
                  <a:lnTo>
                    <a:pt x="169037" y="293624"/>
                  </a:lnTo>
                  <a:lnTo>
                    <a:pt x="169583" y="293497"/>
                  </a:lnTo>
                  <a:lnTo>
                    <a:pt x="186309" y="289687"/>
                  </a:lnTo>
                  <a:lnTo>
                    <a:pt x="195707" y="289687"/>
                  </a:lnTo>
                  <a:lnTo>
                    <a:pt x="199872" y="286600"/>
                  </a:lnTo>
                  <a:lnTo>
                    <a:pt x="201930" y="286131"/>
                  </a:lnTo>
                  <a:lnTo>
                    <a:pt x="201803" y="286131"/>
                  </a:lnTo>
                  <a:lnTo>
                    <a:pt x="237490" y="278765"/>
                  </a:lnTo>
                  <a:lnTo>
                    <a:pt x="237363" y="278892"/>
                  </a:lnTo>
                  <a:lnTo>
                    <a:pt x="238023" y="278765"/>
                  </a:lnTo>
                  <a:lnTo>
                    <a:pt x="247307" y="276987"/>
                  </a:lnTo>
                  <a:lnTo>
                    <a:pt x="248793" y="276987"/>
                  </a:lnTo>
                  <a:lnTo>
                    <a:pt x="249377" y="276593"/>
                  </a:lnTo>
                  <a:lnTo>
                    <a:pt x="275844" y="271526"/>
                  </a:lnTo>
                  <a:lnTo>
                    <a:pt x="275717" y="271526"/>
                  </a:lnTo>
                  <a:lnTo>
                    <a:pt x="316865" y="264287"/>
                  </a:lnTo>
                  <a:lnTo>
                    <a:pt x="327914" y="264287"/>
                  </a:lnTo>
                  <a:lnTo>
                    <a:pt x="341972" y="260134"/>
                  </a:lnTo>
                  <a:lnTo>
                    <a:pt x="360553" y="257048"/>
                  </a:lnTo>
                  <a:lnTo>
                    <a:pt x="360426" y="257048"/>
                  </a:lnTo>
                  <a:lnTo>
                    <a:pt x="406908" y="249809"/>
                  </a:lnTo>
                  <a:lnTo>
                    <a:pt x="507238" y="235712"/>
                  </a:lnTo>
                  <a:lnTo>
                    <a:pt x="584898" y="226187"/>
                  </a:lnTo>
                  <a:lnTo>
                    <a:pt x="613283" y="226187"/>
                  </a:lnTo>
                  <a:lnTo>
                    <a:pt x="643432" y="219011"/>
                  </a:lnTo>
                  <a:lnTo>
                    <a:pt x="676021" y="215011"/>
                  </a:lnTo>
                  <a:lnTo>
                    <a:pt x="689813" y="213487"/>
                  </a:lnTo>
                  <a:lnTo>
                    <a:pt x="721233" y="213487"/>
                  </a:lnTo>
                  <a:lnTo>
                    <a:pt x="749554" y="207060"/>
                  </a:lnTo>
                  <a:lnTo>
                    <a:pt x="814222" y="200787"/>
                  </a:lnTo>
                  <a:lnTo>
                    <a:pt x="891794" y="200787"/>
                  </a:lnTo>
                  <a:lnTo>
                    <a:pt x="950468" y="188087"/>
                  </a:lnTo>
                  <a:lnTo>
                    <a:pt x="1465580" y="188087"/>
                  </a:lnTo>
                  <a:lnTo>
                    <a:pt x="1496060" y="200787"/>
                  </a:lnTo>
                  <a:lnTo>
                    <a:pt x="1526032" y="200787"/>
                  </a:lnTo>
                  <a:lnTo>
                    <a:pt x="1556258" y="213487"/>
                  </a:lnTo>
                  <a:lnTo>
                    <a:pt x="1586103" y="213487"/>
                  </a:lnTo>
                  <a:lnTo>
                    <a:pt x="1616075" y="226187"/>
                  </a:lnTo>
                  <a:lnTo>
                    <a:pt x="1645666" y="226187"/>
                  </a:lnTo>
                  <a:lnTo>
                    <a:pt x="1675257" y="238887"/>
                  </a:lnTo>
                  <a:lnTo>
                    <a:pt x="1675130" y="238887"/>
                  </a:lnTo>
                  <a:lnTo>
                    <a:pt x="1704594" y="251587"/>
                  </a:lnTo>
                  <a:lnTo>
                    <a:pt x="1704467" y="238887"/>
                  </a:lnTo>
                  <a:lnTo>
                    <a:pt x="1733804" y="251587"/>
                  </a:lnTo>
                  <a:lnTo>
                    <a:pt x="1733677" y="251587"/>
                  </a:lnTo>
                  <a:lnTo>
                    <a:pt x="1762760" y="264287"/>
                  </a:lnTo>
                  <a:lnTo>
                    <a:pt x="1762506" y="264287"/>
                  </a:lnTo>
                  <a:lnTo>
                    <a:pt x="1791462" y="276987"/>
                  </a:lnTo>
                  <a:lnTo>
                    <a:pt x="1791335" y="276987"/>
                  </a:lnTo>
                  <a:lnTo>
                    <a:pt x="1819910" y="289687"/>
                  </a:lnTo>
                  <a:lnTo>
                    <a:pt x="1819783" y="289687"/>
                  </a:lnTo>
                  <a:lnTo>
                    <a:pt x="1848104" y="302387"/>
                  </a:lnTo>
                  <a:lnTo>
                    <a:pt x="1847977" y="302387"/>
                  </a:lnTo>
                  <a:lnTo>
                    <a:pt x="1903730" y="327787"/>
                  </a:lnTo>
                  <a:lnTo>
                    <a:pt x="1903603" y="327787"/>
                  </a:lnTo>
                  <a:lnTo>
                    <a:pt x="1958213" y="353187"/>
                  </a:lnTo>
                  <a:lnTo>
                    <a:pt x="1957959" y="353187"/>
                  </a:lnTo>
                  <a:lnTo>
                    <a:pt x="2011299" y="378587"/>
                  </a:lnTo>
                  <a:lnTo>
                    <a:pt x="2011172" y="378587"/>
                  </a:lnTo>
                  <a:lnTo>
                    <a:pt x="2063115" y="403987"/>
                  </a:lnTo>
                  <a:lnTo>
                    <a:pt x="2062861" y="403987"/>
                  </a:lnTo>
                  <a:lnTo>
                    <a:pt x="2113153" y="442087"/>
                  </a:lnTo>
                  <a:lnTo>
                    <a:pt x="2113026" y="442087"/>
                  </a:lnTo>
                  <a:lnTo>
                    <a:pt x="2161667" y="480187"/>
                  </a:lnTo>
                  <a:lnTo>
                    <a:pt x="2161413" y="480187"/>
                  </a:lnTo>
                  <a:lnTo>
                    <a:pt x="2208403" y="505587"/>
                  </a:lnTo>
                  <a:lnTo>
                    <a:pt x="2208276" y="505587"/>
                  </a:lnTo>
                  <a:lnTo>
                    <a:pt x="2253234" y="543687"/>
                  </a:lnTo>
                  <a:lnTo>
                    <a:pt x="2252980" y="543687"/>
                  </a:lnTo>
                  <a:lnTo>
                    <a:pt x="2295906" y="594487"/>
                  </a:lnTo>
                  <a:lnTo>
                    <a:pt x="2295779" y="581787"/>
                  </a:lnTo>
                  <a:lnTo>
                    <a:pt x="2336546" y="632587"/>
                  </a:lnTo>
                  <a:lnTo>
                    <a:pt x="2336419" y="632587"/>
                  </a:lnTo>
                  <a:lnTo>
                    <a:pt x="2355850" y="645287"/>
                  </a:lnTo>
                  <a:lnTo>
                    <a:pt x="2374773" y="670687"/>
                  </a:lnTo>
                  <a:lnTo>
                    <a:pt x="2374646" y="670687"/>
                  </a:lnTo>
                  <a:lnTo>
                    <a:pt x="2393061" y="696087"/>
                  </a:lnTo>
                  <a:lnTo>
                    <a:pt x="2392934" y="696087"/>
                  </a:lnTo>
                  <a:lnTo>
                    <a:pt x="2410714" y="708787"/>
                  </a:lnTo>
                  <a:lnTo>
                    <a:pt x="2410587" y="708787"/>
                  </a:lnTo>
                  <a:lnTo>
                    <a:pt x="2427732" y="734187"/>
                  </a:lnTo>
                  <a:lnTo>
                    <a:pt x="2427605" y="734187"/>
                  </a:lnTo>
                  <a:lnTo>
                    <a:pt x="2444115" y="759587"/>
                  </a:lnTo>
                  <a:lnTo>
                    <a:pt x="2443988" y="759587"/>
                  </a:lnTo>
                  <a:lnTo>
                    <a:pt x="2459863" y="772287"/>
                  </a:lnTo>
                  <a:lnTo>
                    <a:pt x="2459736" y="772287"/>
                  </a:lnTo>
                  <a:lnTo>
                    <a:pt x="2474849" y="797687"/>
                  </a:lnTo>
                  <a:lnTo>
                    <a:pt x="2489327" y="823087"/>
                  </a:lnTo>
                  <a:lnTo>
                    <a:pt x="2489200" y="823087"/>
                  </a:lnTo>
                  <a:lnTo>
                    <a:pt x="2502916" y="848487"/>
                  </a:lnTo>
                  <a:lnTo>
                    <a:pt x="2502789" y="848487"/>
                  </a:lnTo>
                  <a:lnTo>
                    <a:pt x="2515870" y="873887"/>
                  </a:lnTo>
                  <a:lnTo>
                    <a:pt x="2515743" y="873887"/>
                  </a:lnTo>
                  <a:lnTo>
                    <a:pt x="2528062" y="886587"/>
                  </a:lnTo>
                  <a:lnTo>
                    <a:pt x="2527935" y="886587"/>
                  </a:lnTo>
                  <a:lnTo>
                    <a:pt x="2539619" y="911987"/>
                  </a:lnTo>
                  <a:lnTo>
                    <a:pt x="2539492" y="911987"/>
                  </a:lnTo>
                  <a:lnTo>
                    <a:pt x="2550287" y="937387"/>
                  </a:lnTo>
                  <a:lnTo>
                    <a:pt x="2550160" y="937387"/>
                  </a:lnTo>
                  <a:lnTo>
                    <a:pt x="2560193" y="962787"/>
                  </a:lnTo>
                  <a:lnTo>
                    <a:pt x="2569337" y="988187"/>
                  </a:lnTo>
                  <a:lnTo>
                    <a:pt x="2577719" y="1013587"/>
                  </a:lnTo>
                  <a:lnTo>
                    <a:pt x="2577592" y="1013587"/>
                  </a:lnTo>
                  <a:lnTo>
                    <a:pt x="2585212" y="1038987"/>
                  </a:lnTo>
                  <a:lnTo>
                    <a:pt x="2591943" y="1064387"/>
                  </a:lnTo>
                  <a:lnTo>
                    <a:pt x="2597785" y="1077087"/>
                  </a:lnTo>
                  <a:lnTo>
                    <a:pt x="2602738" y="1102487"/>
                  </a:lnTo>
                  <a:lnTo>
                    <a:pt x="2602611" y="1102487"/>
                  </a:lnTo>
                  <a:lnTo>
                    <a:pt x="2606802" y="1127887"/>
                  </a:lnTo>
                  <a:lnTo>
                    <a:pt x="2610104" y="1153287"/>
                  </a:lnTo>
                  <a:lnTo>
                    <a:pt x="2609977" y="1153287"/>
                  </a:lnTo>
                  <a:lnTo>
                    <a:pt x="2612263" y="1178687"/>
                  </a:lnTo>
                  <a:lnTo>
                    <a:pt x="2613787" y="1204087"/>
                  </a:lnTo>
                  <a:lnTo>
                    <a:pt x="2616962" y="1280287"/>
                  </a:lnTo>
                  <a:lnTo>
                    <a:pt x="2624328" y="1331087"/>
                  </a:lnTo>
                  <a:lnTo>
                    <a:pt x="2636393" y="1381887"/>
                  </a:lnTo>
                  <a:lnTo>
                    <a:pt x="2653157" y="1432687"/>
                  </a:lnTo>
                  <a:lnTo>
                    <a:pt x="2674112" y="1470787"/>
                  </a:lnTo>
                  <a:lnTo>
                    <a:pt x="2699385" y="1521587"/>
                  </a:lnTo>
                  <a:lnTo>
                    <a:pt x="2728722" y="1572387"/>
                  </a:lnTo>
                  <a:lnTo>
                    <a:pt x="2761869" y="1623187"/>
                  </a:lnTo>
                  <a:lnTo>
                    <a:pt x="2798826" y="1661287"/>
                  </a:lnTo>
                  <a:lnTo>
                    <a:pt x="2839339" y="1712087"/>
                  </a:lnTo>
                  <a:lnTo>
                    <a:pt x="2883281" y="1750187"/>
                  </a:lnTo>
                  <a:lnTo>
                    <a:pt x="2930525" y="1800987"/>
                  </a:lnTo>
                  <a:lnTo>
                    <a:pt x="2980817" y="1839087"/>
                  </a:lnTo>
                  <a:lnTo>
                    <a:pt x="3034030" y="1877187"/>
                  </a:lnTo>
                  <a:lnTo>
                    <a:pt x="3090164" y="1915287"/>
                  </a:lnTo>
                  <a:lnTo>
                    <a:pt x="3148838" y="1953387"/>
                  </a:lnTo>
                  <a:lnTo>
                    <a:pt x="3209925" y="1991487"/>
                  </a:lnTo>
                  <a:lnTo>
                    <a:pt x="3273552" y="2029587"/>
                  </a:lnTo>
                  <a:lnTo>
                    <a:pt x="3339211" y="2054987"/>
                  </a:lnTo>
                  <a:lnTo>
                    <a:pt x="3406902" y="2093087"/>
                  </a:lnTo>
                  <a:lnTo>
                    <a:pt x="3547872" y="2143887"/>
                  </a:lnTo>
                  <a:lnTo>
                    <a:pt x="3770503" y="2220087"/>
                  </a:lnTo>
                  <a:lnTo>
                    <a:pt x="4161409" y="2283587"/>
                  </a:lnTo>
                  <a:lnTo>
                    <a:pt x="4244594" y="2283587"/>
                  </a:lnTo>
                  <a:lnTo>
                    <a:pt x="4244086" y="2308987"/>
                  </a:lnTo>
                  <a:lnTo>
                    <a:pt x="4321048" y="2283587"/>
                  </a:lnTo>
                  <a:lnTo>
                    <a:pt x="4302188" y="2270887"/>
                  </a:lnTo>
                  <a:lnTo>
                    <a:pt x="4245610" y="2232787"/>
                  </a:lnTo>
                  <a:lnTo>
                    <a:pt x="4244848" y="2270887"/>
                  </a:lnTo>
                  <a:lnTo>
                    <a:pt x="4162425" y="2270887"/>
                  </a:lnTo>
                  <a:lnTo>
                    <a:pt x="4083177" y="2258187"/>
                  </a:lnTo>
                  <a:lnTo>
                    <a:pt x="4083431" y="2258187"/>
                  </a:lnTo>
                  <a:lnTo>
                    <a:pt x="4004818" y="2245487"/>
                  </a:lnTo>
                  <a:lnTo>
                    <a:pt x="4004945" y="2245487"/>
                  </a:lnTo>
                  <a:lnTo>
                    <a:pt x="3926840" y="2232787"/>
                  </a:lnTo>
                  <a:lnTo>
                    <a:pt x="3926967" y="2232787"/>
                  </a:lnTo>
                  <a:lnTo>
                    <a:pt x="3849751" y="2220087"/>
                  </a:lnTo>
                  <a:lnTo>
                    <a:pt x="3850005" y="2220087"/>
                  </a:lnTo>
                  <a:lnTo>
                    <a:pt x="3773424" y="2207387"/>
                  </a:lnTo>
                  <a:lnTo>
                    <a:pt x="3773678" y="2207387"/>
                  </a:lnTo>
                  <a:lnTo>
                    <a:pt x="3698494" y="2181987"/>
                  </a:lnTo>
                  <a:lnTo>
                    <a:pt x="3698621" y="2181987"/>
                  </a:lnTo>
                  <a:lnTo>
                    <a:pt x="3624580" y="2156587"/>
                  </a:lnTo>
                  <a:lnTo>
                    <a:pt x="3624707" y="2156587"/>
                  </a:lnTo>
                  <a:lnTo>
                    <a:pt x="3552063" y="2131187"/>
                  </a:lnTo>
                  <a:lnTo>
                    <a:pt x="3552190" y="2131187"/>
                  </a:lnTo>
                  <a:lnTo>
                    <a:pt x="3481197" y="2105787"/>
                  </a:lnTo>
                  <a:lnTo>
                    <a:pt x="3481451" y="2105787"/>
                  </a:lnTo>
                  <a:lnTo>
                    <a:pt x="3411982" y="2080387"/>
                  </a:lnTo>
                  <a:lnTo>
                    <a:pt x="3412109" y="2080387"/>
                  </a:lnTo>
                  <a:lnTo>
                    <a:pt x="3344672" y="2042287"/>
                  </a:lnTo>
                  <a:lnTo>
                    <a:pt x="3344799" y="2042287"/>
                  </a:lnTo>
                  <a:lnTo>
                    <a:pt x="3279267" y="2016887"/>
                  </a:lnTo>
                  <a:lnTo>
                    <a:pt x="3279521" y="2016887"/>
                  </a:lnTo>
                  <a:lnTo>
                    <a:pt x="3216148" y="1978787"/>
                  </a:lnTo>
                  <a:lnTo>
                    <a:pt x="3216275" y="1978787"/>
                  </a:lnTo>
                  <a:lnTo>
                    <a:pt x="3155315" y="1940687"/>
                  </a:lnTo>
                  <a:lnTo>
                    <a:pt x="3155569" y="1940687"/>
                  </a:lnTo>
                  <a:lnTo>
                    <a:pt x="3097149" y="1902587"/>
                  </a:lnTo>
                  <a:lnTo>
                    <a:pt x="3097276" y="1902587"/>
                  </a:lnTo>
                  <a:lnTo>
                    <a:pt x="3041523" y="1864487"/>
                  </a:lnTo>
                  <a:lnTo>
                    <a:pt x="3041650" y="1864487"/>
                  </a:lnTo>
                  <a:lnTo>
                    <a:pt x="2988691" y="1826387"/>
                  </a:lnTo>
                  <a:lnTo>
                    <a:pt x="2988818" y="1826387"/>
                  </a:lnTo>
                  <a:lnTo>
                    <a:pt x="2938780" y="1788287"/>
                  </a:lnTo>
                  <a:lnTo>
                    <a:pt x="2938907" y="1788287"/>
                  </a:lnTo>
                  <a:lnTo>
                    <a:pt x="2891917" y="1750187"/>
                  </a:lnTo>
                  <a:lnTo>
                    <a:pt x="2892171" y="1750187"/>
                  </a:lnTo>
                  <a:lnTo>
                    <a:pt x="2848356" y="1699387"/>
                  </a:lnTo>
                  <a:lnTo>
                    <a:pt x="2848610" y="1699387"/>
                  </a:lnTo>
                  <a:lnTo>
                    <a:pt x="2808351" y="1661287"/>
                  </a:lnTo>
                  <a:lnTo>
                    <a:pt x="2808605" y="1661287"/>
                  </a:lnTo>
                  <a:lnTo>
                    <a:pt x="2771902" y="1610487"/>
                  </a:lnTo>
                  <a:lnTo>
                    <a:pt x="2772156" y="1610487"/>
                  </a:lnTo>
                  <a:lnTo>
                    <a:pt x="2739136" y="1559687"/>
                  </a:lnTo>
                  <a:lnTo>
                    <a:pt x="2739390" y="1559687"/>
                  </a:lnTo>
                  <a:lnTo>
                    <a:pt x="2710307" y="1521587"/>
                  </a:lnTo>
                  <a:lnTo>
                    <a:pt x="2710434" y="1521587"/>
                  </a:lnTo>
                  <a:lnTo>
                    <a:pt x="2685542" y="1470787"/>
                  </a:lnTo>
                  <a:lnTo>
                    <a:pt x="2685669" y="1470787"/>
                  </a:lnTo>
                  <a:lnTo>
                    <a:pt x="2664841" y="1419987"/>
                  </a:lnTo>
                  <a:lnTo>
                    <a:pt x="2665095" y="1419987"/>
                  </a:lnTo>
                  <a:lnTo>
                    <a:pt x="2648585" y="1369187"/>
                  </a:lnTo>
                  <a:lnTo>
                    <a:pt x="2648712" y="1369187"/>
                  </a:lnTo>
                  <a:lnTo>
                    <a:pt x="2636774" y="1331087"/>
                  </a:lnTo>
                  <a:lnTo>
                    <a:pt x="2629535" y="1280287"/>
                  </a:lnTo>
                  <a:lnTo>
                    <a:pt x="2629662" y="1280287"/>
                  </a:lnTo>
                  <a:lnTo>
                    <a:pt x="2626868" y="1229487"/>
                  </a:lnTo>
                  <a:lnTo>
                    <a:pt x="2624963" y="1178687"/>
                  </a:lnTo>
                  <a:lnTo>
                    <a:pt x="2619375" y="1127887"/>
                  </a:lnTo>
                  <a:lnTo>
                    <a:pt x="2610231" y="1077087"/>
                  </a:lnTo>
                  <a:lnTo>
                    <a:pt x="2597404" y="1026287"/>
                  </a:lnTo>
                  <a:lnTo>
                    <a:pt x="2581275" y="988187"/>
                  </a:lnTo>
                  <a:lnTo>
                    <a:pt x="2572004" y="962787"/>
                  </a:lnTo>
                  <a:lnTo>
                    <a:pt x="2551049" y="911987"/>
                  </a:lnTo>
                  <a:lnTo>
                    <a:pt x="2526919" y="861187"/>
                  </a:lnTo>
                  <a:lnTo>
                    <a:pt x="2499995" y="810387"/>
                  </a:lnTo>
                  <a:lnTo>
                    <a:pt x="2485517" y="797687"/>
                  </a:lnTo>
                  <a:lnTo>
                    <a:pt x="2470277" y="772287"/>
                  </a:lnTo>
                  <a:lnTo>
                    <a:pt x="2454275" y="746887"/>
                  </a:lnTo>
                  <a:lnTo>
                    <a:pt x="2437765" y="721487"/>
                  </a:lnTo>
                  <a:lnTo>
                    <a:pt x="2420493" y="708787"/>
                  </a:lnTo>
                  <a:lnTo>
                    <a:pt x="2402713" y="683387"/>
                  </a:lnTo>
                  <a:lnTo>
                    <a:pt x="2384171" y="657987"/>
                  </a:lnTo>
                  <a:lnTo>
                    <a:pt x="2365248" y="645287"/>
                  </a:lnTo>
                  <a:lnTo>
                    <a:pt x="2345563" y="619887"/>
                  </a:lnTo>
                  <a:lnTo>
                    <a:pt x="2304542" y="581787"/>
                  </a:lnTo>
                  <a:lnTo>
                    <a:pt x="2261489" y="543687"/>
                  </a:lnTo>
                  <a:lnTo>
                    <a:pt x="2216277" y="505587"/>
                  </a:lnTo>
                  <a:lnTo>
                    <a:pt x="2169160" y="467487"/>
                  </a:lnTo>
                  <a:lnTo>
                    <a:pt x="2120265" y="429387"/>
                  </a:lnTo>
                  <a:lnTo>
                    <a:pt x="2069719" y="403987"/>
                  </a:lnTo>
                  <a:lnTo>
                    <a:pt x="2017522" y="365887"/>
                  </a:lnTo>
                  <a:lnTo>
                    <a:pt x="1963928" y="340487"/>
                  </a:lnTo>
                  <a:lnTo>
                    <a:pt x="1853057" y="289687"/>
                  </a:lnTo>
                  <a:lnTo>
                    <a:pt x="1737614" y="238887"/>
                  </a:lnTo>
                  <a:lnTo>
                    <a:pt x="1708150" y="238887"/>
                  </a:lnTo>
                  <a:lnTo>
                    <a:pt x="1648841" y="213487"/>
                  </a:lnTo>
                  <a:lnTo>
                    <a:pt x="1618869" y="213487"/>
                  </a:lnTo>
                  <a:lnTo>
                    <a:pt x="1588770" y="200787"/>
                  </a:lnTo>
                  <a:lnTo>
                    <a:pt x="1558544" y="200787"/>
                  </a:lnTo>
                  <a:lnTo>
                    <a:pt x="1528191" y="188087"/>
                  </a:lnTo>
                  <a:lnTo>
                    <a:pt x="1497838" y="188087"/>
                  </a:lnTo>
                  <a:lnTo>
                    <a:pt x="1467231" y="175387"/>
                  </a:lnTo>
                  <a:lnTo>
                    <a:pt x="1077315" y="175387"/>
                  </a:lnTo>
                  <a:lnTo>
                    <a:pt x="1626997" y="134493"/>
                  </a:lnTo>
                  <a:lnTo>
                    <a:pt x="1712976" y="129159"/>
                  </a:lnTo>
                  <a:lnTo>
                    <a:pt x="1979549" y="113665"/>
                  </a:lnTo>
                  <a:lnTo>
                    <a:pt x="2164207" y="104013"/>
                  </a:lnTo>
                  <a:lnTo>
                    <a:pt x="3155950" y="65659"/>
                  </a:lnTo>
                  <a:lnTo>
                    <a:pt x="3576574" y="55372"/>
                  </a:lnTo>
                  <a:lnTo>
                    <a:pt x="3790188" y="51435"/>
                  </a:lnTo>
                  <a:lnTo>
                    <a:pt x="4581487" y="44386"/>
                  </a:lnTo>
                  <a:lnTo>
                    <a:pt x="4581652" y="76200"/>
                  </a:lnTo>
                  <a:lnTo>
                    <a:pt x="4657598" y="377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532591" y="1686419"/>
            <a:ext cx="4896536" cy="1242750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 marR="3698">
              <a:lnSpc>
                <a:spcPct val="120000"/>
              </a:lnSpc>
              <a:spcBef>
                <a:spcPts val="73"/>
              </a:spcBef>
            </a:pPr>
            <a:r>
              <a:rPr sz="1675" dirty="0">
                <a:latin typeface="Calibri"/>
                <a:cs typeface="Calibri"/>
              </a:rPr>
              <a:t>The </a:t>
            </a:r>
            <a:r>
              <a:rPr sz="1675" spc="-4" dirty="0">
                <a:latin typeface="Calibri"/>
                <a:cs typeface="Calibri"/>
              </a:rPr>
              <a:t>only new</a:t>
            </a:r>
            <a:r>
              <a:rPr sz="1675" spc="8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part</a:t>
            </a:r>
            <a:r>
              <a:rPr sz="1675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is</a:t>
            </a:r>
            <a:r>
              <a:rPr sz="1675" dirty="0">
                <a:latin typeface="Calibri"/>
                <a:cs typeface="Calibri"/>
              </a:rPr>
              <a:t> attention</a:t>
            </a:r>
            <a:r>
              <a:rPr sz="1675" spc="11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from</a:t>
            </a:r>
            <a:r>
              <a:rPr sz="1675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decoder </a:t>
            </a:r>
            <a:r>
              <a:rPr sz="1675" dirty="0">
                <a:latin typeface="Calibri"/>
                <a:cs typeface="Calibri"/>
              </a:rPr>
              <a:t>to</a:t>
            </a:r>
            <a:r>
              <a:rPr sz="1675" spc="-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encoder. </a:t>
            </a:r>
            <a:r>
              <a:rPr sz="1675" spc="-368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Like</a:t>
            </a:r>
            <a:r>
              <a:rPr sz="1675" spc="-8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we </a:t>
            </a:r>
            <a:r>
              <a:rPr sz="1675" spc="-4" dirty="0">
                <a:latin typeface="Calibri"/>
                <a:cs typeface="Calibri"/>
              </a:rPr>
              <a:t>saw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lang="en-US" sz="1675" spc="4" dirty="0">
                <a:latin typeface="Calibri"/>
                <a:cs typeface="Calibri"/>
              </a:rPr>
              <a:t>in previous lecture</a:t>
            </a:r>
            <a:r>
              <a:rPr sz="1675" dirty="0">
                <a:latin typeface="Calibri"/>
                <a:cs typeface="Calibri"/>
              </a:rPr>
              <a:t>!</a:t>
            </a:r>
          </a:p>
          <a:p>
            <a:pPr marL="1502831" marR="2422743" algn="ctr">
              <a:spcBef>
                <a:spcPts val="1321"/>
              </a:spcBef>
            </a:pPr>
            <a:r>
              <a:rPr sz="1456" spc="33" dirty="0">
                <a:latin typeface="Calibri"/>
                <a:cs typeface="Calibri"/>
              </a:rPr>
              <a:t>Tra</a:t>
            </a:r>
            <a:r>
              <a:rPr sz="1456" spc="29" dirty="0">
                <a:latin typeface="Calibri"/>
                <a:cs typeface="Calibri"/>
              </a:rPr>
              <a:t>n</a:t>
            </a:r>
            <a:r>
              <a:rPr sz="1456" spc="11" dirty="0">
                <a:latin typeface="Calibri"/>
                <a:cs typeface="Calibri"/>
              </a:rPr>
              <a:t>sf</a:t>
            </a:r>
            <a:r>
              <a:rPr sz="1456" spc="22" dirty="0">
                <a:latin typeface="Calibri"/>
                <a:cs typeface="Calibri"/>
              </a:rPr>
              <a:t>o</a:t>
            </a:r>
            <a:r>
              <a:rPr sz="1456" spc="8" dirty="0">
                <a:latin typeface="Calibri"/>
                <a:cs typeface="Calibri"/>
              </a:rPr>
              <a:t>rmer  </a:t>
            </a:r>
            <a:r>
              <a:rPr sz="1456" spc="26" dirty="0">
                <a:latin typeface="Calibri"/>
                <a:cs typeface="Calibri"/>
              </a:rPr>
              <a:t>Encoder</a:t>
            </a:r>
            <a:endParaRPr sz="1456" dirty="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807482" y="5478547"/>
            <a:ext cx="1680715" cy="608602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947" spc="-4" dirty="0">
                <a:solidFill>
                  <a:srgbClr val="8B1515"/>
                </a:solidFill>
                <a:latin typeface="Calibri"/>
                <a:cs typeface="Calibri"/>
              </a:rPr>
              <a:t>[output</a:t>
            </a:r>
            <a:r>
              <a:rPr sz="1947" spc="-48" dirty="0">
                <a:solidFill>
                  <a:srgbClr val="8B1515"/>
                </a:solidFill>
                <a:latin typeface="Calibri"/>
                <a:cs typeface="Calibri"/>
              </a:rPr>
              <a:t> </a:t>
            </a:r>
            <a:r>
              <a:rPr sz="1947" spc="-4" dirty="0">
                <a:solidFill>
                  <a:srgbClr val="8B1515"/>
                </a:solidFill>
                <a:latin typeface="Calibri"/>
                <a:cs typeface="Calibri"/>
              </a:rPr>
              <a:t>sequence]</a:t>
            </a:r>
            <a:endParaRPr sz="1947">
              <a:latin typeface="Calibri"/>
              <a:cs typeface="Calibri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6483467" y="1835908"/>
            <a:ext cx="171030" cy="222339"/>
            <a:chOff x="8721852" y="1240510"/>
            <a:chExt cx="234950" cy="305435"/>
          </a:xfrm>
        </p:grpSpPr>
        <p:pic>
          <p:nvPicPr>
            <p:cNvPr id="37" name="object 3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21852" y="1240510"/>
              <a:ext cx="234670" cy="304825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03386" y="1340358"/>
              <a:ext cx="76200" cy="146684"/>
            </a:xfrm>
            <a:prstGeom prst="rect">
              <a:avLst/>
            </a:prstGeom>
          </p:spPr>
        </p:pic>
      </p:grpSp>
      <p:sp>
        <p:nvSpPr>
          <p:cNvPr id="39" name="object 39"/>
          <p:cNvSpPr txBox="1"/>
          <p:nvPr/>
        </p:nvSpPr>
        <p:spPr>
          <a:xfrm>
            <a:off x="6113210" y="1658297"/>
            <a:ext cx="930494" cy="210929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310" dirty="0">
                <a:solidFill>
                  <a:srgbClr val="8B1515"/>
                </a:solidFill>
                <a:latin typeface="Calibri"/>
                <a:cs typeface="Calibri"/>
              </a:rPr>
              <a:t>[p</a:t>
            </a:r>
            <a:r>
              <a:rPr sz="1310" spc="-22" dirty="0">
                <a:solidFill>
                  <a:srgbClr val="8B1515"/>
                </a:solidFill>
                <a:latin typeface="Calibri"/>
                <a:cs typeface="Calibri"/>
              </a:rPr>
              <a:t>r</a:t>
            </a:r>
            <a:r>
              <a:rPr sz="1310" dirty="0">
                <a:solidFill>
                  <a:srgbClr val="8B1515"/>
                </a:solidFill>
                <a:latin typeface="Calibri"/>
                <a:cs typeface="Calibri"/>
              </a:rPr>
              <a:t>edi</a:t>
            </a:r>
            <a:r>
              <a:rPr sz="1310" spc="-8" dirty="0">
                <a:solidFill>
                  <a:srgbClr val="8B1515"/>
                </a:solidFill>
                <a:latin typeface="Calibri"/>
                <a:cs typeface="Calibri"/>
              </a:rPr>
              <a:t>c</a:t>
            </a:r>
            <a:r>
              <a:rPr sz="1310" dirty="0">
                <a:solidFill>
                  <a:srgbClr val="8B1515"/>
                </a:solidFill>
                <a:latin typeface="Calibri"/>
                <a:cs typeface="Calibri"/>
              </a:rPr>
              <a:t>t</a:t>
            </a:r>
            <a:r>
              <a:rPr sz="1310" spc="-11" dirty="0">
                <a:solidFill>
                  <a:srgbClr val="8B1515"/>
                </a:solidFill>
                <a:latin typeface="Calibri"/>
                <a:cs typeface="Calibri"/>
              </a:rPr>
              <a:t>i</a:t>
            </a:r>
            <a:r>
              <a:rPr sz="1310" spc="-4" dirty="0">
                <a:solidFill>
                  <a:srgbClr val="8B1515"/>
                </a:solidFill>
                <a:latin typeface="Calibri"/>
                <a:cs typeface="Calibri"/>
              </a:rPr>
              <a:t>ons!]</a:t>
            </a:r>
            <a:endParaRPr sz="1310">
              <a:latin typeface="Calibri"/>
              <a:cs typeface="Calibri"/>
            </a:endParaRPr>
          </a:p>
        </p:txBody>
      </p:sp>
      <p:pic>
        <p:nvPicPr>
          <p:cNvPr id="40" name="object 4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743274" y="2679057"/>
            <a:ext cx="3665332" cy="2299380"/>
          </a:xfrm>
          <a:prstGeom prst="rect">
            <a:avLst/>
          </a:prstGeom>
        </p:spPr>
      </p:pic>
      <p:sp>
        <p:nvSpPr>
          <p:cNvPr id="41" name="object 41"/>
          <p:cNvSpPr txBox="1"/>
          <p:nvPr/>
        </p:nvSpPr>
        <p:spPr>
          <a:xfrm>
            <a:off x="5481970" y="2665375"/>
            <a:ext cx="2389795" cy="2036813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496938">
              <a:spcBef>
                <a:spcPts val="73"/>
              </a:spcBef>
            </a:pPr>
            <a:r>
              <a:rPr sz="1310" spc="26" dirty="0">
                <a:latin typeface="Calibri"/>
                <a:cs typeface="Calibri"/>
              </a:rPr>
              <a:t>Residual</a:t>
            </a:r>
            <a:r>
              <a:rPr sz="1310" spc="-51" dirty="0">
                <a:latin typeface="Calibri"/>
                <a:cs typeface="Calibri"/>
              </a:rPr>
              <a:t> </a:t>
            </a:r>
            <a:r>
              <a:rPr sz="1310" spc="-4" dirty="0">
                <a:latin typeface="Calibri"/>
                <a:cs typeface="Calibri"/>
              </a:rPr>
              <a:t>+</a:t>
            </a:r>
            <a:r>
              <a:rPr sz="1310" spc="-44" dirty="0">
                <a:latin typeface="Calibri"/>
                <a:cs typeface="Calibri"/>
              </a:rPr>
              <a:t> </a:t>
            </a:r>
            <a:r>
              <a:rPr sz="1310" spc="19" dirty="0">
                <a:latin typeface="Calibri"/>
                <a:cs typeface="Calibri"/>
              </a:rPr>
              <a:t>LayerNorm</a:t>
            </a:r>
            <a:endParaRPr sz="1310">
              <a:latin typeface="Calibri"/>
              <a:cs typeface="Calibri"/>
            </a:endParaRPr>
          </a:p>
          <a:p>
            <a:pPr marL="771062">
              <a:spcBef>
                <a:spcPts val="1284"/>
              </a:spcBef>
            </a:pPr>
            <a:r>
              <a:rPr sz="1310" spc="15" dirty="0">
                <a:latin typeface="Calibri"/>
                <a:cs typeface="Calibri"/>
              </a:rPr>
              <a:t>Feed-Forward</a:t>
            </a:r>
            <a:endParaRPr sz="1310">
              <a:latin typeface="Calibri"/>
              <a:cs typeface="Calibri"/>
            </a:endParaRPr>
          </a:p>
          <a:p>
            <a:pPr marL="275049" marR="194614" indent="195077">
              <a:lnSpc>
                <a:spcPct val="181800"/>
              </a:lnSpc>
              <a:spcBef>
                <a:spcPts val="29"/>
              </a:spcBef>
            </a:pPr>
            <a:r>
              <a:rPr sz="1310" spc="26" dirty="0">
                <a:latin typeface="Calibri"/>
                <a:cs typeface="Calibri"/>
              </a:rPr>
              <a:t>Residual </a:t>
            </a:r>
            <a:r>
              <a:rPr sz="1310" spc="-4" dirty="0">
                <a:latin typeface="Calibri"/>
                <a:cs typeface="Calibri"/>
              </a:rPr>
              <a:t>+ </a:t>
            </a:r>
            <a:r>
              <a:rPr sz="1310" spc="19" dirty="0">
                <a:latin typeface="Calibri"/>
                <a:cs typeface="Calibri"/>
              </a:rPr>
              <a:t>LayerNorm </a:t>
            </a:r>
            <a:r>
              <a:rPr sz="1310" spc="22" dirty="0">
                <a:latin typeface="Calibri"/>
                <a:cs typeface="Calibri"/>
              </a:rPr>
              <a:t> </a:t>
            </a:r>
            <a:r>
              <a:rPr sz="1310" dirty="0">
                <a:latin typeface="Calibri"/>
                <a:cs typeface="Calibri"/>
              </a:rPr>
              <a:t>Multi-Head</a:t>
            </a:r>
            <a:r>
              <a:rPr sz="1310" spc="-29" dirty="0">
                <a:latin typeface="Calibri"/>
                <a:cs typeface="Calibri"/>
              </a:rPr>
              <a:t> </a:t>
            </a:r>
            <a:r>
              <a:rPr sz="1310" b="1" spc="19" dirty="0">
                <a:latin typeface="Calibri"/>
                <a:cs typeface="Calibri"/>
              </a:rPr>
              <a:t>Cross</a:t>
            </a:r>
            <a:r>
              <a:rPr sz="1310" spc="19" dirty="0">
                <a:latin typeface="Calibri"/>
                <a:cs typeface="Calibri"/>
              </a:rPr>
              <a:t>-Attention</a:t>
            </a:r>
            <a:endParaRPr sz="1310">
              <a:latin typeface="Calibri"/>
              <a:cs typeface="Calibri"/>
            </a:endParaRPr>
          </a:p>
          <a:p>
            <a:pPr marL="470588">
              <a:spcBef>
                <a:spcPts val="1347"/>
              </a:spcBef>
            </a:pPr>
            <a:r>
              <a:rPr sz="1310" spc="26" dirty="0">
                <a:latin typeface="Calibri"/>
                <a:cs typeface="Calibri"/>
              </a:rPr>
              <a:t>Residual</a:t>
            </a:r>
            <a:r>
              <a:rPr sz="1310" spc="-51" dirty="0">
                <a:latin typeface="Calibri"/>
                <a:cs typeface="Calibri"/>
              </a:rPr>
              <a:t> </a:t>
            </a:r>
            <a:r>
              <a:rPr sz="1310" spc="-4" dirty="0">
                <a:latin typeface="Calibri"/>
                <a:cs typeface="Calibri"/>
              </a:rPr>
              <a:t>+</a:t>
            </a:r>
            <a:r>
              <a:rPr sz="1310" spc="-44" dirty="0">
                <a:latin typeface="Calibri"/>
                <a:cs typeface="Calibri"/>
              </a:rPr>
              <a:t> </a:t>
            </a:r>
            <a:r>
              <a:rPr sz="1310" spc="19" dirty="0">
                <a:latin typeface="Calibri"/>
                <a:cs typeface="Calibri"/>
              </a:rPr>
              <a:t>LayerNorm</a:t>
            </a:r>
            <a:endParaRPr sz="1310">
              <a:latin typeface="Calibri"/>
              <a:cs typeface="Calibri"/>
            </a:endParaRPr>
          </a:p>
          <a:p>
            <a:pPr marL="9246">
              <a:spcBef>
                <a:spcPts val="1242"/>
              </a:spcBef>
            </a:pPr>
            <a:r>
              <a:rPr sz="1310" b="1" spc="15" dirty="0">
                <a:latin typeface="Calibri"/>
                <a:cs typeface="Calibri"/>
              </a:rPr>
              <a:t>Masked</a:t>
            </a:r>
            <a:r>
              <a:rPr sz="1310" b="1" spc="-33" dirty="0">
                <a:latin typeface="Calibri"/>
                <a:cs typeface="Calibri"/>
              </a:rPr>
              <a:t> </a:t>
            </a:r>
            <a:r>
              <a:rPr sz="1310" spc="4" dirty="0">
                <a:latin typeface="Calibri"/>
                <a:cs typeface="Calibri"/>
              </a:rPr>
              <a:t>Multi-Head</a:t>
            </a:r>
            <a:r>
              <a:rPr sz="1310" spc="-44" dirty="0">
                <a:latin typeface="Calibri"/>
                <a:cs typeface="Calibri"/>
              </a:rPr>
              <a:t> </a:t>
            </a:r>
            <a:r>
              <a:rPr sz="1310" spc="11" dirty="0">
                <a:latin typeface="Calibri"/>
                <a:cs typeface="Calibri"/>
              </a:rPr>
              <a:t>Self-Attention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7A4FD85-E4A9-41D3-8129-6CD529425D23}"/>
              </a:ext>
            </a:extLst>
          </p:cNvPr>
          <p:cNvSpPr txBox="1"/>
          <p:nvPr/>
        </p:nvSpPr>
        <p:spPr>
          <a:xfrm>
            <a:off x="134471" y="6488295"/>
            <a:ext cx="909223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7553">
              <a:defRPr/>
            </a:pPr>
            <a:r>
              <a:rPr lang="en-US" sz="1165" dirty="0">
                <a:solidFill>
                  <a:prstClr val="black"/>
                </a:solidFill>
                <a:latin typeface="Calibri"/>
              </a:rPr>
              <a:t>John Hewitt</a:t>
            </a:r>
          </a:p>
        </p:txBody>
      </p:sp>
      <p:sp>
        <p:nvSpPr>
          <p:cNvPr id="46" name="Title 52">
            <a:extLst>
              <a:ext uri="{FF2B5EF4-FFF2-40B4-BE49-F238E27FC236}">
                <a16:creationId xmlns:a16="http://schemas.microsoft.com/office/drawing/2014/main" id="{5F4C85AB-7D90-4446-8B41-D4B65DE26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347" y="222578"/>
            <a:ext cx="8109277" cy="955918"/>
          </a:xfrm>
        </p:spPr>
        <p:txBody>
          <a:bodyPr/>
          <a:lstStyle/>
          <a:p>
            <a:r>
              <a:rPr lang="en-US" sz="3106" spc="4" dirty="0">
                <a:latin typeface="Calibri"/>
                <a:cs typeface="Calibri"/>
              </a:rPr>
              <a:t>The Transformer</a:t>
            </a:r>
            <a:r>
              <a:rPr lang="en-US" sz="3106" dirty="0">
                <a:latin typeface="Calibri"/>
                <a:cs typeface="Calibri"/>
              </a:rPr>
              <a:t> </a:t>
            </a:r>
            <a:r>
              <a:rPr lang="en-US" sz="3106" spc="4" dirty="0">
                <a:latin typeface="Calibri"/>
                <a:cs typeface="Calibri"/>
              </a:rPr>
              <a:t>Encoder-Decoder </a:t>
            </a:r>
            <a:br>
              <a:rPr lang="en-US" sz="3106" spc="4" dirty="0">
                <a:latin typeface="Calibri"/>
                <a:cs typeface="Calibri"/>
              </a:rPr>
            </a:br>
            <a:r>
              <a:rPr lang="en-US" sz="3106" u="heavy" spc="8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12"/>
              </a:rPr>
              <a:t>[Vaswani</a:t>
            </a:r>
            <a:r>
              <a:rPr lang="en-US" sz="3106" u="heavy" spc="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12"/>
              </a:rPr>
              <a:t> et </a:t>
            </a:r>
            <a:r>
              <a:rPr lang="en-US" sz="3106" u="heavy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12"/>
              </a:rPr>
              <a:t>al., </a:t>
            </a:r>
            <a:r>
              <a:rPr lang="en-US" sz="3106" u="heavy" spc="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12"/>
              </a:rPr>
              <a:t>2017]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025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91AF38D-EA4F-4ADB-841F-432853EB3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222146"/>
            <a:ext cx="8109585" cy="955918"/>
          </a:xfrm>
        </p:spPr>
        <p:txBody>
          <a:bodyPr/>
          <a:lstStyle/>
          <a:p>
            <a:r>
              <a:rPr lang="en-US" sz="3106" spc="4" dirty="0">
                <a:latin typeface="Calibri"/>
                <a:cs typeface="Calibri"/>
              </a:rPr>
              <a:t>The Transformer</a:t>
            </a:r>
            <a:r>
              <a:rPr lang="en-US" sz="3106" dirty="0">
                <a:latin typeface="Calibri"/>
                <a:cs typeface="Calibri"/>
              </a:rPr>
              <a:t> </a:t>
            </a:r>
            <a:r>
              <a:rPr lang="en-US" sz="3106" spc="4" dirty="0">
                <a:latin typeface="Calibri"/>
                <a:cs typeface="Calibri"/>
              </a:rPr>
              <a:t>Decoder:</a:t>
            </a:r>
            <a:r>
              <a:rPr lang="en-US" sz="3106" spc="15" dirty="0">
                <a:latin typeface="Calibri"/>
                <a:cs typeface="Calibri"/>
              </a:rPr>
              <a:t> </a:t>
            </a:r>
            <a:br>
              <a:rPr lang="en-US" sz="3106" spc="15" dirty="0">
                <a:latin typeface="Calibri"/>
                <a:cs typeface="Calibri"/>
              </a:rPr>
            </a:br>
            <a:r>
              <a:rPr lang="en-US" sz="3106" spc="4" dirty="0"/>
              <a:t>Cross-attention</a:t>
            </a:r>
            <a:r>
              <a:rPr lang="en-US" sz="3106" spc="37" dirty="0"/>
              <a:t> </a:t>
            </a:r>
            <a:r>
              <a:rPr lang="en-US" sz="3106" spc="4" dirty="0"/>
              <a:t>(details)</a:t>
            </a:r>
            <a:endParaRPr lang="en-US" dirty="0"/>
          </a:p>
        </p:txBody>
      </p:sp>
      <p:sp>
        <p:nvSpPr>
          <p:cNvPr id="3" name="object 3"/>
          <p:cNvSpPr txBox="1"/>
          <p:nvPr/>
        </p:nvSpPr>
        <p:spPr>
          <a:xfrm>
            <a:off x="890774" y="1777223"/>
            <a:ext cx="7956524" cy="2134742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295851" indent="-250086">
              <a:spcBef>
                <a:spcPts val="77"/>
              </a:spcBef>
              <a:buClr>
                <a:srgbClr val="8B1515"/>
              </a:buClr>
              <a:buFont typeface="Times New Roman"/>
              <a:buChar char="•"/>
              <a:tabLst>
                <a:tab pos="295389" algn="l"/>
                <a:tab pos="296313" algn="l"/>
              </a:tabLst>
            </a:pPr>
            <a:r>
              <a:rPr sz="1675" dirty="0">
                <a:latin typeface="Calibri"/>
                <a:cs typeface="Calibri"/>
              </a:rPr>
              <a:t>We </a:t>
            </a:r>
            <a:r>
              <a:rPr sz="1675" spc="-4" dirty="0">
                <a:latin typeface="Calibri"/>
                <a:cs typeface="Calibri"/>
              </a:rPr>
              <a:t>saw</a:t>
            </a:r>
            <a:r>
              <a:rPr sz="1675" dirty="0">
                <a:latin typeface="Calibri"/>
                <a:cs typeface="Calibri"/>
              </a:rPr>
              <a:t> self-attention</a:t>
            </a:r>
            <a:r>
              <a:rPr sz="1675" spc="-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is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when</a:t>
            </a:r>
            <a:r>
              <a:rPr sz="1675" spc="8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keys,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queries,</a:t>
            </a:r>
            <a:r>
              <a:rPr sz="1675" dirty="0">
                <a:latin typeface="Calibri"/>
                <a:cs typeface="Calibri"/>
              </a:rPr>
              <a:t> and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values</a:t>
            </a:r>
            <a:r>
              <a:rPr sz="1675" spc="-11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come</a:t>
            </a:r>
            <a:r>
              <a:rPr sz="1675" spc="8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from</a:t>
            </a:r>
            <a:r>
              <a:rPr sz="1675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the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same</a:t>
            </a:r>
            <a:r>
              <a:rPr lang="en-US" sz="1675" spc="-4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source.</a:t>
            </a:r>
            <a:endParaRPr sz="1675" dirty="0">
              <a:latin typeface="Calibri"/>
              <a:cs typeface="Calibri"/>
            </a:endParaRPr>
          </a:p>
          <a:p>
            <a:pPr marL="295851" indent="-250086">
              <a:spcBef>
                <a:spcPts val="401"/>
              </a:spcBef>
              <a:buClr>
                <a:srgbClr val="8B1515"/>
              </a:buClr>
              <a:buFont typeface="Times New Roman"/>
              <a:buChar char="•"/>
              <a:tabLst>
                <a:tab pos="295389" algn="l"/>
                <a:tab pos="296313" algn="l"/>
              </a:tabLst>
            </a:pPr>
            <a:r>
              <a:rPr sz="1675" dirty="0">
                <a:latin typeface="Calibri"/>
                <a:cs typeface="Calibri"/>
              </a:rPr>
              <a:t>In the</a:t>
            </a:r>
            <a:r>
              <a:rPr sz="1675" spc="8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decoder,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we have</a:t>
            </a:r>
            <a:r>
              <a:rPr sz="1675" spc="8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attention</a:t>
            </a:r>
            <a:r>
              <a:rPr sz="1675" spc="8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that</a:t>
            </a:r>
            <a:r>
              <a:rPr sz="1675" spc="11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looks</a:t>
            </a:r>
            <a:r>
              <a:rPr sz="1675" dirty="0">
                <a:latin typeface="Calibri"/>
                <a:cs typeface="Calibri"/>
              </a:rPr>
              <a:t> more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like</a:t>
            </a:r>
            <a:r>
              <a:rPr sz="1675" spc="8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what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we</a:t>
            </a:r>
            <a:r>
              <a:rPr sz="1675" spc="8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saw</a:t>
            </a:r>
            <a:r>
              <a:rPr sz="1675" dirty="0">
                <a:latin typeface="Calibri"/>
                <a:cs typeface="Calibri"/>
              </a:rPr>
              <a:t> last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week.</a:t>
            </a:r>
          </a:p>
          <a:p>
            <a:pPr marL="295851" indent="-250086">
              <a:spcBef>
                <a:spcPts val="466"/>
              </a:spcBef>
              <a:buClr>
                <a:srgbClr val="8B1515"/>
              </a:buClr>
              <a:buFont typeface="Times New Roman"/>
              <a:buChar char="•"/>
              <a:tabLst>
                <a:tab pos="295389" algn="l"/>
                <a:tab pos="296313" algn="l"/>
                <a:tab pos="5882351" algn="l"/>
              </a:tabLst>
            </a:pPr>
            <a:r>
              <a:rPr sz="1675" dirty="0">
                <a:latin typeface="Calibri"/>
                <a:cs typeface="Calibri"/>
              </a:rPr>
              <a:t>Let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spc="26" dirty="0">
                <a:latin typeface="Cambria Math"/>
                <a:cs typeface="Cambria Math"/>
              </a:rPr>
              <a:t>ℎ</a:t>
            </a:r>
            <a:r>
              <a:rPr sz="1802" spc="38" baseline="-15151" dirty="0">
                <a:latin typeface="Cambria Math"/>
                <a:cs typeface="Cambria Math"/>
              </a:rPr>
              <a:t>1</a:t>
            </a:r>
            <a:r>
              <a:rPr sz="1675" spc="26" dirty="0">
                <a:latin typeface="Cambria Math"/>
                <a:cs typeface="Cambria Math"/>
              </a:rPr>
              <a:t>,</a:t>
            </a:r>
            <a:r>
              <a:rPr sz="1675" spc="-91" dirty="0">
                <a:latin typeface="Cambria Math"/>
                <a:cs typeface="Cambria Math"/>
              </a:rPr>
              <a:t> </a:t>
            </a:r>
            <a:r>
              <a:rPr sz="1675" dirty="0">
                <a:latin typeface="Cambria Math"/>
                <a:cs typeface="Cambria Math"/>
              </a:rPr>
              <a:t>…</a:t>
            </a:r>
            <a:r>
              <a:rPr sz="1675" spc="-87" dirty="0">
                <a:latin typeface="Cambria Math"/>
                <a:cs typeface="Cambria Math"/>
              </a:rPr>
              <a:t> </a:t>
            </a:r>
            <a:r>
              <a:rPr sz="1675" dirty="0">
                <a:latin typeface="Cambria Math"/>
                <a:cs typeface="Cambria Math"/>
              </a:rPr>
              <a:t>,</a:t>
            </a:r>
            <a:r>
              <a:rPr sz="1675" spc="-87" dirty="0">
                <a:latin typeface="Cambria Math"/>
                <a:cs typeface="Cambria Math"/>
              </a:rPr>
              <a:t> </a:t>
            </a:r>
            <a:r>
              <a:rPr sz="1675" spc="51" dirty="0">
                <a:latin typeface="Cambria Math"/>
                <a:cs typeface="Cambria Math"/>
              </a:rPr>
              <a:t>ℎ</a:t>
            </a:r>
            <a:r>
              <a:rPr sz="1802" spc="76" baseline="-15151" dirty="0">
                <a:latin typeface="Cambria Math"/>
                <a:cs typeface="Cambria Math"/>
              </a:rPr>
              <a:t>𝑇</a:t>
            </a:r>
            <a:r>
              <a:rPr sz="1802" spc="349" baseline="-15151" dirty="0">
                <a:latin typeface="Cambria Math"/>
                <a:cs typeface="Cambria Math"/>
              </a:rPr>
              <a:t> </a:t>
            </a:r>
            <a:r>
              <a:rPr sz="1675" spc="-4" dirty="0">
                <a:latin typeface="Calibri"/>
                <a:cs typeface="Calibri"/>
              </a:rPr>
              <a:t>be</a:t>
            </a:r>
            <a:r>
              <a:rPr sz="1675" spc="22" dirty="0">
                <a:latin typeface="Calibri"/>
                <a:cs typeface="Calibri"/>
              </a:rPr>
              <a:t> </a:t>
            </a:r>
            <a:r>
              <a:rPr sz="1675" b="1" dirty="0">
                <a:latin typeface="Calibri"/>
                <a:cs typeface="Calibri"/>
              </a:rPr>
              <a:t>output</a:t>
            </a:r>
            <a:r>
              <a:rPr sz="1675" b="1" spc="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vectors</a:t>
            </a:r>
            <a:r>
              <a:rPr sz="1675" spc="11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from</a:t>
            </a:r>
            <a:r>
              <a:rPr sz="1675" b="1" spc="8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the</a:t>
            </a:r>
            <a:r>
              <a:rPr sz="1675" spc="15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Transformer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b="1" spc="-4" dirty="0">
                <a:latin typeface="Calibri"/>
                <a:cs typeface="Calibri"/>
              </a:rPr>
              <a:t>encoder</a:t>
            </a:r>
            <a:r>
              <a:rPr sz="1675" spc="-4" dirty="0">
                <a:latin typeface="Calibri"/>
                <a:cs typeface="Calibri"/>
              </a:rPr>
              <a:t>;	</a:t>
            </a:r>
            <a:r>
              <a:rPr sz="1675" spc="11" dirty="0">
                <a:latin typeface="Cambria Math"/>
                <a:cs typeface="Cambria Math"/>
              </a:rPr>
              <a:t>𝑥</a:t>
            </a:r>
            <a:r>
              <a:rPr sz="1802" spc="17" baseline="-15151" dirty="0">
                <a:latin typeface="Cambria Math"/>
                <a:cs typeface="Cambria Math"/>
              </a:rPr>
              <a:t>𝑖  </a:t>
            </a:r>
            <a:r>
              <a:rPr sz="1675" dirty="0">
                <a:latin typeface="Cambria Math"/>
                <a:cs typeface="Cambria Math"/>
              </a:rPr>
              <a:t>∈</a:t>
            </a:r>
            <a:r>
              <a:rPr sz="1675" spc="77" dirty="0">
                <a:latin typeface="Cambria Math"/>
                <a:cs typeface="Cambria Math"/>
              </a:rPr>
              <a:t> </a:t>
            </a:r>
            <a:r>
              <a:rPr sz="1675" spc="44" dirty="0">
                <a:latin typeface="Cambria Math"/>
                <a:cs typeface="Cambria Math"/>
              </a:rPr>
              <a:t>ℝ</a:t>
            </a:r>
            <a:r>
              <a:rPr sz="1802" spc="65" baseline="28619" dirty="0">
                <a:latin typeface="Cambria Math"/>
                <a:cs typeface="Cambria Math"/>
              </a:rPr>
              <a:t>𝑑</a:t>
            </a:r>
            <a:endParaRPr sz="1802" baseline="28619" dirty="0">
              <a:latin typeface="Cambria Math"/>
              <a:cs typeface="Cambria Math"/>
            </a:endParaRPr>
          </a:p>
          <a:p>
            <a:pPr marL="295851" indent="-250086">
              <a:spcBef>
                <a:spcPts val="445"/>
              </a:spcBef>
              <a:buClr>
                <a:srgbClr val="8B1515"/>
              </a:buClr>
              <a:buFont typeface="Times New Roman"/>
              <a:buChar char="•"/>
              <a:tabLst>
                <a:tab pos="295389" algn="l"/>
                <a:tab pos="296313" algn="l"/>
              </a:tabLst>
            </a:pPr>
            <a:r>
              <a:rPr sz="1675" dirty="0">
                <a:latin typeface="Calibri"/>
                <a:cs typeface="Calibri"/>
              </a:rPr>
              <a:t>Let</a:t>
            </a:r>
            <a:r>
              <a:rPr sz="1675" spc="-4" dirty="0">
                <a:latin typeface="Calibri"/>
                <a:cs typeface="Calibri"/>
              </a:rPr>
              <a:t> </a:t>
            </a:r>
            <a:r>
              <a:rPr sz="1675" spc="11" dirty="0">
                <a:latin typeface="Cambria Math"/>
                <a:cs typeface="Cambria Math"/>
              </a:rPr>
              <a:t>𝑧</a:t>
            </a:r>
            <a:r>
              <a:rPr sz="1802" spc="17" baseline="-15151" dirty="0">
                <a:latin typeface="Cambria Math"/>
                <a:cs typeface="Cambria Math"/>
              </a:rPr>
              <a:t>1</a:t>
            </a:r>
            <a:r>
              <a:rPr sz="1675" spc="11" dirty="0">
                <a:latin typeface="Cambria Math"/>
                <a:cs typeface="Cambria Math"/>
              </a:rPr>
              <a:t>,</a:t>
            </a:r>
            <a:r>
              <a:rPr sz="1675" spc="-84" dirty="0">
                <a:latin typeface="Cambria Math"/>
                <a:cs typeface="Cambria Math"/>
              </a:rPr>
              <a:t> </a:t>
            </a:r>
            <a:r>
              <a:rPr sz="1675" dirty="0">
                <a:latin typeface="Cambria Math"/>
                <a:cs typeface="Cambria Math"/>
              </a:rPr>
              <a:t>…</a:t>
            </a:r>
            <a:r>
              <a:rPr sz="1675" spc="-102" dirty="0">
                <a:latin typeface="Cambria Math"/>
                <a:cs typeface="Cambria Math"/>
              </a:rPr>
              <a:t> </a:t>
            </a:r>
            <a:r>
              <a:rPr sz="1675" dirty="0">
                <a:latin typeface="Cambria Math"/>
                <a:cs typeface="Cambria Math"/>
              </a:rPr>
              <a:t>,</a:t>
            </a:r>
            <a:r>
              <a:rPr sz="1675" spc="-84" dirty="0">
                <a:latin typeface="Cambria Math"/>
                <a:cs typeface="Cambria Math"/>
              </a:rPr>
              <a:t> </a:t>
            </a:r>
            <a:r>
              <a:rPr sz="1675" spc="26" dirty="0">
                <a:latin typeface="Cambria Math"/>
                <a:cs typeface="Cambria Math"/>
              </a:rPr>
              <a:t>𝑧</a:t>
            </a:r>
            <a:r>
              <a:rPr sz="1802" spc="38" baseline="-15151" dirty="0">
                <a:latin typeface="Cambria Math"/>
                <a:cs typeface="Cambria Math"/>
              </a:rPr>
              <a:t>𝑇</a:t>
            </a:r>
            <a:r>
              <a:rPr sz="1802" spc="339" baseline="-15151" dirty="0">
                <a:latin typeface="Cambria Math"/>
                <a:cs typeface="Cambria Math"/>
              </a:rPr>
              <a:t> </a:t>
            </a:r>
            <a:r>
              <a:rPr sz="1675" spc="-4" dirty="0">
                <a:latin typeface="Calibri"/>
                <a:cs typeface="Calibri"/>
              </a:rPr>
              <a:t>be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input</a:t>
            </a:r>
            <a:r>
              <a:rPr sz="1675" spc="8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vectors from</a:t>
            </a:r>
            <a:r>
              <a:rPr sz="1675" spc="-19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the</a:t>
            </a:r>
            <a:r>
              <a:rPr sz="1675" spc="15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Transformer</a:t>
            </a:r>
            <a:r>
              <a:rPr sz="1675" spc="-11" dirty="0">
                <a:latin typeface="Calibri"/>
                <a:cs typeface="Calibri"/>
              </a:rPr>
              <a:t> </a:t>
            </a:r>
            <a:r>
              <a:rPr sz="1675" b="1" dirty="0">
                <a:latin typeface="Calibri"/>
                <a:cs typeface="Calibri"/>
              </a:rPr>
              <a:t>decoder</a:t>
            </a:r>
            <a:r>
              <a:rPr sz="1675" dirty="0">
                <a:latin typeface="Calibri"/>
                <a:cs typeface="Calibri"/>
              </a:rPr>
              <a:t>,</a:t>
            </a:r>
            <a:r>
              <a:rPr sz="1675" spc="8" dirty="0">
                <a:latin typeface="Calibri"/>
                <a:cs typeface="Calibri"/>
              </a:rPr>
              <a:t> </a:t>
            </a:r>
            <a:r>
              <a:rPr sz="1675" dirty="0">
                <a:latin typeface="Cambria Math"/>
                <a:cs typeface="Cambria Math"/>
              </a:rPr>
              <a:t>𝑧</a:t>
            </a:r>
            <a:r>
              <a:rPr sz="1802" baseline="-15151" dirty="0">
                <a:latin typeface="Cambria Math"/>
                <a:cs typeface="Cambria Math"/>
              </a:rPr>
              <a:t>𝑖</a:t>
            </a:r>
            <a:r>
              <a:rPr sz="1802" spc="71" baseline="-15151" dirty="0">
                <a:latin typeface="Cambria Math"/>
                <a:cs typeface="Cambria Math"/>
              </a:rPr>
              <a:t> </a:t>
            </a:r>
            <a:r>
              <a:rPr sz="1675" dirty="0">
                <a:latin typeface="Cambria Math"/>
                <a:cs typeface="Cambria Math"/>
              </a:rPr>
              <a:t>∈</a:t>
            </a:r>
            <a:r>
              <a:rPr sz="1675" spc="95" dirty="0">
                <a:latin typeface="Cambria Math"/>
                <a:cs typeface="Cambria Math"/>
              </a:rPr>
              <a:t> </a:t>
            </a:r>
            <a:r>
              <a:rPr sz="1675" spc="44" dirty="0">
                <a:latin typeface="Cambria Math"/>
                <a:cs typeface="Cambria Math"/>
              </a:rPr>
              <a:t>ℝ</a:t>
            </a:r>
            <a:r>
              <a:rPr sz="1802" spc="65" baseline="28619" dirty="0">
                <a:latin typeface="Cambria Math"/>
                <a:cs typeface="Cambria Math"/>
              </a:rPr>
              <a:t>𝑑</a:t>
            </a:r>
            <a:endParaRPr sz="1802" baseline="28619" dirty="0">
              <a:latin typeface="Cambria Math"/>
              <a:cs typeface="Cambria Math"/>
            </a:endParaRPr>
          </a:p>
          <a:p>
            <a:pPr marL="295851" indent="-250086">
              <a:spcBef>
                <a:spcPts val="386"/>
              </a:spcBef>
              <a:buClr>
                <a:srgbClr val="8B1515"/>
              </a:buClr>
              <a:buFont typeface="Times New Roman"/>
              <a:buChar char="•"/>
              <a:tabLst>
                <a:tab pos="295389" algn="l"/>
                <a:tab pos="296313" algn="l"/>
              </a:tabLst>
            </a:pPr>
            <a:r>
              <a:rPr sz="1675" dirty="0">
                <a:latin typeface="Calibri"/>
                <a:cs typeface="Calibri"/>
              </a:rPr>
              <a:t>Then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keys</a:t>
            </a:r>
            <a:r>
              <a:rPr sz="1675" spc="8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and values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are </a:t>
            </a:r>
            <a:r>
              <a:rPr sz="1675" spc="-4" dirty="0">
                <a:latin typeface="Calibri"/>
                <a:cs typeface="Calibri"/>
              </a:rPr>
              <a:t>drawn </a:t>
            </a:r>
            <a:r>
              <a:rPr sz="1675" dirty="0">
                <a:latin typeface="Calibri"/>
                <a:cs typeface="Calibri"/>
              </a:rPr>
              <a:t>from</a:t>
            </a:r>
            <a:r>
              <a:rPr sz="1675" spc="-15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the</a:t>
            </a:r>
            <a:r>
              <a:rPr sz="1675" spc="26" dirty="0">
                <a:latin typeface="Calibri"/>
                <a:cs typeface="Calibri"/>
              </a:rPr>
              <a:t> </a:t>
            </a:r>
            <a:r>
              <a:rPr sz="1675" b="1" spc="-4" dirty="0">
                <a:latin typeface="Calibri"/>
                <a:cs typeface="Calibri"/>
              </a:rPr>
              <a:t>encoder</a:t>
            </a:r>
            <a:r>
              <a:rPr sz="1675" b="1" spc="4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(like</a:t>
            </a:r>
            <a:r>
              <a:rPr sz="1675" spc="11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a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memory):</a:t>
            </a:r>
          </a:p>
          <a:p>
            <a:pPr marL="545476" lvl="1" indent="-166879">
              <a:spcBef>
                <a:spcPts val="411"/>
              </a:spcBef>
              <a:buClr>
                <a:srgbClr val="007B92"/>
              </a:buClr>
              <a:buFont typeface="Times New Roman"/>
              <a:buChar char="•"/>
              <a:tabLst>
                <a:tab pos="545937" algn="l"/>
              </a:tabLst>
            </a:pPr>
            <a:r>
              <a:rPr sz="1675" spc="22" dirty="0">
                <a:latin typeface="Cambria Math"/>
                <a:cs typeface="Cambria Math"/>
              </a:rPr>
              <a:t>𝑘</a:t>
            </a:r>
            <a:r>
              <a:rPr sz="1802" spc="32" baseline="-15151" dirty="0">
                <a:latin typeface="Cambria Math"/>
                <a:cs typeface="Cambria Math"/>
              </a:rPr>
              <a:t>𝑖</a:t>
            </a:r>
            <a:r>
              <a:rPr sz="1802" spc="447" baseline="-15151" dirty="0">
                <a:latin typeface="Cambria Math"/>
                <a:cs typeface="Cambria Math"/>
              </a:rPr>
              <a:t> </a:t>
            </a:r>
            <a:r>
              <a:rPr sz="1675" dirty="0">
                <a:latin typeface="Cambria Math"/>
                <a:cs typeface="Cambria Math"/>
              </a:rPr>
              <a:t>=</a:t>
            </a:r>
            <a:r>
              <a:rPr sz="1675" spc="80" dirty="0">
                <a:latin typeface="Cambria Math"/>
                <a:cs typeface="Cambria Math"/>
              </a:rPr>
              <a:t> </a:t>
            </a:r>
            <a:r>
              <a:rPr sz="1675" spc="48" dirty="0">
                <a:latin typeface="Cambria Math"/>
                <a:cs typeface="Cambria Math"/>
              </a:rPr>
              <a:t>𝐾ℎ</a:t>
            </a:r>
            <a:r>
              <a:rPr sz="1802" spc="71" baseline="-15151" dirty="0">
                <a:latin typeface="Cambria Math"/>
                <a:cs typeface="Cambria Math"/>
              </a:rPr>
              <a:t>𝑖</a:t>
            </a:r>
            <a:r>
              <a:rPr sz="1675" spc="48" dirty="0">
                <a:latin typeface="Calibri"/>
                <a:cs typeface="Calibri"/>
              </a:rPr>
              <a:t>,</a:t>
            </a:r>
            <a:r>
              <a:rPr sz="1675" dirty="0">
                <a:latin typeface="Calibri"/>
                <a:cs typeface="Calibri"/>
              </a:rPr>
              <a:t> </a:t>
            </a:r>
            <a:r>
              <a:rPr sz="1675" spc="11" dirty="0">
                <a:latin typeface="Cambria Math"/>
                <a:cs typeface="Cambria Math"/>
              </a:rPr>
              <a:t>𝑣</a:t>
            </a:r>
            <a:r>
              <a:rPr sz="1802" spc="17" baseline="-15151" dirty="0">
                <a:latin typeface="Cambria Math"/>
                <a:cs typeface="Cambria Math"/>
              </a:rPr>
              <a:t>𝑖</a:t>
            </a:r>
            <a:r>
              <a:rPr sz="1802" spc="44" baseline="-15151" dirty="0">
                <a:latin typeface="Cambria Math"/>
                <a:cs typeface="Cambria Math"/>
              </a:rPr>
              <a:t> </a:t>
            </a:r>
            <a:r>
              <a:rPr sz="1675" dirty="0">
                <a:latin typeface="Cambria Math"/>
                <a:cs typeface="Cambria Math"/>
              </a:rPr>
              <a:t>=</a:t>
            </a:r>
            <a:r>
              <a:rPr sz="1675" spc="84" dirty="0">
                <a:latin typeface="Cambria Math"/>
                <a:cs typeface="Cambria Math"/>
              </a:rPr>
              <a:t> </a:t>
            </a:r>
            <a:r>
              <a:rPr sz="1675" spc="51" dirty="0">
                <a:latin typeface="Cambria Math"/>
                <a:cs typeface="Cambria Math"/>
              </a:rPr>
              <a:t>𝑉ℎ</a:t>
            </a:r>
            <a:r>
              <a:rPr sz="1802" spc="76" baseline="-15151" dirty="0">
                <a:latin typeface="Cambria Math"/>
                <a:cs typeface="Cambria Math"/>
              </a:rPr>
              <a:t>𝑖</a:t>
            </a:r>
            <a:r>
              <a:rPr sz="1675" spc="51" dirty="0">
                <a:latin typeface="Calibri"/>
                <a:cs typeface="Calibri"/>
              </a:rPr>
              <a:t>.</a:t>
            </a:r>
            <a:endParaRPr sz="1675" dirty="0">
              <a:latin typeface="Calibri"/>
              <a:cs typeface="Calibri"/>
            </a:endParaRPr>
          </a:p>
          <a:p>
            <a:pPr marL="295851" indent="-250086">
              <a:spcBef>
                <a:spcPts val="401"/>
              </a:spcBef>
              <a:buClr>
                <a:srgbClr val="8B1515"/>
              </a:buClr>
              <a:buFont typeface="Times New Roman"/>
              <a:buChar char="•"/>
              <a:tabLst>
                <a:tab pos="295389" algn="l"/>
                <a:tab pos="296313" algn="l"/>
              </a:tabLst>
            </a:pPr>
            <a:r>
              <a:rPr sz="1675" dirty="0">
                <a:latin typeface="Calibri"/>
                <a:cs typeface="Calibri"/>
              </a:rPr>
              <a:t>And</a:t>
            </a:r>
            <a:r>
              <a:rPr sz="1675" spc="-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the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queries are</a:t>
            </a:r>
            <a:r>
              <a:rPr sz="1675" spc="-4" dirty="0">
                <a:latin typeface="Calibri"/>
                <a:cs typeface="Calibri"/>
              </a:rPr>
              <a:t> drawn </a:t>
            </a:r>
            <a:r>
              <a:rPr sz="1675" dirty="0">
                <a:latin typeface="Calibri"/>
                <a:cs typeface="Calibri"/>
              </a:rPr>
              <a:t>from</a:t>
            </a:r>
            <a:r>
              <a:rPr sz="1675" spc="-8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the</a:t>
            </a:r>
            <a:r>
              <a:rPr sz="1675" spc="11" dirty="0">
                <a:latin typeface="Calibri"/>
                <a:cs typeface="Calibri"/>
              </a:rPr>
              <a:t> </a:t>
            </a:r>
            <a:r>
              <a:rPr sz="1675" b="1" dirty="0">
                <a:latin typeface="Calibri"/>
                <a:cs typeface="Calibri"/>
              </a:rPr>
              <a:t>decoder</a:t>
            </a:r>
            <a:r>
              <a:rPr sz="1675" dirty="0">
                <a:latin typeface="Calibri"/>
                <a:cs typeface="Calibri"/>
              </a:rPr>
              <a:t>,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spc="4" dirty="0">
                <a:latin typeface="Cambria Math"/>
                <a:cs typeface="Cambria Math"/>
              </a:rPr>
              <a:t>𝑞</a:t>
            </a:r>
            <a:r>
              <a:rPr sz="1802" spc="5" baseline="-15151" dirty="0">
                <a:latin typeface="Cambria Math"/>
                <a:cs typeface="Cambria Math"/>
              </a:rPr>
              <a:t>𝑖</a:t>
            </a:r>
            <a:r>
              <a:rPr sz="1802" spc="60" baseline="-15151" dirty="0">
                <a:latin typeface="Cambria Math"/>
                <a:cs typeface="Cambria Math"/>
              </a:rPr>
              <a:t> </a:t>
            </a:r>
            <a:r>
              <a:rPr sz="1675" dirty="0">
                <a:latin typeface="Cambria Math"/>
                <a:cs typeface="Cambria Math"/>
              </a:rPr>
              <a:t>=</a:t>
            </a:r>
            <a:r>
              <a:rPr sz="1675" spc="87" dirty="0">
                <a:latin typeface="Cambria Math"/>
                <a:cs typeface="Cambria Math"/>
              </a:rPr>
              <a:t> </a:t>
            </a:r>
            <a:r>
              <a:rPr sz="1675" spc="40" dirty="0">
                <a:latin typeface="Cambria Math"/>
                <a:cs typeface="Cambria Math"/>
              </a:rPr>
              <a:t>𝑄𝑧</a:t>
            </a:r>
            <a:r>
              <a:rPr sz="1802" spc="60" baseline="-15151" dirty="0">
                <a:latin typeface="Cambria Math"/>
                <a:cs typeface="Cambria Math"/>
              </a:rPr>
              <a:t>𝑖</a:t>
            </a:r>
            <a:r>
              <a:rPr sz="1675" spc="40" dirty="0">
                <a:latin typeface="Calibri"/>
                <a:cs typeface="Calibri"/>
              </a:rPr>
              <a:t>.</a:t>
            </a:r>
            <a:endParaRPr sz="1675" dirty="0">
              <a:latin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F3A137-67C7-4185-9B41-4649C31916FD}"/>
              </a:ext>
            </a:extLst>
          </p:cNvPr>
          <p:cNvSpPr txBox="1"/>
          <p:nvPr/>
        </p:nvSpPr>
        <p:spPr>
          <a:xfrm>
            <a:off x="134471" y="6488295"/>
            <a:ext cx="909223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7553">
              <a:defRPr/>
            </a:pPr>
            <a:r>
              <a:rPr lang="en-US" sz="1165" dirty="0">
                <a:solidFill>
                  <a:prstClr val="black"/>
                </a:solidFill>
                <a:latin typeface="Calibri"/>
              </a:rPr>
              <a:t>John Hewitt</a:t>
            </a:r>
          </a:p>
        </p:txBody>
      </p:sp>
    </p:spTree>
    <p:extLst>
      <p:ext uri="{BB962C8B-B14F-4D97-AF65-F5344CB8AC3E}">
        <p14:creationId xmlns:p14="http://schemas.microsoft.com/office/powerpoint/2010/main" val="4122816274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19627</TotalTime>
  <Words>4410</Words>
  <Application>Microsoft Macintosh PowerPoint</Application>
  <PresentationFormat>On-screen Show (4:3)</PresentationFormat>
  <Paragraphs>609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50</vt:i4>
      </vt:variant>
    </vt:vector>
  </HeadingPairs>
  <TitlesOfParts>
    <vt:vector size="62" baseType="lpstr">
      <vt:lpstr>Arial</vt:lpstr>
      <vt:lpstr>Calibri</vt:lpstr>
      <vt:lpstr>Calibri Light</vt:lpstr>
      <vt:lpstr>Cambria Math</vt:lpstr>
      <vt:lpstr>Times New Roman</vt:lpstr>
      <vt:lpstr>Trebuchet MS</vt:lpstr>
      <vt:lpstr>Wingdings</vt:lpstr>
      <vt:lpstr>lecture_title</vt:lpstr>
      <vt:lpstr>1_isip_default</vt:lpstr>
      <vt:lpstr>Custom Design</vt:lpstr>
      <vt:lpstr>2_ISIP Content Slide</vt:lpstr>
      <vt:lpstr>Office Theme</vt:lpstr>
      <vt:lpstr>PowerPoint Presentation</vt:lpstr>
      <vt:lpstr>The Transformer Encoder:  Residual connections [He et al., 2016]</vt:lpstr>
      <vt:lpstr>The Transformer Encoder:  Layer normalization [Ba et al., 2016]</vt:lpstr>
      <vt:lpstr>The Transformer Encoder:  Scaled Dot Product [Vaswani et al., 2017]</vt:lpstr>
      <vt:lpstr>The Transformer Encoder-Decoder  [Vaswani et al., 2017]</vt:lpstr>
      <vt:lpstr>The Transformer Encoder-Decoder  [Vaswani et al., 2017]</vt:lpstr>
      <vt:lpstr>The Transformer Encoder-Decoder  [Vaswani et al., 2017]</vt:lpstr>
      <vt:lpstr>The Transformer Encoder-Decoder  [Vaswani et al., 2017]</vt:lpstr>
      <vt:lpstr>The Transformer Decoder:  Cross-attention (details)</vt:lpstr>
      <vt:lpstr>The Transformer Encoder:  Cross-attention (details)</vt:lpstr>
      <vt:lpstr>PowerPoint Presentation</vt:lpstr>
      <vt:lpstr>What would we like to fix about the Transformer?</vt:lpstr>
      <vt:lpstr>Quadratic computation as function of seq. length</vt:lpstr>
      <vt:lpstr>Recent work on improving on quadratic self-attention cost</vt:lpstr>
      <vt:lpstr>Recent work on improving on quadratic self-attention cost</vt:lpstr>
      <vt:lpstr>Pretraining models</vt:lpstr>
      <vt:lpstr>Pretraining through language modeling  [Dai and Le, 2015]</vt:lpstr>
      <vt:lpstr>The Pretraining / Finetuning Paradigm</vt:lpstr>
      <vt:lpstr>Capturing meaning via context:  What kinds of things does pretraining learn?</vt:lpstr>
      <vt:lpstr>Pretraining for three types of architectures</vt:lpstr>
      <vt:lpstr>Pretraining decoders</vt:lpstr>
      <vt:lpstr>Pretraining decoders</vt:lpstr>
      <vt:lpstr>Generative Pretrained Transformer (GPT)  [Radford et al., 2018]</vt:lpstr>
      <vt:lpstr>Generative Pretrained Transformer (GPT)  [Radford et al., 2018]</vt:lpstr>
      <vt:lpstr>Generative Pretrained Transformer (GPT)  [Radford et al., 2018]</vt:lpstr>
      <vt:lpstr>Increasingly convincing generations (GPT2) [Radford et al., 2018]</vt:lpstr>
      <vt:lpstr>Aside: Word structure and subword models</vt:lpstr>
      <vt:lpstr>Aside: Word structure and subword models</vt:lpstr>
      <vt:lpstr>Aside: The byte-pair encoding algorithm</vt:lpstr>
      <vt:lpstr>Aside: Word structure and subword models</vt:lpstr>
      <vt:lpstr>Pretraining encoders:  What pretraining objective to use?</vt:lpstr>
      <vt:lpstr>BERT: Bidirectional Encoder Representations from Tranformers</vt:lpstr>
      <vt:lpstr>BERT: Bidirectional Encoder Representations from Tranformers</vt:lpstr>
      <vt:lpstr>BERT: Bidirectional Encoder Representations from Tranformers</vt:lpstr>
      <vt:lpstr>BERT: Bidirectional Encoder Representations from Tranformers</vt:lpstr>
      <vt:lpstr>BERT: Bidirectional Encoder Representations from Tranformers</vt:lpstr>
      <vt:lpstr>BERT: Bidirectional Encoder Representations from Tranformers</vt:lpstr>
      <vt:lpstr>Extensions of BERT</vt:lpstr>
      <vt:lpstr>Extensions of BERT</vt:lpstr>
      <vt:lpstr>Pretraining encoder-decoders:  What pretraining objective to use?</vt:lpstr>
      <vt:lpstr>Pretraining encoder-decoders:  What pretraining objective to use?</vt:lpstr>
      <vt:lpstr>GPT-3, in-context learning, very large models</vt:lpstr>
      <vt:lpstr>GPT-3, in-context learning, very large models</vt:lpstr>
      <vt:lpstr>GPT-3, in-context learning, very large models</vt:lpstr>
      <vt:lpstr>Transformers in vision</vt:lpstr>
      <vt:lpstr>Cross-modal transformers</vt:lpstr>
      <vt:lpstr>Cross-modal transformers</vt:lpstr>
      <vt:lpstr>Cross-modal transformers</vt:lpstr>
      <vt:lpstr>Visual Commonsense Reasoning leaderboard</vt:lpstr>
      <vt:lpstr>PowerPoint Presentation</vt:lpstr>
    </vt:vector>
  </TitlesOfParts>
  <Company>Sheridan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Vakanski Aleksandar</dc:creator>
  <cp:lastModifiedBy>Joseph Picone</cp:lastModifiedBy>
  <cp:revision>3593</cp:revision>
  <cp:lastPrinted>2016-01-16T17:38:40Z</cp:lastPrinted>
  <dcterms:created xsi:type="dcterms:W3CDTF">2014-06-16T13:46:25Z</dcterms:created>
  <dcterms:modified xsi:type="dcterms:W3CDTF">2023-05-01T03:42:17Z</dcterms:modified>
</cp:coreProperties>
</file>