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 id="2147483715" r:id="rId3"/>
    <p:sldMasterId id="2147483719" r:id="rId4"/>
  </p:sldMasterIdLst>
  <p:notesMasterIdLst>
    <p:notesMasterId r:id="rId33"/>
  </p:notesMasterIdLst>
  <p:handoutMasterIdLst>
    <p:handoutMasterId r:id="rId34"/>
  </p:handoutMasterIdLst>
  <p:sldIdLst>
    <p:sldId id="630" r:id="rId5"/>
    <p:sldId id="629" r:id="rId6"/>
    <p:sldId id="452" r:id="rId7"/>
    <p:sldId id="576" r:id="rId8"/>
    <p:sldId id="577" r:id="rId9"/>
    <p:sldId id="539" r:id="rId10"/>
    <p:sldId id="579" r:id="rId11"/>
    <p:sldId id="582" r:id="rId12"/>
    <p:sldId id="583" r:id="rId13"/>
    <p:sldId id="607" r:id="rId14"/>
    <p:sldId id="616" r:id="rId15"/>
    <p:sldId id="586" r:id="rId16"/>
    <p:sldId id="634" r:id="rId17"/>
    <p:sldId id="635" r:id="rId18"/>
    <p:sldId id="636" r:id="rId19"/>
    <p:sldId id="637" r:id="rId20"/>
    <p:sldId id="638" r:id="rId21"/>
    <p:sldId id="639" r:id="rId22"/>
    <p:sldId id="632" r:id="rId23"/>
    <p:sldId id="633" r:id="rId24"/>
    <p:sldId id="626" r:id="rId25"/>
    <p:sldId id="611" r:id="rId26"/>
    <p:sldId id="478" r:id="rId27"/>
    <p:sldId id="609" r:id="rId28"/>
    <p:sldId id="627" r:id="rId29"/>
    <p:sldId id="628" r:id="rId30"/>
    <p:sldId id="585" r:id="rId31"/>
    <p:sldId id="548" r:id="rId32"/>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538">
          <p15:clr>
            <a:srgbClr val="A4A3A4"/>
          </p15:clr>
        </p15:guide>
        <p15:guide id="2" orient="horz" pos="18">
          <p15:clr>
            <a:srgbClr val="A4A3A4"/>
          </p15:clr>
        </p15:guide>
        <p15:guide id="3" pos="5616">
          <p15:clr>
            <a:srgbClr val="A4A3A4"/>
          </p15:clr>
        </p15:guide>
        <p15:guide id="4" pos="2875">
          <p15:clr>
            <a:srgbClr val="A4A3A4"/>
          </p15:clr>
        </p15:guide>
        <p15:guide id="5" pos="152">
          <p15:clr>
            <a:srgbClr val="A4A3A4"/>
          </p15:clr>
        </p15:guide>
        <p15:guide id="6" pos="148">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F6"/>
    <a:srgbClr val="FFFFFF"/>
    <a:srgbClr val="D1D1FF"/>
    <a:srgbClr val="6666FF"/>
    <a:srgbClr val="BE0F34"/>
    <a:srgbClr val="000000"/>
    <a:srgbClr val="892034"/>
    <a:srgbClr val="FFFFD5"/>
    <a:srgbClr val="EFF75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6" autoAdjust="0"/>
    <p:restoredTop sz="95072" autoAdjust="0"/>
  </p:normalViewPr>
  <p:slideViewPr>
    <p:cSldViewPr snapToGrid="0">
      <p:cViewPr varScale="1">
        <p:scale>
          <a:sx n="122" d="100"/>
          <a:sy n="122" d="100"/>
        </p:scale>
        <p:origin x="1544" y="192"/>
      </p:cViewPr>
      <p:guideLst>
        <p:guide orient="horz" pos="3538"/>
        <p:guide orient="horz" pos="18"/>
        <p:guide pos="5616"/>
        <p:guide pos="2875"/>
        <p:guide pos="152"/>
        <p:guide pos="14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270510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765015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3381"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3381" rtl="0" eaLnBrk="1" fontAlgn="base" latinLnBrk="0" hangingPunct="1">
                <a:lnSpc>
                  <a:spcPct val="100000"/>
                </a:lnSpc>
                <a:spcBef>
                  <a:spcPct val="0"/>
                </a:spcBef>
                <a:spcAft>
                  <a:spcPct val="0"/>
                </a:spcAft>
                <a:buClrTx/>
                <a:buSzTx/>
                <a:buFontTx/>
                <a:buNone/>
                <a:tabLst/>
                <a:defRPr/>
              </a:pPr>
              <a:t>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452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27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fontAlgn="auto">
              <a:spcBef>
                <a:spcPts val="0"/>
              </a:spcBef>
              <a:spcAft>
                <a:spcPts val="0"/>
              </a:spcAft>
            </a:pPr>
            <a:fld id="{01273EB3-0C8F-EF4B-B631-4F6FC052770E}"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1642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4/28/23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0124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922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366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617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45033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53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8633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6107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311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80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a:t>Click to edit Master title style</a:t>
            </a:r>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4.gi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547844" y="174810"/>
            <a:ext cx="1784539" cy="307777"/>
          </a:xfrm>
          <a:prstGeom prst="rect">
            <a:avLst/>
          </a:prstGeom>
          <a:solidFill>
            <a:srgbClr val="FFFFFF"/>
          </a:solidFill>
        </p:spPr>
        <p:txBody>
          <a:bodyPr wrap="square" lIns="91440" rtlCol="0">
            <a:spAutoFit/>
          </a:bodyPr>
          <a:lstStyle/>
          <a:p>
            <a:pPr marL="568325" indent="0" algn="l"/>
            <a:r>
              <a:rPr lang="en-US" sz="1400" b="1" kern="1200" dirty="0">
                <a:solidFill>
                  <a:schemeClr val="accent1"/>
                </a:solidFill>
                <a:latin typeface="Arial" charset="0"/>
                <a:ea typeface="+mn-ea"/>
                <a:cs typeface="+mn-cs"/>
              </a:rPr>
              <a:t>ECE 8527</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203778" name="Picture 2"/>
          <p:cNvPicPr>
            <a:picLocks noChangeAspect="1" noChangeArrowheads="1"/>
          </p:cNvPicPr>
          <p:nvPr userDrawn="1"/>
        </p:nvPicPr>
        <p:blipFill>
          <a:blip r:embed="rId7" cstate="print"/>
          <a:srcRect/>
          <a:stretch>
            <a:fillRect/>
          </a:stretch>
        </p:blipFill>
        <p:spPr bwMode="auto">
          <a:xfrm>
            <a:off x="541634" y="0"/>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41, Slide </a:t>
            </a:r>
            <a:fld id="{56D32A91-0AE1-4806-AC33-D8959F4B7E0D}" type="slidenum">
              <a:rPr lang="en-US" sz="1200" b="1" smtClean="0">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auto">
              <a:spcBef>
                <a:spcPts val="0"/>
              </a:spcBef>
              <a:spcAft>
                <a:spcPts val="0"/>
              </a:spcAft>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dirty="0">
                <a:solidFill>
                  <a:srgbClr val="892034"/>
                </a:solidFill>
              </a:rPr>
              <a:t>ECE 8527: Lecture 41, Slide </a:t>
            </a:r>
            <a:fld id="{56D32A91-0AE1-4806-AC33-D8959F4B7E0D}" type="slidenum">
              <a:rPr lang="en-US" sz="1000" b="1" smtClean="0">
                <a:solidFill>
                  <a:srgbClr val="892034"/>
                </a:solidFill>
              </a:rPr>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t>‹#›</a:t>
            </a:fld>
            <a:r>
              <a:rPr lang="en-US" sz="1000" b="1" dirty="0">
                <a:solidFill>
                  <a:srgbClr val="1F497D">
                    <a:lumMod val="50000"/>
                  </a:srgbClr>
                </a:solidFill>
                <a:latin typeface="Calibri"/>
              </a:rPr>
              <a:t>	</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defTabSz="457200" fontAlgn="auto">
              <a:spcBef>
                <a:spcPts val="0"/>
              </a:spcBef>
              <a:spcAft>
                <a:spcPts val="0"/>
              </a:spcAft>
            </a:pPr>
            <a:fld id="{7004E5E3-C477-F742-9645-5285663234E5}" type="slidenum">
              <a:rPr lang="en-US" sz="1000" b="1" smtClean="0">
                <a:solidFill>
                  <a:prstClr val="black"/>
                </a:solidFill>
                <a:latin typeface="Arial"/>
                <a:cs typeface="Arial"/>
              </a:rPr>
              <a:pPr defTabSz="457200" fontAlgn="auto">
                <a:spcBef>
                  <a:spcPts val="0"/>
                </a:spcBef>
                <a:spcAft>
                  <a:spcPts val="0"/>
                </a:spcAft>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3728849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41, Slide </a:t>
            </a:r>
            <a:fld id="{56D32A91-0AE1-4806-AC33-D8959F4B7E0D}" type="slidenum">
              <a:rPr lang="en-US" sz="1200" b="1" smtClean="0">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112224417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isip.piconepress.com/publications/seminars/external/2011/kinesiology" TargetMode="External"/><Relationship Id="rId7" Type="http://schemas.openxmlformats.org/officeDocument/2006/relationships/hyperlink" Target="https://engineering.purdue.edu/EngineeringImpact/Issues/2007_2/CoE_Articles/remakingEE.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hyperlink" Target="http://www.zompist.com/Langmaps.html" TargetMode="External"/><Relationship Id="rId2" Type="http://schemas.openxmlformats.org/officeDocument/2006/relationships/hyperlink" Target="http://www.ethnologue.com/" TargetMode="Externa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8.png"/><Relationship Id="rId1" Type="http://schemas.openxmlformats.org/officeDocument/2006/relationships/slideLayout" Target="../slideLayouts/slideLayout25.xml"/><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8.png"/><Relationship Id="rId1" Type="http://schemas.openxmlformats.org/officeDocument/2006/relationships/slideLayout" Target="../slideLayouts/slideLayout25.xml"/><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http://www.defence.gov.au/digo/images/careers.jpg&amp;imgrefurl=http://www.defence.gov.au/digo/careers.htm&amp;h=170&amp;w=150&amp;sz=33&amp;hl=en&amp;start=150&amp;tbnid=YVmL3UVxFm-6mM:&amp;tbnh=99&amp;tbnw=87&amp;prev=/images?q=intelligence+analyst&amp;start=144&amp;ndsp=18&amp;svnum=10&amp;hl=en&amp;lr=&amp;sa=N" TargetMode="External"/><Relationship Id="rId2" Type="http://schemas.openxmlformats.org/officeDocument/2006/relationships/image" Target="../media/image27.jpeg"/><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ask.com/" TargetMode="External"/><Relationship Id="rId1" Type="http://schemas.openxmlformats.org/officeDocument/2006/relationships/slideLayout" Target="../slideLayouts/slideLayout25.xml"/><Relationship Id="rId5" Type="http://schemas.openxmlformats.org/officeDocument/2006/relationships/image" Target="../media/image30.png"/><Relationship Id="rId4" Type="http://schemas.openxmlformats.org/officeDocument/2006/relationships/hyperlink" Target="http://www.cuil.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hyperlink" Target="http://en.wikipedia.org/wiki/Analytics" TargetMode="External"/><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hyperlink" Target="http://www.pandora.com/" TargetMode="External"/><Relationship Id="rId4" Type="http://schemas.openxmlformats.org/officeDocument/2006/relationships/hyperlink" Target="http://www.netflix.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CcD_8eY_s18" TargetMode="External"/><Relationship Id="rId2" Type="http://schemas.openxmlformats.org/officeDocument/2006/relationships/image" Target="../media/image39.png"/><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hyperlink" Target="http://www.duke.edu/~pk10/language/neuro.ht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eecs.umich.edu/~radev/namclo/Ambiguous.pdf" TargetMode="Externa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rehab.research.va.gov/jour/08/45/5/images/clarkf32.jpg" TargetMode="External"/><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675494"/>
            <a:ext cx="8467725" cy="153888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ts val="1200"/>
              </a:spcAft>
              <a:buClrTx/>
              <a:buSzTx/>
              <a:buFontTx/>
              <a:buNone/>
              <a:tabLst>
                <a:tab pos="2908300" algn="l"/>
                <a:tab pos="4051300" algn="l"/>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Lecture 41: Human Language Technology </a:t>
            </a:r>
            <a:br>
              <a:rPr kumimoji="0" lang="en-US" sz="2400" b="1" i="0" u="none" strike="noStrike" kern="1200" cap="none" spc="0" normalizeH="0" baseline="0" noProof="0" dirty="0">
                <a:ln>
                  <a:noFill/>
                </a:ln>
                <a:solidFill>
                  <a:srgbClr val="892034"/>
                </a:solidFill>
                <a:effectLst/>
                <a:uLnTx/>
                <a:uFillTx/>
                <a:latin typeface="Arial" charset="0"/>
                <a:ea typeface="+mn-ea"/>
                <a:cs typeface="+mn-cs"/>
              </a:rPr>
            </a:br>
            <a:r>
              <a:rPr kumimoji="0" lang="en-US" sz="2400" b="1" i="0" u="none" strike="noStrike" kern="1200" cap="none" spc="0" normalizeH="0" baseline="0" noProof="0" dirty="0">
                <a:ln>
                  <a:noFill/>
                </a:ln>
                <a:solidFill>
                  <a:srgbClr val="892034"/>
                </a:solidFill>
                <a:effectLst/>
                <a:uLnTx/>
                <a:uFillTx/>
                <a:latin typeface="Arial" charset="0"/>
                <a:ea typeface="+mn-ea"/>
                <a:cs typeface="+mn-cs"/>
              </a:rPr>
              <a:t>(Sequential Decoding)</a:t>
            </a:r>
          </a:p>
          <a:p>
            <a:pPr marL="0" marR="0" lvl="0" indent="0" algn="ctr" defTabSz="914400" rtl="0" eaLnBrk="1" fontAlgn="base" latinLnBrk="0" hangingPunct="1">
              <a:lnSpc>
                <a:spcPct val="100000"/>
              </a:lnSpc>
              <a:spcBef>
                <a:spcPct val="50000"/>
              </a:spcBef>
              <a:spcAft>
                <a:spcPts val="1200"/>
              </a:spcAft>
              <a:buClrTx/>
              <a:buSzTx/>
              <a:buFontTx/>
              <a:buNone/>
              <a:tabLst>
                <a:tab pos="2908300" algn="l"/>
                <a:tab pos="4051300" algn="l"/>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From Bits to Blogs</a:t>
            </a:r>
          </a:p>
        </p:txBody>
      </p:sp>
      <p:sp>
        <p:nvSpPr>
          <p:cNvPr id="8" name="Rectangle 7"/>
          <p:cNvSpPr/>
          <p:nvPr/>
        </p:nvSpPr>
        <p:spPr>
          <a:xfrm>
            <a:off x="436099" y="4886532"/>
            <a:ext cx="8417169"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3399"/>
                </a:solidFill>
                <a:effectLst/>
                <a:uLnTx/>
                <a:uFillTx/>
                <a:latin typeface="Arial" charset="0"/>
                <a:ea typeface="+mn-ea"/>
                <a:cs typeface="+mn-cs"/>
              </a:rPr>
              <a:t>Joseph Picone, PhD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Professor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Department of Electrical and Computer Engineering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Temple University</a:t>
            </a: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marR="0" lvl="0" indent="-176213" algn="l" defTabSz="914400" rtl="0" eaLnBrk="1" fontAlgn="base" latinLnBrk="0" hangingPunct="1">
                <a:lnSpc>
                  <a:spcPct val="90000"/>
                </a:lnSpc>
                <a:spcBef>
                  <a:spcPct val="20000"/>
                </a:spcBef>
                <a:spcAft>
                  <a:spcPct val="0"/>
                </a:spcAft>
                <a:buClrTx/>
                <a:buSzTx/>
                <a:buFontTx/>
                <a:buNone/>
                <a:tabLst>
                  <a:tab pos="6864350" algn="r"/>
                </a:tabLst>
                <a:defRPr/>
              </a:pPr>
              <a:r>
                <a:rPr kumimoji="0" lang="en-US" sz="1200" b="1" i="0" u="none" strike="noStrike" kern="1200" cap="none" spc="0" normalizeH="0" baseline="0" noProof="0" dirty="0">
                  <a:ln>
                    <a:noFill/>
                  </a:ln>
                  <a:solidFill>
                    <a:srgbClr val="892034"/>
                  </a:solidFill>
                  <a:effectLst/>
                  <a:uLnTx/>
                  <a:uFillTx/>
                  <a:latin typeface="Arial" charset="0"/>
                  <a:ea typeface="+mn-ea"/>
                  <a:cs typeface="+mn-cs"/>
                </a:rPr>
                <a:t>URL:</a:t>
              </a:r>
            </a:p>
          </p:txBody>
        </p:sp>
      </p:grpSp>
      <p:grpSp>
        <p:nvGrpSpPr>
          <p:cNvPr id="10" name="Group 9"/>
          <p:cNvGrpSpPr/>
          <p:nvPr/>
        </p:nvGrpSpPr>
        <p:grpSpPr>
          <a:xfrm>
            <a:off x="2031996" y="2608890"/>
            <a:ext cx="4847772" cy="1888218"/>
            <a:chOff x="1843314" y="2278063"/>
            <a:chExt cx="4847772" cy="1888218"/>
          </a:xfrm>
        </p:grpSpPr>
        <p:pic>
          <p:nvPicPr>
            <p:cNvPr id="18" name="Picture 50" descr="x"/>
            <p:cNvPicPr>
              <a:picLocks noChangeArrowheads="1"/>
            </p:cNvPicPr>
            <p:nvPr/>
          </p:nvPicPr>
          <p:blipFill>
            <a:blip r:embed="rId5" cstate="print"/>
            <a:srcRect l="9944" t="4834" r="10153" b="3784"/>
            <a:stretch>
              <a:fillRect/>
            </a:stretch>
          </p:blipFill>
          <p:spPr bwMode="auto">
            <a:xfrm>
              <a:off x="1843314" y="2278063"/>
              <a:ext cx="1458742" cy="1828800"/>
            </a:xfrm>
            <a:prstGeom prst="rect">
              <a:avLst/>
            </a:prstGeom>
            <a:noFill/>
            <a:ln w="38100">
              <a:solidFill>
                <a:srgbClr val="892034"/>
              </a:solidFill>
              <a:miter lim="800000"/>
              <a:headEnd/>
              <a:tailEnd/>
            </a:ln>
          </p:spPr>
        </p:pic>
        <p:pic>
          <p:nvPicPr>
            <p:cNvPr id="152579" name="Picture 3"/>
            <p:cNvPicPr>
              <a:picLocks noChangeArrowheads="1"/>
            </p:cNvPicPr>
            <p:nvPr/>
          </p:nvPicPr>
          <p:blipFill>
            <a:blip r:embed="rId6" cstate="print"/>
            <a:srcRect l="2394" r="2839" b="1461"/>
            <a:stretch>
              <a:fillRect/>
            </a:stretch>
          </p:blipFill>
          <p:spPr bwMode="auto">
            <a:xfrm>
              <a:off x="5459416" y="2337481"/>
              <a:ext cx="1231670" cy="1828800"/>
            </a:xfrm>
            <a:prstGeom prst="rect">
              <a:avLst/>
            </a:prstGeom>
            <a:noFill/>
            <a:ln w="38100">
              <a:solidFill>
                <a:schemeClr val="accent2"/>
              </a:solidFill>
              <a:miter lim="800000"/>
              <a:headEnd/>
              <a:tailEnd/>
            </a:ln>
            <a:effectLst/>
          </p:spPr>
        </p:pic>
      </p:grpSp>
      <p:pic>
        <p:nvPicPr>
          <p:cNvPr id="13" name="Picture 3">
            <a:hlinkClick r:id="rId7"/>
          </p:cNvPr>
          <p:cNvPicPr>
            <a:picLocks noChangeAspect="1" noChangeArrowheads="1"/>
          </p:cNvPicPr>
          <p:nvPr/>
        </p:nvPicPr>
        <p:blipFill>
          <a:blip r:embed="rId8" cstate="print"/>
          <a:stretch>
            <a:fillRect/>
          </a:stretch>
        </p:blipFill>
        <p:spPr bwMode="auto">
          <a:xfrm>
            <a:off x="3533120" y="2409999"/>
            <a:ext cx="2053293" cy="2286000"/>
          </a:xfrm>
          <a:prstGeom prst="rect">
            <a:avLst/>
          </a:prstGeom>
          <a:noFill/>
          <a:ln w="38100">
            <a:solidFill>
              <a:schemeClr val="accent2"/>
            </a:solidFill>
            <a:miter lim="800000"/>
            <a:headEnd/>
            <a:tailEnd/>
          </a:ln>
          <a:effectLst/>
        </p:spPr>
      </p:pic>
    </p:spTree>
    <p:extLst>
      <p:ext uri="{BB962C8B-B14F-4D97-AF65-F5344CB8AC3E}">
        <p14:creationId xmlns:p14="http://schemas.microsoft.com/office/powerpoint/2010/main" val="2459452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The World’s Languages</a:t>
            </a:r>
          </a:p>
        </p:txBody>
      </p:sp>
      <p:sp>
        <p:nvSpPr>
          <p:cNvPr id="10" name="Text Box 3"/>
          <p:cNvSpPr txBox="1">
            <a:spLocks noChangeArrowheads="1"/>
          </p:cNvSpPr>
          <p:nvPr/>
        </p:nvSpPr>
        <p:spPr bwMode="auto">
          <a:xfrm>
            <a:off x="186394" y="628360"/>
            <a:ext cx="4258997" cy="4400840"/>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a:t>There are over </a:t>
            </a:r>
            <a:r>
              <a:rPr lang="en-US" sz="1800" b="1" dirty="0">
                <a:hlinkClick r:id="rId2"/>
              </a:rPr>
              <a:t>6,000 known languages</a:t>
            </a:r>
            <a:r>
              <a:rPr lang="en-US" sz="1800" b="1" dirty="0"/>
              <a:t> in the world.</a:t>
            </a:r>
          </a:p>
          <a:p>
            <a:pPr marL="165100" indent="-165100">
              <a:spcAft>
                <a:spcPts val="1200"/>
              </a:spcAft>
              <a:buFont typeface="Arial" pitchFamily="34" charset="0"/>
              <a:buChar char="•"/>
            </a:pPr>
            <a:r>
              <a:rPr lang="en-US" sz="1800" b="1" dirty="0"/>
              <a:t>The dominance of English is being challenged by growth in Asian and Arabic languages.</a:t>
            </a:r>
          </a:p>
          <a:p>
            <a:pPr marL="165100" indent="-165100">
              <a:spcAft>
                <a:spcPts val="1200"/>
              </a:spcAft>
              <a:buFont typeface="Arial" pitchFamily="34" charset="0"/>
              <a:buChar char="•"/>
            </a:pPr>
            <a:r>
              <a:rPr lang="en-US" sz="1800" b="1" dirty="0"/>
              <a:t>Common languages are used to facilitate communication; native languages are often used for covert communications.</a:t>
            </a:r>
          </a:p>
          <a:p>
            <a:pPr marL="165100" indent="-165100">
              <a:spcAft>
                <a:spcPts val="1200"/>
              </a:spcAft>
            </a:pPr>
            <a:endParaRPr lang="en-US" sz="1800" b="1" dirty="0"/>
          </a:p>
        </p:txBody>
      </p:sp>
      <p:pic>
        <p:nvPicPr>
          <p:cNvPr id="8" name="Picture 2">
            <a:hlinkClick r:id="rId3"/>
          </p:cNvPr>
          <p:cNvPicPr>
            <a:picLocks noChangeAspect="1" noChangeArrowheads="1"/>
          </p:cNvPicPr>
          <p:nvPr/>
        </p:nvPicPr>
        <p:blipFill>
          <a:blip r:embed="rId4" cstate="print"/>
          <a:srcRect/>
          <a:stretch>
            <a:fillRect/>
          </a:stretch>
        </p:blipFill>
        <p:spPr bwMode="auto">
          <a:xfrm>
            <a:off x="429895" y="3657600"/>
            <a:ext cx="3945389" cy="2869029"/>
          </a:xfrm>
          <a:prstGeom prst="rect">
            <a:avLst/>
          </a:prstGeom>
          <a:noFill/>
          <a:ln w="38100">
            <a:solidFill>
              <a:schemeClr val="accent1"/>
            </a:solidFill>
            <a:miter lim="800000"/>
            <a:headEnd/>
            <a:tailEnd/>
          </a:ln>
          <a:effectLst/>
        </p:spPr>
      </p:pic>
      <p:sp>
        <p:nvSpPr>
          <p:cNvPr id="15" name="Text Box 3"/>
          <p:cNvSpPr txBox="1">
            <a:spLocks noChangeArrowheads="1"/>
          </p:cNvSpPr>
          <p:nvPr/>
        </p:nvSpPr>
        <p:spPr bwMode="auto">
          <a:xfrm>
            <a:off x="3604980" y="3182864"/>
            <a:ext cx="4258997" cy="2433711"/>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endParaRPr lang="en-US" sz="1800" b="1" dirty="0"/>
          </a:p>
        </p:txBody>
      </p:sp>
      <p:grpSp>
        <p:nvGrpSpPr>
          <p:cNvPr id="18" name="Group 17"/>
          <p:cNvGrpSpPr/>
          <p:nvPr/>
        </p:nvGrpSpPr>
        <p:grpSpPr>
          <a:xfrm>
            <a:off x="5045896" y="699770"/>
            <a:ext cx="3558174" cy="5642024"/>
            <a:chOff x="5045896" y="699770"/>
            <a:chExt cx="3558174" cy="5642024"/>
          </a:xfrm>
        </p:grpSpPr>
        <p:pic>
          <p:nvPicPr>
            <p:cNvPr id="184321" name="Picture 1"/>
            <p:cNvPicPr>
              <a:picLocks noChangeAspect="1" noChangeArrowheads="1"/>
            </p:cNvPicPr>
            <p:nvPr/>
          </p:nvPicPr>
          <p:blipFill>
            <a:blip r:embed="rId5" cstate="print"/>
            <a:srcRect l="24374" t="27484" r="28461" b="25826"/>
            <a:stretch>
              <a:fillRect/>
            </a:stretch>
          </p:blipFill>
          <p:spPr bwMode="auto">
            <a:xfrm>
              <a:off x="5125858" y="699770"/>
              <a:ext cx="3478212" cy="1935812"/>
            </a:xfrm>
            <a:prstGeom prst="rect">
              <a:avLst/>
            </a:prstGeom>
            <a:noFill/>
            <a:ln w="9525">
              <a:noFill/>
              <a:miter lim="800000"/>
              <a:headEnd/>
              <a:tailEnd/>
            </a:ln>
          </p:spPr>
        </p:pic>
        <p:sp>
          <p:nvSpPr>
            <p:cNvPr id="9" name="TextBox 8"/>
            <p:cNvSpPr txBox="1"/>
            <p:nvPr/>
          </p:nvSpPr>
          <p:spPr>
            <a:xfrm>
              <a:off x="5045896" y="28643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a:ln>
                    <a:noFill/>
                  </a:ln>
                  <a:solidFill>
                    <a:schemeClr val="tx1"/>
                  </a:solidFill>
                  <a:effectLst/>
                  <a:uLnTx/>
                  <a:uFillTx/>
                  <a:latin typeface="+mn-lt"/>
                  <a:ea typeface="+mn-ea"/>
                  <a:cs typeface="+mn-cs"/>
                </a:rPr>
                <a:t>U.S.</a:t>
              </a:r>
              <a:r>
                <a:rPr kumimoji="0" lang="en-US" sz="1800" b="1" i="0" u="none" strike="noStrike" kern="0" cap="none" spc="0" normalizeH="0" noProof="0" dirty="0">
                  <a:ln>
                    <a:noFill/>
                  </a:ln>
                  <a:solidFill>
                    <a:schemeClr val="tx1"/>
                  </a:solidFill>
                  <a:effectLst/>
                  <a:uLnTx/>
                  <a:uFillTx/>
                  <a:latin typeface="+mn-lt"/>
                  <a:ea typeface="+mn-ea"/>
                  <a:cs typeface="+mn-cs"/>
                </a:rPr>
                <a:t> 2000 Census</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p:pic>
          <p:nvPicPr>
            <p:cNvPr id="184323" name="Picture 3"/>
            <p:cNvPicPr>
              <a:picLocks noChangeAspect="1" noChangeArrowheads="1"/>
            </p:cNvPicPr>
            <p:nvPr/>
          </p:nvPicPr>
          <p:blipFill>
            <a:blip r:embed="rId6" cstate="print"/>
            <a:srcRect l="21654" t="30417" r="27394" b="15208"/>
            <a:stretch>
              <a:fillRect/>
            </a:stretch>
          </p:blipFill>
          <p:spPr bwMode="auto">
            <a:xfrm>
              <a:off x="5105400" y="3703956"/>
              <a:ext cx="3467098" cy="2080259"/>
            </a:xfrm>
            <a:prstGeom prst="rect">
              <a:avLst/>
            </a:prstGeom>
            <a:noFill/>
            <a:ln w="9525">
              <a:noFill/>
              <a:miter lim="800000"/>
              <a:headEnd/>
              <a:tailEnd/>
            </a:ln>
          </p:spPr>
        </p:pic>
        <p:sp>
          <p:nvSpPr>
            <p:cNvPr id="17" name="TextBox 16"/>
            <p:cNvSpPr txBox="1"/>
            <p:nvPr/>
          </p:nvSpPr>
          <p:spPr>
            <a:xfrm>
              <a:off x="5183056" y="60647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a:ln>
                    <a:noFill/>
                  </a:ln>
                  <a:solidFill>
                    <a:schemeClr val="tx1"/>
                  </a:solidFill>
                  <a:effectLst/>
                  <a:uLnTx/>
                  <a:uFillTx/>
                  <a:latin typeface="+mn-lt"/>
                  <a:ea typeface="+mn-ea"/>
                  <a:cs typeface="+mn-cs"/>
                </a:rPr>
                <a:t>Non-English</a:t>
              </a:r>
              <a:r>
                <a:rPr kumimoji="0" lang="en-US" sz="1800" b="1" i="0" u="none" strike="noStrike" kern="0" cap="none" spc="0" normalizeH="0" noProof="0" dirty="0">
                  <a:ln>
                    <a:noFill/>
                  </a:ln>
                  <a:solidFill>
                    <a:schemeClr val="tx1"/>
                  </a:solidFill>
                  <a:effectLst/>
                  <a:uLnTx/>
                  <a:uFillTx/>
                  <a:latin typeface="+mn-lt"/>
                  <a:ea typeface="+mn-ea"/>
                  <a:cs typeface="+mn-cs"/>
                </a:rPr>
                <a:t> Languages</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231096" y="681947"/>
            <a:ext cx="4038600" cy="5733369"/>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components of modern speech recognition systems:</a:t>
            </a:r>
          </a:p>
          <a:p>
            <a:pPr marL="465138" indent="-233363" eaLnBrk="1" hangingPunct="1">
              <a:spcAft>
                <a:spcPts val="1200"/>
              </a:spcAft>
              <a:buFontTx/>
              <a:buChar char="•"/>
            </a:pPr>
            <a:r>
              <a:rPr lang="en-US" sz="1800" b="1" dirty="0">
                <a:latin typeface="Arial" charset="0"/>
              </a:rPr>
              <a:t>Transduction: conversion of an electrical or acoustic signal to a digital signal;</a:t>
            </a:r>
          </a:p>
          <a:p>
            <a:pPr marL="465138" indent="-233363" eaLnBrk="1" hangingPunct="1">
              <a:spcAft>
                <a:spcPts val="1200"/>
              </a:spcAft>
              <a:buFontTx/>
              <a:buChar char="•"/>
            </a:pPr>
            <a:r>
              <a:rPr lang="en-US" sz="1800" b="1" dirty="0"/>
              <a:t>F</a:t>
            </a:r>
            <a:r>
              <a:rPr lang="en-US" sz="1800" b="1" dirty="0">
                <a:latin typeface="Arial" charset="0"/>
              </a:rPr>
              <a:t>eature </a:t>
            </a:r>
            <a:r>
              <a:rPr lang="en-US" sz="1800" b="1" dirty="0"/>
              <a:t>E</a:t>
            </a:r>
            <a:r>
              <a:rPr lang="en-US" sz="1800" b="1" dirty="0">
                <a:latin typeface="Arial" charset="0"/>
              </a:rPr>
              <a:t>xtraction: conversion of samples to vectors containing the salient information;</a:t>
            </a:r>
          </a:p>
          <a:p>
            <a:pPr marL="465138" indent="-233363" eaLnBrk="1" hangingPunct="1">
              <a:spcAft>
                <a:spcPts val="1200"/>
              </a:spcAft>
              <a:buFontTx/>
              <a:buChar char="•"/>
            </a:pPr>
            <a:r>
              <a:rPr lang="en-US" sz="1800" b="1" dirty="0"/>
              <a:t>A</a:t>
            </a:r>
            <a:r>
              <a:rPr lang="en-US" sz="1800" b="1" dirty="0">
                <a:latin typeface="Arial" charset="0"/>
              </a:rPr>
              <a:t>coustic </a:t>
            </a:r>
            <a:r>
              <a:rPr lang="en-US" sz="1800" b="1" dirty="0"/>
              <a:t>M</a:t>
            </a:r>
            <a:r>
              <a:rPr lang="en-US" sz="1800" b="1" dirty="0">
                <a:latin typeface="Arial" charset="0"/>
              </a:rPr>
              <a:t>odel: statistical representation of basic sound patterns (e.g., hidden Markov models);</a:t>
            </a:r>
          </a:p>
          <a:p>
            <a:pPr marL="465138" indent="-233363" eaLnBrk="1" hangingPunct="1">
              <a:spcAft>
                <a:spcPts val="1200"/>
              </a:spcAft>
              <a:buFontTx/>
              <a:buChar char="•"/>
            </a:pPr>
            <a:r>
              <a:rPr lang="en-US" sz="1800" b="1" dirty="0"/>
              <a:t>L</a:t>
            </a:r>
            <a:r>
              <a:rPr lang="en-US" sz="1800" b="1" dirty="0">
                <a:latin typeface="Arial" charset="0"/>
              </a:rPr>
              <a:t>anguage Model: statistical model of </a:t>
            </a:r>
            <a:r>
              <a:rPr lang="en-US" sz="1800" b="1" dirty="0"/>
              <a:t>common words or phrases (e.g., </a:t>
            </a:r>
            <a:r>
              <a:rPr lang="en-US" sz="1800" b="1" dirty="0">
                <a:latin typeface="Arial" charset="0"/>
              </a:rPr>
              <a:t>N-grams);</a:t>
            </a:r>
          </a:p>
          <a:p>
            <a:pPr marL="465138" indent="-233363" eaLnBrk="1" hangingPunct="1">
              <a:spcAft>
                <a:spcPts val="1200"/>
              </a:spcAft>
              <a:buFontTx/>
              <a:buChar char="•"/>
            </a:pPr>
            <a:r>
              <a:rPr lang="en-US" sz="1800" b="1" dirty="0"/>
              <a:t>S</a:t>
            </a:r>
            <a:r>
              <a:rPr lang="en-US" sz="1800" b="1" dirty="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a:solidFill>
                  <a:schemeClr val="accent2"/>
                </a:solidFill>
              </a:rPr>
              <a:t>Speech Recognition Architectures</a:t>
            </a:r>
          </a:p>
        </p:txBody>
      </p:sp>
      <p:grpSp>
        <p:nvGrpSpPr>
          <p:cNvPr id="15"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17"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Front-end</a:t>
                </a:r>
              </a:p>
            </p:txBody>
          </p:sp>
        </p:grpSp>
        <p:grpSp>
          <p:nvGrpSpPr>
            <p:cNvPr id="18"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P(A/W)</a:t>
                </a:r>
              </a:p>
            </p:txBody>
          </p:sp>
        </p:grpSp>
        <p:grpSp>
          <p:nvGrpSpPr>
            <p:cNvPr id="19"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P(W)</a:t>
                </a:r>
              </a:p>
            </p:txBody>
          </p:sp>
        </p:grpSp>
        <p:grpSp>
          <p:nvGrpSpPr>
            <p:cNvPr id="20"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chemeClr val="tx1"/>
                  </a:solidFill>
                  <a:effectLst/>
                  <a:uLnTx/>
                  <a:uFillTx/>
                  <a:latin typeface="+mn-lt"/>
                  <a:ea typeface="+mn-ea"/>
                  <a:cs typeface="+mn-cs"/>
                </a:rPr>
                <a:t>Input</a:t>
              </a:r>
              <a:br>
                <a:rPr kumimoji="0" lang="en-US" sz="1400" b="1" i="0" u="none" strike="noStrike" kern="0" cap="none" spc="0" normalizeH="0" baseline="0" noProof="0" dirty="0">
                  <a:ln>
                    <a:noFill/>
                  </a:ln>
                  <a:solidFill>
                    <a:schemeClr val="tx1"/>
                  </a:solidFill>
                  <a:effectLst/>
                  <a:uLnTx/>
                  <a:uFillTx/>
                  <a:latin typeface="+mn-lt"/>
                  <a:ea typeface="+mn-ea"/>
                  <a:cs typeface="+mn-cs"/>
                </a:rPr>
              </a:br>
              <a:r>
                <a:rPr kumimoji="0" lang="en-US" sz="1400" b="1" i="0" u="none" strike="noStrike" kern="0" cap="none" spc="0" normalizeH="0" baseline="0" noProof="0" dirty="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a:latin typeface="+mn-lt"/>
                </a:rPr>
                <a:t>Recognized Utterance</a:t>
              </a:r>
              <a:endParaRPr kumimoji="0" lang="en-US" sz="1400" b="1"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cstate="print"/>
          <a:srcRect l="6168" t="31398" r="6282" b="7071"/>
          <a:stretch>
            <a:fillRect/>
          </a:stretch>
        </p:blipFill>
        <p:spPr bwMode="auto">
          <a:xfrm>
            <a:off x="287338" y="86201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Statistical Approach: Noisy Communication Channel Model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2"/>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Input</a:t>
              </a:r>
              <a:br>
                <a:rPr kumimoji="0" lang="en-US" sz="1400" b="1" i="0" u="none" strike="noStrike" kern="0" cap="none" spc="0" normalizeH="0" baseline="0" noProof="0" dirty="0">
                  <a:ln>
                    <a:noFill/>
                  </a:ln>
                  <a:solidFill>
                    <a:srgbClr val="000000"/>
                  </a:solidFill>
                  <a:effectLst/>
                  <a:uLnTx/>
                  <a:uFillTx/>
                  <a:latin typeface="Arial"/>
                  <a:ea typeface="+mn-ea"/>
                  <a:cs typeface="+mn-cs"/>
                </a:rPr>
              </a:br>
              <a:r>
                <a:rPr kumimoji="0" lang="en-US" sz="1400" b="1" i="0" u="none" strike="noStrike" kern="0" cap="none" spc="0" normalizeH="0" baseline="0" noProof="0" dirty="0">
                  <a:ln>
                    <a:noFill/>
                  </a:ln>
                  <a:solidFill>
                    <a:srgbClr val="000000"/>
                  </a:solidFill>
                  <a:effectLst/>
                  <a:uLnTx/>
                  <a:uFillTx/>
                  <a:latin typeface="Arial"/>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Recognized Utterance</a:t>
              </a: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Based on a noisy communication channel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 in which the intended message is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corrupted by a sequence of noisy models</a:t>
            </a:r>
          </a:p>
          <a:p>
            <a:pPr marL="165100" marR="0" lvl="0" indent="-165100" algn="l" defTabSz="914400" rtl="0" eaLnBrk="1" fontAlgn="base" latinLnBrk="0" hangingPunct="1">
              <a:lnSpc>
                <a:spcPct val="100000"/>
              </a:lnSpc>
              <a:spcBef>
                <a:spcPct val="0"/>
              </a:spcBef>
              <a:spcAft>
                <a:spcPts val="60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Bayesian approach is most common:</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Objective: minimize word error rate by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maximizing P(W|A)</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P(A|W):	Acoustic Model</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P(W):	Language Model</a:t>
            </a:r>
          </a:p>
          <a:p>
            <a:pPr marL="338138" marR="0" lvl="0" indent="-169863" algn="l" defTabSz="914400" rtl="0" eaLnBrk="1" fontAlgn="base" latinLnBrk="0" hangingPunct="1">
              <a:lnSpc>
                <a:spcPct val="100000"/>
              </a:lnSpc>
              <a:spcBef>
                <a:spcPct val="0"/>
              </a:spcBef>
              <a:spcAft>
                <a:spcPts val="12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	Evidence (ignored)</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Acoustic models use hidden Markov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models with Gaussian mixtures.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P(W) is estimated using probabilistic</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N-gram  models.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Parameters can be trained using generative (ML)</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name="Equation" r:id="rId3" imgW="1638000" imgH="419040" progId="Equation.DSMT4">
                  <p:embed/>
                </p:oleObj>
              </mc:Choice>
              <mc:Fallback>
                <p:oleObj name="Equation" r:id="rId3" imgW="1638000" imgH="419040" progId="Equation.DSMT4">
                  <p:embed/>
                  <p:pic>
                    <p:nvPicPr>
                      <p:cNvPr id="41"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44" name="Group 43"/>
          <p:cNvGrpSpPr/>
          <p:nvPr/>
        </p:nvGrpSpPr>
        <p:grpSpPr>
          <a:xfrm>
            <a:off x="5084418" y="1541811"/>
            <a:ext cx="3708200" cy="696837"/>
            <a:chOff x="5196649" y="2547127"/>
            <a:chExt cx="3708200" cy="696837"/>
          </a:xfrm>
        </p:grpSpPr>
        <p:sp>
          <p:nvSpPr>
            <p:cNvPr id="42" name="Freeform 41"/>
            <p:cNvSpPr/>
            <p:nvPr/>
          </p:nvSpPr>
          <p:spPr>
            <a:xfrm>
              <a:off x="6514400" y="2547127"/>
              <a:ext cx="2390449" cy="696837"/>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54683"/>
                <a:gd name="connsiteY0" fmla="*/ 1153551 h 1153551"/>
                <a:gd name="connsiteX1" fmla="*/ 4698609 w 8454683"/>
                <a:gd name="connsiteY1" fmla="*/ 759655 h 1153551"/>
                <a:gd name="connsiteX2" fmla="*/ 4698609 w 8454683"/>
                <a:gd name="connsiteY2" fmla="*/ 14068 h 1153551"/>
                <a:gd name="connsiteX3" fmla="*/ 8454683 w 8454683"/>
                <a:gd name="connsiteY3" fmla="*/ 0 h 1153551"/>
                <a:gd name="connsiteX4" fmla="*/ 8454683 w 8454683"/>
                <a:gd name="connsiteY4" fmla="*/ 1117209 h 1153551"/>
                <a:gd name="connsiteX5" fmla="*/ 0 w 8454683"/>
                <a:gd name="connsiteY5" fmla="*/ 1153551 h 1153551"/>
                <a:gd name="connsiteX0" fmla="*/ 3756075 w 3756075"/>
                <a:gd name="connsiteY0" fmla="*/ 1117209 h 1117209"/>
                <a:gd name="connsiteX1" fmla="*/ 1 w 3756075"/>
                <a:gd name="connsiteY1" fmla="*/ 759655 h 1117209"/>
                <a:gd name="connsiteX2" fmla="*/ 1 w 3756075"/>
                <a:gd name="connsiteY2" fmla="*/ 14068 h 1117209"/>
                <a:gd name="connsiteX3" fmla="*/ 3756075 w 3756075"/>
                <a:gd name="connsiteY3" fmla="*/ 0 h 1117209"/>
                <a:gd name="connsiteX4" fmla="*/ 3756075 w 3756075"/>
                <a:gd name="connsiteY4" fmla="*/ 1117209 h 1117209"/>
                <a:gd name="connsiteX0" fmla="*/ 4404908 w 4404908"/>
                <a:gd name="connsiteY0" fmla="*/ 1117209 h 1118243"/>
                <a:gd name="connsiteX1" fmla="*/ 0 w 4404908"/>
                <a:gd name="connsiteY1" fmla="*/ 1118243 h 1118243"/>
                <a:gd name="connsiteX2" fmla="*/ 648834 w 4404908"/>
                <a:gd name="connsiteY2" fmla="*/ 14068 h 1118243"/>
                <a:gd name="connsiteX3" fmla="*/ 4404908 w 4404908"/>
                <a:gd name="connsiteY3" fmla="*/ 0 h 1118243"/>
                <a:gd name="connsiteX4" fmla="*/ 4404908 w 4404908"/>
                <a:gd name="connsiteY4" fmla="*/ 1117209 h 1118243"/>
                <a:gd name="connsiteX0" fmla="*/ 5463527 w 5463527"/>
                <a:gd name="connsiteY0" fmla="*/ 1118082 h 1119116"/>
                <a:gd name="connsiteX1" fmla="*/ 1058619 w 5463527"/>
                <a:gd name="connsiteY1" fmla="*/ 1119116 h 1119116"/>
                <a:gd name="connsiteX2" fmla="*/ 0 w 5463527"/>
                <a:gd name="connsiteY2" fmla="*/ 0 h 1119116"/>
                <a:gd name="connsiteX3" fmla="*/ 5463527 w 5463527"/>
                <a:gd name="connsiteY3" fmla="*/ 873 h 1119116"/>
                <a:gd name="connsiteX4" fmla="*/ 5463527 w 5463527"/>
                <a:gd name="connsiteY4" fmla="*/ 1118082 h 1119116"/>
                <a:gd name="connsiteX0" fmla="*/ 5517487 w 5517487"/>
                <a:gd name="connsiteY0" fmla="*/ 1118082 h 1119116"/>
                <a:gd name="connsiteX1" fmla="*/ 1112579 w 5517487"/>
                <a:gd name="connsiteY1" fmla="*/ 1119116 h 1119116"/>
                <a:gd name="connsiteX2" fmla="*/ 53960 w 5517487"/>
                <a:gd name="connsiteY2" fmla="*/ 0 h 1119116"/>
                <a:gd name="connsiteX3" fmla="*/ 5517487 w 5517487"/>
                <a:gd name="connsiteY3" fmla="*/ 873 h 1119116"/>
                <a:gd name="connsiteX4" fmla="*/ 5517487 w 5517487"/>
                <a:gd name="connsiteY4" fmla="*/ 1118082 h 1119116"/>
                <a:gd name="connsiteX0" fmla="*/ 5463527 w 5463527"/>
                <a:gd name="connsiteY0" fmla="*/ 1118082 h 1118082"/>
                <a:gd name="connsiteX1" fmla="*/ 0 w 5463527"/>
                <a:gd name="connsiteY1" fmla="*/ 0 h 1118082"/>
                <a:gd name="connsiteX2" fmla="*/ 5463527 w 5463527"/>
                <a:gd name="connsiteY2" fmla="*/ 873 h 1118082"/>
                <a:gd name="connsiteX3" fmla="*/ 5463527 w 5463527"/>
                <a:gd name="connsiteY3" fmla="*/ 1118082 h 1118082"/>
                <a:gd name="connsiteX0" fmla="*/ 5463527 w 5463527"/>
                <a:gd name="connsiteY0" fmla="*/ 1118082 h 1118082"/>
                <a:gd name="connsiteX1" fmla="*/ 2287878 w 5463527"/>
                <a:gd name="connsiteY1" fmla="*/ 456050 h 1118082"/>
                <a:gd name="connsiteX2" fmla="*/ 0 w 5463527"/>
                <a:gd name="connsiteY2" fmla="*/ 0 h 1118082"/>
                <a:gd name="connsiteX3" fmla="*/ 5463527 w 5463527"/>
                <a:gd name="connsiteY3" fmla="*/ 873 h 1118082"/>
                <a:gd name="connsiteX4" fmla="*/ 5463527 w 5463527"/>
                <a:gd name="connsiteY4" fmla="*/ 1118082 h 1118082"/>
                <a:gd name="connsiteX0" fmla="*/ 5463527 w 5463527"/>
                <a:gd name="connsiteY0" fmla="*/ 1118082 h 1128403"/>
                <a:gd name="connsiteX1" fmla="*/ 34041 w 5463527"/>
                <a:gd name="connsiteY1" fmla="*/ 1128403 h 1128403"/>
                <a:gd name="connsiteX2" fmla="*/ 0 w 5463527"/>
                <a:gd name="connsiteY2" fmla="*/ 0 h 1128403"/>
                <a:gd name="connsiteX3" fmla="*/ 5463527 w 5463527"/>
                <a:gd name="connsiteY3" fmla="*/ 873 h 1128403"/>
                <a:gd name="connsiteX4" fmla="*/ 5463527 w 5463527"/>
                <a:gd name="connsiteY4" fmla="*/ 1118082 h 112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527" h="1128403">
                  <a:moveTo>
                    <a:pt x="5463527" y="1118082"/>
                  </a:moveTo>
                  <a:lnTo>
                    <a:pt x="34041" y="1128403"/>
                  </a:lnTo>
                  <a:lnTo>
                    <a:pt x="0" y="0"/>
                  </a:lnTo>
                  <a:lnTo>
                    <a:pt x="5463527" y="873"/>
                  </a:lnTo>
                  <a:lnTo>
                    <a:pt x="5463527" y="1118082"/>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TextBox 42"/>
            <p:cNvSpPr txBox="1"/>
            <p:nvPr/>
          </p:nvSpPr>
          <p:spPr>
            <a:xfrm>
              <a:off x="5196649" y="2587751"/>
              <a:ext cx="1317752" cy="553998"/>
            </a:xfrm>
            <a:prstGeom prst="rect">
              <a:avLst/>
            </a:prstGeom>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Arial"/>
                  <a:ea typeface="+mn-ea"/>
                  <a:cs typeface="Arial"/>
                </a:rPr>
                <a:t>Feature</a:t>
              </a:r>
              <a:br>
                <a:rPr kumimoji="0" lang="en-US" sz="1800" b="1" i="0" u="none" strike="noStrike" kern="0" cap="none" spc="0" normalizeH="0" baseline="0" noProof="0" dirty="0">
                  <a:ln>
                    <a:noFill/>
                  </a:ln>
                  <a:solidFill>
                    <a:srgbClr val="333399"/>
                  </a:solidFill>
                  <a:effectLst/>
                  <a:uLnTx/>
                  <a:uFillTx/>
                  <a:latin typeface="Arial"/>
                  <a:ea typeface="+mn-ea"/>
                  <a:cs typeface="Arial"/>
                </a:rPr>
              </a:br>
              <a:r>
                <a:rPr kumimoji="0" lang="en-US" sz="1800" b="1" i="0" u="none" strike="noStrike" kern="0" cap="none" spc="0" normalizeH="0" baseline="0" noProof="0" dirty="0">
                  <a:ln>
                    <a:noFill/>
                  </a:ln>
                  <a:solidFill>
                    <a:srgbClr val="333399"/>
                  </a:solidFill>
                  <a:effectLst/>
                  <a:uLnTx/>
                  <a:uFillTx/>
                  <a:latin typeface="Arial"/>
                  <a:ea typeface="+mn-ea"/>
                  <a:cs typeface="Arial"/>
                </a:rPr>
                <a:t>Extraction</a:t>
              </a:r>
            </a:p>
          </p:txBody>
        </p:sp>
      </p:grpSp>
    </p:spTree>
    <p:extLst>
      <p:ext uri="{BB962C8B-B14F-4D97-AF65-F5344CB8AC3E}">
        <p14:creationId xmlns:p14="http://schemas.microsoft.com/office/powerpoint/2010/main" val="39102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right)">
                                      <p:cBhvr>
                                        <p:cTn id="4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l="5142" t="15237" r="5142" b="10095"/>
          <a:stretch>
            <a:fillRect/>
          </a:stretch>
        </p:blipFill>
        <p:spPr bwMode="auto">
          <a:xfrm>
            <a:off x="228600" y="657412"/>
            <a:ext cx="8686800" cy="542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33125" name="Rectangle 5"/>
          <p:cNvSpPr>
            <a:spLocks noChangeArrowheads="1"/>
          </p:cNvSpPr>
          <p:nvPr/>
        </p:nvSpPr>
        <p:spPr bwMode="auto">
          <a:xfrm>
            <a:off x="0" y="0"/>
            <a:ext cx="91440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none" lIns="274320" tIns="0" rIns="0" bIns="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Arial"/>
              </a:rPr>
              <a:t>Signal Processing in Speech Recognition</a:t>
            </a:r>
          </a:p>
        </p:txBody>
      </p:sp>
    </p:spTree>
    <p:extLst>
      <p:ext uri="{BB962C8B-B14F-4D97-AF65-F5344CB8AC3E}">
        <p14:creationId xmlns:p14="http://schemas.microsoft.com/office/powerpoint/2010/main" val="388552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l="5714" t="16000" r="6285" b="11620"/>
          <a:stretch>
            <a:fillRect/>
          </a:stretch>
        </p:blipFill>
        <p:spPr bwMode="auto">
          <a:xfrm>
            <a:off x="228600" y="762000"/>
            <a:ext cx="8686800" cy="5357813"/>
          </a:xfrm>
          <a:prstGeom prst="rect">
            <a:avLst/>
          </a:prstGeom>
          <a:noFill/>
          <a:ln w="9525" algn="ctr">
            <a:noFill/>
            <a:miter lim="800000"/>
            <a:headEnd/>
            <a:tailEnd/>
          </a:ln>
          <a:effectLst/>
        </p:spPr>
      </p:pic>
      <p:sp>
        <p:nvSpPr>
          <p:cNvPr id="3" name="Text Box 3"/>
          <p:cNvSpPr txBox="1">
            <a:spLocks noChangeArrowheads="1"/>
          </p:cNvSpPr>
          <p:nvPr/>
        </p:nvSpPr>
        <p:spPr bwMode="auto">
          <a:xfrm>
            <a:off x="0" y="-2615"/>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Features: Convert a Signal to a Sequence of Vectors</a:t>
            </a:r>
          </a:p>
        </p:txBody>
      </p:sp>
    </p:spTree>
    <p:extLst>
      <p:ext uri="{BB962C8B-B14F-4D97-AF65-F5344CB8AC3E}">
        <p14:creationId xmlns:p14="http://schemas.microsoft.com/office/powerpoint/2010/main" val="343519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0"/>
            <a:ext cx="9142413" cy="426482"/>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
                <a:ea typeface="+mj-ea"/>
                <a:cs typeface="Arial"/>
              </a:rPr>
              <a:t>iVectors</a:t>
            </a:r>
            <a:r>
              <a:rPr kumimoji="0" lang="en-US" sz="2400" b="1" i="0" u="none" strike="noStrike" kern="1200" cap="none" spc="0" normalizeH="0" baseline="0" noProof="0" dirty="0">
                <a:ln>
                  <a:noFill/>
                </a:ln>
                <a:solidFill>
                  <a:srgbClr val="000000"/>
                </a:solidFill>
                <a:effectLst/>
                <a:uLnTx/>
                <a:uFillTx/>
                <a:latin typeface="Arial"/>
                <a:ea typeface="+mj-ea"/>
                <a:cs typeface="Arial"/>
              </a:rPr>
              <a:t>: Towards Invariant Features</a:t>
            </a:r>
          </a:p>
        </p:txBody>
      </p:sp>
      <p:sp>
        <p:nvSpPr>
          <p:cNvPr id="2" name="TextBox 1"/>
          <p:cNvSpPr txBox="1"/>
          <p:nvPr/>
        </p:nvSpPr>
        <p:spPr>
          <a:xfrm>
            <a:off x="228600" y="609600"/>
            <a:ext cx="8680824" cy="5770811"/>
          </a:xfrm>
          <a:prstGeom prst="rect">
            <a:avLst/>
          </a:prstGeom>
          <a:noFill/>
        </p:spPr>
        <p:txBody>
          <a:bodyPr wrap="square" rtlCol="0">
            <a:spAutoFit/>
          </a:bodyPr>
          <a:lstStyle/>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i</a:t>
            </a:r>
            <a:r>
              <a:rPr kumimoji="0" lang="en-US" sz="1800" b="1" i="0" u="none" strike="noStrike" kern="1200" cap="none" spc="0" normalizeH="0" baseline="0" noProof="0" dirty="0">
                <a:ln>
                  <a:noFill/>
                </a:ln>
                <a:solidFill>
                  <a:srgbClr val="000000"/>
                </a:solidFill>
                <a:effectLst/>
                <a:uLnTx/>
                <a:uFillTx/>
                <a:latin typeface="Arial"/>
                <a:ea typeface="+mn-ea"/>
                <a:cs typeface="Arial"/>
              </a:rPr>
              <a:t>-vector representation is a data-driven approach for feature extraction that provides a general framework for separating systematic variations in the data, such as channel, speaker and language.</a:t>
            </a:r>
          </a:p>
          <a:p>
            <a:pPr marL="165100" marR="0" lvl="0" indent="-165100" algn="l" defTabSz="914400" rtl="0" eaLnBrk="1" fontAlgn="base" latinLnBrk="0" hangingPunct="1">
              <a:lnSpc>
                <a:spcPct val="100000"/>
              </a:lnSpc>
              <a:spcBef>
                <a:spcPct val="0"/>
              </a:spcBef>
              <a:spcAft>
                <a:spcPts val="6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feature vector is modeled as a sum of three (or more) components:</a:t>
            </a:r>
          </a:p>
          <a:p>
            <a:pPr marL="342900" marR="0" lvl="0" indent="0" algn="l" defTabSz="914400" rtl="0" eaLnBrk="1" fontAlgn="base" latinLnBrk="0" hangingPunct="1">
              <a:lnSpc>
                <a:spcPct val="100000"/>
              </a:lnSpc>
              <a:spcBef>
                <a:spcPts val="1200"/>
              </a:spcBef>
              <a:spcAft>
                <a:spcPts val="120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a:ea typeface="+mn-ea"/>
                <a:cs typeface="Arial"/>
              </a:rPr>
              <a:t>M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a:ln>
                  <a:noFill/>
                </a:ln>
                <a:solidFill>
                  <a:srgbClr val="000000"/>
                </a:solidFill>
                <a:effectLst/>
                <a:uLnTx/>
                <a:uFillTx/>
                <a:latin typeface="Arial"/>
                <a:ea typeface="+mn-ea"/>
                <a:cs typeface="Arial"/>
              </a:rPr>
              <a:t>m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a:ln>
                  <a:noFill/>
                </a:ln>
                <a:solidFill>
                  <a:srgbClr val="000000"/>
                </a:solidFill>
                <a:effectLst/>
                <a:uLnTx/>
                <a:uFillTx/>
                <a:latin typeface="Arial"/>
                <a:ea typeface="+mn-ea"/>
                <a:cs typeface="Arial"/>
              </a:rPr>
              <a:t>Tw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err="1">
                <a:ln>
                  <a:noFill/>
                </a:ln>
                <a:solidFill>
                  <a:srgbClr val="000000"/>
                </a:solidFill>
                <a:effectLst/>
                <a:uLnTx/>
                <a:uFillTx/>
                <a:latin typeface="Arial"/>
                <a:ea typeface="+mn-ea"/>
                <a:cs typeface="Arial"/>
              </a:rPr>
              <a:t>ε</a:t>
            </a:r>
            <a:endParaRPr kumimoji="0" lang="en-US" sz="1800" b="1" i="0" u="none" strike="noStrike" kern="1200" cap="none" spc="0" normalizeH="0" baseline="0" noProof="0" dirty="0">
              <a:ln>
                <a:noFill/>
              </a:ln>
              <a:solidFill>
                <a:srgbClr val="000000"/>
              </a:solidFill>
              <a:effectLst/>
              <a:uLnTx/>
              <a:uFillTx/>
              <a:latin typeface="Arial"/>
              <a:ea typeface="+mn-ea"/>
              <a:cs typeface="Arial"/>
            </a:endParaRPr>
          </a:p>
          <a:p>
            <a:pPr marL="165100" marR="0" lvl="0" indent="0" algn="l" defTabSz="914400" rtl="0" eaLnBrk="1" fontAlgn="base" latinLnBrk="0" hangingPunct="1">
              <a:lnSpc>
                <a:spcPct val="100000"/>
              </a:lnSpc>
              <a:spcBef>
                <a:spcPct val="0"/>
              </a:spcBef>
              <a:spcAft>
                <a:spcPts val="12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where </a:t>
            </a:r>
            <a:r>
              <a:rPr kumimoji="0" lang="en-US" sz="1800" b="1" i="1" u="none" strike="noStrike" kern="1200" cap="none" spc="0" normalizeH="0" baseline="0" noProof="0" dirty="0">
                <a:ln>
                  <a:noFill/>
                </a:ln>
                <a:solidFill>
                  <a:srgbClr val="000000"/>
                </a:solidFill>
                <a:effectLst/>
                <a:uLnTx/>
                <a:uFillTx/>
                <a:latin typeface="Arial"/>
                <a:ea typeface="+mn-ea"/>
                <a:cs typeface="Arial"/>
              </a:rPr>
              <a:t>M</a:t>
            </a:r>
            <a:r>
              <a:rPr kumimoji="0" lang="en-US" sz="1800" b="1" i="0" u="none" strike="noStrike" kern="1200" cap="none" spc="0" normalizeH="0" baseline="0" noProof="0" dirty="0">
                <a:ln>
                  <a:noFill/>
                </a:ln>
                <a:solidFill>
                  <a:srgbClr val="000000"/>
                </a:solidFill>
                <a:effectLst/>
                <a:uLnTx/>
                <a:uFillTx/>
                <a:latin typeface="Arial"/>
                <a:ea typeface="+mn-ea"/>
                <a:cs typeface="Arial"/>
              </a:rPr>
              <a:t> is 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supervector</a:t>
            </a:r>
            <a:r>
              <a:rPr kumimoji="0" lang="en-US" sz="1800" b="1" i="0" u="none" strike="noStrike" kern="1200" cap="none" spc="0" normalizeH="0" baseline="0" noProof="0" dirty="0">
                <a:ln>
                  <a:noFill/>
                </a:ln>
                <a:solidFill>
                  <a:srgbClr val="000000"/>
                </a:solidFill>
                <a:effectLst/>
                <a:uLnTx/>
                <a:uFillTx/>
                <a:latin typeface="Arial"/>
                <a:ea typeface="+mn-ea"/>
                <a:cs typeface="Arial"/>
              </a:rPr>
              <a:t>, m is a universal background model,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ε</a:t>
            </a:r>
            <a:r>
              <a:rPr kumimoji="0" lang="en-US" sz="1800" b="1" i="0" u="none" strike="noStrike" kern="1200" cap="none" spc="0" normalizeH="0" baseline="0" noProof="0" dirty="0">
                <a:ln>
                  <a:noFill/>
                </a:ln>
                <a:solidFill>
                  <a:srgbClr val="000000"/>
                </a:solidFill>
                <a:effectLst/>
                <a:uLnTx/>
                <a:uFillTx/>
                <a:latin typeface="Arial"/>
                <a:ea typeface="+mn-ea"/>
                <a:cs typeface="Arial"/>
              </a:rPr>
              <a:t> is a noise term, and </a:t>
            </a:r>
            <a:r>
              <a:rPr kumimoji="0" lang="en-US" sz="1800" b="1" i="1" u="none" strike="noStrike" kern="1200" cap="none" spc="0" normalizeH="0" baseline="0" noProof="0" dirty="0">
                <a:ln>
                  <a:noFill/>
                </a:ln>
                <a:solidFill>
                  <a:srgbClr val="000000"/>
                </a:solidFill>
                <a:effectLst/>
                <a:uLnTx/>
                <a:uFillTx/>
                <a:latin typeface="Arial"/>
                <a:ea typeface="+mn-ea"/>
                <a:cs typeface="Arial"/>
              </a:rPr>
              <a:t>w</a:t>
            </a:r>
            <a:r>
              <a:rPr kumimoji="0" lang="en-US" sz="1800" b="1" i="0" u="none" strike="noStrike" kern="1200" cap="none" spc="0" normalizeH="0" baseline="0" noProof="0" dirty="0">
                <a:ln>
                  <a:noFill/>
                </a:ln>
                <a:solidFill>
                  <a:srgbClr val="000000"/>
                </a:solidFill>
                <a:effectLst/>
                <a:uLnTx/>
                <a:uFillTx/>
                <a:latin typeface="Arial"/>
                <a:ea typeface="+mn-ea"/>
                <a:cs typeface="Arial"/>
              </a:rPr>
              <a:t> is the target low-dimensional feature vector.</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1" u="none" strike="noStrike" kern="1200" cap="none" spc="0" normalizeH="0" baseline="0" noProof="0" dirty="0">
                <a:ln>
                  <a:noFill/>
                </a:ln>
                <a:solidFill>
                  <a:srgbClr val="000000"/>
                </a:solidFill>
                <a:effectLst/>
                <a:uLnTx/>
                <a:uFillTx/>
                <a:latin typeface="Arial"/>
                <a:ea typeface="+mn-ea"/>
                <a:cs typeface="Arial"/>
              </a:rPr>
              <a:t>M</a:t>
            </a:r>
            <a:r>
              <a:rPr kumimoji="0" lang="en-US" sz="1800" b="1" i="0" u="none" strike="noStrike" kern="1200" cap="none" spc="0" normalizeH="0" baseline="0" noProof="0" dirty="0">
                <a:ln>
                  <a:noFill/>
                </a:ln>
                <a:solidFill>
                  <a:srgbClr val="000000"/>
                </a:solidFill>
                <a:effectLst/>
                <a:uLnTx/>
                <a:uFillTx/>
                <a:latin typeface="Arial"/>
                <a:ea typeface="+mn-ea"/>
                <a:cs typeface="Arial"/>
              </a:rPr>
              <a:t> is formed as a concatenation of consecutive feature vectors.</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This high-dimensional feature vector is then mapped into a low-dimensional space using factor analysis techniques such as Linear Discriminant Analysis (LDA).</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dimension of </a:t>
            </a:r>
            <a:r>
              <a:rPr kumimoji="0" lang="en-US" sz="1800" b="1" i="1" u="none" strike="noStrike" kern="1200" cap="none" spc="0" normalizeH="0" baseline="0" noProof="0" dirty="0">
                <a:ln>
                  <a:noFill/>
                </a:ln>
                <a:solidFill>
                  <a:srgbClr val="000000"/>
                </a:solidFill>
                <a:effectLst/>
                <a:uLnTx/>
                <a:uFillTx/>
                <a:latin typeface="Arial"/>
                <a:ea typeface="+mn-ea"/>
                <a:cs typeface="Arial"/>
              </a:rPr>
              <a:t>T</a:t>
            </a:r>
            <a:r>
              <a:rPr kumimoji="0" lang="en-US" sz="1800" b="1" i="0" u="none" strike="noStrike" kern="1200" cap="none" spc="0" normalizeH="0" baseline="0" noProof="0" dirty="0">
                <a:ln>
                  <a:noFill/>
                </a:ln>
                <a:solidFill>
                  <a:srgbClr val="000000"/>
                </a:solidFill>
                <a:effectLst/>
                <a:uLnTx/>
                <a:uFillTx/>
                <a:latin typeface="Arial"/>
                <a:ea typeface="+mn-ea"/>
                <a:cs typeface="Arial"/>
              </a:rPr>
              <a:t> can be extremely large (~20,000 x 100), but the dimension of the resulting feature vector, </a:t>
            </a:r>
            <a:r>
              <a:rPr kumimoji="0" lang="en-US" sz="1800" b="1" i="1" u="none" strike="noStrike" kern="1200" cap="none" spc="0" normalizeH="0" baseline="0" noProof="0" dirty="0">
                <a:ln>
                  <a:noFill/>
                </a:ln>
                <a:solidFill>
                  <a:srgbClr val="000000"/>
                </a:solidFill>
                <a:effectLst/>
                <a:uLnTx/>
                <a:uFillTx/>
                <a:latin typeface="Arial"/>
                <a:ea typeface="+mn-ea"/>
                <a:cs typeface="Arial"/>
              </a:rPr>
              <a:t>w</a:t>
            </a:r>
            <a:r>
              <a:rPr kumimoji="0" lang="en-US" sz="1800" b="1" i="0" u="none" strike="noStrike" kern="1200" cap="none" spc="0" normalizeH="0" baseline="0" noProof="0" dirty="0">
                <a:ln>
                  <a:noFill/>
                </a:ln>
                <a:solidFill>
                  <a:srgbClr val="000000"/>
                </a:solidFill>
                <a:effectLst/>
                <a:uLnTx/>
                <a:uFillTx/>
                <a:latin typeface="Arial"/>
                <a:ea typeface="+mn-ea"/>
                <a:cs typeface="Arial"/>
              </a:rPr>
              <a:t>, is on the order of a traditional feature vector (~50).</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i</a:t>
            </a:r>
            <a:r>
              <a:rPr kumimoji="0" lang="en-US" sz="1800" b="1" i="0" u="none" strike="noStrike" kern="1200" cap="none" spc="0" normalizeH="0" baseline="0" noProof="0" dirty="0">
                <a:ln>
                  <a:noFill/>
                </a:ln>
                <a:solidFill>
                  <a:srgbClr val="000000"/>
                </a:solidFill>
                <a:effectLst/>
                <a:uLnTx/>
                <a:uFillTx/>
                <a:latin typeface="Arial"/>
                <a:ea typeface="+mn-ea"/>
                <a:cs typeface="Arial"/>
              </a:rPr>
              <a:t>-Vector representation has been shown to give significant reductions (20% relative) in EER on speaker/language identification tasks.</a:t>
            </a:r>
          </a:p>
        </p:txBody>
      </p:sp>
    </p:spTree>
    <p:extLst>
      <p:ext uri="{BB962C8B-B14F-4D97-AF65-F5344CB8AC3E}">
        <p14:creationId xmlns:p14="http://schemas.microsoft.com/office/powerpoint/2010/main" val="230848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2"/>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Input</a:t>
              </a:r>
              <a:br>
                <a:rPr kumimoji="0" lang="en-US" sz="1400" b="1" i="0" u="none" strike="noStrike" kern="0" cap="none" spc="0" normalizeH="0" baseline="0" noProof="0" dirty="0">
                  <a:ln>
                    <a:noFill/>
                  </a:ln>
                  <a:solidFill>
                    <a:srgbClr val="000000"/>
                  </a:solidFill>
                  <a:effectLst/>
                  <a:uLnTx/>
                  <a:uFillTx/>
                  <a:latin typeface="Arial"/>
                  <a:ea typeface="+mn-ea"/>
                  <a:cs typeface="+mn-cs"/>
                </a:rPr>
              </a:br>
              <a:r>
                <a:rPr kumimoji="0" lang="en-US" sz="1400" b="1" i="0" u="none" strike="noStrike" kern="0" cap="none" spc="0" normalizeH="0" baseline="0" noProof="0" dirty="0">
                  <a:ln>
                    <a:noFill/>
                  </a:ln>
                  <a:solidFill>
                    <a:srgbClr val="000000"/>
                  </a:solidFill>
                  <a:effectLst/>
                  <a:uLnTx/>
                  <a:uFillTx/>
                  <a:latin typeface="Arial"/>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Recognized Utterance</a:t>
              </a: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Based on a noisy communication channel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 in which the intended message is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corrupted by a sequence of noisy models</a:t>
            </a:r>
          </a:p>
          <a:p>
            <a:pPr marL="165100" marR="0" lvl="0" indent="-165100" algn="l" defTabSz="914400" rtl="0" eaLnBrk="1" fontAlgn="base" latinLnBrk="0" hangingPunct="1">
              <a:lnSpc>
                <a:spcPct val="100000"/>
              </a:lnSpc>
              <a:spcBef>
                <a:spcPct val="0"/>
              </a:spcBef>
              <a:spcAft>
                <a:spcPts val="60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Bayesian approach is most common:</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Objective: minimize word error rate by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maximizing P(W|A)</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0" u="none" strike="noStrike" kern="1200" cap="none" spc="0" normalizeH="0" baseline="0" noProof="0" dirty="0">
                <a:ln>
                  <a:noFill/>
                </a:ln>
                <a:solidFill>
                  <a:srgbClr val="333399"/>
                </a:solidFill>
                <a:effectLst/>
                <a:uLnTx/>
                <a:uFillTx/>
                <a:latin typeface="Arial"/>
                <a:ea typeface="+mn-ea"/>
                <a:cs typeface="Arial"/>
              </a:rPr>
              <a:t>P(A|W):	Acoustic Model</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P(W):	Language Model</a:t>
            </a:r>
          </a:p>
          <a:p>
            <a:pPr marL="338138" marR="0" lvl="0" indent="-169863" algn="l" defTabSz="914400" rtl="0" eaLnBrk="1" fontAlgn="base" latinLnBrk="0" hangingPunct="1">
              <a:lnSpc>
                <a:spcPct val="100000"/>
              </a:lnSpc>
              <a:spcBef>
                <a:spcPct val="0"/>
              </a:spcBef>
              <a:spcAft>
                <a:spcPts val="12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	Evidence (ignored)</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Acoustic models use hidden Markov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models with Gaussian mixtures.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P(W) is estimated using probabilistic</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N-gram  models.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Parameters can be trained using generative (ML)</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name="Equation" r:id="rId3" imgW="1638000" imgH="419040" progId="Equation.DSMT4">
                  <p:embed/>
                </p:oleObj>
              </mc:Choice>
              <mc:Fallback>
                <p:oleObj name="Equation" r:id="rId3" imgW="1638000" imgH="419040" progId="Equation.DSMT4">
                  <p:embed/>
                  <p:pic>
                    <p:nvPicPr>
                      <p:cNvPr id="41"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44" name="Group 43"/>
          <p:cNvGrpSpPr/>
          <p:nvPr/>
        </p:nvGrpSpPr>
        <p:grpSpPr>
          <a:xfrm>
            <a:off x="436098" y="2180495"/>
            <a:ext cx="8468751" cy="1491173"/>
            <a:chOff x="436098" y="2180495"/>
            <a:chExt cx="8468751" cy="1491173"/>
          </a:xfrm>
        </p:grpSpPr>
        <p:sp>
          <p:nvSpPr>
            <p:cNvPr id="42" name="Freeform 41"/>
            <p:cNvSpPr/>
            <p:nvPr/>
          </p:nvSpPr>
          <p:spPr>
            <a:xfrm>
              <a:off x="436098" y="2518117"/>
              <a:ext cx="8468751" cy="1153551"/>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8751" h="1153551">
                  <a:moveTo>
                    <a:pt x="0" y="759655"/>
                  </a:moveTo>
                  <a:lnTo>
                    <a:pt x="4712677" y="759655"/>
                  </a:lnTo>
                  <a:lnTo>
                    <a:pt x="4712677" y="14068"/>
                  </a:lnTo>
                  <a:lnTo>
                    <a:pt x="8468751" y="0"/>
                  </a:lnTo>
                  <a:lnTo>
                    <a:pt x="8468751" y="1117209"/>
                  </a:lnTo>
                  <a:lnTo>
                    <a:pt x="14068" y="1153551"/>
                  </a:lnTo>
                  <a:lnTo>
                    <a:pt x="0" y="759655"/>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TextBox 42"/>
            <p:cNvSpPr txBox="1"/>
            <p:nvPr/>
          </p:nvSpPr>
          <p:spPr>
            <a:xfrm>
              <a:off x="5022166" y="2180495"/>
              <a:ext cx="1885071" cy="276999"/>
            </a:xfrm>
            <a:prstGeom prst="rect">
              <a:avLst/>
            </a:prstGeom>
          </p:spPr>
          <p:txBody>
            <a:bodyPr wrap="square" lIns="0" tIns="0" rIns="0" bIns="0" rtlCol="0">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Arial"/>
                  <a:ea typeface="+mn-ea"/>
                  <a:cs typeface="Arial"/>
                </a:rPr>
                <a:t>Research Focus</a:t>
              </a:r>
            </a:p>
          </p:txBody>
        </p:sp>
      </p:grpSp>
    </p:spTree>
    <p:extLst>
      <p:ext uri="{BB962C8B-B14F-4D97-AF65-F5344CB8AC3E}">
        <p14:creationId xmlns:p14="http://schemas.microsoft.com/office/powerpoint/2010/main" val="122786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l="29375" t="18939" r="16910" b="39865"/>
          <a:stretch>
            <a:fillRect/>
          </a:stretch>
        </p:blipFill>
        <p:spPr bwMode="auto">
          <a:xfrm>
            <a:off x="285750" y="696913"/>
            <a:ext cx="8586788" cy="5610225"/>
          </a:xfrm>
          <a:prstGeom prst="rect">
            <a:avLst/>
          </a:prstGeom>
          <a:noFill/>
          <a:ln w="9525">
            <a:noFill/>
            <a:miter lim="800000"/>
            <a:headEnd/>
            <a:tailEnd/>
          </a:ln>
          <a:effectLst/>
        </p:spPr>
      </p:pic>
      <p:sp>
        <p:nvSpPr>
          <p:cNvPr id="4" name="Text Box 3"/>
          <p:cNvSpPr txBox="1">
            <a:spLocks noChangeArrowheads="1"/>
          </p:cNvSpPr>
          <p:nvPr/>
        </p:nvSpPr>
        <p:spPr bwMode="auto">
          <a:xfrm>
            <a:off x="0" y="-14941"/>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Acoustic Models: Capture the Time-Frequency Evolution</a:t>
            </a:r>
          </a:p>
        </p:txBody>
      </p:sp>
    </p:spTree>
    <p:extLst>
      <p:ext uri="{BB962C8B-B14F-4D97-AF65-F5344CB8AC3E}">
        <p14:creationId xmlns:p14="http://schemas.microsoft.com/office/powerpoint/2010/main" val="388199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Language Modeling: Word Prediction</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25043" t="19243" r="19807" b="24933"/>
          <a:stretch>
            <a:fillRect/>
          </a:stretch>
        </p:blipFill>
        <p:spPr bwMode="auto">
          <a:xfrm>
            <a:off x="1511300" y="731371"/>
            <a:ext cx="6103937"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8901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defTabSz="457200" fontAlgn="auto">
              <a:spcAft>
                <a:spcPts val="0"/>
              </a:spcAft>
            </a:pPr>
            <a:endParaRPr lang="en-US">
              <a:solidFill>
                <a:srgbClr val="FFFFCC"/>
              </a:solidFill>
              <a:latin typeface="Calibri"/>
            </a:endParaRPr>
          </a:p>
        </p:txBody>
      </p:sp>
      <p:sp>
        <p:nvSpPr>
          <p:cNvPr id="118802" name="Rectangle 18"/>
          <p:cNvSpPr>
            <a:spLocks noChangeArrowheads="1"/>
          </p:cNvSpPr>
          <p:nvPr/>
        </p:nvSpPr>
        <p:spPr bwMode="auto">
          <a:xfrm>
            <a:off x="192746" y="2632448"/>
            <a:ext cx="5638800" cy="2373312"/>
          </a:xfrm>
          <a:prstGeom prst="rect">
            <a:avLst/>
          </a:prstGeom>
          <a:noFill/>
          <a:ln w="9525">
            <a:noFill/>
            <a:miter lim="800000"/>
            <a:headEnd/>
            <a:tailEnd/>
          </a:ln>
          <a:effectLst/>
        </p:spPr>
        <p:txBody>
          <a:bodyPr lIns="0" tIns="0" rIns="0" bIns="0"/>
          <a:lstStyle/>
          <a:p>
            <a:pPr marL="393700" indent="-225425" defTabSz="457200" fontAlgn="auto">
              <a:spcAft>
                <a:spcPts val="1200"/>
              </a:spcAft>
              <a:buFont typeface="Wingdings" pitchFamily="2" charset="2"/>
              <a:buChar char="§"/>
            </a:pPr>
            <a:endParaRPr lang="en-US" sz="1800" b="1" dirty="0">
              <a:solidFill>
                <a:prstClr val="black"/>
              </a:solidFill>
              <a:latin typeface="Calibri"/>
            </a:endParaRPr>
          </a:p>
        </p:txBody>
      </p:sp>
      <p:sp>
        <p:nvSpPr>
          <p:cNvPr id="118818" name="Text Box 34"/>
          <p:cNvSpPr txBox="1">
            <a:spLocks noChangeArrowheads="1"/>
          </p:cNvSpPr>
          <p:nvPr/>
        </p:nvSpPr>
        <p:spPr bwMode="auto">
          <a:xfrm>
            <a:off x="200464" y="619125"/>
            <a:ext cx="8716524" cy="5936420"/>
          </a:xfrm>
          <a:prstGeom prst="rect">
            <a:avLst/>
          </a:prstGeom>
          <a:noFill/>
          <a:ln w="9525">
            <a:noFill/>
            <a:miter lim="800000"/>
            <a:headEnd/>
            <a:tailEnd/>
          </a:ln>
          <a:effectLst/>
        </p:spPr>
        <p:txBody>
          <a:bodyPr lIns="0" tIns="0" rIns="0" bIns="0"/>
          <a:lstStyle/>
          <a:p>
            <a:pPr marL="168275" indent="-168275" defTabSz="457200" fontAlgn="auto">
              <a:spcAft>
                <a:spcPts val="600"/>
              </a:spcAft>
              <a:buFontTx/>
              <a:buChar char="•"/>
            </a:pPr>
            <a:r>
              <a:rPr lang="en-US" sz="1800" b="1" dirty="0">
                <a:solidFill>
                  <a:srgbClr val="333399"/>
                </a:solidFill>
                <a:latin typeface="Arial"/>
                <a:cs typeface="Arial"/>
              </a:rPr>
              <a:t>What makes the development of human language technology so difficult?</a:t>
            </a:r>
          </a:p>
          <a:p>
            <a:pPr marL="465138" indent="-233363">
              <a:spcAft>
                <a:spcPts val="1200"/>
              </a:spcAft>
              <a:buFont typeface="Wingdings" pitchFamily="2" charset="2"/>
              <a:buChar char="§"/>
              <a:tabLst>
                <a:tab pos="3374136" algn="r"/>
              </a:tabLst>
            </a:pPr>
            <a:r>
              <a:rPr lang="en-US" sz="1800" b="1" dirty="0">
                <a:solidFill>
                  <a:srgbClr val="000000"/>
                </a:solidFill>
                <a:latin typeface="Arial"/>
                <a:cs typeface="Arial"/>
              </a:rPr>
              <a:t>“In any natural history of the human species, language would stand out as </a:t>
            </a:r>
            <a:r>
              <a:rPr lang="en-US" sz="1800" b="1" dirty="0">
                <a:solidFill>
                  <a:srgbClr val="333399"/>
                </a:solidFill>
                <a:latin typeface="Arial"/>
                <a:cs typeface="Arial"/>
              </a:rPr>
              <a:t>the preeminent trait</a:t>
            </a:r>
            <a:r>
              <a:rPr lang="en-US" sz="1800" b="1" dirty="0">
                <a:solidFill>
                  <a:srgbClr val="000000"/>
                </a:solidFill>
                <a:latin typeface="Arial"/>
                <a:cs typeface="Arial"/>
              </a:rPr>
              <a:t>.”</a:t>
            </a:r>
          </a:p>
          <a:p>
            <a:pPr marL="465138" indent="-233363">
              <a:spcAft>
                <a:spcPts val="1200"/>
              </a:spcAft>
              <a:buFont typeface="Wingdings" pitchFamily="2" charset="2"/>
              <a:buChar char="§"/>
              <a:tabLst>
                <a:tab pos="3374136" algn="r"/>
              </a:tabLst>
            </a:pPr>
            <a:r>
              <a:rPr lang="en-US" sz="1800" b="1" dirty="0">
                <a:solidFill>
                  <a:srgbClr val="000000"/>
                </a:solidFill>
                <a:latin typeface="Arial"/>
                <a:cs typeface="Arial"/>
              </a:rPr>
              <a:t>“For you and I belong to a species with a remarkable trait: we can shape events in each other’s brains </a:t>
            </a:r>
            <a:r>
              <a:rPr lang="en-US" sz="1800" b="1" dirty="0">
                <a:solidFill>
                  <a:srgbClr val="333399"/>
                </a:solidFill>
                <a:latin typeface="Arial"/>
                <a:cs typeface="Arial"/>
              </a:rPr>
              <a:t>with exquisite precision</a:t>
            </a:r>
            <a:r>
              <a:rPr lang="en-US" sz="1800" b="1" dirty="0">
                <a:solidFill>
                  <a:srgbClr val="000000"/>
                </a:solidFill>
                <a:latin typeface="Arial"/>
                <a:cs typeface="Arial"/>
              </a:rPr>
              <a:t>.”</a:t>
            </a:r>
          </a:p>
          <a:p>
            <a:pPr marL="231775" algn="just">
              <a:spcAft>
                <a:spcPts val="1200"/>
              </a:spcAft>
              <a:tabLst>
                <a:tab pos="3374136" algn="r"/>
              </a:tabLst>
            </a:pPr>
            <a:r>
              <a:rPr lang="en-US" sz="1800" b="1" dirty="0">
                <a:solidFill>
                  <a:srgbClr val="000000"/>
                </a:solidFill>
                <a:latin typeface="Arial"/>
                <a:cs typeface="Arial"/>
              </a:rPr>
              <a:t>	S. Pinker, </a:t>
            </a:r>
            <a:r>
              <a:rPr lang="en-US" sz="1800" b="1" i="1" dirty="0">
                <a:solidFill>
                  <a:srgbClr val="000000"/>
                </a:solidFill>
                <a:latin typeface="Arial"/>
                <a:cs typeface="Arial"/>
              </a:rPr>
              <a:t>The Language Instinct: How the Mind Creates Language</a:t>
            </a:r>
            <a:r>
              <a:rPr lang="en-US" sz="1800" b="1" dirty="0">
                <a:solidFill>
                  <a:srgbClr val="000000"/>
                </a:solidFill>
                <a:latin typeface="Arial"/>
                <a:cs typeface="Arial"/>
              </a:rPr>
              <a:t>, 1994</a:t>
            </a:r>
            <a:endParaRPr lang="en-US" sz="1800" b="1" dirty="0">
              <a:solidFill>
                <a:prstClr val="black"/>
              </a:solidFill>
              <a:latin typeface="Arial"/>
              <a:cs typeface="Arial"/>
            </a:endParaRPr>
          </a:p>
          <a:p>
            <a:pPr marL="168275" indent="-168275" defTabSz="457200" fontAlgn="auto">
              <a:spcBef>
                <a:spcPts val="0"/>
              </a:spcBef>
              <a:spcAft>
                <a:spcPts val="600"/>
              </a:spcAft>
              <a:buFontTx/>
              <a:buChar char="•"/>
            </a:pPr>
            <a:r>
              <a:rPr lang="en-US" sz="1800" b="1" dirty="0">
                <a:solidFill>
                  <a:srgbClr val="333399"/>
                </a:solidFill>
                <a:latin typeface="Arial"/>
                <a:cs typeface="Arial"/>
              </a:rPr>
              <a:t>Some fundamental challenges:</a:t>
            </a:r>
          </a:p>
          <a:p>
            <a:pPr marL="393700" indent="-225425" defTabSz="457200" fontAlgn="auto">
              <a:spcBef>
                <a:spcPts val="0"/>
              </a:spcBef>
              <a:spcAft>
                <a:spcPts val="600"/>
              </a:spcAft>
              <a:buFont typeface="Wingdings" pitchFamily="2" charset="2"/>
              <a:buChar char="§"/>
            </a:pPr>
            <a:r>
              <a:rPr lang="en-US" sz="1800" b="1" dirty="0">
                <a:solidFill>
                  <a:prstClr val="black"/>
                </a:solidFill>
                <a:latin typeface="Arial"/>
                <a:cs typeface="Arial"/>
              </a:rPr>
              <a:t>Diversity of data, much of which defies simple mathematical descriptions or physical constraints (e.g., Internet data).</a:t>
            </a:r>
          </a:p>
          <a:p>
            <a:pPr marL="393700" indent="-225425" defTabSz="457200" fontAlgn="auto">
              <a:spcBef>
                <a:spcPts val="0"/>
              </a:spcBef>
              <a:spcAft>
                <a:spcPts val="600"/>
              </a:spcAft>
              <a:buFont typeface="Wingdings" pitchFamily="2" charset="2"/>
              <a:buChar char="§"/>
            </a:pPr>
            <a:r>
              <a:rPr lang="en-US" sz="1800" b="1" dirty="0">
                <a:solidFill>
                  <a:prstClr val="black"/>
                </a:solidFill>
                <a:latin typeface="Arial"/>
                <a:cs typeface="Arial"/>
              </a:rPr>
              <a:t>Too many unique problems to be solved (e.g., 6,000 language, billions of speakers, thousands of linguistic phenomena).</a:t>
            </a:r>
          </a:p>
          <a:p>
            <a:pPr marL="393700" indent="-225425" defTabSz="457200" fontAlgn="auto">
              <a:spcBef>
                <a:spcPts val="0"/>
              </a:spcBef>
              <a:spcAft>
                <a:spcPts val="1200"/>
              </a:spcAft>
              <a:buFont typeface="Wingdings" pitchFamily="2" charset="2"/>
              <a:buChar char="§"/>
            </a:pPr>
            <a:r>
              <a:rPr lang="en-US" sz="1800" b="1" dirty="0">
                <a:solidFill>
                  <a:prstClr val="black"/>
                </a:solidFill>
                <a:latin typeface="Arial"/>
                <a:cs typeface="Arial"/>
              </a:rPr>
              <a:t>Generalization and risk are fundamental challenges (e.g., how much can we rely on sparse data sets to build high performance systems).</a:t>
            </a:r>
          </a:p>
          <a:p>
            <a:pPr marL="168275" indent="-168275" defTabSz="457200" fontAlgn="auto">
              <a:spcBef>
                <a:spcPts val="0"/>
              </a:spcBef>
              <a:spcAft>
                <a:spcPts val="600"/>
              </a:spcAft>
              <a:buFont typeface="Arial" pitchFamily="34" charset="0"/>
              <a:buChar char="•"/>
            </a:pPr>
            <a:r>
              <a:rPr lang="en-US" sz="1800" b="1" dirty="0">
                <a:solidFill>
                  <a:srgbClr val="333399"/>
                </a:solidFill>
                <a:latin typeface="Arial"/>
                <a:cs typeface="Arial"/>
              </a:rPr>
              <a:t>Underlying technology is applicable to many application domains:</a:t>
            </a:r>
          </a:p>
          <a:p>
            <a:pPr marL="338138" indent="-169863" defTabSz="457200" fontAlgn="auto">
              <a:spcBef>
                <a:spcPts val="0"/>
              </a:spcBef>
              <a:spcAft>
                <a:spcPts val="600"/>
              </a:spcAft>
              <a:buFont typeface="Wingdings" pitchFamily="2" charset="2"/>
              <a:buChar char="§"/>
            </a:pPr>
            <a:r>
              <a:rPr lang="en-US" sz="1800" b="1" dirty="0">
                <a:solidFill>
                  <a:prstClr val="black"/>
                </a:solidFill>
                <a:latin typeface="Arial"/>
                <a:cs typeface="Arial"/>
              </a:rPr>
              <a:t>Fatigue/stress detection, acoustic signatures (defense, homeland security);</a:t>
            </a:r>
          </a:p>
          <a:p>
            <a:pPr marL="338138" indent="-169863" defTabSz="457200" fontAlgn="auto">
              <a:spcBef>
                <a:spcPts val="0"/>
              </a:spcBef>
              <a:spcAft>
                <a:spcPts val="600"/>
              </a:spcAft>
              <a:buFont typeface="Wingdings" pitchFamily="2" charset="2"/>
              <a:buChar char="§"/>
            </a:pPr>
            <a:r>
              <a:rPr lang="en-US" sz="1800" b="1" dirty="0">
                <a:solidFill>
                  <a:prstClr val="black"/>
                </a:solidFill>
                <a:latin typeface="Arial"/>
                <a:cs typeface="Arial"/>
              </a:rPr>
              <a:t>EEG/EKG and many other biological signals (biomedical engineering);</a:t>
            </a:r>
          </a:p>
          <a:p>
            <a:pPr marL="338138" indent="-169863" defTabSz="457200" fontAlgn="auto">
              <a:spcBef>
                <a:spcPts val="0"/>
              </a:spcBef>
              <a:spcAft>
                <a:spcPts val="1200"/>
              </a:spcAft>
              <a:buFont typeface="Wingdings" pitchFamily="2" charset="2"/>
              <a:buChar char="§"/>
            </a:pPr>
            <a:r>
              <a:rPr lang="en-US" sz="1800" b="1" dirty="0">
                <a:solidFill>
                  <a:prstClr val="black"/>
                </a:solidFill>
                <a:latin typeface="Arial"/>
                <a:cs typeface="Arial"/>
              </a:rPr>
              <a:t>Open source data mining, real-time event detection (national security).</a:t>
            </a:r>
          </a:p>
        </p:txBody>
      </p:sp>
      <p:sp>
        <p:nvSpPr>
          <p:cNvPr id="24"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defTabSz="457200" fontAlgn="auto">
              <a:spcAft>
                <a:spcPts val="0"/>
              </a:spcAft>
            </a:pPr>
            <a:r>
              <a:rPr lang="en-US" dirty="0">
                <a:solidFill>
                  <a:prstClr val="black"/>
                </a:solidFill>
              </a:rPr>
              <a:t>Fundamental Challenges: Generalization and Risk</a:t>
            </a:r>
          </a:p>
        </p:txBody>
      </p:sp>
    </p:spTree>
    <p:extLst>
      <p:ext uri="{BB962C8B-B14F-4D97-AF65-F5344CB8AC3E}">
        <p14:creationId xmlns:p14="http://schemas.microsoft.com/office/powerpoint/2010/main" val="10103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8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8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1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81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81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81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881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81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881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88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Search: Finding the Best Path</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31059" t="22591" r="20073" b="44502"/>
          <a:stretch>
            <a:fillRect/>
          </a:stretch>
        </p:blipFill>
        <p:spPr bwMode="auto">
          <a:xfrm>
            <a:off x="3085563" y="812165"/>
            <a:ext cx="5813425" cy="333375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l="7104" t="55264" r="44606" b="7950"/>
          <a:stretch>
            <a:fillRect/>
          </a:stretch>
        </p:blipFill>
        <p:spPr bwMode="auto">
          <a:xfrm>
            <a:off x="227013" y="3558468"/>
            <a:ext cx="4514850" cy="292893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6"/>
          <p:cNvSpPr>
            <a:spLocks noChangeArrowheads="1"/>
          </p:cNvSpPr>
          <p:nvPr/>
        </p:nvSpPr>
        <p:spPr bwMode="auto">
          <a:xfrm>
            <a:off x="176543" y="1088233"/>
            <a:ext cx="2898775" cy="1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lvl1pPr marL="342900" indent="-342900">
              <a:spcBef>
                <a:spcPct val="20000"/>
              </a:spcBef>
              <a:spcAft>
                <a:spcPct val="0"/>
              </a:spcAft>
              <a:buChar char="•"/>
              <a:defRPr sz="2400" b="1">
                <a:solidFill>
                  <a:schemeClr val="bg1"/>
                </a:solidFill>
                <a:latin typeface="Arial" charset="0"/>
              </a:defRPr>
            </a:lvl1pPr>
            <a:lvl2pPr marL="742950" indent="-285750">
              <a:spcBef>
                <a:spcPct val="20000"/>
              </a:spcBef>
              <a:spcAft>
                <a:spcPct val="0"/>
              </a:spcAft>
              <a:buChar char="–"/>
              <a:defRPr sz="2400" b="1">
                <a:solidFill>
                  <a:schemeClr val="tx1"/>
                </a:solidFill>
                <a:latin typeface="Arial" charset="0"/>
              </a:defRPr>
            </a:lvl2pPr>
            <a:lvl3pPr marL="1143000" indent="-228600">
              <a:spcBef>
                <a:spcPct val="20000"/>
              </a:spcBef>
              <a:spcAft>
                <a:spcPct val="0"/>
              </a:spcAft>
              <a:buChar char="•"/>
              <a:defRPr sz="2400" b="1">
                <a:solidFill>
                  <a:schemeClr val="tx1"/>
                </a:solidFill>
                <a:latin typeface="Arial" charset="0"/>
              </a:defRPr>
            </a:lvl3pPr>
            <a:lvl4pPr marL="1600200" indent="-228600">
              <a:spcBef>
                <a:spcPct val="20000"/>
              </a:spcBef>
              <a:spcAft>
                <a:spcPct val="0"/>
              </a:spcAft>
              <a:buChar char="–"/>
              <a:defRPr sz="2400" b="1">
                <a:solidFill>
                  <a:schemeClr val="tx1"/>
                </a:solidFill>
                <a:latin typeface="Arial" charset="0"/>
              </a:defRPr>
            </a:lvl4pPr>
            <a:lvl5pPr marL="2057400" indent="-228600">
              <a:spcBef>
                <a:spcPct val="20000"/>
              </a:spcBef>
              <a:spcAft>
                <a:spcPct val="0"/>
              </a:spcAft>
              <a:buChar char="»"/>
              <a:defRPr sz="2000">
                <a:solidFill>
                  <a:schemeClr val="tx1"/>
                </a:solidFill>
                <a:latin typeface="Times New Roman" charset="0"/>
              </a:defRPr>
            </a:lvl5pPr>
            <a:lvl6pPr marL="2514600" indent="-228600" fontAlgn="base">
              <a:spcBef>
                <a:spcPct val="20000"/>
              </a:spcBef>
              <a:spcAft>
                <a:spcPct val="0"/>
              </a:spcAft>
              <a:buChar char="»"/>
              <a:defRPr sz="2000">
                <a:solidFill>
                  <a:schemeClr val="tx1"/>
                </a:solidFill>
                <a:latin typeface="Times New Roman" charset="0"/>
              </a:defRPr>
            </a:lvl6pPr>
            <a:lvl7pPr marL="2971800" indent="-228600" fontAlgn="base">
              <a:spcBef>
                <a:spcPct val="20000"/>
              </a:spcBef>
              <a:spcAft>
                <a:spcPct val="0"/>
              </a:spcAft>
              <a:buChar char="»"/>
              <a:defRPr sz="2000">
                <a:solidFill>
                  <a:schemeClr val="tx1"/>
                </a:solidFill>
                <a:latin typeface="Times New Roman" charset="0"/>
              </a:defRPr>
            </a:lvl7pPr>
            <a:lvl8pPr marL="3429000" indent="-228600" fontAlgn="base">
              <a:spcBef>
                <a:spcPct val="20000"/>
              </a:spcBef>
              <a:spcAft>
                <a:spcPct val="0"/>
              </a:spcAft>
              <a:buChar char="»"/>
              <a:defRPr sz="2000">
                <a:solidFill>
                  <a:schemeClr val="tx1"/>
                </a:solidFill>
                <a:latin typeface="Times New Roman" charset="0"/>
              </a:defRPr>
            </a:lvl8pPr>
            <a:lvl9pPr marL="3886200" indent="-228600" fontAlgn="base">
              <a:spcBef>
                <a:spcPct val="20000"/>
              </a:spcBef>
              <a:spcAft>
                <a:spcPct val="0"/>
              </a:spcAft>
              <a:buChar char="»"/>
              <a:defRPr sz="2000">
                <a:solidFill>
                  <a:schemeClr val="tx1"/>
                </a:solidFill>
                <a:latin typeface="Times New Roman" charset="0"/>
              </a:defRPr>
            </a:lvl9pPr>
          </a:lstStyle>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breadth-first</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time synchronous</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beam pruning</a:t>
            </a:r>
          </a:p>
        </p:txBody>
      </p:sp>
      <p:sp>
        <p:nvSpPr>
          <p:cNvPr id="9" name="Rectangle 7"/>
          <p:cNvSpPr>
            <a:spLocks noChangeArrowheads="1"/>
          </p:cNvSpPr>
          <p:nvPr/>
        </p:nvSpPr>
        <p:spPr bwMode="auto">
          <a:xfrm>
            <a:off x="5113826" y="4468141"/>
            <a:ext cx="3784600" cy="16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lvl1pPr marL="342900" indent="-342900">
              <a:spcBef>
                <a:spcPct val="20000"/>
              </a:spcBef>
              <a:spcAft>
                <a:spcPct val="0"/>
              </a:spcAft>
              <a:buChar char="•"/>
              <a:defRPr sz="2400" b="1">
                <a:solidFill>
                  <a:schemeClr val="bg1"/>
                </a:solidFill>
                <a:latin typeface="Arial" charset="0"/>
              </a:defRPr>
            </a:lvl1pPr>
            <a:lvl2pPr marL="742950" indent="-285750">
              <a:spcBef>
                <a:spcPct val="20000"/>
              </a:spcBef>
              <a:spcAft>
                <a:spcPct val="0"/>
              </a:spcAft>
              <a:buChar char="–"/>
              <a:defRPr sz="2400" b="1">
                <a:solidFill>
                  <a:schemeClr val="tx1"/>
                </a:solidFill>
                <a:latin typeface="Arial" charset="0"/>
              </a:defRPr>
            </a:lvl2pPr>
            <a:lvl3pPr marL="1143000" indent="-228600">
              <a:spcBef>
                <a:spcPct val="20000"/>
              </a:spcBef>
              <a:spcAft>
                <a:spcPct val="0"/>
              </a:spcAft>
              <a:buChar char="•"/>
              <a:defRPr sz="2400" b="1">
                <a:solidFill>
                  <a:schemeClr val="tx1"/>
                </a:solidFill>
                <a:latin typeface="Arial" charset="0"/>
              </a:defRPr>
            </a:lvl3pPr>
            <a:lvl4pPr marL="1600200" indent="-228600">
              <a:spcBef>
                <a:spcPct val="20000"/>
              </a:spcBef>
              <a:spcAft>
                <a:spcPct val="0"/>
              </a:spcAft>
              <a:buChar char="–"/>
              <a:defRPr sz="2400" b="1">
                <a:solidFill>
                  <a:schemeClr val="tx1"/>
                </a:solidFill>
                <a:latin typeface="Arial" charset="0"/>
              </a:defRPr>
            </a:lvl4pPr>
            <a:lvl5pPr marL="2057400" indent="-228600">
              <a:spcBef>
                <a:spcPct val="20000"/>
              </a:spcBef>
              <a:spcAft>
                <a:spcPct val="0"/>
              </a:spcAft>
              <a:buChar char="»"/>
              <a:defRPr sz="2000">
                <a:solidFill>
                  <a:schemeClr val="tx1"/>
                </a:solidFill>
                <a:latin typeface="Times New Roman" charset="0"/>
              </a:defRPr>
            </a:lvl5pPr>
            <a:lvl6pPr marL="2514600" indent="-228600" fontAlgn="base">
              <a:spcBef>
                <a:spcPct val="20000"/>
              </a:spcBef>
              <a:spcAft>
                <a:spcPct val="0"/>
              </a:spcAft>
              <a:buChar char="»"/>
              <a:defRPr sz="2000">
                <a:solidFill>
                  <a:schemeClr val="tx1"/>
                </a:solidFill>
                <a:latin typeface="Times New Roman" charset="0"/>
              </a:defRPr>
            </a:lvl6pPr>
            <a:lvl7pPr marL="2971800" indent="-228600" fontAlgn="base">
              <a:spcBef>
                <a:spcPct val="20000"/>
              </a:spcBef>
              <a:spcAft>
                <a:spcPct val="0"/>
              </a:spcAft>
              <a:buChar char="»"/>
              <a:defRPr sz="2000">
                <a:solidFill>
                  <a:schemeClr val="tx1"/>
                </a:solidFill>
                <a:latin typeface="Times New Roman" charset="0"/>
              </a:defRPr>
            </a:lvl7pPr>
            <a:lvl8pPr marL="3429000" indent="-228600" fontAlgn="base">
              <a:spcBef>
                <a:spcPct val="20000"/>
              </a:spcBef>
              <a:spcAft>
                <a:spcPct val="0"/>
              </a:spcAft>
              <a:buChar char="»"/>
              <a:defRPr sz="2000">
                <a:solidFill>
                  <a:schemeClr val="tx1"/>
                </a:solidFill>
                <a:latin typeface="Times New Roman" charset="0"/>
              </a:defRPr>
            </a:lvl8pPr>
            <a:lvl9pPr marL="3886200" indent="-228600" fontAlgn="base">
              <a:spcBef>
                <a:spcPct val="20000"/>
              </a:spcBef>
              <a:spcAft>
                <a:spcPct val="0"/>
              </a:spcAft>
              <a:buChar char="»"/>
              <a:defRPr sz="2000">
                <a:solidFill>
                  <a:schemeClr val="tx1"/>
                </a:solidFill>
                <a:latin typeface="Times New Roman" charset="0"/>
              </a:defRPr>
            </a:lvl9pPr>
          </a:lstStyle>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supervision</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word prediction</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natural language</a:t>
            </a:r>
          </a:p>
        </p:txBody>
      </p:sp>
    </p:spTree>
    <p:extLst>
      <p:ext uri="{BB962C8B-B14F-4D97-AF65-F5344CB8AC3E}">
        <p14:creationId xmlns:p14="http://schemas.microsoft.com/office/powerpoint/2010/main" val="282353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27" name="Rectangle 95"/>
          <p:cNvSpPr>
            <a:spLocks noChangeArrowheads="1"/>
          </p:cNvSpPr>
          <p:nvPr/>
        </p:nvSpPr>
        <p:spPr bwMode="auto">
          <a:xfrm>
            <a:off x="228600" y="1905000"/>
            <a:ext cx="5334000" cy="4191000"/>
          </a:xfrm>
          <a:prstGeom prst="rect">
            <a:avLst/>
          </a:prstGeom>
          <a:solidFill>
            <a:srgbClr val="892034">
              <a:alpha val="14999"/>
            </a:srgbClr>
          </a:solidFill>
          <a:ln w="38100" algn="ctr">
            <a:solidFill>
              <a:srgbClr val="892034">
                <a:alpha val="50000"/>
              </a:srgbClr>
            </a:solidFill>
            <a:miter lim="800000"/>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36" name="Rectangle 4"/>
          <p:cNvSpPr>
            <a:spLocks noChangeArrowheads="1"/>
          </p:cNvSpPr>
          <p:nvPr/>
        </p:nvSpPr>
        <p:spPr bwMode="auto">
          <a:xfrm>
            <a:off x="228600" y="95682"/>
            <a:ext cx="8686800" cy="352425"/>
          </a:xfrm>
          <a:prstGeom prst="rect">
            <a:avLst/>
          </a:prstGeom>
          <a:noFill/>
          <a:ln w="9525">
            <a:noFill/>
            <a:miter lim="800000"/>
            <a:headEnd/>
            <a:tailEnd/>
          </a:ln>
          <a:effectLst/>
        </p:spPr>
        <p:txBody>
          <a:bodyPr lIns="0" tIns="0" rIns="0" bIns="0"/>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Information Retrieval From Voice Enables Analytics</a:t>
            </a:r>
          </a:p>
        </p:txBody>
      </p:sp>
      <p:pic>
        <p:nvPicPr>
          <p:cNvPr id="146437" name="Picture 5"/>
          <p:cNvPicPr preferRelativeResize="0">
            <a:picLocks noChangeAspect="1" noChangeArrowheads="1"/>
          </p:cNvPicPr>
          <p:nvPr/>
        </p:nvPicPr>
        <p:blipFill>
          <a:blip r:embed="rId2" cstate="print"/>
          <a:srcRect t="13336" r="28856"/>
          <a:stretch>
            <a:fillRect/>
          </a:stretch>
        </p:blipFill>
        <p:spPr bwMode="auto">
          <a:xfrm>
            <a:off x="457200" y="919163"/>
            <a:ext cx="739775" cy="600075"/>
          </a:xfrm>
          <a:prstGeom prst="rect">
            <a:avLst/>
          </a:prstGeom>
          <a:noFill/>
          <a:ln w="12700" algn="ctr">
            <a:solidFill>
              <a:srgbClr val="892034"/>
            </a:solidFill>
            <a:miter lim="800000"/>
            <a:headEnd/>
            <a:tailEnd/>
          </a:ln>
          <a:effectLst>
            <a:outerShdw dist="35921" dir="2700000" algn="ctr" rotWithShape="0">
              <a:srgbClr val="000000"/>
            </a:outerShdw>
          </a:effectLst>
        </p:spPr>
      </p:pic>
      <p:grpSp>
        <p:nvGrpSpPr>
          <p:cNvPr id="2" name="Group 30"/>
          <p:cNvGrpSpPr>
            <a:grpSpLocks noChangeAspect="1"/>
          </p:cNvGrpSpPr>
          <p:nvPr/>
        </p:nvGrpSpPr>
        <p:grpSpPr bwMode="auto">
          <a:xfrm>
            <a:off x="2019300" y="914400"/>
            <a:ext cx="1600200" cy="600075"/>
            <a:chOff x="1296" y="624"/>
            <a:chExt cx="1152" cy="432"/>
          </a:xfrm>
        </p:grpSpPr>
        <p:sp>
          <p:nvSpPr>
            <p:cNvPr id="146441" name="Rectangle 9"/>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40" name="Text Box 8"/>
            <p:cNvSpPr txBox="1">
              <a:spLocks noChangeAspect="1" noChangeArrowheads="1"/>
            </p:cNvSpPr>
            <p:nvPr/>
          </p:nvSpPr>
          <p:spPr bwMode="auto">
            <a:xfrm>
              <a:off x="1344" y="686"/>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Speech Activity Detection</a:t>
              </a:r>
            </a:p>
          </p:txBody>
        </p:sp>
      </p:grpSp>
      <p:grpSp>
        <p:nvGrpSpPr>
          <p:cNvPr id="3" name="Group 73"/>
          <p:cNvGrpSpPr>
            <a:grpSpLocks/>
          </p:cNvGrpSpPr>
          <p:nvPr/>
        </p:nvGrpSpPr>
        <p:grpSpPr bwMode="auto">
          <a:xfrm>
            <a:off x="304800" y="2281238"/>
            <a:ext cx="5029200" cy="600075"/>
            <a:chOff x="144" y="1341"/>
            <a:chExt cx="3168" cy="378"/>
          </a:xfrm>
        </p:grpSpPr>
        <p:grpSp>
          <p:nvGrpSpPr>
            <p:cNvPr id="4" name="Group 34"/>
            <p:cNvGrpSpPr>
              <a:grpSpLocks noChangeAspect="1"/>
            </p:cNvGrpSpPr>
            <p:nvPr/>
          </p:nvGrpSpPr>
          <p:grpSpPr bwMode="auto">
            <a:xfrm>
              <a:off x="1224" y="1341"/>
              <a:ext cx="1008" cy="378"/>
              <a:chOff x="1296" y="624"/>
              <a:chExt cx="1152" cy="432"/>
            </a:xfrm>
          </p:grpSpPr>
          <p:sp>
            <p:nvSpPr>
              <p:cNvPr id="146467" name="Rectangle 35"/>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68" name="Text Box 36"/>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Language Identification</a:t>
                </a:r>
              </a:p>
            </p:txBody>
          </p:sp>
        </p:grpSp>
        <p:grpSp>
          <p:nvGrpSpPr>
            <p:cNvPr id="5" name="Group 37"/>
            <p:cNvGrpSpPr>
              <a:grpSpLocks noChangeAspect="1"/>
            </p:cNvGrpSpPr>
            <p:nvPr/>
          </p:nvGrpSpPr>
          <p:grpSpPr bwMode="auto">
            <a:xfrm>
              <a:off x="144" y="1341"/>
              <a:ext cx="1008" cy="377"/>
              <a:chOff x="1296" y="624"/>
              <a:chExt cx="1152" cy="432"/>
            </a:xfrm>
          </p:grpSpPr>
          <p:sp>
            <p:nvSpPr>
              <p:cNvPr id="146470" name="Rectangle 3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1" name="Text Box 39"/>
              <p:cNvSpPr txBox="1">
                <a:spLocks noChangeAspect="1" noChangeArrowheads="1"/>
              </p:cNvSpPr>
              <p:nvPr/>
            </p:nvSpPr>
            <p:spPr bwMode="auto">
              <a:xfrm>
                <a:off x="1344" y="686"/>
                <a:ext cx="1056" cy="311"/>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Gender Identification</a:t>
                </a:r>
              </a:p>
            </p:txBody>
          </p:sp>
        </p:grpSp>
        <p:grpSp>
          <p:nvGrpSpPr>
            <p:cNvPr id="6" name="Group 40"/>
            <p:cNvGrpSpPr>
              <a:grpSpLocks noChangeAspect="1"/>
            </p:cNvGrpSpPr>
            <p:nvPr/>
          </p:nvGrpSpPr>
          <p:grpSpPr bwMode="auto">
            <a:xfrm>
              <a:off x="2304" y="1341"/>
              <a:ext cx="1008" cy="378"/>
              <a:chOff x="1296" y="624"/>
              <a:chExt cx="1152" cy="432"/>
            </a:xfrm>
          </p:grpSpPr>
          <p:sp>
            <p:nvSpPr>
              <p:cNvPr id="146473" name="Rectangle 4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4" name="Text Box 4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Speaker Identification</a:t>
                </a:r>
              </a:p>
            </p:txBody>
          </p:sp>
        </p:grpSp>
      </p:grpSp>
      <p:grpSp>
        <p:nvGrpSpPr>
          <p:cNvPr id="7" name="Group 74"/>
          <p:cNvGrpSpPr>
            <a:grpSpLocks/>
          </p:cNvGrpSpPr>
          <p:nvPr/>
        </p:nvGrpSpPr>
        <p:grpSpPr bwMode="auto">
          <a:xfrm>
            <a:off x="1162050" y="3667125"/>
            <a:ext cx="3314700" cy="600075"/>
            <a:chOff x="144" y="1776"/>
            <a:chExt cx="2088" cy="378"/>
          </a:xfrm>
        </p:grpSpPr>
        <p:grpSp>
          <p:nvGrpSpPr>
            <p:cNvPr id="8" name="Group 43"/>
            <p:cNvGrpSpPr>
              <a:grpSpLocks noChangeAspect="1"/>
            </p:cNvGrpSpPr>
            <p:nvPr/>
          </p:nvGrpSpPr>
          <p:grpSpPr bwMode="auto">
            <a:xfrm>
              <a:off x="1224" y="1776"/>
              <a:ext cx="1008" cy="378"/>
              <a:chOff x="1296" y="624"/>
              <a:chExt cx="1152" cy="432"/>
            </a:xfrm>
          </p:grpSpPr>
          <p:sp>
            <p:nvSpPr>
              <p:cNvPr id="146476" name="Rectangle 44"/>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7" name="Text Box 45"/>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Speech to Text</a:t>
                </a:r>
              </a:p>
            </p:txBody>
          </p:sp>
        </p:grpSp>
        <p:grpSp>
          <p:nvGrpSpPr>
            <p:cNvPr id="9" name="Group 46"/>
            <p:cNvGrpSpPr>
              <a:grpSpLocks noChangeAspect="1"/>
            </p:cNvGrpSpPr>
            <p:nvPr/>
          </p:nvGrpSpPr>
          <p:grpSpPr bwMode="auto">
            <a:xfrm>
              <a:off x="144" y="1776"/>
              <a:ext cx="1008" cy="378"/>
              <a:chOff x="1296" y="624"/>
              <a:chExt cx="1152" cy="432"/>
            </a:xfrm>
          </p:grpSpPr>
          <p:sp>
            <p:nvSpPr>
              <p:cNvPr id="146479" name="Rectangle 47"/>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80" name="Text Box 48"/>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Keyword Search</a:t>
                </a:r>
              </a:p>
            </p:txBody>
          </p:sp>
        </p:grpSp>
      </p:grpSp>
      <p:grpSp>
        <p:nvGrpSpPr>
          <p:cNvPr id="10" name="Group 76"/>
          <p:cNvGrpSpPr>
            <a:grpSpLocks/>
          </p:cNvGrpSpPr>
          <p:nvPr/>
        </p:nvGrpSpPr>
        <p:grpSpPr bwMode="auto">
          <a:xfrm>
            <a:off x="6276975" y="3962400"/>
            <a:ext cx="2209800" cy="1219200"/>
            <a:chOff x="960" y="3072"/>
            <a:chExt cx="1392" cy="768"/>
          </a:xfrm>
        </p:grpSpPr>
        <p:grpSp>
          <p:nvGrpSpPr>
            <p:cNvPr id="11" name="Group 57"/>
            <p:cNvGrpSpPr>
              <a:grpSpLocks/>
            </p:cNvGrpSpPr>
            <p:nvPr/>
          </p:nvGrpSpPr>
          <p:grpSpPr bwMode="auto">
            <a:xfrm>
              <a:off x="1776" y="3072"/>
              <a:ext cx="576" cy="720"/>
              <a:chOff x="768" y="3120"/>
              <a:chExt cx="576" cy="720"/>
            </a:xfrm>
          </p:grpSpPr>
          <p:sp>
            <p:nvSpPr>
              <p:cNvPr id="146490" name="AutoShape 58"/>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1" name="AutoShape 59"/>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2" name="AutoShape 60"/>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3" name="AutoShape 61"/>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 name="Group 62"/>
            <p:cNvGrpSpPr>
              <a:grpSpLocks/>
            </p:cNvGrpSpPr>
            <p:nvPr/>
          </p:nvGrpSpPr>
          <p:grpSpPr bwMode="auto">
            <a:xfrm>
              <a:off x="1344" y="3072"/>
              <a:ext cx="576" cy="720"/>
              <a:chOff x="768" y="3120"/>
              <a:chExt cx="576" cy="720"/>
            </a:xfrm>
          </p:grpSpPr>
          <p:sp>
            <p:nvSpPr>
              <p:cNvPr id="146495" name="AutoShape 63"/>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6" name="AutoShape 64"/>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7" name="AutoShape 65"/>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8" name="AutoShape 66"/>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3" name="Group 56"/>
            <p:cNvGrpSpPr>
              <a:grpSpLocks/>
            </p:cNvGrpSpPr>
            <p:nvPr/>
          </p:nvGrpSpPr>
          <p:grpSpPr bwMode="auto">
            <a:xfrm>
              <a:off x="960" y="3120"/>
              <a:ext cx="576" cy="720"/>
              <a:chOff x="768" y="3120"/>
              <a:chExt cx="576" cy="720"/>
            </a:xfrm>
          </p:grpSpPr>
          <p:sp>
            <p:nvSpPr>
              <p:cNvPr id="146484" name="AutoShape 52"/>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5" name="AutoShape 53"/>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6" name="AutoShape 54"/>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7" name="AutoShape 55"/>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4" name="Group 97"/>
          <p:cNvGrpSpPr>
            <a:grpSpLocks/>
          </p:cNvGrpSpPr>
          <p:nvPr/>
        </p:nvGrpSpPr>
        <p:grpSpPr bwMode="auto">
          <a:xfrm>
            <a:off x="6324600" y="1536700"/>
            <a:ext cx="2743200" cy="2197100"/>
            <a:chOff x="3984" y="968"/>
            <a:chExt cx="1728" cy="1384"/>
          </a:xfrm>
        </p:grpSpPr>
        <p:sp>
          <p:nvSpPr>
            <p:cNvPr id="146499" name="AutoShape 67"/>
            <p:cNvSpPr>
              <a:spLocks noChangeArrowheads="1"/>
            </p:cNvSpPr>
            <p:nvPr/>
          </p:nvSpPr>
          <p:spPr bwMode="auto">
            <a:xfrm rot="-5400000" flipH="1" flipV="1">
              <a:off x="4392" y="1992"/>
              <a:ext cx="528" cy="1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6501" name="Picture 69" descr="careers">
              <a:hlinkClick r:id="rId3"/>
            </p:cNvPr>
            <p:cNvPicPr>
              <a:picLocks noChangeAspect="1" noChangeArrowheads="1"/>
            </p:cNvPicPr>
            <p:nvPr/>
          </p:nvPicPr>
          <p:blipFill>
            <a:blip r:embed="rId4" cstate="print"/>
            <a:srcRect/>
            <a:stretch>
              <a:fillRect/>
            </a:stretch>
          </p:blipFill>
          <p:spPr bwMode="auto">
            <a:xfrm>
              <a:off x="3984" y="990"/>
              <a:ext cx="522" cy="594"/>
            </a:xfrm>
            <a:prstGeom prst="rect">
              <a:avLst/>
            </a:prstGeom>
            <a:noFill/>
            <a:ln w="12700">
              <a:solidFill>
                <a:srgbClr val="333399"/>
              </a:solidFill>
              <a:miter lim="800000"/>
              <a:headEnd/>
              <a:tailEnd/>
            </a:ln>
            <a:effectLst>
              <a:outerShdw dist="35921" dir="2700000" algn="ctr" rotWithShape="0">
                <a:srgbClr val="808080"/>
              </a:outerShdw>
            </a:effectLst>
          </p:spPr>
        </p:pic>
        <p:sp>
          <p:nvSpPr>
            <p:cNvPr id="146502" name="Text Box 70"/>
            <p:cNvSpPr txBox="1">
              <a:spLocks noChangeArrowheads="1"/>
            </p:cNvSpPr>
            <p:nvPr/>
          </p:nvSpPr>
          <p:spPr bwMode="auto">
            <a:xfrm>
              <a:off x="4656" y="968"/>
              <a:ext cx="1056" cy="616"/>
            </a:xfrm>
            <a:prstGeom prst="rect">
              <a:avLst/>
            </a:prstGeom>
            <a:noFill/>
            <a:ln w="9525" algn="ctr">
              <a:noFill/>
              <a:miter lim="800000"/>
              <a:headEnd/>
              <a:tailEnd/>
            </a:ln>
            <a:effectLst/>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600" b="1" i="0" u="none" strike="noStrike" kern="1200" cap="none" spc="0" normalizeH="0" baseline="0" noProof="0" dirty="0">
                  <a:ln>
                    <a:noFill/>
                  </a:ln>
                  <a:solidFill>
                    <a:srgbClr val="000000"/>
                  </a:solidFill>
                  <a:effectLst/>
                  <a:uLnTx/>
                  <a:uFillTx/>
                  <a:latin typeface="Arial" charset="0"/>
                  <a:ea typeface="+mn-ea"/>
                  <a:cs typeface="+mn-cs"/>
                </a:rPr>
                <a:t>What is the number one complaint of my customers?”</a:t>
              </a:r>
            </a:p>
          </p:txBody>
        </p:sp>
      </p:grpSp>
      <p:sp>
        <p:nvSpPr>
          <p:cNvPr id="146503" name="AutoShape 71"/>
          <p:cNvSpPr>
            <a:spLocks noChangeArrowheads="1"/>
          </p:cNvSpPr>
          <p:nvPr/>
        </p:nvSpPr>
        <p:spPr bwMode="auto">
          <a:xfrm>
            <a:off x="1371600" y="11049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4" name="AutoShape 72"/>
          <p:cNvSpPr>
            <a:spLocks noChangeArrowheads="1"/>
          </p:cNvSpPr>
          <p:nvPr/>
        </p:nvSpPr>
        <p:spPr bwMode="auto">
          <a:xfrm rot="5400000">
            <a:off x="2590800" y="17907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7" name="AutoShape 75"/>
          <p:cNvSpPr>
            <a:spLocks noChangeArrowheads="1"/>
          </p:cNvSpPr>
          <p:nvPr/>
        </p:nvSpPr>
        <p:spPr bwMode="auto">
          <a:xfrm rot="5400000">
            <a:off x="2590800" y="31623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9" name="AutoShape 77"/>
          <p:cNvSpPr>
            <a:spLocks noChangeArrowheads="1"/>
          </p:cNvSpPr>
          <p:nvPr/>
        </p:nvSpPr>
        <p:spPr bwMode="auto">
          <a:xfrm rot="5400000">
            <a:off x="2590800" y="46101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15" name="Group 86"/>
          <p:cNvGrpSpPr>
            <a:grpSpLocks/>
          </p:cNvGrpSpPr>
          <p:nvPr/>
        </p:nvGrpSpPr>
        <p:grpSpPr bwMode="auto">
          <a:xfrm>
            <a:off x="1152525" y="5191125"/>
            <a:ext cx="3314700" cy="600075"/>
            <a:chOff x="144" y="1776"/>
            <a:chExt cx="2088" cy="378"/>
          </a:xfrm>
        </p:grpSpPr>
        <p:grpSp>
          <p:nvGrpSpPr>
            <p:cNvPr id="16" name="Group 87"/>
            <p:cNvGrpSpPr>
              <a:grpSpLocks noChangeAspect="1"/>
            </p:cNvGrpSpPr>
            <p:nvPr/>
          </p:nvGrpSpPr>
          <p:grpSpPr bwMode="auto">
            <a:xfrm>
              <a:off x="1224" y="1776"/>
              <a:ext cx="1008" cy="378"/>
              <a:chOff x="1296" y="624"/>
              <a:chExt cx="1152" cy="432"/>
            </a:xfrm>
          </p:grpSpPr>
          <p:sp>
            <p:nvSpPr>
              <p:cNvPr id="146520" name="Rectangle 8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21" name="Text Box 89"/>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Entity</a:t>
                </a:r>
                <a:br>
                  <a:rPr kumimoji="0" lang="en-US" sz="1400" b="1" i="0" u="none" strike="noStrike" kern="1200" cap="none" spc="0" normalizeH="0" baseline="0" noProof="0">
                    <a:ln>
                      <a:noFill/>
                    </a:ln>
                    <a:solidFill>
                      <a:srgbClr val="FFFFFF"/>
                    </a:solidFill>
                    <a:effectLst/>
                    <a:uLnTx/>
                    <a:uFillTx/>
                    <a:latin typeface="Arial" charset="0"/>
                    <a:ea typeface="+mn-ea"/>
                    <a:cs typeface="+mn-cs"/>
                  </a:rPr>
                </a:br>
                <a:r>
                  <a:rPr kumimoji="0" lang="en-US" sz="1400" b="1" i="0" u="none" strike="noStrike" kern="1200" cap="none" spc="0" normalizeH="0" baseline="0" noProof="0">
                    <a:ln>
                      <a:noFill/>
                    </a:ln>
                    <a:solidFill>
                      <a:srgbClr val="FFFFFF"/>
                    </a:solidFill>
                    <a:effectLst/>
                    <a:uLnTx/>
                    <a:uFillTx/>
                    <a:latin typeface="Arial" charset="0"/>
                    <a:ea typeface="+mn-ea"/>
                    <a:cs typeface="+mn-cs"/>
                  </a:rPr>
                  <a:t>Extraction</a:t>
                </a:r>
              </a:p>
            </p:txBody>
          </p:sp>
        </p:grpSp>
        <p:grpSp>
          <p:nvGrpSpPr>
            <p:cNvPr id="17" name="Group 90"/>
            <p:cNvGrpSpPr>
              <a:grpSpLocks noChangeAspect="1"/>
            </p:cNvGrpSpPr>
            <p:nvPr/>
          </p:nvGrpSpPr>
          <p:grpSpPr bwMode="auto">
            <a:xfrm>
              <a:off x="144" y="1776"/>
              <a:ext cx="1008" cy="378"/>
              <a:chOff x="1296" y="624"/>
              <a:chExt cx="1152" cy="432"/>
            </a:xfrm>
          </p:grpSpPr>
          <p:sp>
            <p:nvSpPr>
              <p:cNvPr id="146523" name="Rectangle 9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24" name="Text Box 9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Relationship</a:t>
                </a:r>
                <a:br>
                  <a:rPr kumimoji="0" lang="en-US" sz="1400" b="1" i="0" u="none" strike="noStrike" kern="1200" cap="none" spc="0" normalizeH="0" baseline="0" noProof="0">
                    <a:ln>
                      <a:noFill/>
                    </a:ln>
                    <a:solidFill>
                      <a:srgbClr val="FFFFFF"/>
                    </a:solidFill>
                    <a:effectLst/>
                    <a:uLnTx/>
                    <a:uFillTx/>
                    <a:latin typeface="Arial" charset="0"/>
                    <a:ea typeface="+mn-ea"/>
                    <a:cs typeface="+mn-cs"/>
                  </a:rPr>
                </a:br>
                <a:r>
                  <a:rPr kumimoji="0" lang="en-US" sz="1400" b="1" i="0" u="none" strike="noStrike" kern="1200" cap="none" spc="0" normalizeH="0" baseline="0" noProof="0">
                    <a:ln>
                      <a:noFill/>
                    </a:ln>
                    <a:solidFill>
                      <a:srgbClr val="FFFFFF"/>
                    </a:solidFill>
                    <a:effectLst/>
                    <a:uLnTx/>
                    <a:uFillTx/>
                    <a:latin typeface="Arial" charset="0"/>
                    <a:ea typeface="+mn-ea"/>
                    <a:cs typeface="+mn-cs"/>
                  </a:rPr>
                  <a:t>Analysis</a:t>
                </a:r>
              </a:p>
            </p:txBody>
          </p:sp>
        </p:grpSp>
      </p:grpSp>
      <p:sp>
        <p:nvSpPr>
          <p:cNvPr id="146526" name="AutoShape 94"/>
          <p:cNvSpPr>
            <a:spLocks noChangeArrowheads="1"/>
          </p:cNvSpPr>
          <p:nvPr/>
        </p:nvSpPr>
        <p:spPr bwMode="auto">
          <a:xfrm>
            <a:off x="5334000" y="43434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528" name="Text Box 96"/>
          <p:cNvSpPr txBox="1">
            <a:spLocks noChangeArrowheads="1"/>
          </p:cNvSpPr>
          <p:nvPr/>
        </p:nvSpPr>
        <p:spPr bwMode="auto">
          <a:xfrm>
            <a:off x="6248400" y="5486400"/>
            <a:ext cx="2286000" cy="274638"/>
          </a:xfrm>
          <a:prstGeom prst="rect">
            <a:avLst/>
          </a:prstGeom>
          <a:noFill/>
          <a:ln w="9525" algn="ctr">
            <a:noFill/>
            <a:miter lim="800000"/>
            <a:headEnd/>
            <a:tailEnd/>
          </a:ln>
          <a:effectLst/>
        </p:spPr>
        <p:txBody>
          <a:bodyPr lIns="0" tIns="0" rIns="0" bIns="0" anchor="ctr" anchorCtr="1">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Relational Database</a:t>
            </a:r>
          </a:p>
        </p:txBody>
      </p:sp>
    </p:spTree>
    <p:extLst>
      <p:ext uri="{BB962C8B-B14F-4D97-AF65-F5344CB8AC3E}">
        <p14:creationId xmlns:p14="http://schemas.microsoft.com/office/powerpoint/2010/main" val="126983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a:hlinkClick r:id="rId2"/>
          </p:cNvPr>
          <p:cNvPicPr>
            <a:picLocks noChangeAspect="1" noChangeArrowheads="1"/>
          </p:cNvPicPr>
          <p:nvPr/>
        </p:nvPicPr>
        <p:blipFill>
          <a:blip r:embed="rId3" cstate="print"/>
          <a:srcRect/>
          <a:stretch>
            <a:fillRect/>
          </a:stretch>
        </p:blipFill>
        <p:spPr bwMode="auto">
          <a:xfrm>
            <a:off x="179086" y="3000002"/>
            <a:ext cx="4262285" cy="3247841"/>
          </a:xfrm>
          <a:prstGeom prst="rect">
            <a:avLst/>
          </a:prstGeom>
          <a:noFill/>
          <a:ln w="9525">
            <a:noFill/>
            <a:miter lim="800000"/>
            <a:headEnd/>
            <a:tailEnd/>
          </a:ln>
          <a:effectLst/>
        </p:spPr>
      </p:pic>
      <p:sp>
        <p:nvSpPr>
          <p:cNvPr id="7" name="Text Box 3"/>
          <p:cNvSpPr txBox="1">
            <a:spLocks noChangeArrowheads="1"/>
          </p:cNvSpPr>
          <p:nvPr/>
        </p:nvSpPr>
        <p:spPr bwMode="auto">
          <a:xfrm>
            <a:off x="196945" y="636874"/>
            <a:ext cx="8721630" cy="2135355"/>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Once the underlying data is analyzed and “marked up” with metadata that reveals content such as language and topic, search engines can match based on meaning. </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Such sites make use several human language technologies and allow you to search multiple types of media (e.g., audio tracks of broadcast news).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This is an emerging area for the next generation Internet.</a:t>
            </a:r>
          </a:p>
        </p:txBody>
      </p:sp>
      <p:pic>
        <p:nvPicPr>
          <p:cNvPr id="140290" name="Picture 2">
            <a:hlinkClick r:id="rId4"/>
          </p:cNvPr>
          <p:cNvPicPr>
            <a:picLocks noChangeArrowheads="1"/>
          </p:cNvPicPr>
          <p:nvPr/>
        </p:nvPicPr>
        <p:blipFill>
          <a:blip r:embed="rId5" cstate="print"/>
          <a:stretch>
            <a:fillRect/>
          </a:stretch>
        </p:blipFill>
        <p:spPr bwMode="auto">
          <a:xfrm>
            <a:off x="4717143" y="3000863"/>
            <a:ext cx="4201431" cy="3246120"/>
          </a:xfrm>
          <a:prstGeom prst="rect">
            <a:avLst/>
          </a:prstGeom>
          <a:noFill/>
          <a:ln>
            <a:noFill/>
          </a:ln>
        </p:spPr>
      </p:pic>
      <p:sp>
        <p:nvSpPr>
          <p:cNvPr id="8"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Content-Based Searching</a:t>
            </a:r>
          </a:p>
        </p:txBody>
      </p:sp>
    </p:spTree>
    <p:extLst>
      <p:ext uri="{BB962C8B-B14F-4D97-AF65-F5344CB8AC3E}">
        <p14:creationId xmlns:p14="http://schemas.microsoft.com/office/powerpoint/2010/main" val="1745393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Applications Continually Find New Uses for the Technology</a:t>
            </a:r>
          </a:p>
        </p:txBody>
      </p:sp>
      <p:grpSp>
        <p:nvGrpSpPr>
          <p:cNvPr id="9" name="Group 8"/>
          <p:cNvGrpSpPr/>
          <p:nvPr/>
        </p:nvGrpSpPr>
        <p:grpSpPr>
          <a:xfrm>
            <a:off x="4564063" y="696462"/>
            <a:ext cx="4351337" cy="3170490"/>
            <a:chOff x="4564063" y="696462"/>
            <a:chExt cx="4351337" cy="3170490"/>
          </a:xfrm>
        </p:grpSpPr>
        <p:sp>
          <p:nvSpPr>
            <p:cNvPr id="114691" name="Text Box 3"/>
            <p:cNvSpPr txBox="1">
              <a:spLocks noChangeArrowheads="1"/>
            </p:cNvSpPr>
            <p:nvPr/>
          </p:nvSpPr>
          <p:spPr bwMode="auto">
            <a:xfrm>
              <a:off x="4564063" y="3312954"/>
              <a:ext cx="4351337" cy="553998"/>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Real-time translation of news broadcasts in multiple languages</a:t>
              </a:r>
            </a:p>
          </p:txBody>
        </p:sp>
        <p:pic>
          <p:nvPicPr>
            <p:cNvPr id="234497" name="Picture 1"/>
            <p:cNvPicPr>
              <a:picLocks noChangeAspect="1" noChangeArrowheads="1"/>
            </p:cNvPicPr>
            <p:nvPr/>
          </p:nvPicPr>
          <p:blipFill>
            <a:blip r:embed="rId2" cstate="print"/>
            <a:srcRect/>
            <a:stretch>
              <a:fillRect/>
            </a:stretch>
          </p:blipFill>
          <p:spPr bwMode="auto">
            <a:xfrm>
              <a:off x="4573588" y="696462"/>
              <a:ext cx="4341812" cy="2519323"/>
            </a:xfrm>
            <a:prstGeom prst="rect">
              <a:avLst/>
            </a:prstGeom>
            <a:ln w="12700">
              <a:solidFill>
                <a:schemeClr val="accent2"/>
              </a:solidFill>
            </a:ln>
            <a:effectLst>
              <a:outerShdw blurRad="292100" dist="139700" dir="2700000" algn="tl" rotWithShape="0">
                <a:schemeClr val="accent2">
                  <a:alpha val="65000"/>
                </a:schemeClr>
              </a:outerShdw>
            </a:effectLst>
          </p:spPr>
        </p:pic>
      </p:grpSp>
      <p:grpSp>
        <p:nvGrpSpPr>
          <p:cNvPr id="10" name="Group 9"/>
          <p:cNvGrpSpPr/>
          <p:nvPr/>
        </p:nvGrpSpPr>
        <p:grpSpPr>
          <a:xfrm>
            <a:off x="234950" y="3904344"/>
            <a:ext cx="4338638" cy="2496458"/>
            <a:chOff x="234950" y="3904344"/>
            <a:chExt cx="4338638" cy="2496458"/>
          </a:xfrm>
        </p:grpSpPr>
        <p:pic>
          <p:nvPicPr>
            <p:cNvPr id="234498" name="Picture 2"/>
            <p:cNvPicPr>
              <a:picLocks noChangeAspect="1" noChangeArrowheads="1"/>
            </p:cNvPicPr>
            <p:nvPr/>
          </p:nvPicPr>
          <p:blipFill>
            <a:blip r:embed="rId3" cstate="print"/>
            <a:srcRect/>
            <a:stretch>
              <a:fillRect/>
            </a:stretch>
          </p:blipFill>
          <p:spPr bwMode="auto">
            <a:xfrm>
              <a:off x="234950" y="3904344"/>
              <a:ext cx="1758638" cy="2496458"/>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 name="Text Box 3"/>
            <p:cNvSpPr txBox="1">
              <a:spLocks noChangeArrowheads="1"/>
            </p:cNvSpPr>
            <p:nvPr/>
          </p:nvSpPr>
          <p:spPr bwMode="auto">
            <a:xfrm>
              <a:off x="2216149" y="3955145"/>
              <a:ext cx="2357439" cy="2246769"/>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 search using voice queries</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Keyword search of audio and video</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Real-time speech translation in </a:t>
              </a:r>
              <a:r>
                <a:rPr lang="en-US" sz="1800" b="1" dirty="0">
                  <a:solidFill>
                    <a:srgbClr val="000000"/>
                  </a:solidFill>
                </a:rPr>
                <a:t>150</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languages</a:t>
              </a:r>
            </a:p>
          </p:txBody>
        </p:sp>
      </p:grpSp>
      <p:grpSp>
        <p:nvGrpSpPr>
          <p:cNvPr id="11" name="Group 10"/>
          <p:cNvGrpSpPr/>
          <p:nvPr/>
        </p:nvGrpSpPr>
        <p:grpSpPr>
          <a:xfrm>
            <a:off x="4886778" y="4224634"/>
            <a:ext cx="3712936" cy="2335955"/>
            <a:chOff x="4886778" y="3875315"/>
            <a:chExt cx="3712936" cy="2335954"/>
          </a:xfrm>
        </p:grpSpPr>
        <p:pic>
          <p:nvPicPr>
            <p:cNvPr id="234499" name="Picture 3"/>
            <p:cNvPicPr>
              <a:picLocks noChangeAspect="1" noChangeArrowheads="1"/>
            </p:cNvPicPr>
            <p:nvPr/>
          </p:nvPicPr>
          <p:blipFill>
            <a:blip r:embed="rId4" cstate="print"/>
            <a:srcRect/>
            <a:stretch>
              <a:fillRect/>
            </a:stretch>
          </p:blipFill>
          <p:spPr bwMode="auto">
            <a:xfrm>
              <a:off x="5707049" y="3875315"/>
              <a:ext cx="2076240" cy="136389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8" name="Text Box 3"/>
            <p:cNvSpPr txBox="1">
              <a:spLocks noChangeArrowheads="1"/>
            </p:cNvSpPr>
            <p:nvPr/>
          </p:nvSpPr>
          <p:spPr bwMode="auto">
            <a:xfrm>
              <a:off x="4886778" y="5380272"/>
              <a:ext cx="3712936" cy="830997"/>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Monitoring of communications networks for military and homeland security applications</a:t>
              </a:r>
            </a:p>
          </p:txBody>
        </p:sp>
      </p:grpSp>
      <p:pic>
        <p:nvPicPr>
          <p:cNvPr id="5122" name="Picture 2">
            <a:extLst>
              <a:ext uri="{FF2B5EF4-FFF2-40B4-BE49-F238E27FC236}">
                <a16:creationId xmlns:a16="http://schemas.microsoft.com/office/drawing/2014/main" id="{43B8A77D-7829-0749-B19E-4021347CA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271" y="798942"/>
            <a:ext cx="957828" cy="1697417"/>
          </a:xfrm>
          <a:prstGeom prst="rect">
            <a:avLst/>
          </a:prstGeom>
          <a:ln w="12700">
            <a:solidFill>
              <a:schemeClr val="accent2"/>
            </a:solidFill>
          </a:ln>
          <a:effectLst>
            <a:outerShdw blurRad="292100" dist="139700" dir="2700000" algn="tl" rotWithShape="0">
              <a:schemeClr val="accent2">
                <a:alpha val="65000"/>
              </a:schemeClr>
            </a:outerShdw>
          </a:effectLst>
          <a:extLst>
            <a:ext uri="{909E8E84-426E-40DD-AFC4-6F175D3DCCD1}">
              <a14:hiddenFill xmlns:a14="http://schemas.microsoft.com/office/drawing/2010/main">
                <a:solidFill>
                  <a:srgbClr val="FFFFFF"/>
                </a:solidFill>
              </a14:hiddenFill>
            </a:ext>
          </a:extLst>
        </p:spPr>
      </p:pic>
      <p:pic>
        <p:nvPicPr>
          <p:cNvPr id="5124" name="Picture 4" descr="Google Home with Google Assistant in the Smart Hubs department at Lowes.com">
            <a:extLst>
              <a:ext uri="{FF2B5EF4-FFF2-40B4-BE49-F238E27FC236}">
                <a16:creationId xmlns:a16="http://schemas.microsoft.com/office/drawing/2014/main" id="{3C4C60A1-97A7-724D-81DC-7D774FC8ED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2247" y="1496669"/>
            <a:ext cx="1167624" cy="11676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
            <a:extLst>
              <a:ext uri="{FF2B5EF4-FFF2-40B4-BE49-F238E27FC236}">
                <a16:creationId xmlns:a16="http://schemas.microsoft.com/office/drawing/2014/main" id="{4B0AF430-CB27-DB4F-BD6D-75351194F0DA}"/>
              </a:ext>
            </a:extLst>
          </p:cNvPr>
          <p:cNvSpPr txBox="1">
            <a:spLocks noChangeArrowheads="1"/>
          </p:cNvSpPr>
          <p:nvPr/>
        </p:nvSpPr>
        <p:spPr bwMode="auto">
          <a:xfrm>
            <a:off x="252885" y="2786628"/>
            <a:ext cx="4317527" cy="830997"/>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lang="en-US" sz="1800" b="1" dirty="0">
                <a:solidFill>
                  <a:srgbClr val="000000"/>
                </a:solidFill>
              </a:rPr>
              <a:t>Siri, Alexis, Google Home are excellent examples of how to leverage imperfect technology</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5128" name="Picture 8" descr="Front Zoom. Amazon - Echo Dot (3rd Gen) - Smart Speaker with Alexa - Charcoal.">
            <a:extLst>
              <a:ext uri="{FF2B5EF4-FFF2-40B4-BE49-F238E27FC236}">
                <a16:creationId xmlns:a16="http://schemas.microsoft.com/office/drawing/2014/main" id="{1A56C94A-4DDB-BA45-AC29-A4397F4776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0758" y="901452"/>
            <a:ext cx="1363964" cy="80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4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Analytics</a:t>
            </a: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Definition: A tool or process that allows an entity (i.e., business) arrive at an optimal or realistic decision based on existing data.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2"/>
              </a:rPr>
              <a:t>Wiki</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 is building a highly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profitable business around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analytics derived from people</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using its search engine.</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Any time you access a web page,</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 are leaving a footprint of</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yourself, particularly with respect</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to what you like to look at.</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This has allows advertisers to tailor</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their ads to your personal interests</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by adapting web pages to your</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habits.</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Web sites such as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3"/>
              </a:rPr>
              <a:t>amazon.com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4"/>
              </a:rPr>
              <a:t>netflix.com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5"/>
              </a:rPr>
              <a:t>pandora.com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have taken this concept of personalization to the next level.</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As people do more browsing from their telephones, which are now GPS enabled, an entirely new class of applications is emerging that can track your location, your interests and your network of “friends.”</a:t>
            </a:r>
          </a:p>
        </p:txBody>
      </p:sp>
      <p:pic>
        <p:nvPicPr>
          <p:cNvPr id="97319" name="Picture 39"/>
          <p:cNvPicPr>
            <a:picLocks noChangeAspect="1" noChangeArrowheads="1"/>
          </p:cNvPicPr>
          <p:nvPr/>
        </p:nvPicPr>
        <p:blipFill>
          <a:blip r:embed="rId6" cstate="print"/>
          <a:srcRect/>
          <a:stretch>
            <a:fillRect/>
          </a:stretch>
        </p:blipFill>
        <p:spPr bwMode="auto">
          <a:xfrm>
            <a:off x="4341714" y="1356076"/>
            <a:ext cx="4573686" cy="3378362"/>
          </a:xfrm>
          <a:prstGeom prst="rect">
            <a:avLst/>
          </a:prstGeom>
          <a:noFill/>
          <a:ln w="9525">
            <a:noFill/>
            <a:miter lim="800000"/>
            <a:headEnd/>
            <a:tailEnd/>
          </a:ln>
          <a:effectLst/>
        </p:spPr>
      </p:pic>
    </p:spTree>
    <p:extLst>
      <p:ext uri="{BB962C8B-B14F-4D97-AF65-F5344CB8AC3E}">
        <p14:creationId xmlns:p14="http://schemas.microsoft.com/office/powerpoint/2010/main" val="159883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Speech Recognition is Information Extraction</a:t>
            </a:r>
          </a:p>
        </p:txBody>
      </p:sp>
      <p:pic>
        <p:nvPicPr>
          <p:cNvPr id="4" name="Picture 3"/>
          <p:cNvPicPr>
            <a:picLocks noChangeAspect="1" noChangeArrowheads="1"/>
          </p:cNvPicPr>
          <p:nvPr/>
        </p:nvPicPr>
        <p:blipFill>
          <a:blip r:embed="rId2" cstate="print"/>
          <a:srcRect l="31059" t="19585" r="21643" b="16774"/>
          <a:stretch>
            <a:fillRect/>
          </a:stretch>
        </p:blipFill>
        <p:spPr bwMode="auto">
          <a:xfrm>
            <a:off x="4191000" y="762000"/>
            <a:ext cx="4700588" cy="5391150"/>
          </a:xfrm>
          <a:prstGeom prst="rect">
            <a:avLst/>
          </a:prstGeom>
          <a:noFill/>
          <a:ln w="38100">
            <a:solidFill>
              <a:srgbClr val="000080"/>
            </a:solidFill>
            <a:miter lim="800000"/>
            <a:headEnd/>
            <a:tailEnd/>
          </a:ln>
          <a:effectLst/>
        </p:spPr>
      </p:pic>
      <p:sp>
        <p:nvSpPr>
          <p:cNvPr id="5" name="Rectangle 4"/>
          <p:cNvSpPr>
            <a:spLocks noChangeArrowheads="1"/>
          </p:cNvSpPr>
          <p:nvPr/>
        </p:nvSpPr>
        <p:spPr bwMode="auto">
          <a:xfrm>
            <a:off x="228600" y="790575"/>
            <a:ext cx="3706813" cy="5334000"/>
          </a:xfrm>
          <a:prstGeom prst="rect">
            <a:avLst/>
          </a:prstGeom>
          <a:noFill/>
          <a:ln w="9525">
            <a:noFill/>
            <a:miter lim="800000"/>
            <a:headEnd/>
            <a:tailEnd/>
          </a:ln>
          <a:effectLst/>
        </p:spPr>
        <p:txBody>
          <a:bodyPr lIns="0" tIns="0" rIns="0" bIns="0"/>
          <a:lstStyle/>
          <a:p>
            <a:pPr marL="171450" marR="0" lvl="0" indent="-171450" algn="l" defTabSz="914400" rtl="0" eaLnBrk="1" fontAlgn="base" latinLnBrk="0" hangingPunct="1">
              <a:lnSpc>
                <a:spcPct val="100000"/>
              </a:lnSpc>
              <a:spcBef>
                <a:spcPct val="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Traditional Output:</a:t>
            </a:r>
          </a:p>
          <a:p>
            <a:pPr marL="457200" marR="0" lvl="1" indent="-1714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best word sequence</a:t>
            </a:r>
          </a:p>
          <a:p>
            <a:pPr marL="457200" marR="0" lvl="1" indent="-1714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time alignment of information</a:t>
            </a:r>
          </a:p>
          <a:p>
            <a:pPr marL="171450" marR="0" lvl="0" indent="-171450" algn="l" defTabSz="914400" rtl="0" eaLnBrk="1" fontAlgn="base" latinLnBrk="0" hangingPunct="1">
              <a:lnSpc>
                <a:spcPct val="100000"/>
              </a:lnSpc>
              <a:spcBef>
                <a:spcPct val="5000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Other Outputs: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word graphs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N-best sentences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confidence measures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metadata such as speaker identity, accent, and prosody</a:t>
            </a:r>
          </a:p>
          <a:p>
            <a:pPr marL="171450" marR="0" lvl="0" indent="-171450" algn="l" defTabSz="914400" rtl="0" eaLnBrk="1" fontAlgn="base" latinLnBrk="0" hangingPunct="1">
              <a:lnSpc>
                <a:spcPct val="100000"/>
              </a:lnSpc>
              <a:spcBef>
                <a:spcPct val="5000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Applications: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Information localization</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data mining</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emotional state</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stress, fatigue, deception</a:t>
            </a:r>
          </a:p>
        </p:txBody>
      </p:sp>
    </p:spTree>
    <p:extLst>
      <p:ext uri="{BB962C8B-B14F-4D97-AF65-F5344CB8AC3E}">
        <p14:creationId xmlns:p14="http://schemas.microsoft.com/office/powerpoint/2010/main" val="3273124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0" name="Group 8"/>
          <p:cNvGrpSpPr>
            <a:grpSpLocks/>
          </p:cNvGrpSpPr>
          <p:nvPr/>
        </p:nvGrpSpPr>
        <p:grpSpPr bwMode="auto">
          <a:xfrm>
            <a:off x="323850" y="638175"/>
            <a:ext cx="8591550" cy="3201988"/>
            <a:chOff x="204" y="538"/>
            <a:chExt cx="5412" cy="2017"/>
          </a:xfrm>
        </p:grpSpPr>
        <p:sp>
          <p:nvSpPr>
            <p:cNvPr id="23561" name="Text Box 9"/>
            <p:cNvSpPr txBox="1">
              <a:spLocks noChangeArrowheads="1"/>
            </p:cNvSpPr>
            <p:nvPr/>
          </p:nvSpPr>
          <p:spPr bwMode="auto">
            <a:xfrm>
              <a:off x="2960" y="539"/>
              <a:ext cx="2656"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marL="230188" indent="-230188">
                <a:defRPr sz="2400">
                  <a:solidFill>
                    <a:schemeClr val="tx1"/>
                  </a:solidFill>
                  <a:latin typeface="Times" pitchFamily="18" charset="0"/>
                </a:defRPr>
              </a:lvl1pPr>
              <a:lvl2pPr marL="403225">
                <a:defRPr sz="2400">
                  <a:solidFill>
                    <a:schemeClr val="tx1"/>
                  </a:solidFill>
                  <a:latin typeface="Times" pitchFamily="18" charset="0"/>
                </a:defRPr>
              </a:lvl2pPr>
              <a:lvl3pPr marL="1138238">
                <a:defRPr sz="2400">
                  <a:solidFill>
                    <a:schemeClr val="tx1"/>
                  </a:solidFill>
                  <a:latin typeface="Times" pitchFamily="18" charset="0"/>
                </a:defRPr>
              </a:lvl3pPr>
              <a:lvl4pPr>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DARPA Communicator architecture</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Extendable distributed processing architecture</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Frame-based dialog manager</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Open-source speech recognition</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Goal: combine the best of all research systems to assess</a:t>
              </a:r>
              <a:br>
                <a:rPr kumimoji="0" lang="en-US" sz="1800" b="1" i="0" u="none" strike="noStrike" kern="1200" cap="none" spc="0" normalizeH="0" baseline="0" noProof="0" dirty="0">
                  <a:ln>
                    <a:noFill/>
                  </a:ln>
                  <a:solidFill>
                    <a:srgbClr val="88002B"/>
                  </a:solidFill>
                  <a:effectLst/>
                  <a:uLnTx/>
                  <a:uFillTx/>
                  <a:latin typeface="Arial" charset="0"/>
                  <a:ea typeface="+mn-ea"/>
                  <a:cs typeface="+mn-cs"/>
                </a:rPr>
              </a:br>
              <a:r>
                <a:rPr kumimoji="0" lang="en-US" sz="1800" b="1" i="0" u="none" strike="noStrike" kern="1200" cap="none" spc="0" normalizeH="0" baseline="0" noProof="0" dirty="0">
                  <a:ln>
                    <a:noFill/>
                  </a:ln>
                  <a:solidFill>
                    <a:srgbClr val="88002B"/>
                  </a:solidFill>
                  <a:effectLst/>
                  <a:uLnTx/>
                  <a:uFillTx/>
                  <a:latin typeface="Arial" charset="0"/>
                  <a:ea typeface="+mn-ea"/>
                  <a:cs typeface="+mn-cs"/>
                </a:rPr>
                <a:t>state of the art</a:t>
              </a:r>
            </a:p>
          </p:txBody>
        </p:sp>
        <p:pic>
          <p:nvPicPr>
            <p:cNvPr id="23562" name="Picture 10"/>
            <p:cNvPicPr>
              <a:picLocks noChangeAspect="1" noChangeArrowheads="1"/>
            </p:cNvPicPr>
            <p:nvPr/>
          </p:nvPicPr>
          <p:blipFill>
            <a:blip r:embed="rId2">
              <a:extLst>
                <a:ext uri="{28A0092B-C50C-407E-A947-70E740481C1C}">
                  <a14:useLocalDpi xmlns:a14="http://schemas.microsoft.com/office/drawing/2010/main" val="0"/>
                </a:ext>
              </a:extLst>
            </a:blip>
            <a:srcRect l="3552" t="20824" r="19362" b="5177"/>
            <a:stretch>
              <a:fillRect/>
            </a:stretch>
          </p:blipFill>
          <p:spPr bwMode="auto">
            <a:xfrm>
              <a:off x="204" y="538"/>
              <a:ext cx="2625" cy="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Dialog Systems</a:t>
            </a:r>
          </a:p>
        </p:txBody>
      </p:sp>
      <p:grpSp>
        <p:nvGrpSpPr>
          <p:cNvPr id="3" name="Group 2"/>
          <p:cNvGrpSpPr/>
          <p:nvPr/>
        </p:nvGrpSpPr>
        <p:grpSpPr>
          <a:xfrm>
            <a:off x="304800" y="4098588"/>
            <a:ext cx="8292139" cy="2339090"/>
            <a:chOff x="304800" y="4098588"/>
            <a:chExt cx="8292139" cy="2339090"/>
          </a:xfrm>
        </p:grpSpPr>
        <p:sp>
          <p:nvSpPr>
            <p:cNvPr id="23557" name="Rectangle 5"/>
            <p:cNvSpPr>
              <a:spLocks noChangeArrowheads="1"/>
            </p:cNvSpPr>
            <p:nvPr/>
          </p:nvSpPr>
          <p:spPr bwMode="auto">
            <a:xfrm>
              <a:off x="304800" y="4098588"/>
              <a:ext cx="4191000" cy="233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Dialog systems for involve speech recognition, speech synthesis, avatars, and even gesture and emotion recognition</a:t>
              </a:r>
            </a:p>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Avatars increasingly lifelike</a:t>
              </a:r>
            </a:p>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But… systems tend to be application-specific</a:t>
              </a:r>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14" t="30621" r="30280" b="25209"/>
            <a:stretch/>
          </p:blipFill>
          <p:spPr bwMode="auto">
            <a:xfrm>
              <a:off x="5017460" y="4168928"/>
              <a:ext cx="3579479" cy="191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3509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Future Directions</a:t>
            </a:r>
          </a:p>
        </p:txBody>
      </p:sp>
      <p:sp>
        <p:nvSpPr>
          <p:cNvPr id="114691" name="Text Box 3"/>
          <p:cNvSpPr txBox="1">
            <a:spLocks noChangeArrowheads="1"/>
          </p:cNvSpPr>
          <p:nvPr/>
        </p:nvSpPr>
        <p:spPr bwMode="auto">
          <a:xfrm>
            <a:off x="259080" y="633047"/>
            <a:ext cx="8610600" cy="907941"/>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How do we get better?</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Supervised transcription is slow, expensive and limited. Unsupervised learning on large amounts of data is viable.</a:t>
            </a:r>
          </a:p>
        </p:txBody>
      </p:sp>
      <p:grpSp>
        <p:nvGrpSpPr>
          <p:cNvPr id="10" name="Group 9"/>
          <p:cNvGrpSpPr/>
          <p:nvPr/>
        </p:nvGrpSpPr>
        <p:grpSpPr>
          <a:xfrm>
            <a:off x="262255" y="1847669"/>
            <a:ext cx="8653145" cy="2365375"/>
            <a:chOff x="262255" y="1847669"/>
            <a:chExt cx="8653145" cy="2365375"/>
          </a:xfrm>
        </p:grpSpPr>
        <p:pic>
          <p:nvPicPr>
            <p:cNvPr id="253954" name="Picture 2"/>
            <p:cNvPicPr>
              <a:picLocks noChangeAspect="1" noChangeArrowheads="1"/>
            </p:cNvPicPr>
            <p:nvPr/>
          </p:nvPicPr>
          <p:blipFill>
            <a:blip r:embed="rId2" cstate="print"/>
            <a:srcRect l="7357" r="2688" b="3799"/>
            <a:stretch>
              <a:fillRect/>
            </a:stretch>
          </p:blipFill>
          <p:spPr bwMode="auto">
            <a:xfrm>
              <a:off x="4981434" y="1847669"/>
              <a:ext cx="3933966" cy="2365375"/>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6" name="Text Box 3"/>
            <p:cNvSpPr txBox="1">
              <a:spLocks noChangeArrowheads="1"/>
            </p:cNvSpPr>
            <p:nvPr/>
          </p:nvSpPr>
          <p:spPr bwMode="auto">
            <a:xfrm>
              <a:off x="262255" y="1928447"/>
              <a:ext cx="8610600" cy="1969770"/>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More data, more data, more data…</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YouTube is opening new possibilities</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Courtroom and governmental</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proceedings are providing significant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amounts of parallel text</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a:t>
              </a:r>
            </a:p>
          </p:txBody>
        </p:sp>
      </p:grpSp>
      <p:grpSp>
        <p:nvGrpSpPr>
          <p:cNvPr id="9" name="Group 8"/>
          <p:cNvGrpSpPr/>
          <p:nvPr/>
        </p:nvGrpSpPr>
        <p:grpSpPr>
          <a:xfrm>
            <a:off x="1309689" y="4358640"/>
            <a:ext cx="7605711" cy="1916430"/>
            <a:chOff x="1309689" y="4358640"/>
            <a:chExt cx="7605711" cy="1916430"/>
          </a:xfrm>
        </p:grpSpPr>
        <p:sp>
          <p:nvSpPr>
            <p:cNvPr id="5" name="Text Box 3"/>
            <p:cNvSpPr txBox="1">
              <a:spLocks noChangeArrowheads="1"/>
            </p:cNvSpPr>
            <p:nvPr/>
          </p:nvSpPr>
          <p:spPr bwMode="auto">
            <a:xfrm>
              <a:off x="4573588" y="4625581"/>
              <a:ext cx="4341812" cy="1615827"/>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But this type of data is imperfect…</a:t>
              </a:r>
            </a:p>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learning algorithms are still very primitive</a:t>
              </a:r>
            </a:p>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And neuroscience has yet to inform our learning algorithms!</a:t>
              </a:r>
            </a:p>
          </p:txBody>
        </p:sp>
        <p:pic>
          <p:nvPicPr>
            <p:cNvPr id="253955" name="Picture 3"/>
            <p:cNvPicPr>
              <a:picLocks noChangeAspect="1" noChangeArrowheads="1"/>
            </p:cNvPicPr>
            <p:nvPr/>
          </p:nvPicPr>
          <p:blipFill>
            <a:blip r:embed="rId3" cstate="print"/>
            <a:srcRect/>
            <a:stretch>
              <a:fillRect/>
            </a:stretch>
          </p:blipFill>
          <p:spPr bwMode="auto">
            <a:xfrm>
              <a:off x="1309689" y="4358640"/>
              <a:ext cx="1922818" cy="1916430"/>
            </a:xfrm>
            <a:prstGeom prst="rect">
              <a:avLst/>
            </a:prstGeom>
            <a:ln w="12700">
              <a:solidFill>
                <a:schemeClr val="accent2"/>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4414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Bibliography of Related Research</a:t>
            </a: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3363" indent="-233363">
              <a:spcBef>
                <a:spcPts val="0"/>
              </a:spcBef>
              <a:spcAft>
                <a:spcPts val="1200"/>
              </a:spcAft>
              <a:buFontTx/>
              <a:buChar char="•"/>
              <a:defRPr/>
            </a:pPr>
            <a:r>
              <a:rPr lang="en-US" sz="1800" b="1" dirty="0"/>
              <a:t>S. Pinker, </a:t>
            </a:r>
            <a:r>
              <a:rPr lang="en-US" sz="1800" b="1" i="1" dirty="0"/>
              <a:t>The Language Instinct: How the Mind Creates Language</a:t>
            </a:r>
            <a:r>
              <a:rPr lang="en-US" sz="1800" b="1" dirty="0"/>
              <a:t>, William Morrow and Company, New York, New York, USA, 1994.</a:t>
            </a:r>
          </a:p>
          <a:p>
            <a:pPr marL="233363" indent="-233363">
              <a:spcBef>
                <a:spcPts val="0"/>
              </a:spcBef>
              <a:spcAft>
                <a:spcPts val="1200"/>
              </a:spcAft>
              <a:buFontTx/>
              <a:buChar char="•"/>
              <a:defRPr/>
            </a:pPr>
            <a:r>
              <a:rPr lang="en-US" sz="1800" b="1" dirty="0"/>
              <a:t> F. </a:t>
            </a:r>
            <a:r>
              <a:rPr lang="en-US" sz="1800" b="1" dirty="0" err="1"/>
              <a:t>Juang</a:t>
            </a:r>
            <a:r>
              <a:rPr lang="en-US" sz="1800" b="1" dirty="0"/>
              <a:t> and L.R. </a:t>
            </a:r>
            <a:r>
              <a:rPr lang="en-US" sz="1800" b="1" dirty="0" err="1"/>
              <a:t>Rabiner</a:t>
            </a:r>
            <a:r>
              <a:rPr lang="en-US" sz="1800" b="1" dirty="0"/>
              <a:t>, “Automatic Speech Recognition - A Brief History of the Technology,” </a:t>
            </a:r>
            <a:r>
              <a:rPr lang="en-US" sz="1800" b="1" i="1" dirty="0"/>
              <a:t>Elsevier Encyclopedia of Language and Linguistics</a:t>
            </a:r>
            <a:r>
              <a:rPr lang="en-US" sz="1800" b="1" dirty="0"/>
              <a:t>, 2</a:t>
            </a:r>
            <a:r>
              <a:rPr lang="en-US" sz="1800" b="1" baseline="30000" dirty="0"/>
              <a:t>nd</a:t>
            </a:r>
            <a:r>
              <a:rPr lang="en-US" sz="1800" b="1" dirty="0"/>
              <a:t> Edition, 2005.</a:t>
            </a:r>
          </a:p>
          <a:p>
            <a:pPr marL="233363" indent="-233363">
              <a:spcBef>
                <a:spcPts val="0"/>
              </a:spcBef>
              <a:spcAft>
                <a:spcPts val="1200"/>
              </a:spcAft>
              <a:buFontTx/>
              <a:buChar char="•"/>
              <a:defRPr/>
            </a:pPr>
            <a:r>
              <a:rPr lang="en-US" sz="1800" b="1" dirty="0"/>
              <a:t>M. </a:t>
            </a:r>
            <a:r>
              <a:rPr lang="en-US" sz="1800" b="1" dirty="0" err="1"/>
              <a:t>Benzeghiba</a:t>
            </a:r>
            <a:r>
              <a:rPr lang="en-US" sz="1800" b="1" dirty="0"/>
              <a:t>, </a:t>
            </a:r>
            <a:r>
              <a:rPr lang="en-US" sz="1800" b="1" i="1" dirty="0"/>
              <a:t>et al</a:t>
            </a:r>
            <a:r>
              <a:rPr lang="en-US" sz="1800" b="1" dirty="0"/>
              <a:t>., “Automatic Speech Recognition and Speech Variability,  A Review,” </a:t>
            </a:r>
            <a:r>
              <a:rPr lang="en-US" sz="1800" b="1" i="1" dirty="0"/>
              <a:t>Speech Communication</a:t>
            </a:r>
            <a:r>
              <a:rPr lang="en-US" sz="1800" b="1" dirty="0"/>
              <a:t>,  vol. 49, no. 10-11, pp. 763–786, October 2007.</a:t>
            </a:r>
          </a:p>
          <a:p>
            <a:pPr marL="233363" indent="-233363">
              <a:spcBef>
                <a:spcPts val="0"/>
              </a:spcBef>
              <a:spcAft>
                <a:spcPts val="1200"/>
              </a:spcAft>
              <a:buFontTx/>
              <a:buChar char="•"/>
              <a:defRPr/>
            </a:pPr>
            <a:r>
              <a:rPr lang="en-US" sz="1800" b="1" dirty="0"/>
              <a:t>B.J. Kroger, </a:t>
            </a:r>
            <a:r>
              <a:rPr lang="en-US" sz="1800" b="1" i="1" dirty="0"/>
              <a:t>et al</a:t>
            </a:r>
            <a:r>
              <a:rPr lang="en-US" sz="1800" b="1" dirty="0"/>
              <a:t>., “Towards a </a:t>
            </a:r>
            <a:r>
              <a:rPr lang="en-US" sz="1800" b="1" dirty="0" err="1"/>
              <a:t>Neurocomputational</a:t>
            </a:r>
            <a:r>
              <a:rPr lang="en-US" sz="1800" b="1" dirty="0"/>
              <a:t> Model of Speech Production and Perception,” </a:t>
            </a:r>
            <a:r>
              <a:rPr lang="en-US" sz="1800" b="1" i="1" dirty="0"/>
              <a:t>Speech Communication</a:t>
            </a:r>
            <a:r>
              <a:rPr lang="en-US" sz="1800" b="1" dirty="0"/>
              <a:t>, vol. 51, no. 9, pp. 793-809, September 2009.</a:t>
            </a:r>
          </a:p>
          <a:p>
            <a:pPr marL="233363" indent="-233363">
              <a:spcBef>
                <a:spcPts val="0"/>
              </a:spcBef>
              <a:spcAft>
                <a:spcPts val="1200"/>
              </a:spcAft>
              <a:buFontTx/>
              <a:buChar char="•"/>
              <a:defRPr/>
            </a:pPr>
            <a:r>
              <a:rPr lang="en-US" sz="1800" b="1" dirty="0"/>
              <a:t>B. Lee, “The Biological Foundations of Language”, available at </a:t>
            </a:r>
            <a:r>
              <a:rPr lang="en-US" sz="1800" b="1" dirty="0">
                <a:hlinkClick r:id="rId3"/>
              </a:rPr>
              <a:t>http://www.duke.edu/~pk10/language/neuro.htm</a:t>
            </a:r>
            <a:r>
              <a:rPr lang="en-US" sz="1800" b="1" dirty="0"/>
              <a:t> (a review paper).</a:t>
            </a:r>
          </a:p>
          <a:p>
            <a:pPr marL="233363" indent="-233363">
              <a:spcBef>
                <a:spcPts val="0"/>
              </a:spcBef>
              <a:spcAft>
                <a:spcPts val="1200"/>
              </a:spcAft>
              <a:buFontTx/>
              <a:buChar char="•"/>
              <a:defRPr/>
            </a:pPr>
            <a:r>
              <a:rPr lang="en-US" sz="1800" b="1" dirty="0"/>
              <a:t>M. </a:t>
            </a:r>
            <a:r>
              <a:rPr lang="en-US" sz="1800" b="1" dirty="0" err="1"/>
              <a:t>Gladwell</a:t>
            </a:r>
            <a:r>
              <a:rPr lang="en-US" sz="1800" b="1" dirty="0"/>
              <a:t>, </a:t>
            </a:r>
            <a:r>
              <a:rPr lang="en-US" sz="1800" b="1" i="1" dirty="0"/>
              <a:t>Blink: The Power of Thinking Without Thinking</a:t>
            </a:r>
            <a:r>
              <a:rPr lang="en-US" sz="1800" b="1" dirty="0"/>
              <a:t>, Little, Brown and Company, New York, New York, USA, 2005.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Abstract</a:t>
            </a:r>
          </a:p>
        </p:txBody>
      </p:sp>
      <p:sp>
        <p:nvSpPr>
          <p:cNvPr id="41" name="Text Box 3"/>
          <p:cNvSpPr txBox="1">
            <a:spLocks noChangeArrowheads="1"/>
          </p:cNvSpPr>
          <p:nvPr/>
        </p:nvSpPr>
        <p:spPr bwMode="auto">
          <a:xfrm>
            <a:off x="223838" y="798287"/>
            <a:ext cx="8693150" cy="5630648"/>
          </a:xfrm>
          <a:prstGeom prst="rect">
            <a:avLst/>
          </a:prstGeom>
          <a:noFill/>
          <a:ln w="9525">
            <a:noFill/>
            <a:miter lim="800000"/>
            <a:headEnd/>
            <a:tailEnd/>
          </a:ln>
          <a:effectLst/>
        </p:spPr>
        <p:txBody>
          <a:bodyPr lIns="0" tIns="0" rIns="0" bIns="0"/>
          <a:lstStyle/>
          <a:p>
            <a:pPr marL="231775" indent="-231775" algn="just">
              <a:spcAft>
                <a:spcPts val="1200"/>
              </a:spcAft>
              <a:buFont typeface="Arial" pitchFamily="34" charset="0"/>
              <a:buChar char="•"/>
              <a:tabLst>
                <a:tab pos="3374136" algn="r"/>
              </a:tabLst>
            </a:pPr>
            <a:r>
              <a:rPr lang="en-US" sz="1800" b="1" dirty="0">
                <a:cs typeface="Times New Roman" pitchFamily="18" charset="0"/>
              </a:rPr>
              <a:t>What makes machine understanding of human language so difficult?</a:t>
            </a:r>
          </a:p>
          <a:p>
            <a:pPr marL="465138" indent="-233363">
              <a:spcAft>
                <a:spcPts val="1200"/>
              </a:spcAft>
              <a:buFont typeface="Wingdings" pitchFamily="2" charset="2"/>
              <a:buChar char="§"/>
              <a:tabLst>
                <a:tab pos="3374136" algn="r"/>
              </a:tabLst>
            </a:pPr>
            <a:r>
              <a:rPr lang="en-US" sz="1800" b="1" dirty="0">
                <a:cs typeface="Times New Roman" pitchFamily="18" charset="0"/>
              </a:rPr>
              <a:t>“</a:t>
            </a:r>
            <a:r>
              <a:rPr lang="en-US" sz="1800" b="1" dirty="0"/>
              <a:t>In any natural history of the human species, language would stand out as </a:t>
            </a:r>
            <a:r>
              <a:rPr lang="en-US" sz="1800" b="1" dirty="0">
                <a:solidFill>
                  <a:schemeClr val="accent1"/>
                </a:solidFill>
              </a:rPr>
              <a:t>the preeminent trait</a:t>
            </a:r>
            <a:r>
              <a:rPr lang="en-US" sz="1800" b="1" dirty="0"/>
              <a:t>.”</a:t>
            </a:r>
          </a:p>
          <a:p>
            <a:pPr marL="465138" indent="-233363">
              <a:spcAft>
                <a:spcPts val="1200"/>
              </a:spcAft>
              <a:buFont typeface="Wingdings" pitchFamily="2" charset="2"/>
              <a:buChar char="§"/>
              <a:tabLst>
                <a:tab pos="3374136" algn="r"/>
              </a:tabLst>
            </a:pPr>
            <a:r>
              <a:rPr lang="en-US" sz="1800" b="1" dirty="0">
                <a:cs typeface="Times New Roman" pitchFamily="18" charset="0"/>
              </a:rPr>
              <a:t>“For you and I belong to a species with a remarkable trait: we can shape events in each other’s brains </a:t>
            </a:r>
            <a:r>
              <a:rPr lang="en-US" sz="1800" b="1" dirty="0">
                <a:solidFill>
                  <a:schemeClr val="accent1"/>
                </a:solidFill>
                <a:cs typeface="Times New Roman" pitchFamily="18" charset="0"/>
              </a:rPr>
              <a:t>with exquisite precision</a:t>
            </a:r>
            <a:r>
              <a:rPr lang="en-US" sz="1800" b="1" dirty="0">
                <a:cs typeface="Times New Roman" pitchFamily="18" charset="0"/>
              </a:rPr>
              <a:t>.”</a:t>
            </a:r>
          </a:p>
          <a:p>
            <a:pPr marL="231775" algn="just">
              <a:spcAft>
                <a:spcPts val="1200"/>
              </a:spcAft>
              <a:tabLst>
                <a:tab pos="3374136" algn="r"/>
              </a:tabLst>
            </a:pPr>
            <a:r>
              <a:rPr lang="en-US" sz="1800" b="1" dirty="0">
                <a:cs typeface="Times New Roman" pitchFamily="18" charset="0"/>
              </a:rPr>
              <a:t>	S. Pinker, </a:t>
            </a:r>
            <a:r>
              <a:rPr lang="en-US" sz="1800" b="1" i="1" dirty="0">
                <a:cs typeface="Times New Roman" pitchFamily="18" charset="0"/>
              </a:rPr>
              <a:t>The Language Instinct: How the Mind Creates Language</a:t>
            </a:r>
            <a:r>
              <a:rPr lang="en-US" sz="1800" b="1" dirty="0">
                <a:cs typeface="Times New Roman" pitchFamily="18" charset="0"/>
              </a:rPr>
              <a:t>, 1994</a:t>
            </a:r>
          </a:p>
          <a:p>
            <a:pPr marL="231775" indent="-231775" algn="just">
              <a:spcBef>
                <a:spcPts val="2400"/>
              </a:spcBef>
              <a:spcAft>
                <a:spcPts val="1200"/>
              </a:spcAft>
              <a:buFont typeface="Arial" pitchFamily="34" charset="0"/>
              <a:buChar char="•"/>
              <a:tabLst>
                <a:tab pos="3376613" algn="r"/>
              </a:tabLst>
            </a:pPr>
            <a:r>
              <a:rPr lang="en-US" sz="1800" b="1" dirty="0">
                <a:cs typeface="Times New Roman" pitchFamily="18" charset="0"/>
              </a:rPr>
              <a:t>In this presentation, we will:</a:t>
            </a:r>
          </a:p>
          <a:p>
            <a:pPr marL="465138" indent="-233363">
              <a:spcAft>
                <a:spcPts val="1200"/>
              </a:spcAft>
              <a:buFont typeface="Wingdings" pitchFamily="2" charset="2"/>
              <a:buChar char="§"/>
              <a:tabLst>
                <a:tab pos="3376613" algn="r"/>
              </a:tabLst>
            </a:pPr>
            <a:r>
              <a:rPr lang="en-US" sz="1800" b="1" dirty="0">
                <a:cs typeface="Times New Roman" pitchFamily="18" charset="0"/>
              </a:rPr>
              <a:t>Discuss the complexity of the language problem in terms of three key </a:t>
            </a:r>
            <a:r>
              <a:rPr lang="en-US" sz="1800" b="1" dirty="0">
                <a:solidFill>
                  <a:schemeClr val="accent1"/>
                </a:solidFill>
                <a:cs typeface="Times New Roman" pitchFamily="18" charset="0"/>
              </a:rPr>
              <a:t>engineering approaches</a:t>
            </a:r>
            <a:r>
              <a:rPr lang="en-US" sz="1800" b="1" dirty="0">
                <a:cs typeface="Times New Roman" pitchFamily="18" charset="0"/>
              </a:rPr>
              <a:t>: statistics, signal processing and machine learning.</a:t>
            </a:r>
          </a:p>
          <a:p>
            <a:pPr marL="465138" indent="-233363">
              <a:spcAft>
                <a:spcPts val="1200"/>
              </a:spcAft>
              <a:buFont typeface="Wingdings" pitchFamily="2" charset="2"/>
              <a:buChar char="§"/>
              <a:tabLst>
                <a:tab pos="3376613" algn="r"/>
              </a:tabLst>
            </a:pPr>
            <a:r>
              <a:rPr lang="en-US" sz="1800" b="1" dirty="0">
                <a:cs typeface="Times New Roman" pitchFamily="18" charset="0"/>
              </a:rPr>
              <a:t>Introduce the basic ways in which we </a:t>
            </a:r>
            <a:r>
              <a:rPr lang="en-US" sz="1800" b="1" dirty="0">
                <a:solidFill>
                  <a:schemeClr val="accent1"/>
                </a:solidFill>
                <a:cs typeface="Times New Roman" pitchFamily="18" charset="0"/>
              </a:rPr>
              <a:t>process language by computer</a:t>
            </a:r>
            <a:r>
              <a:rPr lang="en-US" sz="1800" b="1" dirty="0">
                <a:cs typeface="Times New Roman" pitchFamily="18" charset="0"/>
              </a:rPr>
              <a:t>.</a:t>
            </a:r>
          </a:p>
          <a:p>
            <a:pPr marL="465138" indent="-233363">
              <a:spcAft>
                <a:spcPts val="1200"/>
              </a:spcAft>
              <a:buFont typeface="Wingdings" pitchFamily="2" charset="2"/>
              <a:buChar char="§"/>
              <a:tabLst>
                <a:tab pos="3376613" algn="r"/>
              </a:tabLst>
            </a:pPr>
            <a:r>
              <a:rPr lang="en-US" sz="1800" b="1" dirty="0">
                <a:cs typeface="Times New Roman" pitchFamily="18" charset="0"/>
              </a:rPr>
              <a:t>Discuss some important </a:t>
            </a:r>
            <a:r>
              <a:rPr lang="en-US" sz="1800" b="1" dirty="0">
                <a:solidFill>
                  <a:schemeClr val="accent1"/>
                </a:solidFill>
                <a:cs typeface="Times New Roman" pitchFamily="18" charset="0"/>
              </a:rPr>
              <a:t>applications</a:t>
            </a:r>
            <a:r>
              <a:rPr lang="en-US" sz="1800" b="1" dirty="0">
                <a:cs typeface="Times New Roman" pitchFamily="18" charset="0"/>
              </a:rPr>
              <a:t> that continue to drive the field (commercial and defense/homeland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18" name="Text Box 34"/>
          <p:cNvSpPr txBox="1">
            <a:spLocks noChangeArrowheads="1"/>
          </p:cNvSpPr>
          <p:nvPr/>
        </p:nvSpPr>
        <p:spPr bwMode="auto">
          <a:xfrm>
            <a:off x="185224" y="619125"/>
            <a:ext cx="8716524" cy="122491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According to the Oxford English Dictionary, the 500 words used most in the English language each have an average of 23 different meanings. The word “round,” for instance, has 70 distinctly different meanings.</a:t>
            </a:r>
          </a:p>
          <a:p>
            <a:pPr marL="231775" indent="-231775">
              <a:spcAft>
                <a:spcPts val="2400"/>
              </a:spcAft>
            </a:pPr>
            <a:r>
              <a:rPr lang="en-US" sz="1800" b="1" dirty="0">
                <a:solidFill>
                  <a:srgbClr val="333399"/>
                </a:solidFill>
              </a:rPr>
              <a:t>	</a:t>
            </a:r>
            <a:r>
              <a:rPr lang="en-US" sz="1400" b="1" dirty="0">
                <a:solidFill>
                  <a:schemeClr val="bg1"/>
                </a:solidFill>
              </a:rPr>
              <a:t>(J. Gray, http://www.gray-area.org/Research/Ambig/#SILLY )</a:t>
            </a: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Language Defies Conventional Mathematical Descriptions</a:t>
            </a:r>
          </a:p>
        </p:txBody>
      </p:sp>
      <p:sp>
        <p:nvSpPr>
          <p:cNvPr id="9" name="Text Box 34"/>
          <p:cNvSpPr txBox="1">
            <a:spLocks noChangeArrowheads="1"/>
          </p:cNvSpPr>
          <p:nvPr/>
        </p:nvSpPr>
        <p:spPr bwMode="auto">
          <a:xfrm>
            <a:off x="189230" y="6092364"/>
            <a:ext cx="8716524" cy="439057"/>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tabLst>
                <a:tab pos="4687888" algn="l"/>
              </a:tabLst>
            </a:pPr>
            <a:r>
              <a:rPr lang="en-US" sz="1800" b="1" dirty="0">
                <a:solidFill>
                  <a:schemeClr val="bg1"/>
                </a:solidFill>
              </a:rPr>
              <a:t>Is SMS messaging even a language?	 </a:t>
            </a:r>
            <a:r>
              <a:rPr lang="en-US" sz="1800" b="1" dirty="0">
                <a:solidFill>
                  <a:schemeClr val="accent1"/>
                </a:solidFill>
              </a:rPr>
              <a:t>“y do </a:t>
            </a:r>
            <a:r>
              <a:rPr lang="en-US" sz="1800" b="1" dirty="0" err="1">
                <a:solidFill>
                  <a:schemeClr val="accent1"/>
                </a:solidFill>
              </a:rPr>
              <a:t>tngrs</a:t>
            </a:r>
            <a:r>
              <a:rPr lang="en-US" sz="1800" b="1" dirty="0">
                <a:solidFill>
                  <a:schemeClr val="accent1"/>
                </a:solidFill>
              </a:rPr>
              <a:t> </a:t>
            </a:r>
            <a:r>
              <a:rPr lang="en-US" sz="1800" b="1" dirty="0" err="1">
                <a:solidFill>
                  <a:schemeClr val="accent1"/>
                </a:solidFill>
              </a:rPr>
              <a:t>luv</a:t>
            </a:r>
            <a:r>
              <a:rPr lang="en-US" sz="1800" b="1" dirty="0">
                <a:solidFill>
                  <a:schemeClr val="accent1"/>
                </a:solidFill>
              </a:rPr>
              <a:t> 2 txt </a:t>
            </a:r>
            <a:r>
              <a:rPr lang="en-US" sz="1800" b="1" dirty="0" err="1">
                <a:solidFill>
                  <a:schemeClr val="accent1"/>
                </a:solidFill>
              </a:rPr>
              <a:t>msg</a:t>
            </a:r>
            <a:r>
              <a:rPr lang="en-US" sz="1800" b="1" dirty="0">
                <a:solidFill>
                  <a:schemeClr val="accent1"/>
                </a:solidFill>
              </a:rPr>
              <a:t>?”</a:t>
            </a:r>
          </a:p>
        </p:txBody>
      </p:sp>
      <p:grpSp>
        <p:nvGrpSpPr>
          <p:cNvPr id="2" name="Group 1"/>
          <p:cNvGrpSpPr/>
          <p:nvPr/>
        </p:nvGrpSpPr>
        <p:grpSpPr>
          <a:xfrm>
            <a:off x="189230" y="2037895"/>
            <a:ext cx="8726170" cy="3579133"/>
            <a:chOff x="189230" y="2037895"/>
            <a:chExt cx="8726170" cy="3579133"/>
          </a:xfrm>
        </p:grpSpPr>
        <p:sp>
          <p:nvSpPr>
            <p:cNvPr id="7" name="Text Box 34"/>
            <p:cNvSpPr txBox="1">
              <a:spLocks noChangeArrowheads="1"/>
            </p:cNvSpPr>
            <p:nvPr/>
          </p:nvSpPr>
          <p:spPr bwMode="auto">
            <a:xfrm>
              <a:off x="189230" y="2037895"/>
              <a:ext cx="8716524" cy="822869"/>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pPr>
              <a:r>
                <a:rPr lang="en-US" sz="1800" b="1" dirty="0">
                  <a:solidFill>
                    <a:schemeClr val="bg1"/>
                  </a:solidFill>
                </a:rPr>
                <a:t>Are you smarter than a 5</a:t>
              </a:r>
              <a:r>
                <a:rPr lang="en-US" sz="1800" b="1" baseline="30000" dirty="0">
                  <a:solidFill>
                    <a:schemeClr val="bg1"/>
                  </a:solidFill>
                </a:rPr>
                <a:t>th</a:t>
              </a:r>
              <a:r>
                <a:rPr lang="en-US" sz="1800" b="1" dirty="0">
                  <a:solidFill>
                    <a:schemeClr val="bg1"/>
                  </a:solidFill>
                </a:rPr>
                <a:t> grader?</a:t>
              </a:r>
            </a:p>
            <a:p>
              <a:pPr marL="338138" indent="-169863" algn="l" eaLnBrk="1" hangingPunct="1">
                <a:spcBef>
                  <a:spcPct val="0"/>
                </a:spcBef>
                <a:spcAft>
                  <a:spcPts val="9600"/>
                </a:spcAft>
              </a:pPr>
              <a:r>
                <a:rPr lang="en-US" sz="1800" b="1" dirty="0">
                  <a:solidFill>
                    <a:schemeClr val="accent1"/>
                  </a:solidFill>
                </a:rPr>
                <a:t>“The tourist saw the astronomer on the hill with a telescope.”</a:t>
              </a:r>
            </a:p>
          </p:txBody>
        </p:sp>
        <p:sp>
          <p:nvSpPr>
            <p:cNvPr id="8" name="Text Box 34"/>
            <p:cNvSpPr txBox="1">
              <a:spLocks noChangeArrowheads="1"/>
            </p:cNvSpPr>
            <p:nvPr/>
          </p:nvSpPr>
          <p:spPr bwMode="auto">
            <a:xfrm>
              <a:off x="4992914" y="3119844"/>
              <a:ext cx="3922486" cy="2366554"/>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a:t>Hundreds of linguistic phenomena we must take into account to understand written language.</a:t>
              </a:r>
            </a:p>
            <a:p>
              <a:pPr marL="168275" indent="-168275">
                <a:spcAft>
                  <a:spcPts val="1200"/>
                </a:spcAft>
                <a:buFontTx/>
                <a:buChar char="•"/>
              </a:pPr>
              <a:r>
                <a:rPr lang="en-US" sz="1800" b="1" dirty="0"/>
                <a:t>Each can not always be perfectly identified (e.g., Microsoft Word)</a:t>
              </a:r>
            </a:p>
            <a:p>
              <a:pPr marL="168275" indent="-168275">
                <a:spcAft>
                  <a:spcPts val="1200"/>
                </a:spcAft>
                <a:buFontTx/>
                <a:buChar char="•"/>
              </a:pPr>
              <a:r>
                <a:rPr lang="en-US" sz="1800" b="1" dirty="0"/>
                <a:t>95% x 95% x … = a small number</a:t>
              </a:r>
            </a:p>
          </p:txBody>
        </p:sp>
        <p:grpSp>
          <p:nvGrpSpPr>
            <p:cNvPr id="12" name="Group 11"/>
            <p:cNvGrpSpPr/>
            <p:nvPr/>
          </p:nvGrpSpPr>
          <p:grpSpPr>
            <a:xfrm>
              <a:off x="234950" y="2839765"/>
              <a:ext cx="4338637" cy="2777263"/>
              <a:chOff x="234950" y="2752681"/>
              <a:chExt cx="4338637" cy="2777263"/>
            </a:xfrm>
          </p:grpSpPr>
          <p:pic>
            <p:nvPicPr>
              <p:cNvPr id="178177" name="Picture 1"/>
              <p:cNvPicPr>
                <a:picLocks noChangeAspect="1" noChangeArrowheads="1"/>
              </p:cNvPicPr>
              <p:nvPr/>
            </p:nvPicPr>
            <p:blipFill>
              <a:blip r:embed="rId2" cstate="print"/>
              <a:srcRect l="13898" t="22359" r="23400" b="15538"/>
              <a:stretch>
                <a:fillRect/>
              </a:stretch>
            </p:blipFill>
            <p:spPr bwMode="auto">
              <a:xfrm>
                <a:off x="234950" y="2752681"/>
                <a:ext cx="4338637" cy="2416012"/>
              </a:xfrm>
              <a:prstGeom prst="rect">
                <a:avLst/>
              </a:prstGeom>
              <a:noFill/>
              <a:ln w="9525">
                <a:noFill/>
                <a:miter lim="800000"/>
                <a:headEnd/>
                <a:tailEnd/>
              </a:ln>
            </p:spPr>
          </p:pic>
          <p:sp>
            <p:nvSpPr>
              <p:cNvPr id="11" name="Text Box 34"/>
              <p:cNvSpPr txBox="1">
                <a:spLocks noChangeArrowheads="1"/>
              </p:cNvSpPr>
              <p:nvPr/>
            </p:nvSpPr>
            <p:spPr bwMode="auto">
              <a:xfrm>
                <a:off x="568772" y="5231674"/>
                <a:ext cx="3117857" cy="298270"/>
              </a:xfrm>
              <a:prstGeom prst="rect">
                <a:avLst/>
              </a:prstGeom>
              <a:noFill/>
              <a:ln w="9525">
                <a:noFill/>
                <a:miter lim="800000"/>
                <a:headEnd/>
                <a:tailEnd/>
              </a:ln>
              <a:effectLst/>
            </p:spPr>
            <p:txBody>
              <a:bodyPr lIns="0" tIns="0" rIns="0" bIns="0"/>
              <a:lstStyle/>
              <a:p>
                <a:pPr marL="168275" indent="-168275">
                  <a:spcAft>
                    <a:spcPts val="1200"/>
                  </a:spcAft>
                </a:pPr>
                <a:r>
                  <a:rPr lang="en-US" sz="1200" b="1" kern="0" dirty="0">
                    <a:solidFill>
                      <a:schemeClr val="bg1"/>
                    </a:solidFill>
                  </a:rPr>
                  <a:t>	D. </a:t>
                </a:r>
                <a:r>
                  <a:rPr lang="en-US" sz="1200" b="1" kern="0" dirty="0" err="1">
                    <a:solidFill>
                      <a:schemeClr val="bg1"/>
                    </a:solidFill>
                  </a:rPr>
                  <a:t>Radev</a:t>
                </a:r>
                <a:r>
                  <a:rPr lang="en-US" sz="1200" b="1" kern="0" dirty="0">
                    <a:solidFill>
                      <a:schemeClr val="bg1"/>
                    </a:solidFill>
                  </a:rPr>
                  <a:t>, </a:t>
                </a:r>
                <a:r>
                  <a:rPr lang="en-US" sz="1200" b="1" kern="0" dirty="0">
                    <a:solidFill>
                      <a:schemeClr val="bg1"/>
                    </a:solidFill>
                    <a:hlinkClick r:id="rId3"/>
                  </a:rPr>
                  <a:t>Ambiguity of Language</a:t>
                </a:r>
                <a:endParaRPr lang="en-US" sz="1200" b="1" kern="0" dirty="0">
                  <a:solidFill>
                    <a:schemeClr val="bg1"/>
                  </a:solidFill>
                </a:endParaRPr>
              </a:p>
            </p:txBody>
          </p:sp>
        </p:grpSp>
      </p:grpSp>
      <p:sp>
        <p:nvSpPr>
          <p:cNvPr id="13" name="Rectangle 12"/>
          <p:cNvSpPr>
            <a:spLocks noChangeArrowheads="1"/>
          </p:cNvSpPr>
          <p:nvPr/>
        </p:nvSpPr>
        <p:spPr bwMode="auto">
          <a:xfrm>
            <a:off x="1373188" y="1892513"/>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
        <p:nvSpPr>
          <p:cNvPr id="14" name="Rectangle 12"/>
          <p:cNvSpPr>
            <a:spLocks noChangeArrowheads="1"/>
          </p:cNvSpPr>
          <p:nvPr/>
        </p:nvSpPr>
        <p:spPr bwMode="auto">
          <a:xfrm>
            <a:off x="1373188" y="5836339"/>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Communication Depends on Statistical Outliers</a:t>
            </a:r>
          </a:p>
        </p:txBody>
      </p:sp>
      <p:grpSp>
        <p:nvGrpSpPr>
          <p:cNvPr id="16" name="Group 15"/>
          <p:cNvGrpSpPr/>
          <p:nvPr/>
        </p:nvGrpSpPr>
        <p:grpSpPr>
          <a:xfrm>
            <a:off x="60782" y="619125"/>
            <a:ext cx="4518121" cy="4170580"/>
            <a:chOff x="60782" y="619125"/>
            <a:chExt cx="4518121" cy="4170580"/>
          </a:xfrm>
        </p:grpSpPr>
        <p:pic>
          <p:nvPicPr>
            <p:cNvPr id="249859" name="Picture 3"/>
            <p:cNvPicPr>
              <a:picLocks noChangeAspect="1" noChangeArrowheads="1"/>
            </p:cNvPicPr>
            <p:nvPr/>
          </p:nvPicPr>
          <p:blipFill>
            <a:blip r:embed="rId2" cstate="print"/>
            <a:srcRect/>
            <a:stretch>
              <a:fillRect/>
            </a:stretch>
          </p:blipFill>
          <p:spPr bwMode="auto">
            <a:xfrm>
              <a:off x="60782" y="1789790"/>
              <a:ext cx="4518121" cy="2999915"/>
            </a:xfrm>
            <a:prstGeom prst="rect">
              <a:avLst/>
            </a:prstGeom>
            <a:noFill/>
            <a:ln w="9525">
              <a:noFill/>
              <a:miter lim="800000"/>
              <a:headEnd/>
              <a:tailEnd/>
            </a:ln>
          </p:spPr>
        </p:pic>
        <p:sp>
          <p:nvSpPr>
            <p:cNvPr id="13" name="Text Box 34"/>
            <p:cNvSpPr txBox="1">
              <a:spLocks noChangeArrowheads="1"/>
            </p:cNvSpPr>
            <p:nvPr/>
          </p:nvSpPr>
          <p:spPr bwMode="auto">
            <a:xfrm>
              <a:off x="185224" y="619125"/>
              <a:ext cx="4388364" cy="97744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A small percentage of words constitute a large percentage of word tokens used in conversational speech:</a:t>
              </a:r>
              <a:endParaRPr lang="en-US" sz="1400" b="1" dirty="0">
                <a:solidFill>
                  <a:schemeClr val="bg1"/>
                </a:solidFill>
              </a:endParaRPr>
            </a:p>
          </p:txBody>
        </p:sp>
      </p:grpSp>
      <p:sp>
        <p:nvSpPr>
          <p:cNvPr id="14" name="Text Box 34"/>
          <p:cNvSpPr txBox="1">
            <a:spLocks noChangeArrowheads="1"/>
          </p:cNvSpPr>
          <p:nvPr/>
        </p:nvSpPr>
        <p:spPr bwMode="auto">
          <a:xfrm>
            <a:off x="234950" y="5587988"/>
            <a:ext cx="8680450" cy="943427"/>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Consequence: the prior probability of just about any meaningful sentence is close to zero. Why?</a:t>
            </a:r>
          </a:p>
        </p:txBody>
      </p:sp>
      <p:sp>
        <p:nvSpPr>
          <p:cNvPr id="15" name="Text Box 34"/>
          <p:cNvSpPr txBox="1">
            <a:spLocks noChangeArrowheads="1"/>
          </p:cNvSpPr>
          <p:nvPr/>
        </p:nvSpPr>
        <p:spPr bwMode="auto">
          <a:xfrm>
            <a:off x="4804228" y="602342"/>
            <a:ext cx="4111171" cy="4318002"/>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a:t>Conventional statistical approaches are based on average behavior (means) and deviations from this average behavior (variance).</a:t>
            </a:r>
          </a:p>
          <a:p>
            <a:pPr marL="168275" indent="-168275">
              <a:spcAft>
                <a:spcPts val="1200"/>
              </a:spcAft>
              <a:buFontTx/>
              <a:buChar char="•"/>
            </a:pPr>
            <a:r>
              <a:rPr lang="en-US" sz="1800" b="1" dirty="0"/>
              <a:t>Consider the sentence:</a:t>
            </a:r>
          </a:p>
          <a:p>
            <a:pPr marL="168275" indent="-168275">
              <a:spcAft>
                <a:spcPts val="1200"/>
              </a:spcAft>
            </a:pPr>
            <a:r>
              <a:rPr lang="en-US" sz="1800" b="1" dirty="0">
                <a:solidFill>
                  <a:schemeClr val="bg1"/>
                </a:solidFill>
              </a:rPr>
              <a:t>	</a:t>
            </a:r>
            <a:r>
              <a:rPr lang="en-US" sz="1800" b="1" dirty="0">
                <a:solidFill>
                  <a:schemeClr val="accent1"/>
                </a:solidFill>
              </a:rPr>
              <a:t>“Show me all the web pages about Franklin Telephone in Oktoc County.”</a:t>
            </a:r>
          </a:p>
          <a:p>
            <a:pPr marL="168275" indent="-168275">
              <a:spcAft>
                <a:spcPts val="1200"/>
              </a:spcAft>
              <a:buFont typeface="Arial" pitchFamily="34" charset="0"/>
              <a:buChar char="•"/>
            </a:pPr>
            <a:r>
              <a:rPr lang="en-US" sz="1800" b="1" dirty="0">
                <a:solidFill>
                  <a:schemeClr val="bg1"/>
                </a:solidFill>
              </a:rPr>
              <a:t>Key words such as “</a:t>
            </a:r>
            <a:r>
              <a:rPr lang="en-US" sz="1800" b="1" dirty="0">
                <a:solidFill>
                  <a:schemeClr val="accent1"/>
                </a:solidFill>
              </a:rPr>
              <a:t>Franklin</a:t>
            </a:r>
            <a:r>
              <a:rPr lang="en-US" sz="1800" b="1" dirty="0">
                <a:solidFill>
                  <a:schemeClr val="bg1"/>
                </a:solidFill>
              </a:rPr>
              <a:t>” and “</a:t>
            </a:r>
            <a:r>
              <a:rPr lang="en-US" sz="1800" b="1" dirty="0">
                <a:solidFill>
                  <a:schemeClr val="accent1"/>
                </a:solidFill>
              </a:rPr>
              <a:t>Oktoc</a:t>
            </a:r>
            <a:r>
              <a:rPr lang="en-US" sz="1800" b="1" dirty="0">
                <a:solidFill>
                  <a:schemeClr val="bg1"/>
                </a:solidFill>
              </a:rPr>
              <a:t>” play a significant role in the meaning of the sentence.</a:t>
            </a:r>
          </a:p>
          <a:p>
            <a:pPr marL="168275" indent="-168275">
              <a:spcAft>
                <a:spcPts val="1200"/>
              </a:spcAft>
              <a:buFont typeface="Arial" pitchFamily="34" charset="0"/>
              <a:buChar char="•"/>
            </a:pPr>
            <a:r>
              <a:rPr lang="en-US" sz="1800" b="1" dirty="0">
                <a:solidFill>
                  <a:schemeClr val="bg1"/>
                </a:solidFill>
              </a:rPr>
              <a:t>What are the </a:t>
            </a:r>
            <a:r>
              <a:rPr lang="en-US" sz="1800" b="1" dirty="0">
                <a:solidFill>
                  <a:schemeClr val="accent1"/>
                </a:solidFill>
              </a:rPr>
              <a:t>prior probabilities </a:t>
            </a:r>
            <a:r>
              <a:rPr lang="en-US" sz="1800" b="1" dirty="0">
                <a:solidFill>
                  <a:schemeClr val="bg1"/>
                </a:solidFill>
              </a:rPr>
              <a:t>of these words?</a:t>
            </a:r>
          </a:p>
        </p:txBody>
      </p:sp>
      <p:sp>
        <p:nvSpPr>
          <p:cNvPr id="12" name="Rectangle 12"/>
          <p:cNvSpPr>
            <a:spLocks noChangeArrowheads="1"/>
          </p:cNvSpPr>
          <p:nvPr/>
        </p:nvSpPr>
        <p:spPr bwMode="auto">
          <a:xfrm>
            <a:off x="1373188" y="5230811"/>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Fundamental Challenges in Spontaneous Speech</a:t>
            </a:r>
          </a:p>
        </p:txBody>
      </p:sp>
      <p:pic>
        <p:nvPicPr>
          <p:cNvPr id="3" name="Picture 2" descr="x.jpg"/>
          <p:cNvPicPr>
            <a:picLocks noChangeAspect="1"/>
          </p:cNvPicPr>
          <p:nvPr/>
        </p:nvPicPr>
        <p:blipFill>
          <a:blip r:embed="rId2" cstate="print"/>
          <a:stretch>
            <a:fillRect/>
          </a:stretch>
        </p:blipFill>
        <p:spPr>
          <a:xfrm>
            <a:off x="320447" y="752337"/>
            <a:ext cx="3997274" cy="2695836"/>
          </a:xfrm>
          <a:prstGeom prst="rect">
            <a:avLst/>
          </a:prstGeom>
          <a:ln w="12700">
            <a:solidFill>
              <a:schemeClr val="accent1"/>
            </a:solidFill>
          </a:ln>
          <a:effectLst>
            <a:outerShdw blurRad="50800" dist="114300" dir="2700000" algn="tl" rotWithShape="0">
              <a:prstClr val="black">
                <a:alpha val="40000"/>
              </a:prstClr>
            </a:outerShdw>
          </a:effectLst>
        </p:spPr>
      </p:pic>
      <p:sp>
        <p:nvSpPr>
          <p:cNvPr id="8" name="Text Box 3"/>
          <p:cNvSpPr txBox="1">
            <a:spLocks noChangeArrowheads="1"/>
          </p:cNvSpPr>
          <p:nvPr/>
        </p:nvSpPr>
        <p:spPr bwMode="auto">
          <a:xfrm>
            <a:off x="4783015" y="956610"/>
            <a:ext cx="4079630" cy="2278963"/>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a:t>Common phrases experience significant reduction (e.g., “Did you get” becomes “</a:t>
            </a:r>
            <a:r>
              <a:rPr lang="en-US" sz="1800" b="1" dirty="0" err="1"/>
              <a:t>jyuge</a:t>
            </a:r>
            <a:r>
              <a:rPr lang="en-US" sz="1800" b="1" dirty="0"/>
              <a:t>”).</a:t>
            </a:r>
          </a:p>
          <a:p>
            <a:pPr marL="168275" indent="-168275">
              <a:spcAft>
                <a:spcPts val="1200"/>
              </a:spcAft>
              <a:buFont typeface="Arial" pitchFamily="34" charset="0"/>
              <a:buChar char="•"/>
            </a:pPr>
            <a:r>
              <a:rPr lang="en-US" sz="1800" b="1" dirty="0"/>
              <a:t>Approximately 12% of phonemes and 1% of syllables are deleted.</a:t>
            </a:r>
          </a:p>
          <a:p>
            <a:pPr marL="168275" indent="-168275">
              <a:spcAft>
                <a:spcPts val="1200"/>
              </a:spcAft>
              <a:buFont typeface="Arial" pitchFamily="34" charset="0"/>
              <a:buChar char="•"/>
            </a:pPr>
            <a:r>
              <a:rPr lang="en-US" sz="1800" b="1" dirty="0"/>
              <a:t>Robustness to missing data is a critical element of any system.</a:t>
            </a:r>
          </a:p>
        </p:txBody>
      </p:sp>
      <p:grpSp>
        <p:nvGrpSpPr>
          <p:cNvPr id="7" name="Group 6"/>
          <p:cNvGrpSpPr/>
          <p:nvPr/>
        </p:nvGrpSpPr>
        <p:grpSpPr>
          <a:xfrm>
            <a:off x="191158" y="3771732"/>
            <a:ext cx="8016840" cy="2826018"/>
            <a:chOff x="191158" y="3771732"/>
            <a:chExt cx="8016840" cy="2826018"/>
          </a:xfrm>
        </p:grpSpPr>
        <p:pic>
          <p:nvPicPr>
            <p:cNvPr id="4" name="Picture 3" descr="x.jpg"/>
            <p:cNvPicPr>
              <a:picLocks noChangeAspect="1"/>
            </p:cNvPicPr>
            <p:nvPr/>
          </p:nvPicPr>
          <p:blipFill>
            <a:blip r:embed="rId3" cstate="print"/>
            <a:stretch>
              <a:fillRect/>
            </a:stretch>
          </p:blipFill>
          <p:spPr>
            <a:xfrm>
              <a:off x="5465837" y="3856136"/>
              <a:ext cx="2742161" cy="2643138"/>
            </a:xfrm>
            <a:prstGeom prst="rect">
              <a:avLst/>
            </a:prstGeom>
            <a:ln w="12700">
              <a:solidFill>
                <a:schemeClr val="accent2"/>
              </a:solidFill>
            </a:ln>
            <a:effectLst>
              <a:outerShdw blurRad="50800" dist="114300" dir="2700000" algn="tl" rotWithShape="0">
                <a:prstClr val="black">
                  <a:alpha val="40000"/>
                </a:prstClr>
              </a:outerShdw>
            </a:effectLst>
          </p:spPr>
        </p:pic>
        <p:sp>
          <p:nvSpPr>
            <p:cNvPr id="9" name="Text Box 3"/>
            <p:cNvSpPr txBox="1">
              <a:spLocks noChangeArrowheads="1"/>
            </p:cNvSpPr>
            <p:nvPr/>
          </p:nvSpPr>
          <p:spPr bwMode="auto">
            <a:xfrm>
              <a:off x="191158" y="3771732"/>
              <a:ext cx="4394909" cy="282601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a:t>Linguistic phenomena such as coarticulation produce significant overlap in the feature space.</a:t>
              </a:r>
            </a:p>
            <a:p>
              <a:pPr marL="168275" indent="-168275">
                <a:spcAft>
                  <a:spcPts val="1200"/>
                </a:spcAft>
                <a:buFont typeface="Arial" pitchFamily="34" charset="0"/>
                <a:buChar char="•"/>
              </a:pPr>
              <a:r>
                <a:rPr lang="en-US" sz="1800" b="1" dirty="0"/>
                <a:t>Decreasing classification error rate requires increasing the amount of linguistic context.</a:t>
              </a:r>
            </a:p>
            <a:p>
              <a:pPr marL="168275" indent="-168275">
                <a:spcAft>
                  <a:spcPts val="1200"/>
                </a:spcAft>
                <a:buFont typeface="Arial" pitchFamily="34" charset="0"/>
                <a:buChar char="•"/>
              </a:pPr>
              <a:r>
                <a:rPr lang="en-US" sz="1800" b="1" dirty="0"/>
                <a:t>Modern systems condition acoustic probabilities using units ranging from phones to multiword phrases.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Performance is Impressive</a:t>
            </a:r>
          </a:p>
        </p:txBody>
      </p:sp>
      <p:sp>
        <p:nvSpPr>
          <p:cNvPr id="66" name="Text Box 92"/>
          <p:cNvSpPr txBox="1">
            <a:spLocks noChangeArrowheads="1"/>
          </p:cNvSpPr>
          <p:nvPr/>
        </p:nvSpPr>
        <p:spPr bwMode="auto">
          <a:xfrm>
            <a:off x="4562475" y="725045"/>
            <a:ext cx="4470400" cy="5493812"/>
          </a:xfrm>
          <a:prstGeom prst="rect">
            <a:avLst/>
          </a:prstGeom>
          <a:noFill/>
          <a:ln w="12700">
            <a:noFill/>
            <a:miter lim="800000"/>
            <a:headEnd type="none" w="sm" len="sm"/>
            <a:tailEnd type="none" w="sm" len="sm"/>
          </a:ln>
          <a:effectLst/>
        </p:spPr>
        <p:txBody>
          <a:bodyPr>
            <a:spAutoFit/>
          </a:bodyPr>
          <a:lstStyle/>
          <a:p>
            <a:pPr marL="171450" indent="-171450">
              <a:buFontTx/>
              <a:buChar char="•"/>
            </a:pPr>
            <a:r>
              <a:rPr lang="en-US" sz="1800" b="1" dirty="0"/>
              <a:t>Human performance exceeds machine performance by a factor ranging from 4x to 10x depending on the task.</a:t>
            </a:r>
          </a:p>
          <a:p>
            <a:pPr marL="171450" indent="-171450">
              <a:lnSpc>
                <a:spcPct val="50000"/>
              </a:lnSpc>
            </a:pPr>
            <a:endParaRPr lang="en-US" sz="1800" b="1" dirty="0"/>
          </a:p>
          <a:p>
            <a:pPr marL="171450" indent="-171450">
              <a:buFontTx/>
              <a:buChar char="•"/>
            </a:pPr>
            <a:r>
              <a:rPr lang="en-US" sz="1800" b="1" dirty="0"/>
              <a:t>On some tasks, such as credit card   number recognition, machine   performance exceeds humans due to human memory retrieval capacity.</a:t>
            </a:r>
          </a:p>
          <a:p>
            <a:pPr marL="171450" indent="-171450">
              <a:buFontTx/>
              <a:buChar char="•"/>
            </a:pPr>
            <a:endParaRPr lang="en-US" sz="1800" b="1" dirty="0"/>
          </a:p>
          <a:p>
            <a:pPr marL="171450" indent="-171450">
              <a:buFontTx/>
              <a:buChar char="•"/>
            </a:pPr>
            <a:r>
              <a:rPr lang="en-US" sz="1800" b="1" dirty="0"/>
              <a:t>The nature of the noise is as important  as the SNR (e.g., cellular phones).</a:t>
            </a:r>
          </a:p>
          <a:p>
            <a:pPr marL="171450" indent="-171450">
              <a:lnSpc>
                <a:spcPct val="50000"/>
              </a:lnSpc>
            </a:pPr>
            <a:endParaRPr lang="en-US" sz="1800" b="1" dirty="0"/>
          </a:p>
          <a:p>
            <a:pPr marL="171450" indent="-171450">
              <a:buFontTx/>
              <a:buChar char="•"/>
            </a:pPr>
            <a:r>
              <a:rPr lang="en-US" sz="1800" b="1" dirty="0"/>
              <a:t>A primary failure mode for humans is inattention.</a:t>
            </a:r>
          </a:p>
          <a:p>
            <a:pPr marL="171450" indent="-171450">
              <a:lnSpc>
                <a:spcPct val="50000"/>
              </a:lnSpc>
            </a:pPr>
            <a:endParaRPr lang="en-US" sz="1800" b="1" dirty="0"/>
          </a:p>
          <a:p>
            <a:pPr marL="171450" indent="-171450">
              <a:buFontTx/>
              <a:buChar char="•"/>
            </a:pPr>
            <a:r>
              <a:rPr lang="en-US" sz="1800" b="1" dirty="0"/>
              <a:t>A second major failure mode is the lack  of familiarity with the domain (i.e.,   business terms and corporation names).</a:t>
            </a:r>
          </a:p>
        </p:txBody>
      </p:sp>
      <p:grpSp>
        <p:nvGrpSpPr>
          <p:cNvPr id="72" name="Group 71"/>
          <p:cNvGrpSpPr/>
          <p:nvPr/>
        </p:nvGrpSpPr>
        <p:grpSpPr>
          <a:xfrm>
            <a:off x="156483" y="948193"/>
            <a:ext cx="4162425" cy="5184577"/>
            <a:chOff x="156483" y="948193"/>
            <a:chExt cx="4162425" cy="5184577"/>
          </a:xfrm>
        </p:grpSpPr>
        <p:sp>
          <p:nvSpPr>
            <p:cNvPr id="118794" name="Rectangle 10"/>
            <p:cNvSpPr>
              <a:spLocks noChangeArrowheads="1"/>
            </p:cNvSpPr>
            <p:nvPr/>
          </p:nvSpPr>
          <p:spPr bwMode="auto">
            <a:xfrm>
              <a:off x="305708" y="359614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1400" b="1">
                <a:solidFill>
                  <a:srgbClr val="FFFFCC"/>
                </a:solidFill>
              </a:endParaRPr>
            </a:p>
          </p:txBody>
        </p:sp>
        <p:sp>
          <p:nvSpPr>
            <p:cNvPr id="6" name="Line 88"/>
            <p:cNvSpPr>
              <a:spLocks noChangeShapeType="1"/>
            </p:cNvSpPr>
            <p:nvPr/>
          </p:nvSpPr>
          <p:spPr bwMode="auto">
            <a:xfrm>
              <a:off x="3918858" y="3794580"/>
              <a:ext cx="285750" cy="571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7" name="Text Box 42"/>
            <p:cNvSpPr txBox="1">
              <a:spLocks noChangeArrowheads="1"/>
            </p:cNvSpPr>
            <p:nvPr/>
          </p:nvSpPr>
          <p:spPr bwMode="auto">
            <a:xfrm>
              <a:off x="512083" y="4977268"/>
              <a:ext cx="444352" cy="307777"/>
            </a:xfrm>
            <a:prstGeom prst="rect">
              <a:avLst/>
            </a:prstGeom>
            <a:noFill/>
            <a:ln w="12700">
              <a:noFill/>
              <a:miter lim="800000"/>
              <a:headEnd type="none" w="sm" len="sm"/>
              <a:tailEnd type="none" w="sm" len="sm"/>
            </a:ln>
            <a:effectLst/>
          </p:spPr>
          <p:txBody>
            <a:bodyPr wrap="none">
              <a:spAutoFit/>
            </a:bodyPr>
            <a:lstStyle/>
            <a:p>
              <a:r>
                <a:rPr lang="en-US" sz="1400" b="1"/>
                <a:t>0%</a:t>
              </a:r>
            </a:p>
          </p:txBody>
        </p:sp>
        <p:sp>
          <p:nvSpPr>
            <p:cNvPr id="8" name="Text Box 43"/>
            <p:cNvSpPr txBox="1">
              <a:spLocks noChangeArrowheads="1"/>
            </p:cNvSpPr>
            <p:nvPr/>
          </p:nvSpPr>
          <p:spPr bwMode="auto">
            <a:xfrm>
              <a:off x="502558" y="4034293"/>
              <a:ext cx="444352" cy="307777"/>
            </a:xfrm>
            <a:prstGeom prst="rect">
              <a:avLst/>
            </a:prstGeom>
            <a:noFill/>
            <a:ln w="12700">
              <a:noFill/>
              <a:miter lim="800000"/>
              <a:headEnd type="none" w="sm" len="sm"/>
              <a:tailEnd type="none" w="sm" len="sm"/>
            </a:ln>
            <a:effectLst/>
          </p:spPr>
          <p:txBody>
            <a:bodyPr wrap="none">
              <a:spAutoFit/>
            </a:bodyPr>
            <a:lstStyle/>
            <a:p>
              <a:r>
                <a:rPr lang="en-US" sz="1400" b="1"/>
                <a:t>5%</a:t>
              </a:r>
            </a:p>
          </p:txBody>
        </p:sp>
        <p:sp>
          <p:nvSpPr>
            <p:cNvPr id="10" name="Text Box 44"/>
            <p:cNvSpPr txBox="1">
              <a:spLocks noChangeArrowheads="1"/>
            </p:cNvSpPr>
            <p:nvPr/>
          </p:nvSpPr>
          <p:spPr bwMode="auto">
            <a:xfrm>
              <a:off x="435883" y="2157868"/>
              <a:ext cx="543739" cy="307777"/>
            </a:xfrm>
            <a:prstGeom prst="rect">
              <a:avLst/>
            </a:prstGeom>
            <a:noFill/>
            <a:ln w="12700">
              <a:noFill/>
              <a:miter lim="800000"/>
              <a:headEnd type="none" w="sm" len="sm"/>
              <a:tailEnd type="none" w="sm" len="sm"/>
            </a:ln>
            <a:effectLst/>
          </p:spPr>
          <p:txBody>
            <a:bodyPr wrap="none">
              <a:spAutoFit/>
            </a:bodyPr>
            <a:lstStyle/>
            <a:p>
              <a:r>
                <a:rPr lang="en-US" sz="1400" b="1"/>
                <a:t>15%</a:t>
              </a:r>
            </a:p>
          </p:txBody>
        </p:sp>
        <p:sp>
          <p:nvSpPr>
            <p:cNvPr id="11" name="Text Box 45"/>
            <p:cNvSpPr txBox="1">
              <a:spLocks noChangeArrowheads="1"/>
            </p:cNvSpPr>
            <p:nvPr/>
          </p:nvSpPr>
          <p:spPr bwMode="auto">
            <a:xfrm>
              <a:off x="435883" y="1233943"/>
              <a:ext cx="543739" cy="307777"/>
            </a:xfrm>
            <a:prstGeom prst="rect">
              <a:avLst/>
            </a:prstGeom>
            <a:noFill/>
            <a:ln w="12700">
              <a:noFill/>
              <a:miter lim="800000"/>
              <a:headEnd type="none" w="sm" len="sm"/>
              <a:tailEnd type="none" w="sm" len="sm"/>
            </a:ln>
            <a:effectLst/>
          </p:spPr>
          <p:txBody>
            <a:bodyPr wrap="none">
              <a:spAutoFit/>
            </a:bodyPr>
            <a:lstStyle/>
            <a:p>
              <a:r>
                <a:rPr lang="en-US" sz="1400" b="1"/>
                <a:t>20%</a:t>
              </a:r>
            </a:p>
          </p:txBody>
        </p:sp>
        <p:sp>
          <p:nvSpPr>
            <p:cNvPr id="12" name="Text Box 46"/>
            <p:cNvSpPr txBox="1">
              <a:spLocks noChangeArrowheads="1"/>
            </p:cNvSpPr>
            <p:nvPr/>
          </p:nvSpPr>
          <p:spPr bwMode="auto">
            <a:xfrm>
              <a:off x="416833" y="3110368"/>
              <a:ext cx="543739" cy="307777"/>
            </a:xfrm>
            <a:prstGeom prst="rect">
              <a:avLst/>
            </a:prstGeom>
            <a:noFill/>
            <a:ln w="12700">
              <a:noFill/>
              <a:miter lim="800000"/>
              <a:headEnd type="none" w="sm" len="sm"/>
              <a:tailEnd type="none" w="sm" len="sm"/>
            </a:ln>
            <a:effectLst/>
          </p:spPr>
          <p:txBody>
            <a:bodyPr wrap="none">
              <a:spAutoFit/>
            </a:bodyPr>
            <a:lstStyle/>
            <a:p>
              <a:r>
                <a:rPr lang="en-US" sz="1400" b="1"/>
                <a:t>10%</a:t>
              </a:r>
            </a:p>
          </p:txBody>
        </p:sp>
        <p:sp>
          <p:nvSpPr>
            <p:cNvPr id="13" name="Line 4"/>
            <p:cNvSpPr>
              <a:spLocks noChangeShapeType="1"/>
            </p:cNvSpPr>
            <p:nvPr/>
          </p:nvSpPr>
          <p:spPr bwMode="auto">
            <a:xfrm>
              <a:off x="42998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4" name="Line 7"/>
            <p:cNvSpPr>
              <a:spLocks noChangeShapeType="1"/>
            </p:cNvSpPr>
            <p:nvPr/>
          </p:nvSpPr>
          <p:spPr bwMode="auto">
            <a:xfrm>
              <a:off x="9470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5" name="Line 8"/>
            <p:cNvSpPr>
              <a:spLocks noChangeShapeType="1"/>
            </p:cNvSpPr>
            <p:nvPr/>
          </p:nvSpPr>
          <p:spPr bwMode="auto">
            <a:xfrm>
              <a:off x="2204358" y="1356180"/>
              <a:ext cx="0" cy="417195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6" name="Line 9"/>
            <p:cNvSpPr>
              <a:spLocks noChangeShapeType="1"/>
            </p:cNvSpPr>
            <p:nvPr/>
          </p:nvSpPr>
          <p:spPr bwMode="auto">
            <a:xfrm>
              <a:off x="30616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7" name="Line 12"/>
            <p:cNvSpPr>
              <a:spLocks noChangeShapeType="1"/>
            </p:cNvSpPr>
            <p:nvPr/>
          </p:nvSpPr>
          <p:spPr bwMode="auto">
            <a:xfrm flipH="1">
              <a:off x="947058" y="32611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8" name="Line 13"/>
            <p:cNvSpPr>
              <a:spLocks noChangeShapeType="1"/>
            </p:cNvSpPr>
            <p:nvPr/>
          </p:nvSpPr>
          <p:spPr bwMode="auto">
            <a:xfrm flipH="1" flipV="1">
              <a:off x="947058" y="3642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9" name="Line 14"/>
            <p:cNvSpPr>
              <a:spLocks noChangeShapeType="1"/>
            </p:cNvSpPr>
            <p:nvPr/>
          </p:nvSpPr>
          <p:spPr bwMode="auto">
            <a:xfrm flipH="1">
              <a:off x="947058" y="4023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0" name="Line 15"/>
            <p:cNvSpPr>
              <a:spLocks noChangeShapeType="1"/>
            </p:cNvSpPr>
            <p:nvPr/>
          </p:nvSpPr>
          <p:spPr bwMode="auto">
            <a:xfrm flipH="1">
              <a:off x="966108" y="4194630"/>
              <a:ext cx="332422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1" name="Line 16"/>
            <p:cNvSpPr>
              <a:spLocks noChangeShapeType="1"/>
            </p:cNvSpPr>
            <p:nvPr/>
          </p:nvSpPr>
          <p:spPr bwMode="auto">
            <a:xfrm flipH="1" flipV="1">
              <a:off x="947058" y="438513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2" name="Line 17"/>
            <p:cNvSpPr>
              <a:spLocks noChangeShapeType="1"/>
            </p:cNvSpPr>
            <p:nvPr/>
          </p:nvSpPr>
          <p:spPr bwMode="auto">
            <a:xfrm flipH="1" flipV="1">
              <a:off x="966108" y="45756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3" name="Line 18"/>
            <p:cNvSpPr>
              <a:spLocks noChangeShapeType="1"/>
            </p:cNvSpPr>
            <p:nvPr/>
          </p:nvSpPr>
          <p:spPr bwMode="auto">
            <a:xfrm flipH="1" flipV="1">
              <a:off x="947058" y="175623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5" name="Line 20"/>
            <p:cNvSpPr>
              <a:spLocks noChangeShapeType="1"/>
            </p:cNvSpPr>
            <p:nvPr/>
          </p:nvSpPr>
          <p:spPr bwMode="auto">
            <a:xfrm flipH="1">
              <a:off x="966108" y="21181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6" name="Line 21"/>
            <p:cNvSpPr>
              <a:spLocks noChangeShapeType="1"/>
            </p:cNvSpPr>
            <p:nvPr/>
          </p:nvSpPr>
          <p:spPr bwMode="auto">
            <a:xfrm flipH="1">
              <a:off x="947058" y="2308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7" name="Line 23"/>
            <p:cNvSpPr>
              <a:spLocks noChangeShapeType="1"/>
            </p:cNvSpPr>
            <p:nvPr/>
          </p:nvSpPr>
          <p:spPr bwMode="auto">
            <a:xfrm flipH="1">
              <a:off x="947058" y="1546680"/>
              <a:ext cx="33718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8" name="Line 24"/>
            <p:cNvSpPr>
              <a:spLocks noChangeShapeType="1"/>
            </p:cNvSpPr>
            <p:nvPr/>
          </p:nvSpPr>
          <p:spPr bwMode="auto">
            <a:xfrm flipH="1">
              <a:off x="947058" y="1356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9" name="Line 25"/>
            <p:cNvSpPr>
              <a:spLocks noChangeShapeType="1"/>
            </p:cNvSpPr>
            <p:nvPr/>
          </p:nvSpPr>
          <p:spPr bwMode="auto">
            <a:xfrm flipH="1">
              <a:off x="966108" y="1927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0" name="Line 26"/>
            <p:cNvSpPr>
              <a:spLocks noChangeShapeType="1"/>
            </p:cNvSpPr>
            <p:nvPr/>
          </p:nvSpPr>
          <p:spPr bwMode="auto">
            <a:xfrm flipH="1" flipV="1">
              <a:off x="947058" y="2880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1" name="Line 27"/>
            <p:cNvSpPr>
              <a:spLocks noChangeShapeType="1"/>
            </p:cNvSpPr>
            <p:nvPr/>
          </p:nvSpPr>
          <p:spPr bwMode="auto">
            <a:xfrm flipH="1" flipV="1">
              <a:off x="947058" y="2499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2" name="Line 28"/>
            <p:cNvSpPr>
              <a:spLocks noChangeShapeType="1"/>
            </p:cNvSpPr>
            <p:nvPr/>
          </p:nvSpPr>
          <p:spPr bwMode="auto">
            <a:xfrm flipH="1" flipV="1">
              <a:off x="966108" y="2689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3" name="Line 29"/>
            <p:cNvSpPr>
              <a:spLocks noChangeShapeType="1"/>
            </p:cNvSpPr>
            <p:nvPr/>
          </p:nvSpPr>
          <p:spPr bwMode="auto">
            <a:xfrm flipH="1">
              <a:off x="947058" y="30706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4" name="Line 30"/>
            <p:cNvSpPr>
              <a:spLocks noChangeShapeType="1"/>
            </p:cNvSpPr>
            <p:nvPr/>
          </p:nvSpPr>
          <p:spPr bwMode="auto">
            <a:xfrm flipH="1" flipV="1">
              <a:off x="966108" y="3832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5" name="Line 31"/>
            <p:cNvSpPr>
              <a:spLocks noChangeShapeType="1"/>
            </p:cNvSpPr>
            <p:nvPr/>
          </p:nvSpPr>
          <p:spPr bwMode="auto">
            <a:xfrm flipH="1">
              <a:off x="947058" y="3451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6" name="Line 33"/>
            <p:cNvSpPr>
              <a:spLocks noChangeShapeType="1"/>
            </p:cNvSpPr>
            <p:nvPr/>
          </p:nvSpPr>
          <p:spPr bwMode="auto">
            <a:xfrm>
              <a:off x="38998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7" name="Line 35"/>
            <p:cNvSpPr>
              <a:spLocks noChangeShapeType="1"/>
            </p:cNvSpPr>
            <p:nvPr/>
          </p:nvSpPr>
          <p:spPr bwMode="auto">
            <a:xfrm>
              <a:off x="136615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8" name="Line 49"/>
            <p:cNvSpPr>
              <a:spLocks noChangeShapeType="1"/>
            </p:cNvSpPr>
            <p:nvPr/>
          </p:nvSpPr>
          <p:spPr bwMode="auto">
            <a:xfrm flipV="1">
              <a:off x="947058" y="13561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39" name="Text Box 59"/>
            <p:cNvSpPr txBox="1">
              <a:spLocks noChangeArrowheads="1"/>
            </p:cNvSpPr>
            <p:nvPr/>
          </p:nvSpPr>
          <p:spPr bwMode="auto">
            <a:xfrm>
              <a:off x="102643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10 dB</a:t>
              </a:r>
            </a:p>
          </p:txBody>
        </p:sp>
        <p:sp>
          <p:nvSpPr>
            <p:cNvPr id="40" name="Text Box 60"/>
            <p:cNvSpPr txBox="1">
              <a:spLocks noChangeArrowheads="1"/>
            </p:cNvSpPr>
            <p:nvPr/>
          </p:nvSpPr>
          <p:spPr bwMode="auto">
            <a:xfrm>
              <a:off x="18836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16 dB</a:t>
              </a:r>
            </a:p>
          </p:txBody>
        </p:sp>
        <p:sp>
          <p:nvSpPr>
            <p:cNvPr id="41" name="Text Box 61"/>
            <p:cNvSpPr txBox="1">
              <a:spLocks noChangeArrowheads="1"/>
            </p:cNvSpPr>
            <p:nvPr/>
          </p:nvSpPr>
          <p:spPr bwMode="auto">
            <a:xfrm>
              <a:off x="27599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22 dB</a:t>
              </a:r>
            </a:p>
          </p:txBody>
        </p:sp>
        <p:sp>
          <p:nvSpPr>
            <p:cNvPr id="42" name="Text Box 62"/>
            <p:cNvSpPr txBox="1">
              <a:spLocks noChangeArrowheads="1"/>
            </p:cNvSpPr>
            <p:nvPr/>
          </p:nvSpPr>
          <p:spPr bwMode="auto">
            <a:xfrm>
              <a:off x="3598183" y="5482093"/>
              <a:ext cx="641522" cy="307777"/>
            </a:xfrm>
            <a:prstGeom prst="rect">
              <a:avLst/>
            </a:prstGeom>
            <a:noFill/>
            <a:ln w="12700">
              <a:noFill/>
              <a:miter lim="800000"/>
              <a:headEnd type="none" w="sm" len="sm"/>
              <a:tailEnd type="none" w="sm" len="sm"/>
            </a:ln>
            <a:effectLst/>
          </p:spPr>
          <p:txBody>
            <a:bodyPr wrap="none">
              <a:spAutoFit/>
            </a:bodyPr>
            <a:lstStyle/>
            <a:p>
              <a:r>
                <a:rPr lang="en-US" sz="1400" b="1"/>
                <a:t>Quiet</a:t>
              </a:r>
            </a:p>
          </p:txBody>
        </p:sp>
        <p:sp>
          <p:nvSpPr>
            <p:cNvPr id="43" name="Line 65"/>
            <p:cNvSpPr>
              <a:spLocks noChangeShapeType="1"/>
            </p:cNvSpPr>
            <p:nvPr/>
          </p:nvSpPr>
          <p:spPr bwMode="auto">
            <a:xfrm flipH="1">
              <a:off x="947058" y="4947105"/>
              <a:ext cx="3343275" cy="9525"/>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4" name="Line 66"/>
            <p:cNvSpPr>
              <a:spLocks noChangeShapeType="1"/>
            </p:cNvSpPr>
            <p:nvPr/>
          </p:nvSpPr>
          <p:spPr bwMode="auto">
            <a:xfrm flipH="1" flipV="1">
              <a:off x="966108" y="5128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5" name="Line 67"/>
            <p:cNvSpPr>
              <a:spLocks noChangeShapeType="1"/>
            </p:cNvSpPr>
            <p:nvPr/>
          </p:nvSpPr>
          <p:spPr bwMode="auto">
            <a:xfrm flipH="1" flipV="1">
              <a:off x="947058" y="53185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6" name="Line 68"/>
            <p:cNvSpPr>
              <a:spLocks noChangeShapeType="1"/>
            </p:cNvSpPr>
            <p:nvPr/>
          </p:nvSpPr>
          <p:spPr bwMode="auto">
            <a:xfrm flipH="1" flipV="1">
              <a:off x="966108" y="5509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7" name="Line 69"/>
            <p:cNvSpPr>
              <a:spLocks noChangeShapeType="1"/>
            </p:cNvSpPr>
            <p:nvPr/>
          </p:nvSpPr>
          <p:spPr bwMode="auto">
            <a:xfrm flipH="1" flipV="1">
              <a:off x="966108" y="47661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8" name="Line 71"/>
            <p:cNvSpPr>
              <a:spLocks noChangeShapeType="1"/>
            </p:cNvSpPr>
            <p:nvPr/>
          </p:nvSpPr>
          <p:spPr bwMode="auto">
            <a:xfrm flipV="1">
              <a:off x="966108" y="55090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49" name="Text Box 52"/>
            <p:cNvSpPr txBox="1">
              <a:spLocks noChangeArrowheads="1"/>
            </p:cNvSpPr>
            <p:nvPr/>
          </p:nvSpPr>
          <p:spPr bwMode="auto">
            <a:xfrm>
              <a:off x="1102633" y="1538743"/>
              <a:ext cx="3210879"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Wall Street Journal (Additive Noise)</a:t>
              </a:r>
            </a:p>
          </p:txBody>
        </p:sp>
        <p:sp>
          <p:nvSpPr>
            <p:cNvPr id="50" name="Text Box 53"/>
            <p:cNvSpPr txBox="1">
              <a:spLocks noChangeArrowheads="1"/>
            </p:cNvSpPr>
            <p:nvPr/>
          </p:nvSpPr>
          <p:spPr bwMode="auto">
            <a:xfrm>
              <a:off x="1502683" y="2497593"/>
              <a:ext cx="998991"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Machines</a:t>
              </a:r>
            </a:p>
          </p:txBody>
        </p:sp>
        <p:sp>
          <p:nvSpPr>
            <p:cNvPr id="51" name="Text Box 54"/>
            <p:cNvSpPr txBox="1">
              <a:spLocks noChangeArrowheads="1"/>
            </p:cNvSpPr>
            <p:nvPr/>
          </p:nvSpPr>
          <p:spPr bwMode="auto">
            <a:xfrm>
              <a:off x="1293133" y="4396243"/>
              <a:ext cx="2731838"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Human Listeners (Committee)</a:t>
              </a:r>
            </a:p>
          </p:txBody>
        </p:sp>
        <p:sp>
          <p:nvSpPr>
            <p:cNvPr id="52" name="Text Box 58"/>
            <p:cNvSpPr txBox="1">
              <a:spLocks noChangeArrowheads="1"/>
            </p:cNvSpPr>
            <p:nvPr/>
          </p:nvSpPr>
          <p:spPr bwMode="auto">
            <a:xfrm>
              <a:off x="156483" y="948193"/>
              <a:ext cx="1567993" cy="307777"/>
            </a:xfrm>
            <a:prstGeom prst="rect">
              <a:avLst/>
            </a:prstGeom>
            <a:noFill/>
            <a:ln w="12700">
              <a:noFill/>
              <a:miter lim="800000"/>
              <a:headEnd type="none" w="sm" len="sm"/>
              <a:tailEnd type="none" w="sm" len="sm"/>
            </a:ln>
            <a:effectLst/>
          </p:spPr>
          <p:txBody>
            <a:bodyPr wrap="none">
              <a:spAutoFit/>
            </a:bodyPr>
            <a:lstStyle/>
            <a:p>
              <a:r>
                <a:rPr lang="en-US" sz="1400" b="1"/>
                <a:t>Word Error Rate</a:t>
              </a:r>
            </a:p>
          </p:txBody>
        </p:sp>
        <p:sp>
          <p:nvSpPr>
            <p:cNvPr id="53" name="Text Box 63"/>
            <p:cNvSpPr txBox="1">
              <a:spLocks noChangeArrowheads="1"/>
            </p:cNvSpPr>
            <p:nvPr/>
          </p:nvSpPr>
          <p:spPr bwMode="auto">
            <a:xfrm>
              <a:off x="1559833" y="5824993"/>
              <a:ext cx="2128596" cy="307777"/>
            </a:xfrm>
            <a:prstGeom prst="rect">
              <a:avLst/>
            </a:prstGeom>
            <a:noFill/>
            <a:ln w="12700">
              <a:noFill/>
              <a:miter lim="800000"/>
              <a:headEnd type="none" w="sm" len="sm"/>
              <a:tailEnd type="none" w="sm" len="sm"/>
            </a:ln>
            <a:effectLst/>
          </p:spPr>
          <p:txBody>
            <a:bodyPr wrap="none">
              <a:spAutoFit/>
            </a:bodyPr>
            <a:lstStyle/>
            <a:p>
              <a:r>
                <a:rPr lang="en-US" sz="1400" b="1"/>
                <a:t>Speech-To-Noise Ratio</a:t>
              </a:r>
            </a:p>
          </p:txBody>
        </p:sp>
        <p:sp>
          <p:nvSpPr>
            <p:cNvPr id="54" name="Line 75"/>
            <p:cNvSpPr>
              <a:spLocks noChangeShapeType="1"/>
            </p:cNvSpPr>
            <p:nvPr/>
          </p:nvSpPr>
          <p:spPr bwMode="auto">
            <a:xfrm flipH="1">
              <a:off x="947058" y="4956630"/>
              <a:ext cx="3206750" cy="0"/>
            </a:xfrm>
            <a:prstGeom prst="line">
              <a:avLst/>
            </a:prstGeom>
            <a:noFill/>
            <a:ln w="44450">
              <a:solidFill>
                <a:schemeClr val="accent2"/>
              </a:solidFill>
              <a:round/>
              <a:headEnd type="none" w="sm" len="sm"/>
              <a:tailEnd type="none" w="sm" len="sm"/>
            </a:ln>
            <a:effectLst/>
          </p:spPr>
          <p:txBody>
            <a:bodyPr wrap="none" anchor="ctr"/>
            <a:lstStyle/>
            <a:p>
              <a:endParaRPr lang="en-US" sz="1400" b="1"/>
            </a:p>
          </p:txBody>
        </p:sp>
        <p:sp>
          <p:nvSpPr>
            <p:cNvPr id="55" name="Oval 76"/>
            <p:cNvSpPr>
              <a:spLocks noChangeArrowheads="1"/>
            </p:cNvSpPr>
            <p:nvPr/>
          </p:nvSpPr>
          <p:spPr bwMode="auto">
            <a:xfrm>
              <a:off x="1270908" y="48804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6" name="Oval 77"/>
            <p:cNvSpPr>
              <a:spLocks noChangeArrowheads="1"/>
            </p:cNvSpPr>
            <p:nvPr/>
          </p:nvSpPr>
          <p:spPr bwMode="auto">
            <a:xfrm>
              <a:off x="2109108" y="49058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7" name="Oval 78"/>
            <p:cNvSpPr>
              <a:spLocks noChangeArrowheads="1"/>
            </p:cNvSpPr>
            <p:nvPr/>
          </p:nvSpPr>
          <p:spPr bwMode="auto">
            <a:xfrm>
              <a:off x="2979058" y="49312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8" name="Line 80"/>
            <p:cNvSpPr>
              <a:spLocks noChangeShapeType="1"/>
            </p:cNvSpPr>
            <p:nvPr/>
          </p:nvSpPr>
          <p:spPr bwMode="auto">
            <a:xfrm>
              <a:off x="966108" y="2518230"/>
              <a:ext cx="419100" cy="2857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59" name="Line 81"/>
            <p:cNvSpPr>
              <a:spLocks noChangeShapeType="1"/>
            </p:cNvSpPr>
            <p:nvPr/>
          </p:nvSpPr>
          <p:spPr bwMode="auto">
            <a:xfrm>
              <a:off x="1366158" y="2784930"/>
              <a:ext cx="876300" cy="4953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0" name="Line 82"/>
            <p:cNvSpPr>
              <a:spLocks noChangeShapeType="1"/>
            </p:cNvSpPr>
            <p:nvPr/>
          </p:nvSpPr>
          <p:spPr bwMode="auto">
            <a:xfrm>
              <a:off x="2204358" y="3261180"/>
              <a:ext cx="876300" cy="3048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1" name="Line 83"/>
            <p:cNvSpPr>
              <a:spLocks noChangeShapeType="1"/>
            </p:cNvSpPr>
            <p:nvPr/>
          </p:nvSpPr>
          <p:spPr bwMode="auto">
            <a:xfrm>
              <a:off x="3061608" y="3565980"/>
              <a:ext cx="857250" cy="2286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2" name="Oval 84"/>
            <p:cNvSpPr>
              <a:spLocks noChangeArrowheads="1"/>
            </p:cNvSpPr>
            <p:nvPr/>
          </p:nvSpPr>
          <p:spPr bwMode="auto">
            <a:xfrm>
              <a:off x="1270908" y="27277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3" name="Oval 85"/>
            <p:cNvSpPr>
              <a:spLocks noChangeArrowheads="1"/>
            </p:cNvSpPr>
            <p:nvPr/>
          </p:nvSpPr>
          <p:spPr bwMode="auto">
            <a:xfrm>
              <a:off x="2090058" y="31849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4" name="Oval 86"/>
            <p:cNvSpPr>
              <a:spLocks noChangeArrowheads="1"/>
            </p:cNvSpPr>
            <p:nvPr/>
          </p:nvSpPr>
          <p:spPr bwMode="auto">
            <a:xfrm>
              <a:off x="3785508" y="36993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5" name="Oval 87"/>
            <p:cNvSpPr>
              <a:spLocks noChangeArrowheads="1"/>
            </p:cNvSpPr>
            <p:nvPr/>
          </p:nvSpPr>
          <p:spPr bwMode="auto">
            <a:xfrm>
              <a:off x="2947308" y="34707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7" name="Line 94"/>
            <p:cNvSpPr>
              <a:spLocks noChangeShapeType="1"/>
            </p:cNvSpPr>
            <p:nvPr/>
          </p:nvSpPr>
          <p:spPr bwMode="auto">
            <a:xfrm>
              <a:off x="956583" y="5509080"/>
              <a:ext cx="3362325"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8" name="Line 48"/>
            <p:cNvSpPr>
              <a:spLocks noChangeShapeType="1"/>
            </p:cNvSpPr>
            <p:nvPr/>
          </p:nvSpPr>
          <p:spPr bwMode="auto">
            <a:xfrm flipV="1">
              <a:off x="42998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9" name="Line 95"/>
            <p:cNvSpPr>
              <a:spLocks noChangeShapeType="1"/>
            </p:cNvSpPr>
            <p:nvPr/>
          </p:nvSpPr>
          <p:spPr bwMode="auto">
            <a:xfrm flipV="1">
              <a:off x="956583" y="1365705"/>
              <a:ext cx="3333750"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0" name="Line 47"/>
            <p:cNvSpPr>
              <a:spLocks noChangeShapeType="1"/>
            </p:cNvSpPr>
            <p:nvPr/>
          </p:nvSpPr>
          <p:spPr bwMode="auto">
            <a:xfrm flipH="1" flipV="1">
              <a:off x="9470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1" name="Oval 79"/>
            <p:cNvSpPr>
              <a:spLocks noChangeArrowheads="1"/>
            </p:cNvSpPr>
            <p:nvPr/>
          </p:nvSpPr>
          <p:spPr bwMode="auto">
            <a:xfrm>
              <a:off x="3804558" y="488678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Performance is Robust</a:t>
            </a:r>
          </a:p>
        </p:txBody>
      </p:sp>
      <p:sp>
        <p:nvSpPr>
          <p:cNvPr id="72" name="Text Box 92"/>
          <p:cNvSpPr txBox="1">
            <a:spLocks noChangeArrowheads="1"/>
          </p:cNvSpPr>
          <p:nvPr/>
        </p:nvSpPr>
        <p:spPr bwMode="auto">
          <a:xfrm>
            <a:off x="191408" y="68149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solidFill>
                  <a:schemeClr val="accent1"/>
                </a:solidFill>
              </a:rPr>
              <a:t>Cocktail Party Effect: </a:t>
            </a:r>
            <a:r>
              <a:rPr lang="en-US" sz="1800" b="1" dirty="0"/>
              <a:t>the ability to focus one’s listening attention on a single talker among a mixture of conversations and noises.</a:t>
            </a:r>
          </a:p>
        </p:txBody>
      </p:sp>
      <p:pic>
        <p:nvPicPr>
          <p:cNvPr id="251906" name="Picture 2"/>
          <p:cNvPicPr>
            <a:picLocks noChangeAspect="1" noChangeArrowheads="1"/>
          </p:cNvPicPr>
          <p:nvPr/>
        </p:nvPicPr>
        <p:blipFill>
          <a:blip r:embed="rId2" cstate="print"/>
          <a:srcRect/>
          <a:stretch>
            <a:fillRect/>
          </a:stretch>
        </p:blipFill>
        <p:spPr bwMode="auto">
          <a:xfrm>
            <a:off x="458794" y="2074867"/>
            <a:ext cx="3810000" cy="297180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3" name="Text Box 92"/>
          <p:cNvSpPr txBox="1">
            <a:spLocks noChangeArrowheads="1"/>
          </p:cNvSpPr>
          <p:nvPr/>
        </p:nvSpPr>
        <p:spPr bwMode="auto">
          <a:xfrm>
            <a:off x="205922" y="5478464"/>
            <a:ext cx="4104821" cy="830997"/>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t>Sound localization is enabled by our binaural hearing, but also involves cognition.</a:t>
            </a:r>
          </a:p>
        </p:txBody>
      </p:sp>
      <p:grpSp>
        <p:nvGrpSpPr>
          <p:cNvPr id="9" name="Group 8"/>
          <p:cNvGrpSpPr/>
          <p:nvPr/>
        </p:nvGrpSpPr>
        <p:grpSpPr>
          <a:xfrm>
            <a:off x="4534813" y="696007"/>
            <a:ext cx="4129082" cy="5883762"/>
            <a:chOff x="4534813" y="696007"/>
            <a:chExt cx="4129082" cy="5883762"/>
          </a:xfrm>
        </p:grpSpPr>
        <p:sp>
          <p:nvSpPr>
            <p:cNvPr id="74" name="Text Box 92"/>
            <p:cNvSpPr txBox="1">
              <a:spLocks noChangeArrowheads="1"/>
            </p:cNvSpPr>
            <p:nvPr/>
          </p:nvSpPr>
          <p:spPr bwMode="auto">
            <a:xfrm>
              <a:off x="4559074" y="547177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t>Suggests that audiovisual integration mechanisms in speech take place rather early in the perceptual process.</a:t>
              </a:r>
            </a:p>
          </p:txBody>
        </p:sp>
        <p:pic>
          <p:nvPicPr>
            <p:cNvPr id="251907" name="Picture 3">
              <a:hlinkClick r:id="rId3"/>
            </p:cNvPr>
            <p:cNvPicPr>
              <a:picLocks noChangeAspect="1" noChangeArrowheads="1"/>
            </p:cNvPicPr>
            <p:nvPr/>
          </p:nvPicPr>
          <p:blipFill>
            <a:blip r:embed="rId4" cstate="print"/>
            <a:srcRect l="1927" r="1020" b="18422"/>
            <a:stretch>
              <a:fillRect/>
            </a:stretch>
          </p:blipFill>
          <p:spPr bwMode="auto">
            <a:xfrm>
              <a:off x="5283196" y="2111607"/>
              <a:ext cx="3106057" cy="2898321"/>
            </a:xfrm>
            <a:prstGeom prst="rect">
              <a:avLst/>
            </a:prstGeom>
            <a:ln w="12700">
              <a:solidFill>
                <a:schemeClr val="accent2"/>
              </a:solidFill>
            </a:ln>
            <a:effectLst>
              <a:outerShdw blurRad="292100" dist="139700" dir="2700000" algn="tl" rotWithShape="0">
                <a:srgbClr val="333333">
                  <a:alpha val="65000"/>
                </a:srgbClr>
              </a:outerShdw>
            </a:effectLst>
          </p:spPr>
        </p:pic>
        <p:sp>
          <p:nvSpPr>
            <p:cNvPr id="76" name="Text Box 92"/>
            <p:cNvSpPr txBox="1">
              <a:spLocks noChangeArrowheads="1"/>
            </p:cNvSpPr>
            <p:nvPr/>
          </p:nvSpPr>
          <p:spPr bwMode="auto">
            <a:xfrm>
              <a:off x="4534813" y="696007"/>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err="1">
                  <a:solidFill>
                    <a:schemeClr val="accent1"/>
                  </a:solidFill>
                </a:rPr>
                <a:t>McGurk</a:t>
              </a:r>
              <a:r>
                <a:rPr lang="en-US" sz="1800" b="1" dirty="0">
                  <a:solidFill>
                    <a:schemeClr val="accent1"/>
                  </a:solidFill>
                </a:rPr>
                <a:t> Effect: </a:t>
              </a:r>
              <a:r>
                <a:rPr lang="en-US" sz="1800" b="1" dirty="0"/>
                <a:t>visual cues of a cause a shift in perception of a sound, demonstrating multimodal speech perception.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Language Technology (HLT)</a:t>
            </a:r>
          </a:p>
        </p:txBody>
      </p:sp>
      <p:sp>
        <p:nvSpPr>
          <p:cNvPr id="9" name="Text Box 34"/>
          <p:cNvSpPr txBox="1">
            <a:spLocks noChangeArrowheads="1"/>
          </p:cNvSpPr>
          <p:nvPr/>
        </p:nvSpPr>
        <p:spPr bwMode="auto">
          <a:xfrm>
            <a:off x="198876" y="638629"/>
            <a:ext cx="8716524" cy="5442857"/>
          </a:xfrm>
          <a:prstGeom prst="rect">
            <a:avLst/>
          </a:prstGeom>
          <a:noFill/>
          <a:ln w="9525">
            <a:noFill/>
            <a:miter lim="800000"/>
            <a:headEnd/>
            <a:tailEnd/>
          </a:ln>
          <a:effectLst/>
        </p:spPr>
        <p:txBody>
          <a:bodyPr lIns="0" tIns="0" rIns="0" bIns="0"/>
          <a:lstStyle/>
          <a:p>
            <a:pPr marL="231775" indent="-231775">
              <a:spcAft>
                <a:spcPts val="600"/>
              </a:spcAft>
              <a:buFontTx/>
              <a:buChar char="•"/>
              <a:tabLst>
                <a:tab pos="4687888" algn="l"/>
              </a:tabLst>
            </a:pPr>
            <a:r>
              <a:rPr lang="en-US" sz="1800" b="1" dirty="0">
                <a:solidFill>
                  <a:schemeClr val="accent1"/>
                </a:solidFill>
              </a:rPr>
              <a:t>Audio Processing:</a:t>
            </a:r>
          </a:p>
          <a:p>
            <a:pPr marL="465138" indent="-233363">
              <a:spcAft>
                <a:spcPts val="600"/>
              </a:spcAft>
              <a:buFont typeface="Wingdings" pitchFamily="2" charset="2"/>
              <a:buChar char="§"/>
              <a:tabLst>
                <a:tab pos="4687888" algn="l"/>
              </a:tabLst>
            </a:pPr>
            <a:r>
              <a:rPr lang="en-US" sz="1800" b="1" dirty="0">
                <a:solidFill>
                  <a:schemeClr val="bg1"/>
                </a:solidFill>
              </a:rPr>
              <a:t>Speech Coding/Compression (mpeg)</a:t>
            </a:r>
          </a:p>
          <a:p>
            <a:pPr marL="465138" indent="-233363">
              <a:spcAft>
                <a:spcPts val="1200"/>
              </a:spcAft>
              <a:buFont typeface="Wingdings" pitchFamily="2" charset="2"/>
              <a:buChar char="§"/>
              <a:tabLst>
                <a:tab pos="4687888" algn="l"/>
              </a:tabLst>
            </a:pPr>
            <a:r>
              <a:rPr lang="en-US" sz="1800" b="1" dirty="0">
                <a:solidFill>
                  <a:schemeClr val="bg1"/>
                </a:solidFill>
              </a:rPr>
              <a:t>Text to Speech Synthesis (voice response systems)</a:t>
            </a:r>
          </a:p>
          <a:p>
            <a:pPr marL="231775" indent="-231775">
              <a:spcAft>
                <a:spcPts val="600"/>
              </a:spcAft>
              <a:buFontTx/>
              <a:buChar char="•"/>
              <a:tabLst>
                <a:tab pos="4687888" algn="l"/>
              </a:tabLst>
            </a:pPr>
            <a:r>
              <a:rPr lang="en-US" sz="1800" b="1" dirty="0">
                <a:solidFill>
                  <a:schemeClr val="accent1"/>
                </a:solidFill>
              </a:rPr>
              <a:t>Pattern Recognition / Machine Learning:</a:t>
            </a:r>
          </a:p>
          <a:p>
            <a:pPr marL="465138" indent="-233363">
              <a:spcAft>
                <a:spcPts val="600"/>
              </a:spcAft>
              <a:buFont typeface="Wingdings" pitchFamily="2" charset="2"/>
              <a:buChar char="§"/>
              <a:tabLst>
                <a:tab pos="4687888" algn="l"/>
              </a:tabLst>
            </a:pPr>
            <a:r>
              <a:rPr lang="en-US" sz="1800" b="1" dirty="0">
                <a:solidFill>
                  <a:schemeClr val="bg1"/>
                </a:solidFill>
              </a:rPr>
              <a:t>Language Identification (defense)</a:t>
            </a:r>
          </a:p>
          <a:p>
            <a:pPr marL="465138" indent="-233363">
              <a:spcAft>
                <a:spcPts val="600"/>
              </a:spcAft>
              <a:buFont typeface="Wingdings" pitchFamily="2" charset="2"/>
              <a:buChar char="§"/>
              <a:tabLst>
                <a:tab pos="4687888" algn="l"/>
              </a:tabLst>
            </a:pPr>
            <a:r>
              <a:rPr lang="en-US" sz="1800" b="1" dirty="0">
                <a:solidFill>
                  <a:schemeClr val="bg1"/>
                </a:solidFill>
              </a:rPr>
              <a:t>Speaker Identification (biometrics for security)</a:t>
            </a:r>
          </a:p>
          <a:p>
            <a:pPr marL="465138" indent="-233363">
              <a:spcAft>
                <a:spcPts val="1200"/>
              </a:spcAft>
              <a:buFont typeface="Wingdings" pitchFamily="2" charset="2"/>
              <a:buChar char="§"/>
              <a:tabLst>
                <a:tab pos="4687888" algn="l"/>
              </a:tabLst>
            </a:pPr>
            <a:r>
              <a:rPr lang="en-US" sz="1800" b="1" dirty="0">
                <a:solidFill>
                  <a:schemeClr val="bg1"/>
                </a:solidFill>
              </a:rPr>
              <a:t>Speech Recognition (automated operator services)</a:t>
            </a:r>
          </a:p>
          <a:p>
            <a:pPr marL="231775" indent="-231775">
              <a:spcAft>
                <a:spcPts val="600"/>
              </a:spcAft>
              <a:buFontTx/>
              <a:buChar char="•"/>
              <a:tabLst>
                <a:tab pos="4687888" algn="l"/>
              </a:tabLst>
            </a:pPr>
            <a:r>
              <a:rPr lang="en-US" sz="1800" b="1" dirty="0">
                <a:solidFill>
                  <a:schemeClr val="accent1"/>
                </a:solidFill>
              </a:rPr>
              <a:t>Natural Language Processing (NLP):</a:t>
            </a:r>
          </a:p>
          <a:p>
            <a:pPr marL="465138" indent="-233363">
              <a:spcAft>
                <a:spcPts val="600"/>
              </a:spcAft>
              <a:buFont typeface="Wingdings" pitchFamily="2" charset="2"/>
              <a:buChar char="§"/>
              <a:tabLst>
                <a:tab pos="4687888" algn="l"/>
              </a:tabLst>
            </a:pPr>
            <a:r>
              <a:rPr lang="en-US" sz="1800" b="1" dirty="0">
                <a:solidFill>
                  <a:schemeClr val="bg1"/>
                </a:solidFill>
              </a:rPr>
              <a:t>Entity/Content Extraction (ask.com,  cuil.com)</a:t>
            </a:r>
          </a:p>
          <a:p>
            <a:pPr marL="465138" indent="-233363">
              <a:spcAft>
                <a:spcPts val="600"/>
              </a:spcAft>
              <a:buFont typeface="Wingdings" pitchFamily="2" charset="2"/>
              <a:buChar char="§"/>
              <a:tabLst>
                <a:tab pos="4687888" algn="l"/>
              </a:tabLst>
            </a:pPr>
            <a:r>
              <a:rPr lang="en-US" sz="1800" b="1" dirty="0">
                <a:solidFill>
                  <a:schemeClr val="bg1"/>
                </a:solidFill>
              </a:rPr>
              <a:t>Summarization and </a:t>
            </a:r>
            <a:r>
              <a:rPr lang="en-US" sz="1800" b="1" dirty="0" err="1">
                <a:solidFill>
                  <a:schemeClr val="bg1"/>
                </a:solidFill>
              </a:rPr>
              <a:t>Gisting</a:t>
            </a:r>
            <a:r>
              <a:rPr lang="en-US" sz="1800" b="1" dirty="0">
                <a:solidFill>
                  <a:schemeClr val="bg1"/>
                </a:solidFill>
              </a:rPr>
              <a:t> (CNN, defense)</a:t>
            </a:r>
          </a:p>
          <a:p>
            <a:pPr marL="465138" indent="-233363">
              <a:spcAft>
                <a:spcPts val="1200"/>
              </a:spcAft>
              <a:buFont typeface="Wingdings" pitchFamily="2" charset="2"/>
              <a:buChar char="§"/>
              <a:tabLst>
                <a:tab pos="4687888" algn="l"/>
              </a:tabLst>
            </a:pPr>
            <a:r>
              <a:rPr lang="en-US" sz="1800" b="1" dirty="0">
                <a:solidFill>
                  <a:schemeClr val="bg1"/>
                </a:solidFill>
              </a:rPr>
              <a:t>Machine Translation (Google search)</a:t>
            </a:r>
          </a:p>
          <a:p>
            <a:pPr marL="168275" indent="-168275">
              <a:spcAft>
                <a:spcPts val="600"/>
              </a:spcAft>
              <a:buFontTx/>
              <a:buChar char="•"/>
              <a:tabLst>
                <a:tab pos="4687888" algn="l"/>
              </a:tabLst>
            </a:pPr>
            <a:r>
              <a:rPr lang="en-US" sz="1800" b="1" dirty="0">
                <a:solidFill>
                  <a:schemeClr val="accent1"/>
                </a:solidFill>
              </a:rPr>
              <a:t>Integrated Technologies:</a:t>
            </a:r>
          </a:p>
          <a:p>
            <a:pPr marL="465138" indent="-233363">
              <a:spcAft>
                <a:spcPts val="600"/>
              </a:spcAft>
              <a:buFont typeface="Wingdings" pitchFamily="2" charset="2"/>
              <a:buChar char="§"/>
              <a:tabLst>
                <a:tab pos="4687888" algn="l"/>
              </a:tabLst>
            </a:pPr>
            <a:r>
              <a:rPr lang="en-US" sz="1800" b="1" dirty="0">
                <a:solidFill>
                  <a:schemeClr val="bg1"/>
                </a:solidFill>
              </a:rPr>
              <a:t>Real-time Speech to Speech Translation (videoconferencing)</a:t>
            </a:r>
          </a:p>
          <a:p>
            <a:pPr marL="465138" indent="-233363">
              <a:spcAft>
                <a:spcPts val="600"/>
              </a:spcAft>
              <a:buFont typeface="Wingdings" pitchFamily="2" charset="2"/>
              <a:buChar char="§"/>
              <a:tabLst>
                <a:tab pos="4687888" algn="l"/>
              </a:tabLst>
            </a:pPr>
            <a:r>
              <a:rPr lang="en-US" sz="1800" b="1" dirty="0">
                <a:solidFill>
                  <a:schemeClr val="bg1"/>
                </a:solidFill>
              </a:rPr>
              <a:t>Multimodal Speech Recognition (automotive)</a:t>
            </a:r>
          </a:p>
          <a:p>
            <a:pPr marL="465138" indent="-233363">
              <a:spcAft>
                <a:spcPts val="1800"/>
              </a:spcAft>
              <a:buFont typeface="Wingdings" pitchFamily="2" charset="2"/>
              <a:buChar char="§"/>
              <a:tabLst>
                <a:tab pos="4687888" algn="l"/>
              </a:tabLst>
            </a:pPr>
            <a:r>
              <a:rPr lang="en-US" sz="1800" b="1" dirty="0">
                <a:solidFill>
                  <a:schemeClr val="bg1"/>
                </a:solidFill>
              </a:rPr>
              <a:t>Human Computer Interfaces (tablet computing)</a:t>
            </a:r>
          </a:p>
          <a:p>
            <a:pPr marL="231775" indent="-231775">
              <a:spcAft>
                <a:spcPts val="1800"/>
              </a:spcAft>
              <a:buFont typeface="Arial" pitchFamily="34" charset="0"/>
              <a:buChar char="•"/>
              <a:tabLst>
                <a:tab pos="4687888" algn="l"/>
              </a:tabLst>
            </a:pPr>
            <a:r>
              <a:rPr lang="en-US" sz="1800" b="1" dirty="0">
                <a:solidFill>
                  <a:schemeClr val="accent2"/>
                </a:solidFill>
              </a:rPr>
              <a:t>All technologies share a common technology base: machine learning.</a:t>
            </a:r>
          </a:p>
          <a:p>
            <a:pPr marL="465138" indent="-233363">
              <a:spcAft>
                <a:spcPts val="1200"/>
              </a:spcAft>
              <a:tabLst>
                <a:tab pos="4687888" algn="l"/>
              </a:tabLst>
            </a:pPr>
            <a:endParaRPr lang="en-US" sz="1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9">
                                            <p:txEl>
                                              <p:pRg st="15" end="15"/>
                                            </p:txEl>
                                          </p:spTgt>
                                        </p:tgtEl>
                                        <p:attrNameLst>
                                          <p:attrName>style.visibility</p:attrName>
                                        </p:attrNameLst>
                                      </p:cBhvr>
                                      <p:to>
                                        <p:strVal val="visible"/>
                                      </p:to>
                                    </p:set>
                                    <p:animEffect transition="in" filter="dissolve">
                                      <p:cBhvr>
                                        <p:cTn id="45" dur="1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25194</TotalTime>
  <Words>2468</Words>
  <Application>Microsoft Macintosh PowerPoint</Application>
  <PresentationFormat>Letter Paper (8.5x11 in)</PresentationFormat>
  <Paragraphs>245</Paragraphs>
  <Slides>28</Slides>
  <Notes>2</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Times New Roman</vt:lpstr>
      <vt:lpstr>Wingdings</vt:lpstr>
      <vt:lpstr>lecture_title</vt:lpstr>
      <vt:lpstr>lecture_default</vt:lpstr>
      <vt:lpstr>ISIP Content Slide</vt:lpstr>
      <vt:lpstr>1_lecture_default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2217</cp:revision>
  <dcterms:created xsi:type="dcterms:W3CDTF">2002-09-12T17:13:32Z</dcterms:created>
  <dcterms:modified xsi:type="dcterms:W3CDTF">2023-04-28T13:31:02Z</dcterms:modified>
</cp:coreProperties>
</file>