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  <p:sldMasterId id="2147483701" r:id="rId4"/>
  </p:sldMasterIdLst>
  <p:notesMasterIdLst>
    <p:notesMasterId r:id="rId16"/>
  </p:notesMasterIdLst>
  <p:handoutMasterIdLst>
    <p:handoutMasterId r:id="rId17"/>
  </p:handoutMasterIdLst>
  <p:sldIdLst>
    <p:sldId id="333" r:id="rId5"/>
    <p:sldId id="423" r:id="rId6"/>
    <p:sldId id="396" r:id="rId7"/>
    <p:sldId id="398" r:id="rId8"/>
    <p:sldId id="389" r:id="rId9"/>
    <p:sldId id="390" r:id="rId10"/>
    <p:sldId id="392" r:id="rId11"/>
    <p:sldId id="388" r:id="rId12"/>
    <p:sldId id="393" r:id="rId13"/>
    <p:sldId id="397" r:id="rId14"/>
    <p:sldId id="339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9" autoAdjust="0"/>
    <p:restoredTop sz="95815" autoAdjust="0"/>
  </p:normalViewPr>
  <p:slideViewPr>
    <p:cSldViewPr snapToGrid="0">
      <p:cViewPr varScale="1">
        <p:scale>
          <a:sx n="158" d="100"/>
          <a:sy n="158" d="100"/>
        </p:scale>
        <p:origin x="1888" y="200"/>
      </p:cViewPr>
      <p:guideLst>
        <p:guide orient="horz" pos="3945"/>
        <p:guide pos="29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C6FA-9CCE-4287-BC5E-0D385E2FAC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7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3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36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1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227013" y="41441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12" name="Picture 37" descr="isip_logo_plain">
            <a:extLst>
              <a:ext uri="{FF2B5EF4-FFF2-40B4-BE49-F238E27FC236}">
                <a16:creationId xmlns:a16="http://schemas.microsoft.com/office/drawing/2014/main" id="{49D6702B-B0BF-974A-AB76-0DDBC3BFE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5">
            <a:extLst>
              <a:ext uri="{FF2B5EF4-FFF2-40B4-BE49-F238E27FC236}">
                <a16:creationId xmlns:a16="http://schemas.microsoft.com/office/drawing/2014/main" id="{53BD188F-4E3C-474F-AE5D-56FC268629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2FE5721-68F0-794B-AB3D-40DBDBE1AC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5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bengioy/papers/ftml.pdf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datasciencecentral.com/the-neural-network-zoo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ruder.io/optimizing-gradient-descent/" TargetMode="External"/><Relationship Id="rId4" Type="http://schemas.openxmlformats.org/officeDocument/2006/relationships/hyperlink" Target="https://ml-cheatsheet.readthedocs.io/en/latest/activation_functions.html#:~:text=ELU%20is%20very%20similiar%20to,%CE%B1%20whereas%20RELU%20sharply%20smoothes.&amp;text=Pros-,ELU%20becomes%20smooth%20slowly%20until%20its%20output%20equal,%CE%B1%20whereas%20RELU%20sharply%20smoothes.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sciencecentral.com/the-neural-network-zo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er.io/optimizing-gradient-desce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37: Alternative Activation Functions and Optimizers</a:t>
            </a:r>
            <a:endParaRPr lang="en-US" b="1" cap="all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030661" cy="408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93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A Taxonomy of Architectures</a:t>
            </a:r>
          </a:p>
          <a:p>
            <a:pPr marL="1793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Activation Functions</a:t>
            </a:r>
          </a:p>
          <a:p>
            <a:pPr marL="1793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Optimization Algorithms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Resources:</a:t>
            </a: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DataScienceCenter: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The Neural Network Zoo</a:t>
            </a:r>
            <a:endParaRPr lang="en-US" sz="1800" b="1" kern="0" dirty="0">
              <a:solidFill>
                <a:schemeClr val="bg1"/>
              </a:solidFill>
              <a:latin typeface="+mn-lt"/>
              <a:hlinkClick r:id="rId3"/>
            </a:endParaRP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ML-Cheatsheet: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Activation Functions</a:t>
            </a:r>
            <a:endParaRPr lang="en-US" sz="1800" b="1" kern="0" dirty="0">
              <a:solidFill>
                <a:schemeClr val="bg1"/>
              </a:solidFill>
              <a:latin typeface="+mn-lt"/>
              <a:hlinkClick r:id="rId3"/>
            </a:endParaRP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Ruder: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Gradient Descent Algorithms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8C422-3E92-774A-AC61-D63CF99B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40" y="4179609"/>
            <a:ext cx="3608122" cy="20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D2234-9BE9-0C43-812F-4FBD04140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4236729"/>
            <a:ext cx="3091224" cy="20688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8" y="92413"/>
            <a:ext cx="8669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Comparison of Optimization Algorithms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43F33C-5263-0448-B6FD-BF0100C9D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5" y="762203"/>
            <a:ext cx="8442889" cy="37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03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Optimization algorithms play an important role in allowing deep learning systems to converge.</a:t>
            </a:r>
          </a:p>
          <a:p>
            <a:pPr marL="171450" indent="-17145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Stochastic gradient descent and specifically Adam are popular approaches that are widely used.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892034"/>
                </a:solidFill>
              </a:rPr>
              <a:t>Multilayer Perceptron (MLP)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12035" y="92413"/>
            <a:ext cx="8931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Taxonomy </a:t>
            </a:r>
            <a:r>
              <a:rPr lang="en-US" b="1">
                <a:solidFill>
                  <a:schemeClr val="accent2"/>
                </a:solidFill>
              </a:rPr>
              <a:t>of 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1" y="762203"/>
            <a:ext cx="7842967" cy="501719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8370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8740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Comparison of Activation Functions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16347F-1D6F-904F-94EC-AA9F4FF75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6" y="762203"/>
            <a:ext cx="8583660" cy="3383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8BA54-A4D2-089F-12F3-55E73DC31615}"/>
              </a:ext>
            </a:extLst>
          </p:cNvPr>
          <p:cNvSpPr txBox="1"/>
          <p:nvPr/>
        </p:nvSpPr>
        <p:spPr>
          <a:xfrm>
            <a:off x="468313" y="4662191"/>
            <a:ext cx="15175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238" indent="-122238"/>
            <a:r>
              <a:rPr lang="en-US" sz="1800" b="1" dirty="0"/>
              <a:t>ELU:</a:t>
            </a:r>
            <a:br>
              <a:rPr lang="en-US" sz="1800" b="1" dirty="0"/>
            </a:br>
            <a:r>
              <a:rPr lang="en-US" sz="1800" b="1" dirty="0"/>
              <a:t>Exponential</a:t>
            </a:r>
            <a:br>
              <a:rPr lang="en-US" sz="1800" b="1" dirty="0"/>
            </a:br>
            <a:r>
              <a:rPr lang="en-US" sz="1800" b="1" dirty="0"/>
              <a:t>Linear</a:t>
            </a:r>
            <a:br>
              <a:rPr lang="en-US" sz="1800" b="1" dirty="0"/>
            </a:br>
            <a:r>
              <a:rPr lang="en-US" sz="1800" b="1" dirty="0"/>
              <a:t>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49F44-7F8D-DB64-BE21-A4A430D09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87" y="4205548"/>
            <a:ext cx="1977879" cy="2414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E23A9-117E-B0A3-CF5B-DEFB0CB42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48" y="4276217"/>
            <a:ext cx="1484271" cy="2378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F7F81F-0AD6-E8FF-FD6E-158D17D627EC}"/>
              </a:ext>
            </a:extLst>
          </p:cNvPr>
          <p:cNvSpPr txBox="1"/>
          <p:nvPr/>
        </p:nvSpPr>
        <p:spPr>
          <a:xfrm>
            <a:off x="4565619" y="4728094"/>
            <a:ext cx="111782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238" indent="-122238"/>
            <a:r>
              <a:rPr lang="en-US" sz="1800" b="1" dirty="0"/>
              <a:t>ReLU:</a:t>
            </a:r>
            <a:br>
              <a:rPr lang="en-US" sz="1800" b="1" dirty="0"/>
            </a:br>
            <a:r>
              <a:rPr lang="en-US" sz="1800" b="1" dirty="0"/>
              <a:t>Rectified</a:t>
            </a:r>
            <a:br>
              <a:rPr lang="en-US" sz="1800" b="1" dirty="0"/>
            </a:br>
            <a:r>
              <a:rPr lang="en-US" sz="1800" b="1" dirty="0"/>
              <a:t>Linear</a:t>
            </a:r>
            <a:br>
              <a:rPr lang="en-US" sz="1800" b="1" dirty="0"/>
            </a:br>
            <a:r>
              <a:rPr lang="en-US" sz="1800" b="1" dirty="0"/>
              <a:t>Units</a:t>
            </a:r>
          </a:p>
        </p:txBody>
      </p:sp>
    </p:spTree>
    <p:extLst>
      <p:ext uri="{BB962C8B-B14F-4D97-AF65-F5344CB8AC3E}">
        <p14:creationId xmlns:p14="http://schemas.microsoft.com/office/powerpoint/2010/main" val="7256204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Why different optimization algorithms?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47700"/>
            <a:ext cx="8686800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The main difference is actually how they treat the learning rate.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Stochastic Gradient Descent: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endParaRPr lang="en-US" sz="1800" b="1" kern="0" dirty="0"/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Theta (weights) is getting changed according to the gradient of the loss with respect to theta.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alpha is the learning rate. 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If alpha is very small, convergence will be very slow. On the other hand, large alpha will lead to divergence.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32" y="1495025"/>
            <a:ext cx="2229253" cy="5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55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Why different optimization algorithms?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3886" y="658878"/>
            <a:ext cx="6350339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Due to the diversity of each training example, the gradient of the loss (L) changes quickly after each iteration. We are taking small steps but they are quite zig-zag (even though we slowly reach to a loss minima).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To overcome this, we introduce momentum. Basically taking knowledge from previous steps about where we should be heading. We are introducing a new </a:t>
            </a:r>
            <a:r>
              <a:rPr lang="en-US" sz="1800" b="1" kern="0" dirty="0" err="1"/>
              <a:t>hyperparameter</a:t>
            </a:r>
            <a:r>
              <a:rPr lang="en-US" sz="1800" b="1" kern="0" dirty="0"/>
              <a:t>: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1" y="762203"/>
            <a:ext cx="2094987" cy="169053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7" y="3063373"/>
            <a:ext cx="2279074" cy="178216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1" y="3148745"/>
            <a:ext cx="2205795" cy="8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71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Adaptive Moment Estimation (Adam)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Adam is another method that computes adaptive learning rates for each parameter. 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Like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Adadelta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 and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RMSprop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but in addition to storing an exponentially decaying average of past squared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𝐠</m:t>
                        </m:r>
                      </m:e>
                      <m:sub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Adam also keeps an exponentially decaying average of past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𝐦</m:t>
                        </m:r>
                      </m:e>
                      <m:sub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similar to momentum: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kern="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  <a:blipFill rotWithShape="0">
                <a:blip r:embed="rId3"/>
                <a:stretch>
                  <a:fillRect l="-1544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" y="2442269"/>
            <a:ext cx="3169279" cy="32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330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Gradient Descent Algorithms For Optimization</a:t>
            </a: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" y="762203"/>
            <a:ext cx="8555235" cy="46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24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Gradient Descent Algorithms For Optimization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248" y="563082"/>
            <a:ext cx="8686800" cy="597703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SGD: Stochastic Gradient Descent 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ufldl.stanford.edu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/tutorial/supervised/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OptimizationStochasticGradientDescent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RMSprop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Root Mean Square Propagation 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www.cs.toronto.edu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/~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tijmen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/csc321/slides/lecture_slides_lec6.pdf)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Adaptive Gradient Algorithm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jmlr.org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/papers/v12/duchi11a.html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Adadelta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an extension of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that seeks to reduce its aggressive, monotonically decreasing learning rate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/abs/1212.5701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Adam: Adaptive Moment Estimation – keeps separate learning rates for each weight as well as an exponentially decaying average of previous gradients. 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Adamax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 variant of Adam that scales the gradient inversely proportionally to the ℓ</a:t>
            </a:r>
            <a:r>
              <a:rPr lang="en-U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 norm of the past gradients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Nadam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/>
              <a:t>Nesterov</a:t>
            </a:r>
            <a:r>
              <a:rPr lang="en-US" sz="1800" b="1" dirty="0"/>
              <a:t>-accelerated Adaptive Moment Estimation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http://cs229.stanford.edu/proj2015/054_report.pdf</a:t>
            </a:r>
          </a:p>
        </p:txBody>
      </p:sp>
    </p:spTree>
    <p:extLst>
      <p:ext uri="{BB962C8B-B14F-4D97-AF65-F5344CB8AC3E}">
        <p14:creationId xmlns:p14="http://schemas.microsoft.com/office/powerpoint/2010/main" val="39893634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9862</TotalTime>
  <Words>711</Words>
  <Application>Microsoft Macintosh PowerPoint</Application>
  <PresentationFormat>Letter Paper (8.5x11 in)</PresentationFormat>
  <Paragraphs>85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Times New Roman</vt:lpstr>
      <vt:lpstr>lecture_title</vt:lpstr>
      <vt:lpstr>1_isip_default</vt:lpstr>
      <vt:lpstr>2_ISIP Content Slide</vt:lpstr>
      <vt:lpstr>2_isip_default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603</cp:revision>
  <dcterms:created xsi:type="dcterms:W3CDTF">2002-09-12T17:13:32Z</dcterms:created>
  <dcterms:modified xsi:type="dcterms:W3CDTF">2023-04-19T14:51:04Z</dcterms:modified>
</cp:coreProperties>
</file>