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2" r:id="rId1"/>
    <p:sldMasterId id="2147484034" r:id="rId2"/>
    <p:sldMasterId id="2147484036" r:id="rId3"/>
  </p:sldMasterIdLst>
  <p:notesMasterIdLst>
    <p:notesMasterId r:id="rId62"/>
  </p:notesMasterIdLst>
  <p:sldIdLst>
    <p:sldId id="333" r:id="rId4"/>
    <p:sldId id="256" r:id="rId5"/>
    <p:sldId id="274" r:id="rId6"/>
    <p:sldId id="307" r:id="rId7"/>
    <p:sldId id="257" r:id="rId8"/>
    <p:sldId id="276" r:id="rId9"/>
    <p:sldId id="289" r:id="rId10"/>
    <p:sldId id="266" r:id="rId11"/>
    <p:sldId id="258" r:id="rId12"/>
    <p:sldId id="277" r:id="rId13"/>
    <p:sldId id="267" r:id="rId14"/>
    <p:sldId id="268" r:id="rId15"/>
    <p:sldId id="269" r:id="rId16"/>
    <p:sldId id="278" r:id="rId17"/>
    <p:sldId id="319" r:id="rId18"/>
    <p:sldId id="308" r:id="rId19"/>
    <p:sldId id="279" r:id="rId20"/>
    <p:sldId id="275" r:id="rId21"/>
    <p:sldId id="284" r:id="rId22"/>
    <p:sldId id="285" r:id="rId23"/>
    <p:sldId id="287" r:id="rId24"/>
    <p:sldId id="295" r:id="rId25"/>
    <p:sldId id="296" r:id="rId26"/>
    <p:sldId id="297" r:id="rId27"/>
    <p:sldId id="301" r:id="rId28"/>
    <p:sldId id="299" r:id="rId29"/>
    <p:sldId id="298" r:id="rId30"/>
    <p:sldId id="303" r:id="rId31"/>
    <p:sldId id="302" r:id="rId32"/>
    <p:sldId id="305" r:id="rId33"/>
    <p:sldId id="280" r:id="rId34"/>
    <p:sldId id="281" r:id="rId35"/>
    <p:sldId id="290" r:id="rId36"/>
    <p:sldId id="282" r:id="rId37"/>
    <p:sldId id="291" r:id="rId38"/>
    <p:sldId id="288" r:id="rId39"/>
    <p:sldId id="309" r:id="rId40"/>
    <p:sldId id="283" r:id="rId41"/>
    <p:sldId id="306" r:id="rId42"/>
    <p:sldId id="318" r:id="rId43"/>
    <p:sldId id="317" r:id="rId44"/>
    <p:sldId id="316" r:id="rId45"/>
    <p:sldId id="323" r:id="rId46"/>
    <p:sldId id="320" r:id="rId47"/>
    <p:sldId id="311" r:id="rId48"/>
    <p:sldId id="260" r:id="rId49"/>
    <p:sldId id="261" r:id="rId50"/>
    <p:sldId id="322" r:id="rId51"/>
    <p:sldId id="259" r:id="rId52"/>
    <p:sldId id="292" r:id="rId53"/>
    <p:sldId id="310" r:id="rId54"/>
    <p:sldId id="262" r:id="rId55"/>
    <p:sldId id="263" r:id="rId56"/>
    <p:sldId id="286" r:id="rId57"/>
    <p:sldId id="293" r:id="rId58"/>
    <p:sldId id="315" r:id="rId59"/>
    <p:sldId id="294" r:id="rId60"/>
    <p:sldId id="394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3"/>
  </p:normalViewPr>
  <p:slideViewPr>
    <p:cSldViewPr snapToGrid="0" snapToObjects="1">
      <p:cViewPr varScale="1">
        <p:scale>
          <a:sx n="125" d="100"/>
          <a:sy n="125" d="100"/>
        </p:scale>
        <p:origin x="88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7B72D-D3AA-FF42-A79B-7F70DABC8C3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7E164-3F76-FE4B-8E93-EB8744A4C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0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http://www.iro.umontreal.ca/~bengioy/papers/ftml.pdf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53042-5A96-4DBC-B738-B843823BA6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71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4/11/23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196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5F1FAE7-7799-3E4C-BBCC-C0B466D1F5E6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8527: Lecture 36,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3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479425" y="110332"/>
            <a:ext cx="7935886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defRPr sz="1800" b="1">
                <a:solidFill>
                  <a:srgbClr val="333399"/>
                </a:solidFill>
              </a:defRPr>
            </a:lvl1pPr>
          </a:lstStyle>
          <a:p>
            <a:pPr lvl="0"/>
            <a:r>
              <a:rPr lang="en-US" dirty="0"/>
              <a:t>ECE 8527 – Introduction to Machine Learning and Pattern Recognition</a:t>
            </a:r>
          </a:p>
        </p:txBody>
      </p:sp>
    </p:spTree>
    <p:extLst>
      <p:ext uri="{BB962C8B-B14F-4D97-AF65-F5344CB8AC3E}">
        <p14:creationId xmlns:p14="http://schemas.microsoft.com/office/powerpoint/2010/main" val="11884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towardsdatascience.com/generating-images-with-autoencoders-77fd3a8dd368" TargetMode="External"/><Relationship Id="rId7" Type="http://schemas.openxmlformats.org/officeDocument/2006/relationships/hyperlink" Target="https://www.tensorflow.org/tutorials/generative/dcgan" TargetMode="External"/><Relationship Id="rId2" Type="http://schemas.openxmlformats.org/officeDocument/2006/relationships/hyperlink" Target="https://piotrmirowski.files.wordpress.com/2014/03/piotrmirowski_2014_reviewautoencoders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machinelearningmastery.com/what-are-generative-adversarial-networks-gans/" TargetMode="External"/><Relationship Id="rId5" Type="http://schemas.openxmlformats.org/officeDocument/2006/relationships/hyperlink" Target="https://jaan.io/what-is-variational-autoencoder-vae-tutorial/" TargetMode="External"/><Relationship Id="rId4" Type="http://schemas.openxmlformats.org/officeDocument/2006/relationships/hyperlink" Target="http://ufldl.stanford.edu/tutorial/unsupervised/Autoencoders/" TargetMode="Externa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17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7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8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19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7.emf"/><Relationship Id="rId3" Type="http://schemas.openxmlformats.org/officeDocument/2006/relationships/image" Target="../media/image19.emf"/><Relationship Id="rId7" Type="http://schemas.openxmlformats.org/officeDocument/2006/relationships/image" Target="../media/image21.emf"/><Relationship Id="rId12" Type="http://schemas.openxmlformats.org/officeDocument/2006/relationships/oleObject" Target="../embeddings/oleObject26.bin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6.emf"/><Relationship Id="rId5" Type="http://schemas.openxmlformats.org/officeDocument/2006/relationships/image" Target="../media/image20.e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26.emf"/><Relationship Id="rId3" Type="http://schemas.openxmlformats.org/officeDocument/2006/relationships/image" Target="../media/image23.emf"/><Relationship Id="rId7" Type="http://schemas.openxmlformats.org/officeDocument/2006/relationships/image" Target="../media/image6.emf"/><Relationship Id="rId12" Type="http://schemas.openxmlformats.org/officeDocument/2006/relationships/oleObject" Target="../embeddings/oleObject32.bin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3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38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7.emf"/><Relationship Id="rId3" Type="http://schemas.openxmlformats.org/officeDocument/2006/relationships/image" Target="../media/image23.emf"/><Relationship Id="rId7" Type="http://schemas.openxmlformats.org/officeDocument/2006/relationships/image" Target="../media/image24.emf"/><Relationship Id="rId12" Type="http://schemas.openxmlformats.org/officeDocument/2006/relationships/oleObject" Target="../embeddings/oleObject44.bin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6.emf"/><Relationship Id="rId5" Type="http://schemas.openxmlformats.org/officeDocument/2006/relationships/image" Target="../media/image33.emf"/><Relationship Id="rId10" Type="http://schemas.openxmlformats.org/officeDocument/2006/relationships/oleObject" Target="../embeddings/oleObject43.bin"/><Relationship Id="rId4" Type="http://schemas.openxmlformats.org/officeDocument/2006/relationships/oleObject" Target="../embeddings/oleObject40.bin"/><Relationship Id="rId9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6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13" Type="http://schemas.openxmlformats.org/officeDocument/2006/relationships/image" Target="../media/image38.emf"/><Relationship Id="rId3" Type="http://schemas.openxmlformats.org/officeDocument/2006/relationships/image" Target="../media/image6.emf"/><Relationship Id="rId7" Type="http://schemas.openxmlformats.org/officeDocument/2006/relationships/image" Target="../media/image35.emf"/><Relationship Id="rId12" Type="http://schemas.openxmlformats.org/officeDocument/2006/relationships/oleObject" Target="../embeddings/oleObject52.bin"/><Relationship Id="rId2" Type="http://schemas.openxmlformats.org/officeDocument/2006/relationships/oleObject" Target="../embeddings/oleObject4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37.emf"/><Relationship Id="rId5" Type="http://schemas.openxmlformats.org/officeDocument/2006/relationships/image" Target="../media/image7.emf"/><Relationship Id="rId10" Type="http://schemas.openxmlformats.org/officeDocument/2006/relationships/oleObject" Target="../embeddings/oleObject51.bin"/><Relationship Id="rId4" Type="http://schemas.openxmlformats.org/officeDocument/2006/relationships/oleObject" Target="../embeddings/oleObject48.bin"/><Relationship Id="rId9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53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5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3" Type="http://schemas.openxmlformats.org/officeDocument/2006/relationships/image" Target="../media/image6.emf"/><Relationship Id="rId7" Type="http://schemas.openxmlformats.org/officeDocument/2006/relationships/image" Target="../media/image35.emf"/><Relationship Id="rId2" Type="http://schemas.openxmlformats.org/officeDocument/2006/relationships/oleObject" Target="../embeddings/oleObject55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57.bin"/><Relationship Id="rId11" Type="http://schemas.openxmlformats.org/officeDocument/2006/relationships/image" Target="../media/image38.emf"/><Relationship Id="rId5" Type="http://schemas.openxmlformats.org/officeDocument/2006/relationships/image" Target="../media/image7.emf"/><Relationship Id="rId10" Type="http://schemas.openxmlformats.org/officeDocument/2006/relationships/oleObject" Target="../embeddings/oleObject59.bin"/><Relationship Id="rId4" Type="http://schemas.openxmlformats.org/officeDocument/2006/relationships/oleObject" Target="../embeddings/oleObject56.bin"/><Relationship Id="rId9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13" Type="http://schemas.openxmlformats.org/officeDocument/2006/relationships/image" Target="../media/image43.emf"/><Relationship Id="rId3" Type="http://schemas.openxmlformats.org/officeDocument/2006/relationships/image" Target="../media/image6.emf"/><Relationship Id="rId7" Type="http://schemas.openxmlformats.org/officeDocument/2006/relationships/image" Target="../media/image40.emf"/><Relationship Id="rId12" Type="http://schemas.openxmlformats.org/officeDocument/2006/relationships/oleObject" Target="../embeddings/oleObject65.bin"/><Relationship Id="rId17" Type="http://schemas.openxmlformats.org/officeDocument/2006/relationships/image" Target="../media/image45.emf"/><Relationship Id="rId2" Type="http://schemas.openxmlformats.org/officeDocument/2006/relationships/oleObject" Target="../embeddings/oleObject60.bin"/><Relationship Id="rId16" Type="http://schemas.openxmlformats.org/officeDocument/2006/relationships/oleObject" Target="../embeddings/oleObject6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62.bin"/><Relationship Id="rId11" Type="http://schemas.openxmlformats.org/officeDocument/2006/relationships/image" Target="../media/image42.emf"/><Relationship Id="rId5" Type="http://schemas.openxmlformats.org/officeDocument/2006/relationships/image" Target="../media/image39.emf"/><Relationship Id="rId15" Type="http://schemas.openxmlformats.org/officeDocument/2006/relationships/image" Target="../media/image44.emf"/><Relationship Id="rId10" Type="http://schemas.openxmlformats.org/officeDocument/2006/relationships/oleObject" Target="../embeddings/oleObject64.bin"/><Relationship Id="rId4" Type="http://schemas.openxmlformats.org/officeDocument/2006/relationships/oleObject" Target="../embeddings/oleObject61.bin"/><Relationship Id="rId9" Type="http://schemas.openxmlformats.org/officeDocument/2006/relationships/image" Target="../media/image41.emf"/><Relationship Id="rId14" Type="http://schemas.openxmlformats.org/officeDocument/2006/relationships/oleObject" Target="../embeddings/oleObject6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68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69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13" Type="http://schemas.openxmlformats.org/officeDocument/2006/relationships/image" Target="../media/image48.emf"/><Relationship Id="rId3" Type="http://schemas.openxmlformats.org/officeDocument/2006/relationships/image" Target="../media/image21.emf"/><Relationship Id="rId7" Type="http://schemas.openxmlformats.org/officeDocument/2006/relationships/image" Target="../media/image47.emf"/><Relationship Id="rId12" Type="http://schemas.openxmlformats.org/officeDocument/2006/relationships/oleObject" Target="../embeddings/oleObject75.bin"/><Relationship Id="rId2" Type="http://schemas.openxmlformats.org/officeDocument/2006/relationships/oleObject" Target="../embeddings/oleObject70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72.bin"/><Relationship Id="rId11" Type="http://schemas.openxmlformats.org/officeDocument/2006/relationships/image" Target="../media/image7.emf"/><Relationship Id="rId5" Type="http://schemas.openxmlformats.org/officeDocument/2006/relationships/image" Target="../media/image46.emf"/><Relationship Id="rId10" Type="http://schemas.openxmlformats.org/officeDocument/2006/relationships/oleObject" Target="../embeddings/oleObject74.bin"/><Relationship Id="rId4" Type="http://schemas.openxmlformats.org/officeDocument/2006/relationships/oleObject" Target="../embeddings/oleObject71.bin"/><Relationship Id="rId9" Type="http://schemas.openxmlformats.org/officeDocument/2006/relationships/image" Target="../media/image6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13" Type="http://schemas.openxmlformats.org/officeDocument/2006/relationships/oleObject" Target="../embeddings/oleObject81.bin"/><Relationship Id="rId3" Type="http://schemas.openxmlformats.org/officeDocument/2006/relationships/image" Target="../media/image7.emf"/><Relationship Id="rId7" Type="http://schemas.openxmlformats.org/officeDocument/2006/relationships/image" Target="../media/image50.emf"/><Relationship Id="rId12" Type="http://schemas.openxmlformats.org/officeDocument/2006/relationships/image" Target="../media/image52.png"/><Relationship Id="rId2" Type="http://schemas.openxmlformats.org/officeDocument/2006/relationships/oleObject" Target="../embeddings/oleObject76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78.bin"/><Relationship Id="rId11" Type="http://schemas.openxmlformats.org/officeDocument/2006/relationships/image" Target="../media/image6.emf"/><Relationship Id="rId5" Type="http://schemas.openxmlformats.org/officeDocument/2006/relationships/image" Target="../media/image49.emf"/><Relationship Id="rId10" Type="http://schemas.openxmlformats.org/officeDocument/2006/relationships/oleObject" Target="../embeddings/oleObject80.bin"/><Relationship Id="rId4" Type="http://schemas.openxmlformats.org/officeDocument/2006/relationships/oleObject" Target="../embeddings/oleObject77.bin"/><Relationship Id="rId9" Type="http://schemas.openxmlformats.org/officeDocument/2006/relationships/image" Target="../media/image51.emf"/><Relationship Id="rId14" Type="http://schemas.openxmlformats.org/officeDocument/2006/relationships/image" Target="../media/image5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oleObject" Target="../embeddings/oleObject82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13" Type="http://schemas.openxmlformats.org/officeDocument/2006/relationships/image" Target="../media/image6.emf"/><Relationship Id="rId3" Type="http://schemas.openxmlformats.org/officeDocument/2006/relationships/image" Target="../media/image19.emf"/><Relationship Id="rId7" Type="http://schemas.openxmlformats.org/officeDocument/2006/relationships/image" Target="../media/image21.emf"/><Relationship Id="rId12" Type="http://schemas.openxmlformats.org/officeDocument/2006/relationships/oleObject" Target="../embeddings/oleObject88.bin"/><Relationship Id="rId2" Type="http://schemas.openxmlformats.org/officeDocument/2006/relationships/oleObject" Target="../embeddings/oleObject83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85.bin"/><Relationship Id="rId11" Type="http://schemas.openxmlformats.org/officeDocument/2006/relationships/image" Target="../media/image47.emf"/><Relationship Id="rId5" Type="http://schemas.openxmlformats.org/officeDocument/2006/relationships/image" Target="../media/image55.emf"/><Relationship Id="rId15" Type="http://schemas.openxmlformats.org/officeDocument/2006/relationships/image" Target="../media/image7.emf"/><Relationship Id="rId10" Type="http://schemas.openxmlformats.org/officeDocument/2006/relationships/oleObject" Target="../embeddings/oleObject87.bin"/><Relationship Id="rId4" Type="http://schemas.openxmlformats.org/officeDocument/2006/relationships/oleObject" Target="../embeddings/oleObject84.bin"/><Relationship Id="rId9" Type="http://schemas.openxmlformats.org/officeDocument/2006/relationships/image" Target="../media/image56.emf"/><Relationship Id="rId14" Type="http://schemas.openxmlformats.org/officeDocument/2006/relationships/oleObject" Target="../embeddings/oleObject89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3.bin"/><Relationship Id="rId13" Type="http://schemas.openxmlformats.org/officeDocument/2006/relationships/image" Target="../media/image59.emf"/><Relationship Id="rId3" Type="http://schemas.openxmlformats.org/officeDocument/2006/relationships/image" Target="../media/image57.emf"/><Relationship Id="rId7" Type="http://schemas.openxmlformats.org/officeDocument/2006/relationships/image" Target="../media/image7.emf"/><Relationship Id="rId12" Type="http://schemas.openxmlformats.org/officeDocument/2006/relationships/oleObject" Target="../embeddings/oleObject95.bin"/><Relationship Id="rId2" Type="http://schemas.openxmlformats.org/officeDocument/2006/relationships/oleObject" Target="../embeddings/oleObject90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92.bin"/><Relationship Id="rId11" Type="http://schemas.openxmlformats.org/officeDocument/2006/relationships/image" Target="../media/image24.emf"/><Relationship Id="rId5" Type="http://schemas.openxmlformats.org/officeDocument/2006/relationships/image" Target="../media/image58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94.bin"/><Relationship Id="rId4" Type="http://schemas.openxmlformats.org/officeDocument/2006/relationships/oleObject" Target="../embeddings/oleObject91.bin"/><Relationship Id="rId9" Type="http://schemas.openxmlformats.org/officeDocument/2006/relationships/image" Target="../media/image23.emf"/><Relationship Id="rId14" Type="http://schemas.openxmlformats.org/officeDocument/2006/relationships/oleObject" Target="../embeddings/oleObject9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6.emf"/><Relationship Id="rId2" Type="http://schemas.openxmlformats.org/officeDocument/2006/relationships/oleObject" Target="../embeddings/oleObject9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99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98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oleObject" Target="../embeddings/oleObject103.bin"/><Relationship Id="rId2" Type="http://schemas.openxmlformats.org/officeDocument/2006/relationships/oleObject" Target="../embeddings/oleObject100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02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10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.emf"/><Relationship Id="rId7" Type="http://schemas.openxmlformats.org/officeDocument/2006/relationships/oleObject" Target="../embeddings/oleObject107.bin"/><Relationship Id="rId2" Type="http://schemas.openxmlformats.org/officeDocument/2006/relationships/oleObject" Target="../embeddings/oleObject104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06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105.bin"/><Relationship Id="rId9" Type="http://schemas.openxmlformats.org/officeDocument/2006/relationships/image" Target="../media/image66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piotrmirowski.wordpress.com" TargetMode="External"/><Relationship Id="rId2" Type="http://schemas.openxmlformats.org/officeDocument/2006/relationships/hyperlink" Target="https://github.com/piotrmirowsk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iotr.mirowski@computer.org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1.bin"/><Relationship Id="rId3" Type="http://schemas.openxmlformats.org/officeDocument/2006/relationships/image" Target="../media/image89.emf"/><Relationship Id="rId7" Type="http://schemas.openxmlformats.org/officeDocument/2006/relationships/image" Target="../media/image91.emf"/><Relationship Id="rId2" Type="http://schemas.openxmlformats.org/officeDocument/2006/relationships/oleObject" Target="../embeddings/oleObject108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10.bin"/><Relationship Id="rId5" Type="http://schemas.openxmlformats.org/officeDocument/2006/relationships/image" Target="../media/image90.emf"/><Relationship Id="rId4" Type="http://schemas.openxmlformats.org/officeDocument/2006/relationships/oleObject" Target="../embeddings/oleObject109.bin"/><Relationship Id="rId9" Type="http://schemas.openxmlformats.org/officeDocument/2006/relationships/image" Target="../media/image92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4.bin"/><Relationship Id="rId13" Type="http://schemas.openxmlformats.org/officeDocument/2006/relationships/image" Target="../media/image101.emf"/><Relationship Id="rId3" Type="http://schemas.openxmlformats.org/officeDocument/2006/relationships/image" Target="../media/image96.emf"/><Relationship Id="rId7" Type="http://schemas.openxmlformats.org/officeDocument/2006/relationships/image" Target="../media/image98.emf"/><Relationship Id="rId12" Type="http://schemas.openxmlformats.org/officeDocument/2006/relationships/oleObject" Target="../embeddings/oleObject116.bin"/><Relationship Id="rId17" Type="http://schemas.openxmlformats.org/officeDocument/2006/relationships/image" Target="../media/image103.emf"/><Relationship Id="rId2" Type="http://schemas.openxmlformats.org/officeDocument/2006/relationships/image" Target="../media/image95.emf"/><Relationship Id="rId16" Type="http://schemas.openxmlformats.org/officeDocument/2006/relationships/oleObject" Target="../embeddings/oleObject11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3.bin"/><Relationship Id="rId11" Type="http://schemas.openxmlformats.org/officeDocument/2006/relationships/image" Target="../media/image100.emf"/><Relationship Id="rId5" Type="http://schemas.openxmlformats.org/officeDocument/2006/relationships/image" Target="../media/image97.emf"/><Relationship Id="rId15" Type="http://schemas.openxmlformats.org/officeDocument/2006/relationships/image" Target="../media/image102.emf"/><Relationship Id="rId10" Type="http://schemas.openxmlformats.org/officeDocument/2006/relationships/oleObject" Target="../embeddings/oleObject115.bin"/><Relationship Id="rId4" Type="http://schemas.openxmlformats.org/officeDocument/2006/relationships/oleObject" Target="../embeddings/oleObject112.bin"/><Relationship Id="rId9" Type="http://schemas.openxmlformats.org/officeDocument/2006/relationships/image" Target="../media/image99.emf"/><Relationship Id="rId14" Type="http://schemas.openxmlformats.org/officeDocument/2006/relationships/oleObject" Target="../embeddings/oleObject117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machinelearningmastery.com/what-are-generative-adversarial-networks-gan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6.emf"/><Relationship Id="rId7" Type="http://schemas.openxmlformats.org/officeDocument/2006/relationships/image" Target="../media/image1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4.emf"/><Relationship Id="rId7" Type="http://schemas.openxmlformats.org/officeDocument/2006/relationships/image" Target="../media/image6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409575" y="552450"/>
            <a:ext cx="8467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Lecture 37: </a:t>
            </a:r>
            <a:r>
              <a:rPr lang="en-US" sz="2400" b="1" dirty="0">
                <a:solidFill>
                  <a:srgbClr val="333399"/>
                </a:solidFill>
                <a:latin typeface="Arial" charset="0"/>
              </a:rPr>
              <a:t>Alternative Training Strategies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rgbClr val="89203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41338" y="1358900"/>
            <a:ext cx="4030661" cy="4089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Objectives:</a:t>
            </a:r>
          </a:p>
          <a:p>
            <a:pPr marL="179388" defTabSz="914400" eaLnBrk="0" fontAlgn="base" hangingPunct="0">
              <a:spcBef>
                <a:spcPct val="0"/>
              </a:spcBef>
              <a:defRPr/>
            </a:pPr>
            <a:r>
              <a:rPr lang="en-US" b="1" kern="0" dirty="0">
                <a:solidFill>
                  <a:srgbClr val="000000"/>
                </a:solidFill>
              </a:rPr>
              <a:t>Autoencoders</a:t>
            </a: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Generative Adversarial Networks</a:t>
            </a: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Resources:</a:t>
            </a: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Autoencoders (Mirowski)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hlinkClick r:id="rId3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Autoencoder (Stewart)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4"/>
              </a:rPr>
              <a:t>Autoencoders (Stanford UFDL)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5"/>
              </a:rPr>
              <a:t>Autoencoders (</a:t>
            </a:r>
            <a:r>
              <a:rPr lang="en-US" b="1" kern="0" dirty="0" err="1">
                <a:solidFill>
                  <a:srgbClr val="000000"/>
                </a:solidFill>
                <a:latin typeface="Arial"/>
                <a:hlinkClick r:id="rId5"/>
              </a:rPr>
              <a:t>Altosaar</a:t>
            </a:r>
            <a:r>
              <a:rPr lang="en-US" b="1" kern="0" dirty="0">
                <a:solidFill>
                  <a:srgbClr val="000000"/>
                </a:solidFill>
                <a:latin typeface="Arial"/>
                <a:hlinkClick r:id="rId5"/>
              </a:rPr>
              <a:t>)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6"/>
              </a:rPr>
              <a:t>Generative Adversarial Networks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7"/>
              </a:rPr>
              <a:t>Deep Convolutional GANs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8C422-3E92-774A-AC61-D63CF9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76" y="1258955"/>
            <a:ext cx="3925175" cy="2266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0D2234-9BE9-0C43-812F-4FBD041401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882" y="3806672"/>
            <a:ext cx="3669769" cy="24560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exploit unlabeled data?</a:t>
            </a:r>
          </a:p>
        </p:txBody>
      </p:sp>
    </p:spTree>
    <p:extLst>
      <p:ext uri="{BB962C8B-B14F-4D97-AF65-F5344CB8AC3E}">
        <p14:creationId xmlns:p14="http://schemas.microsoft.com/office/powerpoint/2010/main" val="1110246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F5CEA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30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40000"/>
                <a:lumOff val="6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87598" y="1964387"/>
            <a:ext cx="188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target…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84617" y="3364367"/>
            <a:ext cx="1692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error…</a:t>
            </a:r>
          </a:p>
        </p:txBody>
      </p:sp>
      <p:graphicFrame>
        <p:nvGraphicFramePr>
          <p:cNvPr id="2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15243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800" imgH="266700" progId="Equation.3">
                  <p:embed/>
                </p:oleObj>
              </mc:Choice>
              <mc:Fallback>
                <p:oleObj name="Equation" r:id="rId2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5100" imgH="152400" progId="Equation.3">
                  <p:embed/>
                </p:oleObj>
              </mc:Choice>
              <mc:Fallback>
                <p:oleObj name="Equation" r:id="rId4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525776"/>
              </p:ext>
            </p:extLst>
          </p:nvPr>
        </p:nvGraphicFramePr>
        <p:xfrm>
          <a:off x="5594350" y="2222500"/>
          <a:ext cx="261938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300" imgH="177800" progId="Equation.3">
                  <p:embed/>
                </p:oleObj>
              </mc:Choice>
              <mc:Fallback>
                <p:oleObj name="Equation" r:id="rId6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94350" y="2222500"/>
                        <a:ext cx="261938" cy="407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  <a:effectLst/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2076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27712" y="1619237"/>
            <a:ext cx="254949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400" b="1" dirty="0">
                <a:solidFill>
                  <a:srgbClr val="008000"/>
                </a:solidFill>
                <a:latin typeface="+mj-lt"/>
              </a:rPr>
            </a:br>
            <a:r>
              <a:rPr lang="en-US" sz="2400" dirty="0">
                <a:solidFill>
                  <a:srgbClr val="008000"/>
                </a:solidFill>
                <a:latin typeface="+mj-lt"/>
              </a:rPr>
              <a:t>“latent/hidden”</a:t>
            </a:r>
            <a:br>
              <a:rPr lang="en-US" sz="2400" dirty="0">
                <a:solidFill>
                  <a:srgbClr val="008000"/>
                </a:solidFill>
                <a:latin typeface="+mj-lt"/>
              </a:rPr>
            </a:br>
            <a:r>
              <a:rPr lang="en-US" sz="24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008000"/>
                </a:solidFill>
                <a:latin typeface="Century Gothic"/>
              </a:rPr>
              <a:t>Prediction(s)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Error(s)</a:t>
            </a:r>
          </a:p>
        </p:txBody>
      </p:sp>
      <p:graphicFrame>
        <p:nvGraphicFramePr>
          <p:cNvPr id="3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640313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1252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055324" y="1964387"/>
            <a:ext cx="102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008000"/>
                </a:solidFill>
                <a:latin typeface="Century Gothic"/>
              </a:rPr>
              <a:t>Prediction(s)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Error(s)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5744" y="1682167"/>
            <a:ext cx="23410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We want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008000"/>
                </a:solidFill>
                <a:latin typeface="+mj-lt"/>
              </a:rPr>
              <a:t>codes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to represent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2F5897"/>
                </a:solidFill>
                <a:latin typeface="+mj-lt"/>
              </a:rPr>
              <a:t>inputs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in the dataset.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45744" y="3937722"/>
            <a:ext cx="26363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  <a:r>
              <a:rPr lang="en-US" sz="2400" dirty="0">
                <a:latin typeface="+mj-lt"/>
              </a:rPr>
              <a:t> should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be a compact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representation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of the </a:t>
            </a:r>
            <a:r>
              <a:rPr lang="en-US" sz="2400" b="1" dirty="0">
                <a:solidFill>
                  <a:srgbClr val="2F5897"/>
                </a:solidFill>
                <a:latin typeface="+mj-lt"/>
              </a:rPr>
              <a:t>inputs</a:t>
            </a:r>
            <a:r>
              <a:rPr lang="en-US" sz="2400" dirty="0">
                <a:latin typeface="+mj-lt"/>
              </a:rPr>
              <a:t>: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low-dimensional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and/or sparse.</a:t>
            </a:r>
          </a:p>
        </p:txBody>
      </p:sp>
      <p:graphicFrame>
        <p:nvGraphicFramePr>
          <p:cNvPr id="2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394499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4696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br>
              <a:rPr lang="en-US" dirty="0"/>
            </a:br>
            <a:r>
              <a:rPr lang="en-US" dirty="0"/>
              <a:t>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Linear decomposition of the </a:t>
            </a:r>
            <a:r>
              <a:rPr lang="en-US" b="1" dirty="0">
                <a:solidFill>
                  <a:schemeClr val="tx2"/>
                </a:solidFill>
              </a:rPr>
              <a:t>inputs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Principal Component Analysis and Singular Value Decomposition</a:t>
            </a:r>
          </a:p>
          <a:p>
            <a:pPr lvl="1"/>
            <a:r>
              <a:rPr lang="en-US" dirty="0"/>
              <a:t>Independent Component Analysis </a:t>
            </a:r>
            <a:r>
              <a:rPr lang="en-US" sz="1200" dirty="0">
                <a:solidFill>
                  <a:srgbClr val="A6A6A6"/>
                </a:solidFill>
              </a:rPr>
              <a:t>[Bell &amp; </a:t>
            </a:r>
            <a:r>
              <a:rPr lang="en-US" sz="1200" dirty="0" err="1">
                <a:solidFill>
                  <a:srgbClr val="A6A6A6"/>
                </a:solidFill>
              </a:rPr>
              <a:t>Sejnowski</a:t>
            </a:r>
            <a:r>
              <a:rPr lang="en-US" sz="1200" dirty="0">
                <a:solidFill>
                  <a:srgbClr val="A6A6A6"/>
                </a:solidFill>
              </a:rPr>
              <a:t>, 1995]</a:t>
            </a:r>
            <a:endParaRPr lang="en-US" dirty="0">
              <a:solidFill>
                <a:srgbClr val="A6A6A6"/>
              </a:solidFill>
            </a:endParaRPr>
          </a:p>
          <a:p>
            <a:pPr lvl="1"/>
            <a:r>
              <a:rPr lang="en-US" b="1" dirty="0"/>
              <a:t>Sparse coding </a:t>
            </a:r>
            <a:r>
              <a:rPr lang="en-US" sz="1200" dirty="0">
                <a:solidFill>
                  <a:srgbClr val="A6A6A6"/>
                </a:solidFill>
              </a:rPr>
              <a:t>[</a:t>
            </a:r>
            <a:r>
              <a:rPr lang="en-US" sz="1200" dirty="0" err="1">
                <a:solidFill>
                  <a:srgbClr val="A6A6A6"/>
                </a:solidFill>
              </a:rPr>
              <a:t>Olshausen</a:t>
            </a:r>
            <a:r>
              <a:rPr lang="en-US" sz="1200" dirty="0">
                <a:solidFill>
                  <a:srgbClr val="A6A6A6"/>
                </a:solidFill>
              </a:rPr>
              <a:t> &amp; Field, 1997]</a:t>
            </a:r>
            <a:endParaRPr lang="en-US" dirty="0">
              <a:solidFill>
                <a:srgbClr val="A6A6A6"/>
              </a:solidFill>
            </a:endParaRP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Fitting a distribution to the </a:t>
            </a:r>
            <a:r>
              <a:rPr lang="en-US" b="1" dirty="0">
                <a:solidFill>
                  <a:srgbClr val="2F5897"/>
                </a:solidFill>
              </a:rPr>
              <a:t>inputs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Mixtures of Gaussians</a:t>
            </a:r>
          </a:p>
          <a:p>
            <a:pPr lvl="1"/>
            <a:r>
              <a:rPr lang="en-US" dirty="0"/>
              <a:t>Use of </a:t>
            </a:r>
            <a:r>
              <a:rPr lang="en-US" b="1" dirty="0"/>
              <a:t>Expectation-Maximization algorithm </a:t>
            </a:r>
            <a:r>
              <a:rPr lang="en-US" sz="1200" dirty="0">
                <a:solidFill>
                  <a:srgbClr val="A6A6A6"/>
                </a:solidFill>
              </a:rPr>
              <a:t>[</a:t>
            </a:r>
            <a:r>
              <a:rPr lang="en-US" sz="1200" dirty="0" err="1">
                <a:solidFill>
                  <a:srgbClr val="A6A6A6"/>
                </a:solidFill>
              </a:rPr>
              <a:t>Dempster</a:t>
            </a:r>
            <a:r>
              <a:rPr lang="en-US" sz="1200" dirty="0">
                <a:solidFill>
                  <a:srgbClr val="A6A6A6"/>
                </a:solidFill>
              </a:rPr>
              <a:t> et al, 1977]</a:t>
            </a:r>
            <a:endParaRPr lang="en-US" b="1" dirty="0">
              <a:solidFill>
                <a:srgbClr val="A6A6A6"/>
              </a:solidFill>
            </a:endParaRP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For text or discrete data:</a:t>
            </a:r>
          </a:p>
          <a:p>
            <a:pPr lvl="1"/>
            <a:r>
              <a:rPr lang="en-US" dirty="0"/>
              <a:t>Latent Semantic Indexing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Deerwester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et al, 1990]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/>
              <a:t>Probabilistic Latent Semantic Indexing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[Hofmann et al, 1999]</a:t>
            </a:r>
            <a:endParaRPr lang="en-US" dirty="0"/>
          </a:p>
          <a:p>
            <a:pPr lvl="1"/>
            <a:r>
              <a:rPr lang="en-US" dirty="0"/>
              <a:t>Latent </a:t>
            </a:r>
            <a:r>
              <a:rPr lang="en-US" dirty="0" err="1"/>
              <a:t>Dirichlet</a:t>
            </a:r>
            <a:r>
              <a:rPr lang="en-US" dirty="0"/>
              <a:t> Allocation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[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Blei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 et al, 2003]</a:t>
            </a:r>
            <a:endParaRPr lang="en-US" dirty="0"/>
          </a:p>
          <a:p>
            <a:pPr lvl="1"/>
            <a:r>
              <a:rPr lang="en-US" b="1" dirty="0"/>
              <a:t>Semantic Hashing</a:t>
            </a:r>
          </a:p>
          <a:p>
            <a:pPr lvl="1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2865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of this tutorial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Study a fundamental building block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for deep learning,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the </a:t>
            </a:r>
            <a:r>
              <a:rPr lang="en-US" b="1" dirty="0">
                <a:solidFill>
                  <a:schemeClr val="tx2"/>
                </a:solidFill>
              </a:rPr>
              <a:t>auto-encoder</a:t>
            </a:r>
          </a:p>
        </p:txBody>
      </p:sp>
    </p:spTree>
    <p:extLst>
      <p:ext uri="{BB962C8B-B14F-4D97-AF65-F5344CB8AC3E}">
        <p14:creationId xmlns:p14="http://schemas.microsoft.com/office/powerpoint/2010/main" val="3474542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/>
              <a:t>Auto-encoder</a:t>
            </a:r>
          </a:p>
          <a:p>
            <a:pPr lvl="1"/>
            <a:r>
              <a:rPr lang="en-US" dirty="0"/>
              <a:t>Architecture</a:t>
            </a:r>
          </a:p>
          <a:p>
            <a:pPr lvl="1"/>
            <a:r>
              <a:rPr lang="en-US" b="1" dirty="0"/>
              <a:t>Inference</a:t>
            </a:r>
            <a:r>
              <a:rPr lang="en-US" dirty="0"/>
              <a:t> and </a:t>
            </a:r>
            <a:r>
              <a:rPr lang="en-US" b="1" dirty="0"/>
              <a:t>learning</a:t>
            </a:r>
          </a:p>
          <a:p>
            <a:pPr lvl="1"/>
            <a:r>
              <a:rPr lang="en-US" dirty="0"/>
              <a:t>Sparse coding</a:t>
            </a:r>
          </a:p>
          <a:p>
            <a:pPr lvl="1"/>
            <a:r>
              <a:rPr lang="en-US" dirty="0"/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Straight Arrow Connector 121"/>
          <p:cNvCxnSpPr>
            <a:stCxn id="101" idx="0"/>
            <a:endCxn id="94" idx="4"/>
          </p:cNvCxnSpPr>
          <p:nvPr/>
        </p:nvCxnSpPr>
        <p:spPr>
          <a:xfrm flipV="1">
            <a:off x="5196177" y="2804980"/>
            <a:ext cx="429078" cy="5410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01" idx="0"/>
            <a:endCxn id="93" idx="3"/>
          </p:cNvCxnSpPr>
          <p:nvPr/>
        </p:nvCxnSpPr>
        <p:spPr>
          <a:xfrm flipV="1">
            <a:off x="5196177" y="2752605"/>
            <a:ext cx="761967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101" idx="0"/>
            <a:endCxn id="95" idx="3"/>
          </p:cNvCxnSpPr>
          <p:nvPr/>
        </p:nvCxnSpPr>
        <p:spPr>
          <a:xfrm flipV="1">
            <a:off x="5196177" y="2752605"/>
            <a:ext cx="1204878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100" idx="0"/>
            <a:endCxn id="95" idx="4"/>
          </p:cNvCxnSpPr>
          <p:nvPr/>
        </p:nvCxnSpPr>
        <p:spPr>
          <a:xfrm flipH="1" flipV="1">
            <a:off x="6507206" y="2794036"/>
            <a:ext cx="459573" cy="5306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100" idx="0"/>
            <a:endCxn id="93" idx="5"/>
          </p:cNvCxnSpPr>
          <p:nvPr/>
        </p:nvCxnSpPr>
        <p:spPr>
          <a:xfrm flipH="1" flipV="1">
            <a:off x="6170446" y="2752605"/>
            <a:ext cx="796333" cy="5720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100" idx="0"/>
            <a:endCxn id="94" idx="5"/>
          </p:cNvCxnSpPr>
          <p:nvPr/>
        </p:nvCxnSpPr>
        <p:spPr>
          <a:xfrm flipH="1" flipV="1">
            <a:off x="5731406" y="2763549"/>
            <a:ext cx="1235373" cy="5611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85" idx="0"/>
            <a:endCxn id="100" idx="3"/>
          </p:cNvCxnSpPr>
          <p:nvPr/>
        </p:nvCxnSpPr>
        <p:spPr>
          <a:xfrm flipV="1">
            <a:off x="6527944" y="3566131"/>
            <a:ext cx="332684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83" idx="0"/>
            <a:endCxn id="100" idx="3"/>
          </p:cNvCxnSpPr>
          <p:nvPr/>
        </p:nvCxnSpPr>
        <p:spPr>
          <a:xfrm flipV="1">
            <a:off x="6085033" y="3566131"/>
            <a:ext cx="775595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84" idx="0"/>
          </p:cNvCxnSpPr>
          <p:nvPr/>
        </p:nvCxnSpPr>
        <p:spPr>
          <a:xfrm flipV="1">
            <a:off x="5645993" y="3587530"/>
            <a:ext cx="1170666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84" idx="0"/>
            <a:endCxn id="101" idx="5"/>
          </p:cNvCxnSpPr>
          <p:nvPr/>
        </p:nvCxnSpPr>
        <p:spPr>
          <a:xfrm flipH="1" flipV="1">
            <a:off x="5302328" y="3587530"/>
            <a:ext cx="343665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83" idx="0"/>
            <a:endCxn id="101" idx="5"/>
          </p:cNvCxnSpPr>
          <p:nvPr/>
        </p:nvCxnSpPr>
        <p:spPr>
          <a:xfrm flipH="1" flipV="1">
            <a:off x="5302328" y="3587530"/>
            <a:ext cx="782705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85" idx="0"/>
            <a:endCxn id="101" idx="5"/>
          </p:cNvCxnSpPr>
          <p:nvPr/>
        </p:nvCxnSpPr>
        <p:spPr>
          <a:xfrm flipH="1" flipV="1">
            <a:off x="5302328" y="3587530"/>
            <a:ext cx="1225616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8663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" name="Rectangle 3"/>
          <p:cNvSpPr/>
          <p:nvPr/>
        </p:nvSpPr>
        <p:spPr>
          <a:xfrm>
            <a:off x="987968" y="4031871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922132"/>
              </p:ext>
            </p:extLst>
          </p:nvPr>
        </p:nvGraphicFramePr>
        <p:xfrm>
          <a:off x="4376341" y="4080908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76341" y="4080908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753299"/>
              </p:ext>
            </p:extLst>
          </p:nvPr>
        </p:nvGraphicFramePr>
        <p:xfrm>
          <a:off x="4405684" y="3285711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05684" y="3285711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749222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= input</a:t>
            </a:r>
          </a:p>
        </p:txBody>
      </p:sp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951681"/>
              </p:ext>
            </p:extLst>
          </p:nvPr>
        </p:nvGraphicFramePr>
        <p:xfrm>
          <a:off x="4101977" y="2447829"/>
          <a:ext cx="9302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6400" imgH="152400" progId="Equation.3">
                  <p:embed/>
                </p:oleObj>
              </mc:Choice>
              <mc:Fallback>
                <p:oleObj name="Equation" r:id="rId6" imgW="406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01977" y="2447829"/>
                        <a:ext cx="930275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>
            <a:stCxn id="9" idx="0"/>
            <a:endCxn id="13" idx="3"/>
          </p:cNvCxnSpPr>
          <p:nvPr/>
        </p:nvCxnSpPr>
        <p:spPr>
          <a:xfrm flipV="1">
            <a:off x="2553156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0" idx="0"/>
            <a:endCxn id="13" idx="5"/>
          </p:cNvCxnSpPr>
          <p:nvPr/>
        </p:nvCxnSpPr>
        <p:spPr>
          <a:xfrm flipH="1" flipV="1">
            <a:off x="3098347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0"/>
            <a:endCxn id="13" idx="4"/>
          </p:cNvCxnSpPr>
          <p:nvPr/>
        </p:nvCxnSpPr>
        <p:spPr>
          <a:xfrm flipV="1">
            <a:off x="2992196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2992196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992196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2659307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226026" y="3980881"/>
            <a:ext cx="1532339" cy="570771"/>
            <a:chOff x="3904521" y="5830355"/>
            <a:chExt cx="1532339" cy="570771"/>
          </a:xfrm>
        </p:grpSpPr>
        <p:sp>
          <p:nvSpPr>
            <p:cNvPr id="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6"/>
          <p:cNvSpPr>
            <a:spLocks/>
          </p:cNvSpPr>
          <p:nvPr/>
        </p:nvSpPr>
        <p:spPr bwMode="auto">
          <a:xfrm>
            <a:off x="2842076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59308" y="3195227"/>
            <a:ext cx="66964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205288" y="2382844"/>
            <a:ext cx="1532339" cy="570771"/>
            <a:chOff x="3904521" y="5830355"/>
            <a:chExt cx="1532339" cy="570771"/>
          </a:xfrm>
        </p:grpSpPr>
        <p:sp>
          <p:nvSpPr>
            <p:cNvPr id="2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4" name="Straight Arrow Connector 63"/>
          <p:cNvCxnSpPr>
            <a:stCxn id="84" idx="0"/>
            <a:endCxn id="89" idx="4"/>
          </p:cNvCxnSpPr>
          <p:nvPr/>
        </p:nvCxnSpPr>
        <p:spPr>
          <a:xfrm flipV="1">
            <a:off x="5645993" y="3617363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84" idx="0"/>
            <a:endCxn id="88" idx="3"/>
          </p:cNvCxnSpPr>
          <p:nvPr/>
        </p:nvCxnSpPr>
        <p:spPr>
          <a:xfrm flipV="1">
            <a:off x="5645993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84" idx="0"/>
            <a:endCxn id="90" idx="3"/>
          </p:cNvCxnSpPr>
          <p:nvPr/>
        </p:nvCxnSpPr>
        <p:spPr>
          <a:xfrm flipV="1">
            <a:off x="5645993" y="3564988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85" idx="0"/>
            <a:endCxn id="90" idx="4"/>
          </p:cNvCxnSpPr>
          <p:nvPr/>
        </p:nvCxnSpPr>
        <p:spPr>
          <a:xfrm flipV="1">
            <a:off x="6527944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85" idx="0"/>
            <a:endCxn id="88" idx="5"/>
          </p:cNvCxnSpPr>
          <p:nvPr/>
        </p:nvCxnSpPr>
        <p:spPr>
          <a:xfrm flipH="1" flipV="1">
            <a:off x="6191184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85" idx="0"/>
            <a:endCxn id="89" idx="5"/>
          </p:cNvCxnSpPr>
          <p:nvPr/>
        </p:nvCxnSpPr>
        <p:spPr>
          <a:xfrm flipH="1" flipV="1">
            <a:off x="5752144" y="3575932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83" idx="0"/>
            <a:endCxn id="88" idx="4"/>
          </p:cNvCxnSpPr>
          <p:nvPr/>
        </p:nvCxnSpPr>
        <p:spPr>
          <a:xfrm flipV="1">
            <a:off x="6085033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83" idx="0"/>
            <a:endCxn id="90" idx="3"/>
          </p:cNvCxnSpPr>
          <p:nvPr/>
        </p:nvCxnSpPr>
        <p:spPr>
          <a:xfrm flipV="1">
            <a:off x="6085033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83" idx="0"/>
            <a:endCxn id="89" idx="5"/>
          </p:cNvCxnSpPr>
          <p:nvPr/>
        </p:nvCxnSpPr>
        <p:spPr>
          <a:xfrm flipH="1" flipV="1">
            <a:off x="5752144" y="3575932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5645993" y="2804980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5645993" y="2752605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5645993" y="2752605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6527944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6191184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5752144" y="2763549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6085033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6085033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5752144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5318863" y="3980881"/>
            <a:ext cx="1532339" cy="570771"/>
            <a:chOff x="3904521" y="5830355"/>
            <a:chExt cx="1532339" cy="570771"/>
          </a:xfrm>
        </p:grpSpPr>
        <p:sp>
          <p:nvSpPr>
            <p:cNvPr id="8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Oval 16"/>
          <p:cNvSpPr>
            <a:spLocks/>
          </p:cNvSpPr>
          <p:nvPr/>
        </p:nvSpPr>
        <p:spPr bwMode="auto">
          <a:xfrm>
            <a:off x="5934913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9" name="Oval 16"/>
          <p:cNvSpPr>
            <a:spLocks/>
          </p:cNvSpPr>
          <p:nvPr/>
        </p:nvSpPr>
        <p:spPr bwMode="auto">
          <a:xfrm>
            <a:off x="5495873" y="3334452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0" name="Oval 16"/>
          <p:cNvSpPr>
            <a:spLocks/>
          </p:cNvSpPr>
          <p:nvPr/>
        </p:nvSpPr>
        <p:spPr bwMode="auto">
          <a:xfrm>
            <a:off x="6377824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900729" y="3195227"/>
            <a:ext cx="239498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5298125" y="2382844"/>
            <a:ext cx="1532339" cy="570771"/>
            <a:chOff x="3904521" y="5830355"/>
            <a:chExt cx="1532339" cy="570771"/>
          </a:xfrm>
        </p:grpSpPr>
        <p:sp>
          <p:nvSpPr>
            <p:cNvPr id="9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295716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98" name="Rectangle 97"/>
          <p:cNvSpPr/>
          <p:nvPr/>
        </p:nvSpPr>
        <p:spPr>
          <a:xfrm>
            <a:off x="7295716" y="4025684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100" name="Oval 16"/>
          <p:cNvSpPr>
            <a:spLocks/>
          </p:cNvSpPr>
          <p:nvPr/>
        </p:nvSpPr>
        <p:spPr bwMode="auto">
          <a:xfrm>
            <a:off x="6816659" y="3324651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" name="Oval 16"/>
          <p:cNvSpPr>
            <a:spLocks/>
          </p:cNvSpPr>
          <p:nvPr/>
        </p:nvSpPr>
        <p:spPr bwMode="auto">
          <a:xfrm>
            <a:off x="5046057" y="3346050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2" name="TextBox 141"/>
          <p:cNvSpPr txBox="1"/>
          <p:nvPr/>
        </p:nvSpPr>
        <p:spPr>
          <a:xfrm>
            <a:off x="1608257" y="4937994"/>
            <a:ext cx="27678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+mj-lt"/>
              </a:rPr>
              <a:t>“Bottleneck” code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Century Gothic"/>
              </a:rPr>
              <a:t>i.e., low-dimensional,</a:t>
            </a:r>
            <a:br>
              <a:rPr lang="en-US" sz="2000" dirty="0">
                <a:solidFill>
                  <a:srgbClr val="008000"/>
                </a:solidFill>
                <a:latin typeface="Century Gothic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typically dense,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592785" y="4937994"/>
            <a:ext cx="29752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+mj-lt"/>
              </a:rPr>
              <a:t>“</a:t>
            </a:r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” 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i.e., high-dimensional,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always sparse,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87" name="Rectangle 86"/>
          <p:cNvSpPr/>
          <p:nvPr/>
        </p:nvSpPr>
        <p:spPr>
          <a:xfrm>
            <a:off x="7295716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>
                <a:solidFill>
                  <a:schemeClr val="tx2"/>
                </a:solidFill>
                <a:latin typeface="Century Gothic"/>
              </a:rPr>
              <a:t>= input</a:t>
            </a:r>
          </a:p>
        </p:txBody>
      </p:sp>
    </p:spTree>
    <p:extLst>
      <p:ext uri="{BB962C8B-B14F-4D97-AF65-F5344CB8AC3E}">
        <p14:creationId xmlns:p14="http://schemas.microsoft.com/office/powerpoint/2010/main" val="221176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694316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84200" imgH="304800" progId="Equation.3">
                  <p:embed/>
                </p:oleObj>
              </mc:Choice>
              <mc:Fallback>
                <p:oleObj name="Equation" r:id="rId2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8971" y="3326842"/>
            <a:ext cx="135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“energy”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89883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52500" imgH="266700" progId="Equation.3">
                  <p:embed/>
                </p:oleObj>
              </mc:Choice>
              <mc:Fallback>
                <p:oleObj name="Equation" r:id="rId4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600776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96900" imgH="304800" progId="Equation.3">
                  <p:embed/>
                </p:oleObj>
              </mc:Choice>
              <mc:Fallback>
                <p:oleObj name="Equation" r:id="rId6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325735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65200" imgH="266700" progId="Equation.3">
                  <p:embed/>
                </p:oleObj>
              </mc:Choice>
              <mc:Fallback>
                <p:oleObj name="Equation" r:id="rId8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“energy”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5100" imgH="152400" progId="Equation.3">
                  <p:embed/>
                </p:oleObj>
              </mc:Choice>
              <mc:Fallback>
                <p:oleObj name="Equation" r:id="rId10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18061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2400" imgH="152400" progId="Equation.3">
                  <p:embed/>
                </p:oleObj>
              </mc:Choice>
              <mc:Fallback>
                <p:oleObj name="Equation" r:id="rId1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7767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510698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0700" imgH="342900" progId="Equation.3">
                  <p:embed/>
                </p:oleObj>
              </mc:Choice>
              <mc:Fallback>
                <p:oleObj name="Equation" r:id="rId2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547936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6100" imgH="342900" progId="Equation.3">
                  <p:embed/>
                </p:oleObj>
              </mc:Choice>
              <mc:Fallback>
                <p:oleObj name="Equation" r:id="rId4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energy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086120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5100" imgH="152400" progId="Equation.3">
                  <p:embed/>
                </p:oleObj>
              </mc:Choice>
              <mc:Fallback>
                <p:oleObj name="Equation" r:id="rId6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18668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400" imgH="152400" progId="Equation.3">
                  <p:embed/>
                </p:oleObj>
              </mc:Choice>
              <mc:Fallback>
                <p:oleObj name="Equation" r:id="rId8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41348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52500" imgH="266700" progId="Equation.3">
                  <p:embed/>
                </p:oleObj>
              </mc:Choice>
              <mc:Fallback>
                <p:oleObj name="Equation" r:id="rId10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547739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65200" imgH="266700" progId="Equation.3">
                  <p:embed/>
                </p:oleObj>
              </mc:Choice>
              <mc:Fallback>
                <p:oleObj name="Equation" r:id="rId12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7349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Review of </a:t>
            </a:r>
            <a:br>
              <a:rPr lang="en-US" dirty="0"/>
            </a:br>
            <a:r>
              <a:rPr lang="en-US" dirty="0"/>
              <a:t>auto-encoders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2999"/>
            <a:ext cx="6400800" cy="160866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Piotr Mirowski</a:t>
            </a:r>
            <a:r>
              <a:rPr lang="en-US" dirty="0"/>
              <a:t>, Microsoft Bing London</a:t>
            </a:r>
            <a:br>
              <a:rPr lang="en-US" dirty="0"/>
            </a:br>
            <a:r>
              <a:rPr lang="en-US" dirty="0"/>
              <a:t>(Dirk </a:t>
            </a:r>
            <a:r>
              <a:rPr lang="en-US" dirty="0" err="1"/>
              <a:t>Gorissen</a:t>
            </a:r>
            <a:r>
              <a:rPr lang="en-US" dirty="0"/>
              <a:t>)</a:t>
            </a:r>
          </a:p>
          <a:p>
            <a:r>
              <a:rPr lang="en-US" dirty="0"/>
              <a:t>Computational Intelligence </a:t>
            </a:r>
            <a:r>
              <a:rPr lang="en-US" b="1" dirty="0" err="1"/>
              <a:t>Unconference</a:t>
            </a:r>
            <a:r>
              <a:rPr lang="en-US" dirty="0"/>
              <a:t>, 26 July 2014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7170" t="28704" r="7079" b="33635"/>
          <a:stretch/>
        </p:blipFill>
        <p:spPr>
          <a:xfrm>
            <a:off x="685800" y="609601"/>
            <a:ext cx="4289318" cy="154527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343474" y="609601"/>
            <a:ext cx="3563799" cy="2712650"/>
            <a:chOff x="457200" y="1756335"/>
            <a:chExt cx="7161707" cy="5140687"/>
          </a:xfrm>
        </p:grpSpPr>
        <p:sp>
          <p:nvSpPr>
            <p:cNvPr id="11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2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3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4" name="Elbow Connector 13"/>
            <p:cNvCxnSpPr>
              <a:stCxn id="11" idx="0"/>
              <a:endCxn id="12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>
              <a:stCxn id="43" idx="1"/>
              <a:endCxn id="11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>
              <a:stCxn id="39" idx="2"/>
              <a:endCxn id="12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21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2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3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4" name="Elbow Connector 23"/>
            <p:cNvCxnSpPr>
              <a:stCxn id="43" idx="3"/>
              <a:endCxn id="22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/>
            <p:cNvCxnSpPr>
              <a:stCxn id="39" idx="3"/>
              <a:endCxn id="21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stCxn id="21" idx="2"/>
              <a:endCxn id="22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9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30" name="Elbow Connector 29"/>
            <p:cNvCxnSpPr>
              <a:stCxn id="39" idx="1"/>
              <a:endCxn id="29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3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532094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3749786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" name="Group 3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4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6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2386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/>
              <a:t>loss function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635003"/>
              </p:ext>
            </p:extLst>
          </p:nvPr>
        </p:nvGraphicFramePr>
        <p:xfrm>
          <a:off x="354013" y="2344738"/>
          <a:ext cx="8432800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52900" imgH="304800" progId="Equation.3">
                  <p:embed/>
                </p:oleObj>
              </mc:Choice>
              <mc:Fallback>
                <p:oleObj name="Equation" r:id="rId2" imgW="4152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4013" y="2344738"/>
                        <a:ext cx="8432800" cy="620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436353"/>
              </p:ext>
            </p:extLst>
          </p:nvPr>
        </p:nvGraphicFramePr>
        <p:xfrm>
          <a:off x="354013" y="4359275"/>
          <a:ext cx="84836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78300" imgH="457200" progId="Equation.3">
                  <p:embed/>
                </p:oleObj>
              </mc:Choice>
              <mc:Fallback>
                <p:oleObj name="Equation" r:id="rId4" imgW="4178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4013" y="4359275"/>
                        <a:ext cx="8483600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56656" y="2922798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8000"/>
                </a:solidFill>
                <a:latin typeface="+mj-lt"/>
              </a:rPr>
              <a:t>Encoding energy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8102" y="2922798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2F5897"/>
                </a:solidFill>
                <a:latin typeface="+mj-lt"/>
              </a:rPr>
              <a:t>Decoding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7856" y="5091435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8000"/>
                </a:solidFill>
                <a:latin typeface="+mj-lt"/>
              </a:rPr>
              <a:t>Encoding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78102" y="5091789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2F5897"/>
                </a:solidFill>
                <a:latin typeface="+mj-lt"/>
              </a:rPr>
              <a:t>Decoding 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9192" y="1934697"/>
            <a:ext cx="2303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For one sample </a:t>
            </a:r>
            <a:r>
              <a:rPr lang="en-US" sz="2000" i="1" dirty="0">
                <a:latin typeface="+mj-lt"/>
              </a:rPr>
              <a:t>t</a:t>
            </a:r>
            <a:endParaRPr lang="en-US" sz="2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9192" y="4028725"/>
            <a:ext cx="2162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For all </a:t>
            </a:r>
            <a:r>
              <a:rPr lang="en-US" sz="2000" i="1" dirty="0">
                <a:latin typeface="+mj-lt"/>
              </a:rPr>
              <a:t>T</a:t>
            </a:r>
            <a:r>
              <a:rPr lang="en-US" sz="2000" dirty="0">
                <a:latin typeface="+mj-lt"/>
              </a:rPr>
              <a:t> samples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5814" y="6048031"/>
            <a:ext cx="3777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</a:rPr>
              <a:t>How do we get the 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codes Z</a:t>
            </a:r>
            <a:r>
              <a:rPr lang="en-US" sz="2000" b="1" dirty="0">
                <a:latin typeface="+mj-lt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0081" y="3202675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</a:rPr>
              <a:t>coefficient of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</a:rPr>
              <a:t>the encoder error</a:t>
            </a:r>
            <a:endParaRPr lang="en-US" sz="1200" dirty="0"/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V="1">
            <a:off x="2131856" y="2822223"/>
            <a:ext cx="485231" cy="3804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56656" y="6448141"/>
            <a:ext cx="3317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+mj-lt"/>
              </a:rPr>
              <a:t>We note 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W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={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34046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 and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>
                <a:solidFill>
                  <a:srgbClr val="758085"/>
                </a:solidFill>
              </a:rPr>
              <a:t> </a:t>
            </a:r>
            <a:r>
              <a:rPr lang="en-US" dirty="0"/>
              <a:t>in auto-encoders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263544"/>
              </p:ext>
            </p:extLst>
          </p:nvPr>
        </p:nvGraphicFramePr>
        <p:xfrm>
          <a:off x="2319867" y="3045619"/>
          <a:ext cx="30432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98600" imgH="266700" progId="Equation.3">
                  <p:embed/>
                </p:oleObj>
              </mc:Choice>
              <mc:Fallback>
                <p:oleObj name="Equation" r:id="rId2" imgW="1498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19867" y="3045619"/>
                        <a:ext cx="3043238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506228"/>
              </p:ext>
            </p:extLst>
          </p:nvPr>
        </p:nvGraphicFramePr>
        <p:xfrm>
          <a:off x="2319867" y="5073298"/>
          <a:ext cx="3171825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62100" imgH="279400" progId="Equation.3">
                  <p:embed/>
                </p:oleObj>
              </mc:Choice>
              <mc:Fallback>
                <p:oleObj name="Equation" r:id="rId4" imgW="15621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19867" y="5073298"/>
                        <a:ext cx="3171825" cy="569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367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Learn</a:t>
            </a:r>
            <a:r>
              <a:rPr lang="en-US" sz="2000" dirty="0">
                <a:latin typeface="+mj-lt"/>
              </a:rPr>
              <a:t>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>
                <a:latin typeface="+mj-lt"/>
              </a:rPr>
              <a:t> (weights)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of the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>
                <a:solidFill>
                  <a:schemeClr val="tx2"/>
                </a:solidFill>
                <a:latin typeface="+mj-lt"/>
              </a:rPr>
            </a:br>
            <a:r>
              <a:rPr lang="en-US" sz="2000" dirty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codes 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2800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A6A6A6"/>
                </a:solidFill>
                <a:latin typeface="+mj-lt"/>
              </a:rPr>
              <a:t>Infer</a:t>
            </a:r>
            <a:r>
              <a:rPr lang="en-US" sz="20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000" dirty="0">
                <a:latin typeface="+mj-lt"/>
              </a:rPr>
              <a:t>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codes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 Z</a:t>
            </a:r>
            <a:r>
              <a:rPr lang="en-US" sz="2000" dirty="0"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given the current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model parameters </a:t>
            </a:r>
            <a:r>
              <a:rPr lang="en-US" sz="2000" b="1" dirty="0">
                <a:latin typeface="+mj-lt"/>
              </a:rPr>
              <a:t>W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52774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Century Gothic"/>
              </a:rPr>
              <a:t>Relationship to Expectation-Maximization</a:t>
            </a:r>
            <a:br>
              <a:rPr lang="en-US" sz="2000" dirty="0">
                <a:solidFill>
                  <a:srgbClr val="A6A6A6"/>
                </a:solidFill>
                <a:latin typeface="Century Gothic"/>
              </a:rPr>
            </a:br>
            <a:r>
              <a:rPr lang="en-US" sz="2000" dirty="0">
                <a:solidFill>
                  <a:srgbClr val="A6A6A6"/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8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56" y="0"/>
            <a:ext cx="8748888" cy="16002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 and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/>
              <a:t>: stochastic gradient descent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5397"/>
              </p:ext>
            </p:extLst>
          </p:nvPr>
        </p:nvGraphicFramePr>
        <p:xfrm>
          <a:off x="2351088" y="3219978"/>
          <a:ext cx="3995737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68500" imgH="304800" progId="Equation.3">
                  <p:embed/>
                </p:oleObj>
              </mc:Choice>
              <mc:Fallback>
                <p:oleObj name="Equation" r:id="rId2" imgW="1968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51088" y="3219978"/>
                        <a:ext cx="3995737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361166"/>
              </p:ext>
            </p:extLst>
          </p:nvPr>
        </p:nvGraphicFramePr>
        <p:xfrm>
          <a:off x="2351088" y="5244393"/>
          <a:ext cx="45656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47900" imgH="292100" progId="Equation.3">
                  <p:embed/>
                </p:oleObj>
              </mc:Choice>
              <mc:Fallback>
                <p:oleObj name="Equation" r:id="rId4" imgW="22479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51088" y="5244393"/>
                        <a:ext cx="456565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0099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Take a gradient descent step</a:t>
            </a:r>
            <a:br>
              <a:rPr lang="en-US" sz="2000" b="1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latin typeface="+mj-lt"/>
              </a:rPr>
              <a:t>on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>
                <a:latin typeface="+mj-lt"/>
              </a:rPr>
              <a:t> (weights)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of the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>
                <a:solidFill>
                  <a:schemeClr val="tx2"/>
                </a:solidFill>
                <a:latin typeface="+mj-lt"/>
              </a:rPr>
            </a:br>
            <a:r>
              <a:rPr lang="en-US" sz="2000" dirty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codes 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37649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A6A6A6"/>
                </a:solidFill>
                <a:latin typeface="+mj-lt"/>
              </a:rPr>
              <a:t>Iterated gradient descent (?)</a:t>
            </a:r>
            <a:br>
              <a:rPr lang="en-US" sz="2000" b="1" dirty="0">
                <a:solidFill>
                  <a:srgbClr val="A6A6A6"/>
                </a:solidFill>
                <a:latin typeface="+mj-lt"/>
              </a:rPr>
            </a:br>
            <a:r>
              <a:rPr lang="en-US" sz="2000" dirty="0">
                <a:latin typeface="+mj-lt"/>
              </a:rPr>
              <a:t>on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000" i="1" dirty="0">
                <a:solidFill>
                  <a:srgbClr val="008000"/>
                </a:solidFill>
                <a:latin typeface="+mj-lt"/>
              </a:rPr>
              <a:t>Z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(</a:t>
            </a:r>
            <a:r>
              <a:rPr lang="en-US" sz="2000" i="1" dirty="0">
                <a:solidFill>
                  <a:srgbClr val="008000"/>
                </a:solidFill>
                <a:latin typeface="+mj-lt"/>
              </a:rPr>
              <a:t>t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)</a:t>
            </a:r>
            <a:r>
              <a:rPr lang="en-US" sz="2000" dirty="0"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given the current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model parameters </a:t>
            </a:r>
            <a:r>
              <a:rPr lang="en-US" sz="2000" b="1" dirty="0">
                <a:latin typeface="+mj-lt"/>
              </a:rPr>
              <a:t>W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4587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Relationship to Generalized EM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27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628033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0700" imgH="342900" progId="Equation.3">
                  <p:embed/>
                </p:oleObj>
              </mc:Choice>
              <mc:Fallback>
                <p:oleObj name="Equation" r:id="rId2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163384"/>
              </p:ext>
            </p:extLst>
          </p:nvPr>
        </p:nvGraphicFramePr>
        <p:xfrm>
          <a:off x="2276475" y="4529138"/>
          <a:ext cx="170338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38200" imgH="254000" progId="Equation.3">
                  <p:embed/>
                </p:oleObj>
              </mc:Choice>
              <mc:Fallback>
                <p:oleObj name="Equation" r:id="rId4" imgW="838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76475" y="4529138"/>
                        <a:ext cx="1703388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996641"/>
              </p:ext>
            </p:extLst>
          </p:nvPr>
        </p:nvGraphicFramePr>
        <p:xfrm>
          <a:off x="5643563" y="4618918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46100" imgH="342900" progId="Equation.3">
                  <p:embed/>
                </p:oleObj>
              </mc:Choice>
              <mc:Fallback>
                <p:oleObj name="Equation" r:id="rId6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43563" y="4618918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8881"/>
              </p:ext>
            </p:extLst>
          </p:nvPr>
        </p:nvGraphicFramePr>
        <p:xfrm>
          <a:off x="5043488" y="3063875"/>
          <a:ext cx="237490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68400" imgH="647700" progId="Equation.3">
                  <p:embed/>
                </p:oleObj>
              </mc:Choice>
              <mc:Fallback>
                <p:oleObj name="Equation" r:id="rId8" imgW="11684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43488" y="3063875"/>
                        <a:ext cx="2374900" cy="131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energy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490048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5100" imgH="152400" progId="Equation.3">
                  <p:embed/>
                </p:oleObj>
              </mc:Choice>
              <mc:Fallback>
                <p:oleObj name="Equation" r:id="rId10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5530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2400" imgH="152400" progId="Equation.3">
                  <p:embed/>
                </p:oleObj>
              </mc:Choice>
              <mc:Fallback>
                <p:oleObj name="Equation" r:id="rId1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305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 </a:t>
            </a:r>
            <a:r>
              <a:rPr lang="en-US" dirty="0" err="1"/>
              <a:t>fprop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388142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388777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4293382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233028" y="4205930"/>
            <a:ext cx="332947" cy="3175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97915" y="5189439"/>
            <a:ext cx="1506607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401089" y="2254644"/>
            <a:ext cx="1503432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20585" y="3049763"/>
            <a:ext cx="3770637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20583" y="4655363"/>
            <a:ext cx="377063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0" y="2857788"/>
            <a:ext cx="4139745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69043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69044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758162" y="4507620"/>
            <a:ext cx="295485" cy="1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10884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675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5116052" y="3124921"/>
            <a:ext cx="35425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[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] = …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Module_Decode_FProp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z)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Apply the logistic to the code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1 ./ (1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exp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(-z));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Linear decoding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1574" y="4380376"/>
            <a:ext cx="3797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…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Module_Encode_FProp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Compute the linear encoding activation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x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(z,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zDiff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z;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sum(zDiff.^2);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09262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x;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sum(xDiff.^2);</a:t>
            </a:r>
          </a:p>
        </p:txBody>
      </p:sp>
    </p:spTree>
    <p:extLst>
      <p:ext uri="{BB962C8B-B14F-4D97-AF65-F5344CB8AC3E}">
        <p14:creationId xmlns:p14="http://schemas.microsoft.com/office/powerpoint/2010/main" val="3223581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89977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691363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260441"/>
              </p:ext>
            </p:extLst>
          </p:nvPr>
        </p:nvGraphicFramePr>
        <p:xfrm>
          <a:off x="5167313" y="4656138"/>
          <a:ext cx="21431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19200" imgH="406400" progId="Equation.3">
                  <p:embed/>
                </p:oleObj>
              </mc:Choice>
              <mc:Fallback>
                <p:oleObj name="Equation" r:id="rId6" imgW="1219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67313" y="4656138"/>
                        <a:ext cx="2143125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997601"/>
              </p:ext>
            </p:extLst>
          </p:nvPr>
        </p:nvGraphicFramePr>
        <p:xfrm>
          <a:off x="5266398" y="3051890"/>
          <a:ext cx="2042029" cy="130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57300" imgH="850900" progId="Equation.3">
                  <p:embed/>
                </p:oleObj>
              </mc:Choice>
              <mc:Fallback>
                <p:oleObj name="Equation" r:id="rId8" imgW="1257300" imgH="850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66398" y="3051890"/>
                        <a:ext cx="2042029" cy="1307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613106"/>
              </p:ext>
            </p:extLst>
          </p:nvPr>
        </p:nvGraphicFramePr>
        <p:xfrm>
          <a:off x="6723062" y="1827241"/>
          <a:ext cx="1963738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17600" imgH="431800" progId="Equation.3">
                  <p:embed/>
                </p:oleObj>
              </mc:Choice>
              <mc:Fallback>
                <p:oleObj name="Equation" r:id="rId10" imgW="1117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723062" y="1827241"/>
                        <a:ext cx="1963738" cy="71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381537"/>
              </p:ext>
            </p:extLst>
          </p:nvPr>
        </p:nvGraphicFramePr>
        <p:xfrm>
          <a:off x="2073275" y="3313113"/>
          <a:ext cx="22764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95400" imgH="406400" progId="Equation.3">
                  <p:embed/>
                </p:oleObj>
              </mc:Choice>
              <mc:Fallback>
                <p:oleObj name="Equation" r:id="rId12" imgW="1295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73275" y="3313113"/>
                        <a:ext cx="22764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948113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2753835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2753835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3231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1667645" y="4207517"/>
            <a:ext cx="332947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1834119" y="5189439"/>
            <a:ext cx="2070403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1834119" y="2254644"/>
            <a:ext cx="2070403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081531" y="3049763"/>
            <a:ext cx="4709691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081531" y="4655363"/>
            <a:ext cx="4709692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3904522" y="2857788"/>
            <a:ext cx="505603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999517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999517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288635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40009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400" imgH="152400" progId="Equation.3">
                  <p:embed/>
                </p:oleObj>
              </mc:Choice>
              <mc:Fallback>
                <p:oleObj name="Equation" r:id="rId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128280" y="3082588"/>
            <a:ext cx="45585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Module_Decode_BackProp_Codes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activations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latent codes</a:t>
            </a:r>
            <a:br>
              <a:rPr lang="en-US" sz="1100" dirty="0">
                <a:solidFill>
                  <a:srgbClr val="228B22"/>
                </a:solidFill>
                <a:latin typeface="Courier"/>
              </a:rPr>
            </a:br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= 1 ./ (1 +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exp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(-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))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(1 -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);</a:t>
            </a:r>
          </a:p>
          <a:p>
            <a:endParaRPr lang="en-US" sz="1100" dirty="0"/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Add the gradient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the encoder's outputs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10485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Gradient of the loss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</a:t>
            </a:r>
            <a:b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the decoder prediction</a:t>
            </a:r>
          </a:p>
          <a:p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x_star</a:t>
            </a:r>
            <a:r>
              <a:rPr lang="en-US" sz="1100" dirty="0">
                <a:latin typeface="Courier"/>
                <a:cs typeface="Courier"/>
              </a:rPr>
              <a:t> - x;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044606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5100" imgH="152400" progId="Equation.3">
                  <p:embed/>
                </p:oleObj>
              </mc:Choice>
              <mc:Fallback>
                <p:oleObj name="Equation" r:id="rId4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2131050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inference</a:t>
            </a:r>
            <a:br>
              <a:rPr lang="en-US" dirty="0"/>
            </a:br>
            <a:r>
              <a:rPr lang="en-US" dirty="0"/>
              <a:t>in the auto-encoder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39890" y="1786467"/>
            <a:ext cx="688622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  <a:cs typeface="Courier"/>
              </a:rPr>
              <a:t>function</a:t>
            </a:r>
            <a:r>
              <a:rPr lang="en-US" sz="1100" dirty="0">
                <a:latin typeface="Courier"/>
                <a:cs typeface="Courier"/>
              </a:rPr>
              <a:t> [</a:t>
            </a:r>
            <a:r>
              <a:rPr lang="en-US" sz="1100" dirty="0" err="1">
                <a:latin typeface="Courier"/>
                <a:cs typeface="Courier"/>
              </a:rPr>
              <a:t>z_star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loss_star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] = </a:t>
            </a:r>
            <a:r>
              <a:rPr lang="en-US" sz="1100" b="1" dirty="0" err="1">
                <a:latin typeface="Courier"/>
                <a:cs typeface="Courier"/>
              </a:rPr>
              <a:t>Layer_Infer</a:t>
            </a:r>
            <a:r>
              <a:rPr lang="en-US" sz="1100" dirty="0">
                <a:latin typeface="Courier"/>
                <a:cs typeface="Courier"/>
              </a:rPr>
              <a:t>(model, x,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Encode the current input and initialize the latent code</a:t>
            </a:r>
          </a:p>
          <a:p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Module_Encode_FProp</a:t>
            </a:r>
            <a:r>
              <a:rPr lang="en-US" sz="1100" dirty="0">
                <a:latin typeface="Courier"/>
                <a:cs typeface="Courier"/>
              </a:rPr>
              <a:t>(model, x,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Decode the current latent code</a:t>
            </a:r>
          </a:p>
          <a:p>
            <a:r>
              <a:rPr lang="en-US" sz="1100" dirty="0">
                <a:latin typeface="Courier"/>
                <a:cs typeface="Courier"/>
              </a:rPr>
              <a:t>[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a_hat</a:t>
            </a:r>
            <a:r>
              <a:rPr lang="en-US" sz="1100" dirty="0">
                <a:latin typeface="Courier"/>
                <a:cs typeface="Courier"/>
              </a:rPr>
              <a:t>] = </a:t>
            </a:r>
            <a:r>
              <a:rPr lang="en-US" sz="1100" b="1" dirty="0" err="1">
                <a:latin typeface="Courier"/>
                <a:cs typeface="Courier"/>
              </a:rPr>
              <a:t>Module_Decode_FProp</a:t>
            </a:r>
            <a:r>
              <a:rPr lang="en-US" sz="1100" dirty="0">
                <a:latin typeface="Courier"/>
                <a:cs typeface="Courier"/>
              </a:rPr>
              <a:t>(model,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Compute the current loss term due to decoding (encoding loss is 0)</a:t>
            </a:r>
          </a:p>
          <a:p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Loss_Gaussian</a:t>
            </a:r>
            <a:r>
              <a:rPr lang="en-US" sz="1100" dirty="0">
                <a:latin typeface="Courier"/>
                <a:cs typeface="Courier"/>
              </a:rPr>
              <a:t>(x, 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Relaxation on the latent code: loop until convergence</a:t>
            </a:r>
          </a:p>
          <a:p>
            <a:r>
              <a:rPr lang="en-US" sz="1100" dirty="0" err="1">
                <a:latin typeface="Courier"/>
                <a:cs typeface="Courier"/>
              </a:rPr>
              <a:t>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a_star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a_hat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z_star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loss_star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;</a:t>
            </a:r>
          </a:p>
          <a:p>
            <a:r>
              <a:rPr lang="en-US" sz="1100" dirty="0">
                <a:latin typeface="Courier"/>
                <a:cs typeface="Courier"/>
              </a:rPr>
              <a:t>while (true)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Gradient of the loss function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 decoder prediction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x_star</a:t>
            </a:r>
            <a:r>
              <a:rPr lang="en-US" sz="1100" b="1" dirty="0">
                <a:latin typeface="Courier"/>
                <a:cs typeface="Courier"/>
              </a:rPr>
              <a:t> - x</a:t>
            </a:r>
            <a:r>
              <a:rPr lang="en-US" sz="1100" dirty="0">
                <a:latin typeface="Courier"/>
                <a:cs typeface="Courier"/>
              </a:rPr>
              <a:t>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Back-propagate the gradient of the loss onto the codes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Module_Decode_BackProp_Codes</a:t>
            </a:r>
            <a:r>
              <a:rPr lang="en-US" sz="1100" dirty="0">
                <a:latin typeface="Courier"/>
                <a:cs typeface="Courier"/>
              </a:rPr>
              <a:t>(model, </a:t>
            </a:r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a_star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Add the gradient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 the encoder's outputs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+ </a:t>
            </a:r>
            <a:r>
              <a:rPr lang="en-US" sz="1100" dirty="0" err="1">
                <a:latin typeface="Courier"/>
                <a:cs typeface="Courier"/>
              </a:rPr>
              <a:t>params.alpha_c</a:t>
            </a:r>
            <a:r>
              <a:rPr lang="en-US" sz="1100" dirty="0">
                <a:latin typeface="Courier"/>
                <a:cs typeface="Courier"/>
              </a:rPr>
              <a:t> * (</a:t>
            </a:r>
            <a:r>
              <a:rPr lang="en-US" sz="1100" b="1" dirty="0" err="1">
                <a:latin typeface="Courier"/>
                <a:cs typeface="Courier"/>
              </a:rPr>
              <a:t>z_star</a:t>
            </a:r>
            <a:r>
              <a:rPr lang="en-US" sz="1100" b="1" dirty="0">
                <a:latin typeface="Courier"/>
                <a:cs typeface="Courier"/>
              </a:rPr>
              <a:t> - </a:t>
            </a:r>
            <a:r>
              <a:rPr lang="en-US" sz="1100" b="1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Perform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one step of gradient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descent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on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codes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 =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 - </a:t>
            </a:r>
            <a:r>
              <a:rPr lang="pl-PL" sz="1100" dirty="0" err="1">
                <a:latin typeface="Courier"/>
                <a:cs typeface="Courier"/>
              </a:rPr>
              <a:t>params.eta_z</a:t>
            </a:r>
            <a:r>
              <a:rPr lang="pl-PL" sz="1100" dirty="0">
                <a:latin typeface="Courier"/>
                <a:cs typeface="Courier"/>
              </a:rPr>
              <a:t> * </a:t>
            </a:r>
            <a:r>
              <a:rPr lang="pl-PL" sz="1100" dirty="0" err="1">
                <a:latin typeface="Courier"/>
                <a:cs typeface="Courier"/>
              </a:rPr>
              <a:t>dL_dz</a:t>
            </a:r>
            <a:r>
              <a:rPr lang="pl-PL" sz="1100" dirty="0">
                <a:latin typeface="Courier"/>
                <a:cs typeface="Courier"/>
              </a:rPr>
              <a:t>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Decode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latent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code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[</a:t>
            </a:r>
            <a:r>
              <a:rPr lang="pl-PL" sz="1100" dirty="0" err="1">
                <a:latin typeface="Courier"/>
                <a:cs typeface="Courier"/>
              </a:rPr>
              <a:t>x_star</a:t>
            </a:r>
            <a:r>
              <a:rPr lang="pl-PL" sz="1100" dirty="0">
                <a:latin typeface="Courier"/>
                <a:cs typeface="Courier"/>
              </a:rPr>
              <a:t>, </a:t>
            </a:r>
            <a:r>
              <a:rPr lang="pl-PL" sz="1100" dirty="0" err="1">
                <a:latin typeface="Courier"/>
                <a:cs typeface="Courier"/>
              </a:rPr>
              <a:t>a_star</a:t>
            </a:r>
            <a:r>
              <a:rPr lang="pl-PL" sz="1100" dirty="0">
                <a:latin typeface="Courier"/>
                <a:cs typeface="Courier"/>
              </a:rPr>
              <a:t>] = </a:t>
            </a:r>
            <a:r>
              <a:rPr lang="pl-PL" sz="1100" b="1" dirty="0" err="1">
                <a:latin typeface="Courier"/>
                <a:cs typeface="Courier"/>
              </a:rPr>
              <a:t>Module_Decode_FProp</a:t>
            </a:r>
            <a:r>
              <a:rPr lang="pl-PL" sz="1100" dirty="0">
                <a:latin typeface="Courier"/>
                <a:cs typeface="Courier"/>
              </a:rPr>
              <a:t>(model,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Compute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loss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and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convergence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</a:t>
            </a:r>
            <a:r>
              <a:rPr lang="pl-PL" sz="1100" dirty="0" err="1">
                <a:latin typeface="Courier"/>
                <a:cs typeface="Courier"/>
              </a:rPr>
              <a:t>loss_star</a:t>
            </a:r>
            <a:r>
              <a:rPr lang="pl-PL" sz="1100" dirty="0">
                <a:latin typeface="Courier"/>
                <a:cs typeface="Courier"/>
              </a:rPr>
              <a:t> = </a:t>
            </a:r>
            <a:r>
              <a:rPr lang="pl-PL" sz="1100" b="1" dirty="0" err="1">
                <a:latin typeface="Courier"/>
                <a:cs typeface="Courier"/>
              </a:rPr>
              <a:t>Loss_Gaussian</a:t>
            </a:r>
            <a:r>
              <a:rPr lang="pl-PL" sz="1100" dirty="0">
                <a:latin typeface="Courier"/>
                <a:cs typeface="Courier"/>
              </a:rPr>
              <a:t>(x, </a:t>
            </a:r>
            <a:r>
              <a:rPr lang="pl-PL" sz="1100" dirty="0" err="1">
                <a:latin typeface="Courier"/>
                <a:cs typeface="Courier"/>
              </a:rPr>
              <a:t>x_star</a:t>
            </a:r>
            <a:r>
              <a:rPr lang="pl-PL" sz="1100" dirty="0">
                <a:latin typeface="Courier"/>
                <a:cs typeface="Courier"/>
              </a:rPr>
              <a:t>) + ...</a:t>
            </a:r>
          </a:p>
          <a:p>
            <a:r>
              <a:rPr lang="pl-PL" sz="1100" dirty="0">
                <a:latin typeface="Courier"/>
                <a:cs typeface="Courier"/>
              </a:rPr>
              <a:t>    </a:t>
            </a:r>
            <a:r>
              <a:rPr lang="pl-PL" sz="1100" dirty="0" err="1">
                <a:latin typeface="Courier"/>
                <a:cs typeface="Courier"/>
              </a:rPr>
              <a:t>params.alpha_c</a:t>
            </a:r>
            <a:r>
              <a:rPr lang="pl-PL" sz="1100" dirty="0">
                <a:latin typeface="Courier"/>
                <a:cs typeface="Courier"/>
              </a:rPr>
              <a:t> * </a:t>
            </a:r>
            <a:r>
              <a:rPr lang="pl-PL" sz="1100" b="1" dirty="0" err="1">
                <a:latin typeface="Courier"/>
                <a:cs typeface="Courier"/>
              </a:rPr>
              <a:t>Loss_Gaussian</a:t>
            </a:r>
            <a:r>
              <a:rPr lang="pl-PL" sz="1100" dirty="0">
                <a:latin typeface="Courier"/>
                <a:cs typeface="Courier"/>
              </a:rPr>
              <a:t>(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, </a:t>
            </a:r>
            <a:r>
              <a:rPr lang="pl-PL" sz="1100" dirty="0" err="1">
                <a:latin typeface="Courier"/>
                <a:cs typeface="Courier"/>
              </a:rPr>
              <a:t>z_hat</a:t>
            </a:r>
            <a:r>
              <a:rPr lang="pl-PL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Stopping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b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pl-PL" sz="1100" dirty="0">
                <a:latin typeface="Courier"/>
                <a:cs typeface="Courier"/>
              </a:rPr>
              <a:t>  [...]</a:t>
            </a:r>
          </a:p>
          <a:p>
            <a:r>
              <a:rPr lang="pl-PL" sz="1100" dirty="0">
                <a:latin typeface="Courier"/>
                <a:cs typeface="Courier"/>
              </a:rPr>
              <a:t>end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642902" y="4112128"/>
            <a:ext cx="3245226" cy="2373149"/>
            <a:chOff x="721813" y="1569148"/>
            <a:chExt cx="6897094" cy="5117388"/>
          </a:xfrm>
        </p:grpSpPr>
        <p:sp>
          <p:nvSpPr>
            <p:cNvPr id="6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7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8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9" name="Elbow Connector 8"/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9"/>
            <p:cNvCxnSpPr>
              <a:stCxn id="28" idx="1"/>
              <a:endCxn id="6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>
              <a:stCxn id="33" idx="2"/>
              <a:endCxn id="7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455687" y="1569148"/>
              <a:ext cx="5683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93163" y="6401126"/>
              <a:ext cx="5309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1813" y="4429587"/>
              <a:ext cx="88151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Code</a:t>
              </a:r>
              <a:br>
                <a:rPr lang="en-US" sz="1100" b="1" dirty="0">
                  <a:solidFill>
                    <a:srgbClr val="008000"/>
                  </a:solidFill>
                  <a:latin typeface="Century Gothic"/>
                </a:rPr>
              </a:br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prediction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5332" y="3326842"/>
              <a:ext cx="8279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Encoding</a:t>
              </a:r>
              <a:br>
                <a:rPr lang="en-US" sz="1100" b="1" dirty="0">
                  <a:solidFill>
                    <a:srgbClr val="008000"/>
                  </a:solidFill>
                  <a:latin typeface="+mj-lt"/>
                </a:rPr>
              </a:br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energy</a:t>
              </a:r>
            </a:p>
          </p:txBody>
        </p:sp>
        <p:sp>
          <p:nvSpPr>
            <p:cNvPr id="16" name="AutoShape 2"/>
            <p:cNvSpPr>
              <a:spLocks/>
            </p:cNvSpPr>
            <p:nvPr/>
          </p:nvSpPr>
          <p:spPr bwMode="auto">
            <a:xfrm>
              <a:off x="5034697" y="3049763"/>
              <a:ext cx="2406498" cy="1310115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Rectangle 13"/>
            <p:cNvSpPr>
              <a:spLocks/>
            </p:cNvSpPr>
            <p:nvPr/>
          </p:nvSpPr>
          <p:spPr bwMode="auto">
            <a:xfrm>
              <a:off x="5034695" y="4655363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8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28" idx="3"/>
              <a:endCxn id="17" idx="2"/>
            </p:cNvCxnSpPr>
            <p:nvPr/>
          </p:nvCxnSpPr>
          <p:spPr>
            <a:xfrm flipV="1">
              <a:off x="5436860" y="5387602"/>
              <a:ext cx="801084" cy="728139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>
              <a:stCxn id="33" idx="3"/>
              <a:endCxn id="16" idx="0"/>
            </p:cNvCxnSpPr>
            <p:nvPr/>
          </p:nvCxnSpPr>
          <p:spPr>
            <a:xfrm>
              <a:off x="5436860" y="2254644"/>
              <a:ext cx="801086" cy="795119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16" idx="2"/>
              <a:endCxn id="17" idx="0"/>
            </p:cNvCxnSpPr>
            <p:nvPr/>
          </p:nvCxnSpPr>
          <p:spPr>
            <a:xfrm rot="5400000">
              <a:off x="6090203" y="4507619"/>
              <a:ext cx="295485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557311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65100" imgH="152400" progId="Equation.3">
                    <p:embed/>
                  </p:oleObj>
                </mc:Choice>
                <mc:Fallback>
                  <p:oleObj name="Equation" r:id="rId2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5051392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2400" imgH="152400" progId="Equation.3">
                    <p:embed/>
                  </p:oleObj>
                </mc:Choice>
                <mc:Fallback>
                  <p:oleObj name="Equation" r:id="rId4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4" name="Group 2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25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6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7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904521" y="1969258"/>
              <a:ext cx="1532338" cy="570771"/>
              <a:chOff x="3904521" y="5830355"/>
              <a:chExt cx="1532338" cy="570771"/>
            </a:xfrm>
          </p:grpSpPr>
          <p:sp>
            <p:nvSpPr>
              <p:cNvPr id="3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904521" y="5830355"/>
                <a:ext cx="1532338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aphicFrame>
          <p:nvGraphicFramePr>
            <p:cNvPr id="34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3261819"/>
                </p:ext>
              </p:extLst>
            </p:nvPr>
          </p:nvGraphicFramePr>
          <p:xfrm>
            <a:off x="5167313" y="4656138"/>
            <a:ext cx="2143125" cy="669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219200" imgH="406400" progId="Equation.3">
                    <p:embed/>
                  </p:oleObj>
                </mc:Choice>
                <mc:Fallback>
                  <p:oleObj name="Equation" r:id="rId6" imgW="12192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167313" y="4656138"/>
                          <a:ext cx="2143125" cy="669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9522506"/>
                </p:ext>
              </p:extLst>
            </p:nvPr>
          </p:nvGraphicFramePr>
          <p:xfrm>
            <a:off x="5266397" y="3051891"/>
            <a:ext cx="2042030" cy="13079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257300" imgH="850900" progId="Equation.3">
                    <p:embed/>
                  </p:oleObj>
                </mc:Choice>
                <mc:Fallback>
                  <p:oleObj name="Equation" r:id="rId8" imgW="1257300" imgH="850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266397" y="3051891"/>
                          <a:ext cx="2042030" cy="13079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8134840"/>
                </p:ext>
              </p:extLst>
            </p:nvPr>
          </p:nvGraphicFramePr>
          <p:xfrm>
            <a:off x="2073275" y="3313113"/>
            <a:ext cx="2276475" cy="671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295400" imgH="406400" progId="Equation.3">
                    <p:embed/>
                  </p:oleObj>
                </mc:Choice>
                <mc:Fallback>
                  <p:oleObj name="Equation" r:id="rId10" imgW="12954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073275" y="3313113"/>
                          <a:ext cx="2276475" cy="671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TextBox 3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109375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428760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792361"/>
              </p:ext>
            </p:extLst>
          </p:nvPr>
        </p:nvGraphicFramePr>
        <p:xfrm>
          <a:off x="5508625" y="2276475"/>
          <a:ext cx="436563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0500" imgH="190500" progId="Equation.3">
                  <p:embed/>
                </p:oleObj>
              </mc:Choice>
              <mc:Fallback>
                <p:oleObj name="Equation" r:id="rId4" imgW="1905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08625" y="2276475"/>
                        <a:ext cx="436563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249203"/>
              </p:ext>
            </p:extLst>
          </p:nvPr>
        </p:nvGraphicFramePr>
        <p:xfrm>
          <a:off x="5022850" y="4665663"/>
          <a:ext cx="243363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84300" imgH="393700" progId="Equation.3">
                  <p:embed/>
                </p:oleObj>
              </mc:Choice>
              <mc:Fallback>
                <p:oleObj name="Equation" r:id="rId6" imgW="1384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2850" y="4665663"/>
                        <a:ext cx="2433638" cy="649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461221"/>
              </p:ext>
            </p:extLst>
          </p:nvPr>
        </p:nvGraphicFramePr>
        <p:xfrm>
          <a:off x="5162550" y="3157184"/>
          <a:ext cx="2249488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84300" imgH="711200" progId="Equation.3">
                  <p:embed/>
                </p:oleObj>
              </mc:Choice>
              <mc:Fallback>
                <p:oleObj name="Equation" r:id="rId8" imgW="13843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62550" y="3157184"/>
                        <a:ext cx="2249488" cy="109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499952"/>
              </p:ext>
            </p:extLst>
          </p:nvPr>
        </p:nvGraphicFramePr>
        <p:xfrm>
          <a:off x="6900863" y="1846263"/>
          <a:ext cx="160655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14400" imgH="406400" progId="Equation.3">
                  <p:embed/>
                </p:oleObj>
              </mc:Choice>
              <mc:Fallback>
                <p:oleObj name="Equation" r:id="rId10" imgW="914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00863" y="1846263"/>
                        <a:ext cx="1606550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18890"/>
              </p:ext>
            </p:extLst>
          </p:nvPr>
        </p:nvGraphicFramePr>
        <p:xfrm>
          <a:off x="2028825" y="3313113"/>
          <a:ext cx="23653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46200" imgH="406400" progId="Equation.3">
                  <p:embed/>
                </p:oleObj>
              </mc:Choice>
              <mc:Fallback>
                <p:oleObj name="Equation" r:id="rId12" imgW="1346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28825" y="3313113"/>
                        <a:ext cx="23653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graphicFrame>
        <p:nvGraphicFramePr>
          <p:cNvPr id="3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621851"/>
              </p:ext>
            </p:extLst>
          </p:nvPr>
        </p:nvGraphicFramePr>
        <p:xfrm>
          <a:off x="900113" y="1933575"/>
          <a:ext cx="14065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00100" imgH="419100" progId="Equation.3">
                  <p:embed/>
                </p:oleObj>
              </mc:Choice>
              <mc:Fallback>
                <p:oleObj name="Equation" r:id="rId14" imgW="800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00113" y="1933575"/>
                        <a:ext cx="1406525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590450"/>
              </p:ext>
            </p:extLst>
          </p:nvPr>
        </p:nvGraphicFramePr>
        <p:xfrm>
          <a:off x="2070100" y="4440238"/>
          <a:ext cx="2084388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282700" imgH="419100" progId="Equation.3">
                  <p:embed/>
                </p:oleObj>
              </mc:Choice>
              <mc:Fallback>
                <p:oleObj name="Equation" r:id="rId16" imgW="12827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070100" y="4440238"/>
                        <a:ext cx="2084388" cy="64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4016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weights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52779" y="3999794"/>
            <a:ext cx="4028992" cy="1396291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52779" y="3068917"/>
            <a:ext cx="4028991" cy="588351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25777" y="2857788"/>
            <a:ext cx="429479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196012" y="3828531"/>
            <a:ext cx="342526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67275" y="5396085"/>
            <a:ext cx="1537246" cy="719656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367275" y="2254643"/>
            <a:ext cx="1537246" cy="814273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896553" y="3049763"/>
            <a:ext cx="3894669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896553" y="4655363"/>
            <a:ext cx="389466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713111" y="2857788"/>
            <a:ext cx="4247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07028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07028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696146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57279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400" imgH="152400" progId="Equation.3">
                  <p:embed/>
                </p:oleObj>
              </mc:Choice>
              <mc:Fallback>
                <p:oleObj name="Equation" r:id="rId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896554" y="3082588"/>
            <a:ext cx="400191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Module_Decode_BackProp_Weights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decoder matrix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model.dL_dD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decoder bias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model.dL_dbias_D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3155826"/>
            <a:ext cx="35136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codes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896554" y="4796473"/>
            <a:ext cx="40019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reconstruction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x;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07520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5100" imgH="152400" progId="Equation.3">
                  <p:embed/>
                </p:oleObj>
              </mc:Choice>
              <mc:Fallback>
                <p:oleObj name="Equation" r:id="rId4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45500" y="4062368"/>
            <a:ext cx="393627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Module_Encode_BackProp_Weights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encoder matrix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m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odel.dL_dC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* x';</a:t>
            </a:r>
          </a:p>
          <a:p>
            <a:r>
              <a:rPr lang="pl-PL" sz="1100" dirty="0">
                <a:solidFill>
                  <a:srgbClr val="228B22"/>
                </a:solidFill>
                <a:latin typeface="Courier"/>
              </a:rPr>
              <a:t>% Gradient of the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loss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.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encoding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bias</a:t>
            </a:r>
            <a:endParaRPr lang="pl-PL" sz="1100" dirty="0">
              <a:solidFill>
                <a:srgbClr val="228B22"/>
              </a:solidFill>
              <a:latin typeface="Courier"/>
            </a:endParaRPr>
          </a:p>
          <a:p>
            <a:r>
              <a:rPr lang="pl-PL" sz="1100" dirty="0" err="1">
                <a:solidFill>
                  <a:srgbClr val="000000"/>
                </a:solidFill>
                <a:latin typeface="Courier"/>
              </a:rPr>
              <a:t>model.dL_dbias_C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656650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 learning concepts covered</a:t>
            </a:r>
          </a:p>
          <a:p>
            <a:pPr lvl="1"/>
            <a:r>
              <a:rPr lang="en-US" b="1" dirty="0"/>
              <a:t>Hierarchical</a:t>
            </a:r>
            <a:r>
              <a:rPr lang="en-US" dirty="0"/>
              <a:t> representations</a:t>
            </a:r>
          </a:p>
          <a:p>
            <a:pPr lvl="1"/>
            <a:r>
              <a:rPr lang="en-US" b="1" dirty="0"/>
              <a:t>Sparse</a:t>
            </a:r>
            <a:r>
              <a:rPr lang="en-US" dirty="0"/>
              <a:t> and/or </a:t>
            </a:r>
            <a:r>
              <a:rPr lang="en-US" b="1" dirty="0"/>
              <a:t>distributed</a:t>
            </a:r>
            <a:r>
              <a:rPr lang="en-US" dirty="0"/>
              <a:t> representations</a:t>
            </a:r>
          </a:p>
          <a:p>
            <a:pPr lvl="1"/>
            <a:r>
              <a:rPr lang="en-US" dirty="0"/>
              <a:t>Supervised vs. </a:t>
            </a:r>
            <a:r>
              <a:rPr lang="en-US" b="1" dirty="0"/>
              <a:t>unsupervised</a:t>
            </a:r>
            <a:r>
              <a:rPr lang="en-US" dirty="0"/>
              <a:t> learning</a:t>
            </a:r>
          </a:p>
          <a:p>
            <a:r>
              <a:rPr lang="en-US" dirty="0"/>
              <a:t>Auto-encoder</a:t>
            </a:r>
          </a:p>
          <a:p>
            <a:pPr lvl="1"/>
            <a:r>
              <a:rPr lang="en-US" dirty="0"/>
              <a:t>Architecture</a:t>
            </a:r>
          </a:p>
          <a:p>
            <a:pPr lvl="1"/>
            <a:r>
              <a:rPr lang="en-US" b="1" dirty="0"/>
              <a:t>Inference</a:t>
            </a:r>
            <a:r>
              <a:rPr lang="en-US" dirty="0"/>
              <a:t> and </a:t>
            </a:r>
            <a:r>
              <a:rPr lang="en-US" b="1" dirty="0"/>
              <a:t>learning</a:t>
            </a:r>
          </a:p>
          <a:p>
            <a:pPr lvl="1"/>
            <a:r>
              <a:rPr lang="en-US" dirty="0"/>
              <a:t>Sparse coding</a:t>
            </a:r>
          </a:p>
          <a:p>
            <a:pPr lvl="1"/>
            <a:r>
              <a:rPr lang="en-US" dirty="0"/>
              <a:t>Sparse auto-encoders</a:t>
            </a:r>
          </a:p>
          <a:p>
            <a:r>
              <a:rPr lang="en-US" dirty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auto-encoders</a:t>
            </a:r>
          </a:p>
          <a:p>
            <a:pPr lvl="1"/>
            <a:r>
              <a:rPr lang="en-US" dirty="0"/>
              <a:t>Learning representations of digits</a:t>
            </a:r>
          </a:p>
          <a:p>
            <a:pPr lvl="1"/>
            <a:r>
              <a:rPr lang="en-US" dirty="0"/>
              <a:t>Impact on </a:t>
            </a:r>
            <a:r>
              <a:rPr lang="en-US" b="1" dirty="0"/>
              <a:t>classification</a:t>
            </a:r>
          </a:p>
          <a:p>
            <a:r>
              <a:rPr lang="en-US" dirty="0"/>
              <a:t>Applications to text</a:t>
            </a:r>
          </a:p>
          <a:p>
            <a:pPr lvl="1"/>
            <a:r>
              <a:rPr lang="en-US" dirty="0"/>
              <a:t>Semantic hashing</a:t>
            </a:r>
          </a:p>
          <a:p>
            <a:pPr lvl="1"/>
            <a:r>
              <a:rPr lang="en-US" dirty="0"/>
              <a:t>Semi-supervised learning</a:t>
            </a:r>
          </a:p>
          <a:p>
            <a:pPr lvl="1"/>
            <a:r>
              <a:rPr lang="en-US" dirty="0"/>
              <a:t>Moving away from auto-encoders</a:t>
            </a:r>
          </a:p>
          <a:p>
            <a:r>
              <a:rPr lang="en-US" dirty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760931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Usual tricks about</a:t>
            </a:r>
            <a:br>
              <a:rPr lang="en-US" dirty="0"/>
            </a:br>
            <a:r>
              <a:rPr lang="en-US" dirty="0"/>
              <a:t>classical SGD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Regularization (L1-norm or L2-norm)</a:t>
            </a:r>
            <a:br>
              <a:rPr lang="en-US" dirty="0"/>
            </a:br>
            <a:r>
              <a:rPr lang="en-US" dirty="0"/>
              <a:t>of the parameters?</a:t>
            </a:r>
          </a:p>
          <a:p>
            <a:r>
              <a:rPr lang="en-US" dirty="0"/>
              <a:t>Learning rate?</a:t>
            </a:r>
          </a:p>
          <a:p>
            <a:r>
              <a:rPr lang="en-US" dirty="0"/>
              <a:t>Learning rate decay?</a:t>
            </a:r>
          </a:p>
          <a:p>
            <a:r>
              <a:rPr lang="en-US" dirty="0"/>
              <a:t>Momentum term on the parameters?</a:t>
            </a:r>
          </a:p>
          <a:p>
            <a:r>
              <a:rPr lang="en-US" dirty="0"/>
              <a:t>Choice of the learning </a:t>
            </a:r>
            <a:r>
              <a:rPr lang="en-US" dirty="0" err="1"/>
              <a:t>hyperparameters</a:t>
            </a:r>
            <a:endParaRPr lang="en-US" dirty="0"/>
          </a:p>
          <a:p>
            <a:pPr lvl="1"/>
            <a:r>
              <a:rPr lang="en-US" dirty="0"/>
              <a:t>Cross-validation?</a:t>
            </a:r>
          </a:p>
        </p:txBody>
      </p:sp>
    </p:spTree>
    <p:extLst>
      <p:ext uri="{BB962C8B-B14F-4D97-AF65-F5344CB8AC3E}">
        <p14:creationId xmlns:p14="http://schemas.microsoft.com/office/powerpoint/2010/main" val="3799258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coding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855734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96900" imgH="304800" progId="Equation.3">
                  <p:embed/>
                </p:oleObj>
              </mc:Choice>
              <mc:Fallback>
                <p:oleObj name="Equation" r:id="rId2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35789"/>
              </p:ext>
            </p:extLst>
          </p:nvPr>
        </p:nvGraphicFramePr>
        <p:xfrm>
          <a:off x="5276850" y="3451225"/>
          <a:ext cx="19081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39800" imgH="266700" progId="Equation.3">
                  <p:embed/>
                </p:oleObj>
              </mc:Choice>
              <mc:Fallback>
                <p:oleObj name="Equation" r:id="rId4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76850" y="3451225"/>
                        <a:ext cx="19081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758783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6400" imgH="241300" progId="Equation.3">
                  <p:embed/>
                </p:oleObj>
              </mc:Choice>
              <mc:Fallback>
                <p:oleObj name="Equation" r:id="rId6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616855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5100" imgH="152400" progId="Equation.3">
                  <p:embed/>
                </p:oleObj>
              </mc:Choice>
              <mc:Fallback>
                <p:oleObj name="Equation" r:id="rId8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71349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2400" imgH="152400" progId="Equation.3">
                  <p:embed/>
                </p:oleObj>
              </mc:Choice>
              <mc:Fallback>
                <p:oleObj name="Equation" r:id="rId10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1997]</a:t>
            </a:r>
          </a:p>
        </p:txBody>
      </p:sp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661266"/>
              </p:ext>
            </p:extLst>
          </p:nvPr>
        </p:nvGraphicFramePr>
        <p:xfrm>
          <a:off x="600075" y="4124325"/>
          <a:ext cx="337820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63700" imgH="558800" progId="Equation.3">
                  <p:embed/>
                </p:oleObj>
              </mc:Choice>
              <mc:Fallback>
                <p:oleObj name="Equation" r:id="rId12" imgW="16637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0075" y="4124325"/>
                        <a:ext cx="3378200" cy="1138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7331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coding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9230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400" imgH="152400" progId="Equation.3">
                  <p:embed/>
                </p:oleObj>
              </mc:Choice>
              <mc:Fallback>
                <p:oleObj name="Equation" r:id="rId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6983181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6100" imgH="342900" progId="Equation.3">
                  <p:embed/>
                </p:oleObj>
              </mc:Choice>
              <mc:Fallback>
                <p:oleObj name="Equation" r:id="rId4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058366"/>
              </p:ext>
            </p:extLst>
          </p:nvPr>
        </p:nvGraphicFramePr>
        <p:xfrm>
          <a:off x="5391150" y="3476625"/>
          <a:ext cx="16764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25500" imgH="241300" progId="Equation.3">
                  <p:embed/>
                </p:oleObj>
              </mc:Choice>
              <mc:Fallback>
                <p:oleObj name="Equation" r:id="rId6" imgW="825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91150" y="3476625"/>
                        <a:ext cx="1676400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72359"/>
              </p:ext>
            </p:extLst>
          </p:nvPr>
        </p:nvGraphicFramePr>
        <p:xfrm>
          <a:off x="595313" y="1884363"/>
          <a:ext cx="214471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77900" imgH="317500" progId="Equation.3">
                  <p:embed/>
                </p:oleObj>
              </mc:Choice>
              <mc:Fallback>
                <p:oleObj name="Equation" r:id="rId8" imgW="977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5313" y="1884363"/>
                        <a:ext cx="2144712" cy="69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60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515716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5100" imgH="152400" progId="Equation.3">
                  <p:embed/>
                </p:oleObj>
              </mc:Choice>
              <mc:Fallback>
                <p:oleObj name="Equation" r:id="rId10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1997]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5374" y="2671955"/>
            <a:ext cx="1936397" cy="1452298"/>
          </a:xfrm>
          <a:prstGeom prst="rect">
            <a:avLst/>
          </a:prstGeom>
        </p:spPr>
      </p:pic>
      <p:graphicFrame>
        <p:nvGraphicFramePr>
          <p:cNvPr id="6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819470"/>
              </p:ext>
            </p:extLst>
          </p:nvPr>
        </p:nvGraphicFramePr>
        <p:xfrm>
          <a:off x="600075" y="4073525"/>
          <a:ext cx="3378200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663700" imgH="609600" progId="Equation.3">
                  <p:embed/>
                </p:oleObj>
              </mc:Choice>
              <mc:Fallback>
                <p:oleObj name="Equation" r:id="rId13" imgW="1663700" imgH="609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0075" y="4073525"/>
                        <a:ext cx="3378200" cy="124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4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code</a:t>
            </a:r>
          </a:p>
        </p:txBody>
      </p:sp>
    </p:spTree>
    <p:extLst>
      <p:ext uri="{BB962C8B-B14F-4D97-AF65-F5344CB8AC3E}">
        <p14:creationId xmlns:p14="http://schemas.microsoft.com/office/powerpoint/2010/main" val="824329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</a:t>
            </a:r>
            <a:br>
              <a:rPr lang="en-US" dirty="0"/>
            </a:br>
            <a:r>
              <a:rPr lang="en-US" dirty="0"/>
              <a:t>sparse 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84689"/>
          </a:xfrm>
        </p:spPr>
        <p:txBody>
          <a:bodyPr/>
          <a:lstStyle/>
          <a:p>
            <a:r>
              <a:rPr lang="en-US" dirty="0"/>
              <a:t>At runtime, assuming a trained model W,</a:t>
            </a:r>
            <a:br>
              <a:rPr lang="en-US" dirty="0"/>
            </a:br>
            <a:r>
              <a:rPr lang="en-US" b="1" dirty="0"/>
              <a:t>inferring the code Z</a:t>
            </a:r>
            <a:r>
              <a:rPr lang="en-US" dirty="0"/>
              <a:t> given an input sample X</a:t>
            </a:r>
            <a:br>
              <a:rPr lang="en-US" dirty="0"/>
            </a:br>
            <a:r>
              <a:rPr lang="en-US" dirty="0"/>
              <a:t>is </a:t>
            </a:r>
            <a:r>
              <a:rPr lang="en-US" b="1" dirty="0"/>
              <a:t>expensive</a:t>
            </a:r>
          </a:p>
          <a:p>
            <a:r>
              <a:rPr lang="en-US" dirty="0"/>
              <a:t>Need a </a:t>
            </a:r>
            <a:r>
              <a:rPr lang="en-US" b="1" dirty="0"/>
              <a:t>tweak</a:t>
            </a:r>
            <a:r>
              <a:rPr lang="en-US" dirty="0"/>
              <a:t> on the </a:t>
            </a:r>
            <a:r>
              <a:rPr lang="en-US" b="1" dirty="0"/>
              <a:t>model weights W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normalize the columns of W to unit length</a:t>
            </a:r>
            <a:br>
              <a:rPr lang="en-US" dirty="0"/>
            </a:br>
            <a:r>
              <a:rPr lang="en-US" dirty="0"/>
              <a:t>after each learning step</a:t>
            </a:r>
          </a:p>
          <a:p>
            <a:r>
              <a:rPr lang="en-US" dirty="0"/>
              <a:t>Otherwise:</a:t>
            </a:r>
          </a:p>
        </p:txBody>
      </p:sp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326673"/>
              </p:ext>
            </p:extLst>
          </p:nvPr>
        </p:nvGraphicFramePr>
        <p:xfrm>
          <a:off x="3486150" y="5157788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25500" imgH="215900" progId="Equation.3">
                  <p:embed/>
                </p:oleObj>
              </mc:Choice>
              <mc:Fallback>
                <p:oleObj name="Equation" r:id="rId2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86150" y="5157788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853126" y="4214112"/>
            <a:ext cx="27651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code pulled to 0</a:t>
            </a:r>
            <a:b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by </a:t>
            </a:r>
            <a:r>
              <a:rPr lang="en-US" sz="2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sparsity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 constraint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4853126" y="5786703"/>
            <a:ext cx="2954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weights go to</a:t>
            </a:r>
            <a:b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infinity to compensate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614333" y="4586113"/>
            <a:ext cx="238793" cy="533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1"/>
          </p:cNvCxnSpPr>
          <p:nvPr/>
        </p:nvCxnSpPr>
        <p:spPr>
          <a:xfrm flipH="1" flipV="1">
            <a:off x="4162779" y="5637214"/>
            <a:ext cx="690347" cy="5034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703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</a:t>
            </a:r>
            <a:br>
              <a:rPr lang="en-US" dirty="0"/>
            </a:br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256533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84200" imgH="304800" progId="Equation.3">
                  <p:embed/>
                </p:oleObj>
              </mc:Choice>
              <mc:Fallback>
                <p:oleObj name="Equation" r:id="rId2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503715"/>
              </p:ext>
            </p:extLst>
          </p:nvPr>
        </p:nvGraphicFramePr>
        <p:xfrm>
          <a:off x="2084188" y="4503738"/>
          <a:ext cx="2089150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28700" imgH="279400" progId="Equation.3">
                  <p:embed/>
                </p:oleObj>
              </mc:Choice>
              <mc:Fallback>
                <p:oleObj name="Equation" r:id="rId4" imgW="1028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4188" y="4503738"/>
                        <a:ext cx="2089150" cy="569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226262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96900" imgH="304800" progId="Equation.3">
                  <p:embed/>
                </p:oleObj>
              </mc:Choice>
              <mc:Fallback>
                <p:oleObj name="Equation" r:id="rId6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769005"/>
              </p:ext>
            </p:extLst>
          </p:nvPr>
        </p:nvGraphicFramePr>
        <p:xfrm>
          <a:off x="5186363" y="3451225"/>
          <a:ext cx="20891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28700" imgH="266700" progId="Equation.3">
                  <p:embed/>
                </p:oleObj>
              </mc:Choice>
              <mc:Fallback>
                <p:oleObj name="Equation" r:id="rId8" imgW="10287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86363" y="3451225"/>
                        <a:ext cx="2089150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322761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06400" imgH="241300" progId="Equation.3">
                  <p:embed/>
                </p:oleObj>
              </mc:Choice>
              <mc:Fallback>
                <p:oleObj name="Equation" r:id="rId10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177691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5100" imgH="152400" progId="Equation.3">
                  <p:embed/>
                </p:oleObj>
              </mc:Choice>
              <mc:Fallback>
                <p:oleObj name="Equation" r:id="rId1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123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2400" imgH="152400" progId="Equation.3">
                  <p:embed/>
                </p:oleObj>
              </mc:Choice>
              <mc:Fallback>
                <p:oleObj name="Equation" r:id="rId1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3145188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Symmetric sparse</a:t>
            </a:r>
            <a:br>
              <a:rPr lang="en-US" dirty="0"/>
            </a:br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403835"/>
              </p:ext>
            </p:extLst>
          </p:nvPr>
        </p:nvGraphicFramePr>
        <p:xfrm>
          <a:off x="2303463" y="4529138"/>
          <a:ext cx="1651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12800" imgH="254000" progId="Equation.3">
                  <p:embed/>
                </p:oleObj>
              </mc:Choice>
              <mc:Fallback>
                <p:oleObj name="Equation" r:id="rId2" imgW="812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03463" y="4529138"/>
                        <a:ext cx="1651000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916820"/>
              </p:ext>
            </p:extLst>
          </p:nvPr>
        </p:nvGraphicFramePr>
        <p:xfrm>
          <a:off x="5095875" y="3451225"/>
          <a:ext cx="22701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17600" imgH="266700" progId="Equation.3">
                  <p:embed/>
                </p:oleObj>
              </mc:Choice>
              <mc:Fallback>
                <p:oleObj name="Equation" r:id="rId4" imgW="1117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95875" y="3451225"/>
                        <a:ext cx="227012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22907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400" imgH="152400" progId="Equation.3">
                  <p:embed/>
                </p:oleObj>
              </mc:Choice>
              <mc:Fallback>
                <p:oleObj name="Equation" r:id="rId6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510402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20700" imgH="342900" progId="Equation.3">
                  <p:embed/>
                </p:oleObj>
              </mc:Choice>
              <mc:Fallback>
                <p:oleObj name="Equation" r:id="rId8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602400"/>
              </p:ext>
            </p:extLst>
          </p:nvPr>
        </p:nvGraphicFramePr>
        <p:xfrm>
          <a:off x="5643563" y="4407253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46100" imgH="342900" progId="Equation.3">
                  <p:embed/>
                </p:oleObj>
              </mc:Choice>
              <mc:Fallback>
                <p:oleObj name="Equation" r:id="rId10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43563" y="4407253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935704"/>
              </p:ext>
            </p:extLst>
          </p:nvPr>
        </p:nvGraphicFramePr>
        <p:xfrm>
          <a:off x="472923" y="1941036"/>
          <a:ext cx="2404334" cy="62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70000" imgH="330200" progId="Equation.3">
                  <p:embed/>
                </p:oleObj>
              </mc:Choice>
              <mc:Fallback>
                <p:oleObj name="Equation" r:id="rId12" imgW="12700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2923" y="1941036"/>
                        <a:ext cx="2404334" cy="624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Rectangle 6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6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72756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65100" imgH="152400" progId="Equation.3">
                  <p:embed/>
                </p:oleObj>
              </mc:Choice>
              <mc:Fallback>
                <p:oleObj name="Equation" r:id="rId14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19662" y="1571963"/>
            <a:ext cx="2551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+mj-lt"/>
              </a:rPr>
              <a:t>Encoder matrix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is </a:t>
            </a:r>
            <a:r>
              <a:rPr lang="en-US" sz="2000" b="1" dirty="0">
                <a:latin typeface="+mj-lt"/>
              </a:rPr>
              <a:t>symmetric</a:t>
            </a:r>
            <a:r>
              <a:rPr lang="en-US" sz="2000" dirty="0">
                <a:latin typeface="+mj-lt"/>
              </a:rPr>
              <a:t> to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decoder matrix </a:t>
            </a:r>
            <a:r>
              <a:rPr lang="en-US" sz="2000" b="1" dirty="0">
                <a:latin typeface="+mj-lt"/>
              </a:rPr>
              <a:t>W</a:t>
            </a:r>
            <a:r>
              <a:rPr lang="en-US" sz="2000" i="1" baseline="30000" dirty="0">
                <a:latin typeface="+mj-lt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941408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Sparse Decomposition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58" idx="1"/>
          </p:cNvCxnSpPr>
          <p:nvPr/>
        </p:nvCxnSpPr>
        <p:spPr>
          <a:xfrm rot="5400000" flipH="1" flipV="1">
            <a:off x="2460277" y="2929746"/>
            <a:ext cx="2119346" cy="769142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722665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52500" imgH="266700" progId="Equation.3">
                  <p:embed/>
                </p:oleObj>
              </mc:Choice>
              <mc:Fallback>
                <p:oleObj name="Equation" r:id="rId2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49352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5779175" y="3255543"/>
            <a:ext cx="276875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latin typeface="Century Gothic"/>
              </a:rPr>
              <a:t>Once the encoder g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is properly trained,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the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 Z</a:t>
            </a:r>
            <a:r>
              <a:rPr lang="en-US" sz="2000" dirty="0">
                <a:latin typeface="Century Gothic"/>
              </a:rPr>
              <a:t> can be</a:t>
            </a:r>
            <a:br>
              <a:rPr lang="en-US" sz="2000" dirty="0">
                <a:latin typeface="Century Gothic"/>
              </a:rPr>
            </a:br>
            <a:r>
              <a:rPr lang="en-US" sz="2000" b="1" dirty="0">
                <a:latin typeface="Century Gothic"/>
              </a:rPr>
              <a:t>directly predicted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from </a:t>
            </a:r>
            <a:r>
              <a:rPr lang="en-US" sz="2000" dirty="0">
                <a:solidFill>
                  <a:schemeClr val="tx2"/>
                </a:solidFill>
                <a:latin typeface="Century Gothic"/>
              </a:rPr>
              <a:t>input 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2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34094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5100" imgH="152400" progId="Equation.3">
                  <p:embed/>
                </p:oleObj>
              </mc:Choice>
              <mc:Fallback>
                <p:oleObj name="Equation" r:id="rId6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4273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auto-encoders</a:t>
            </a:r>
          </a:p>
          <a:p>
            <a:pPr lvl="1"/>
            <a:r>
              <a:rPr lang="en-US" dirty="0"/>
              <a:t>Learning representations of digits</a:t>
            </a:r>
          </a:p>
          <a:p>
            <a:pPr lvl="1"/>
            <a:r>
              <a:rPr lang="en-US" dirty="0"/>
              <a:t>Impact on </a:t>
            </a:r>
            <a:r>
              <a:rPr lang="en-US" b="1" dirty="0"/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 auto-encoders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6466820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65100" imgH="152400" progId="Equation.3">
                    <p:embed/>
                  </p:oleObj>
                </mc:Choice>
                <mc:Fallback>
                  <p:oleObj name="Equation" r:id="rId2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915703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2400" imgH="152400" progId="Equation.3">
                    <p:embed/>
                  </p:oleObj>
                </mc:Choice>
                <mc:Fallback>
                  <p:oleObj name="Equation" r:id="rId4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530161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65100" imgH="152400" progId="Equation.3">
                    <p:embed/>
                  </p:oleObj>
                </mc:Choice>
                <mc:Fallback>
                  <p:oleObj name="Equation" r:id="rId6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582370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52400" imgH="152400" progId="Equation.3">
                    <p:embed/>
                  </p:oleObj>
                </mc:Choice>
                <mc:Fallback>
                  <p:oleObj name="Equation" r:id="rId7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449633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MNIST handwritten digits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4199467" cy="4525963"/>
          </a:xfrm>
        </p:spPr>
        <p:txBody>
          <a:bodyPr/>
          <a:lstStyle/>
          <a:p>
            <a:r>
              <a:rPr lang="en-US" dirty="0"/>
              <a:t>Database of 70k</a:t>
            </a:r>
            <a:br>
              <a:rPr lang="en-US" dirty="0"/>
            </a:br>
            <a:r>
              <a:rPr lang="en-US" dirty="0"/>
              <a:t>handwritten digits</a:t>
            </a:r>
          </a:p>
          <a:p>
            <a:pPr lvl="1"/>
            <a:r>
              <a:rPr lang="en-US" dirty="0"/>
              <a:t>Training set: 60k</a:t>
            </a:r>
          </a:p>
          <a:p>
            <a:pPr lvl="1"/>
            <a:r>
              <a:rPr lang="en-US" dirty="0"/>
              <a:t>Test set: 10k</a:t>
            </a:r>
          </a:p>
          <a:p>
            <a:r>
              <a:rPr lang="en-US" dirty="0"/>
              <a:t>28 x 28 pixels</a:t>
            </a:r>
          </a:p>
          <a:p>
            <a:r>
              <a:rPr lang="en-US" dirty="0"/>
              <a:t>Best performing classifiers:</a:t>
            </a:r>
          </a:p>
          <a:p>
            <a:pPr lvl="1"/>
            <a:r>
              <a:rPr lang="en-US" dirty="0"/>
              <a:t>Linear classifier: 12% error</a:t>
            </a:r>
          </a:p>
          <a:p>
            <a:pPr lvl="1"/>
            <a:r>
              <a:rPr lang="en-US" dirty="0"/>
              <a:t>Gaussian SVM 1.4% error</a:t>
            </a:r>
          </a:p>
          <a:p>
            <a:pPr lvl="1"/>
            <a:r>
              <a:rPr lang="en-US" dirty="0" err="1"/>
              <a:t>ConvNets</a:t>
            </a:r>
            <a:r>
              <a:rPr lang="en-US" dirty="0"/>
              <a:t> &lt;1% error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89" y="2089508"/>
            <a:ext cx="2774244" cy="978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645" y="5035780"/>
            <a:ext cx="2774244" cy="978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645" y="4050983"/>
            <a:ext cx="2774244" cy="984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645" y="3068125"/>
            <a:ext cx="2774244" cy="9828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2677" y="6398900"/>
            <a:ext cx="2434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[http://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yann.lecun.com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exdb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mnist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/]</a:t>
            </a:r>
          </a:p>
        </p:txBody>
      </p:sp>
    </p:spTree>
    <p:extLst>
      <p:ext uri="{BB962C8B-B14F-4D97-AF65-F5344CB8AC3E}">
        <p14:creationId xmlns:p14="http://schemas.microsoft.com/office/powerpoint/2010/main" val="4158641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 learning concepts covered</a:t>
            </a:r>
          </a:p>
          <a:p>
            <a:pPr lvl="1"/>
            <a:r>
              <a:rPr lang="en-US" b="1" dirty="0"/>
              <a:t>Hierarchical</a:t>
            </a:r>
            <a:r>
              <a:rPr lang="en-US" dirty="0"/>
              <a:t> representations</a:t>
            </a:r>
          </a:p>
          <a:p>
            <a:pPr lvl="1"/>
            <a:r>
              <a:rPr lang="en-US" b="1" dirty="0"/>
              <a:t>Sparse</a:t>
            </a:r>
            <a:r>
              <a:rPr lang="en-US" dirty="0"/>
              <a:t> and/or </a:t>
            </a:r>
            <a:r>
              <a:rPr lang="en-US" b="1" dirty="0"/>
              <a:t>distributed</a:t>
            </a:r>
            <a:r>
              <a:rPr lang="en-US" dirty="0"/>
              <a:t> representations</a:t>
            </a:r>
          </a:p>
          <a:p>
            <a:pPr lvl="1"/>
            <a:r>
              <a:rPr lang="en-US" dirty="0"/>
              <a:t>Supervised vs. </a:t>
            </a:r>
            <a:r>
              <a:rPr lang="en-US" b="1" dirty="0"/>
              <a:t>unsupervised</a:t>
            </a:r>
            <a:r>
              <a:rPr lang="en-US" dirty="0"/>
              <a:t> learning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Inference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Sparse auto-encoders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Stacking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Impact on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classification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Moving away from auto-encoders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auto-encoders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1991992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65100" imgH="152400" progId="Equation.3">
                    <p:embed/>
                  </p:oleObj>
                </mc:Choice>
                <mc:Fallback>
                  <p:oleObj name="Equation" r:id="rId2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527174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2400" imgH="152400" progId="Equation.3">
                    <p:embed/>
                  </p:oleObj>
                </mc:Choice>
                <mc:Fallback>
                  <p:oleObj name="Equation" r:id="rId4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179645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65100" imgH="152400" progId="Equation.3">
                    <p:embed/>
                  </p:oleObj>
                </mc:Choice>
                <mc:Fallback>
                  <p:oleObj name="Equation" r:id="rId6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297174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52400" imgH="152400" progId="Equation.3">
                    <p:embed/>
                  </p:oleObj>
                </mc:Choice>
                <mc:Fallback>
                  <p:oleObj name="Equation" r:id="rId7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1334" y="2408574"/>
            <a:ext cx="3123934" cy="343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1334" y="3918582"/>
            <a:ext cx="2871611" cy="28716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41334" y="3182386"/>
            <a:ext cx="3949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1: Matrix </a:t>
            </a:r>
            <a:r>
              <a:rPr lang="en-US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1</a:t>
            </a:r>
            <a:r>
              <a:rPr lang="en-US" dirty="0">
                <a:latin typeface="+mj-lt"/>
              </a:rPr>
              <a:t> of size 192 x 784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192</a:t>
            </a:r>
            <a:r>
              <a:rPr lang="en-US" dirty="0">
                <a:latin typeface="+mj-lt"/>
              </a:rPr>
              <a:t> sparse bases of 28 x 28 pixels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737281" y="1745491"/>
            <a:ext cx="3824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2: Matrix </a:t>
            </a:r>
            <a:r>
              <a:rPr lang="en-US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 of size 10 x 192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10</a:t>
            </a:r>
            <a:r>
              <a:rPr lang="en-US" dirty="0">
                <a:latin typeface="+mj-lt"/>
              </a:rPr>
              <a:t> sparse bases of 192 units</a:t>
            </a:r>
          </a:p>
        </p:txBody>
      </p: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20252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results:</a:t>
            </a:r>
            <a:br>
              <a:rPr lang="en-US" dirty="0"/>
            </a:br>
            <a:r>
              <a:rPr lang="en-US" dirty="0"/>
              <a:t>bases learned on layer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79" y="1600200"/>
            <a:ext cx="640982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69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results:</a:t>
            </a:r>
            <a:br>
              <a:rPr lang="en-US" dirty="0"/>
            </a:br>
            <a:r>
              <a:rPr lang="en-US" dirty="0"/>
              <a:t>back-projecting layer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627"/>
            <a:ext cx="2300111" cy="1725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055" y="1571627"/>
            <a:ext cx="2300111" cy="1725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555" y="1571627"/>
            <a:ext cx="2300111" cy="1725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689" y="1571627"/>
            <a:ext cx="2300111" cy="1725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96710"/>
            <a:ext cx="2300111" cy="172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6055" y="3296710"/>
            <a:ext cx="2300111" cy="1725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1555" y="3296710"/>
            <a:ext cx="2300111" cy="17250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6055" y="5132917"/>
            <a:ext cx="2300111" cy="1725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689" y="3296710"/>
            <a:ext cx="2300111" cy="17250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1555" y="5132917"/>
            <a:ext cx="2300111" cy="172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11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representations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34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6822"/>
            <a:ext cx="9144000" cy="799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112" y="4769168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+mj-lt"/>
              </a:rPr>
              <a:t>Layer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112" y="5766791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+mj-lt"/>
              </a:rPr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366820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“converges” in one pass over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0778"/>
            <a:ext cx="4145627" cy="3499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827" y="2130778"/>
            <a:ext cx="4147015" cy="3499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1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04845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2354928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/>
              <a:t>Applications to text</a:t>
            </a:r>
          </a:p>
          <a:p>
            <a:pPr lvl="1"/>
            <a:r>
              <a:rPr lang="en-US" dirty="0"/>
              <a:t>Semantic hashing</a:t>
            </a:r>
          </a:p>
          <a:p>
            <a:pPr lvl="1"/>
            <a:r>
              <a:rPr lang="en-US" dirty="0"/>
              <a:t>Semi-supervised learning</a:t>
            </a:r>
          </a:p>
          <a:p>
            <a:pPr lvl="1"/>
            <a:r>
              <a:rPr lang="en-US" dirty="0"/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Hashing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538" y="6398900"/>
            <a:ext cx="64592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[Hinton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“Reducing the dimensionality of data with neural networks,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Science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Hinton, “Semantic Hashing”,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Int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J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Approx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Reason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90" y="2082799"/>
            <a:ext cx="4614394" cy="364658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6462157" y="5646547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2000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27815" y="5177689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500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65864" y="4708294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250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03912" y="4239436"/>
            <a:ext cx="5798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125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014351" y="3777424"/>
            <a:ext cx="372732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03912" y="3308566"/>
            <a:ext cx="579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125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65864" y="2864378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250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27814" y="2395520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500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62157" y="1954339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2000</a:t>
            </a:r>
          </a:p>
        </p:txBody>
      </p:sp>
      <p:cxnSp>
        <p:nvCxnSpPr>
          <p:cNvPr id="32" name="Straight Arrow Connector 31"/>
          <p:cNvCxnSpPr>
            <a:stCxn id="8" idx="0"/>
            <a:endCxn id="16" idx="2"/>
          </p:cNvCxnSpPr>
          <p:nvPr/>
        </p:nvCxnSpPr>
        <p:spPr>
          <a:xfrm flipV="1">
            <a:off x="7200718" y="5481415"/>
            <a:ext cx="0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6" idx="0"/>
            <a:endCxn id="23" idx="2"/>
          </p:cNvCxnSpPr>
          <p:nvPr/>
        </p:nvCxnSpPr>
        <p:spPr>
          <a:xfrm flipH="1" flipV="1">
            <a:off x="7200717" y="5012020"/>
            <a:ext cx="1" cy="165669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3" idx="0"/>
            <a:endCxn id="24" idx="2"/>
          </p:cNvCxnSpPr>
          <p:nvPr/>
        </p:nvCxnSpPr>
        <p:spPr>
          <a:xfrm flipH="1" flipV="1">
            <a:off x="7193815" y="4543162"/>
            <a:ext cx="6902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4" idx="0"/>
            <a:endCxn id="25" idx="2"/>
          </p:cNvCxnSpPr>
          <p:nvPr/>
        </p:nvCxnSpPr>
        <p:spPr>
          <a:xfrm flipV="1">
            <a:off x="7193815" y="4081150"/>
            <a:ext cx="6902" cy="158286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7193815" y="3584578"/>
            <a:ext cx="6902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7193815" y="3140390"/>
            <a:ext cx="6902" cy="14046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200717" y="2671532"/>
            <a:ext cx="0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8" idx="0"/>
            <a:endCxn id="29" idx="2"/>
          </p:cNvCxnSpPr>
          <p:nvPr/>
        </p:nvCxnSpPr>
        <p:spPr>
          <a:xfrm flipV="1">
            <a:off x="7200717" y="2258065"/>
            <a:ext cx="1" cy="13745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 rot="10800000">
            <a:off x="5570048" y="3615715"/>
            <a:ext cx="971280" cy="627144"/>
          </a:xfrm>
          <a:prstGeom prst="rightArrow">
            <a:avLst>
              <a:gd name="adj1" fmla="val 50000"/>
              <a:gd name="adj2" fmla="val 60172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4545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17"/>
          <p:cNvSpPr>
            <a:spLocks/>
          </p:cNvSpPr>
          <p:nvPr/>
        </p:nvSpPr>
        <p:spPr bwMode="auto">
          <a:xfrm>
            <a:off x="6226726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2" name="Oval 18"/>
          <p:cNvSpPr>
            <a:spLocks/>
          </p:cNvSpPr>
          <p:nvPr/>
        </p:nvSpPr>
        <p:spPr bwMode="auto">
          <a:xfrm>
            <a:off x="7289892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rot="10800000" flipH="1">
            <a:off x="7374122" y="5604080"/>
            <a:ext cx="2808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 rot="10800000" flipH="1">
            <a:off x="6309084" y="5604080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 rot="10800000" flipH="1">
            <a:off x="7372250" y="4880532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8" name="Line 44"/>
          <p:cNvSpPr>
            <a:spLocks noChangeShapeType="1"/>
          </p:cNvSpPr>
          <p:nvPr/>
        </p:nvSpPr>
        <p:spPr bwMode="auto">
          <a:xfrm rot="10800000" flipH="1">
            <a:off x="6309084" y="4880532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7" name="Line 63"/>
          <p:cNvSpPr>
            <a:spLocks noChangeShapeType="1"/>
          </p:cNvSpPr>
          <p:nvPr/>
        </p:nvSpPr>
        <p:spPr bwMode="auto">
          <a:xfrm rot="10800000" flipH="1">
            <a:off x="7372250" y="4156984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8" name="Line 64"/>
          <p:cNvSpPr>
            <a:spLocks noChangeShapeType="1"/>
          </p:cNvSpPr>
          <p:nvPr/>
        </p:nvSpPr>
        <p:spPr bwMode="auto">
          <a:xfrm rot="10800000" flipH="1">
            <a:off x="6309084" y="4156984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rot="10800000">
            <a:off x="6935192" y="5186986"/>
            <a:ext cx="393072" cy="262549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rot="10800000">
            <a:off x="5874833" y="5188742"/>
            <a:ext cx="393072" cy="263428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rot="10800000">
            <a:off x="6937999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6" name="Line 42"/>
          <p:cNvSpPr>
            <a:spLocks noChangeShapeType="1"/>
          </p:cNvSpPr>
          <p:nvPr/>
        </p:nvSpPr>
        <p:spPr bwMode="auto">
          <a:xfrm rot="10800000">
            <a:off x="5862440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5" name="Line 51"/>
          <p:cNvSpPr>
            <a:spLocks noChangeShapeType="1"/>
          </p:cNvSpPr>
          <p:nvPr/>
        </p:nvSpPr>
        <p:spPr bwMode="auto">
          <a:xfrm rot="10800000">
            <a:off x="6937999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6" name="Line 62"/>
          <p:cNvSpPr>
            <a:spLocks noChangeShapeType="1"/>
          </p:cNvSpPr>
          <p:nvPr/>
        </p:nvSpPr>
        <p:spPr bwMode="auto">
          <a:xfrm rot="10800000">
            <a:off x="5862440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6402673" y="5512758"/>
            <a:ext cx="887219" cy="878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5" name="Oval 21"/>
          <p:cNvSpPr>
            <a:spLocks/>
          </p:cNvSpPr>
          <p:nvPr/>
        </p:nvSpPr>
        <p:spPr bwMode="auto">
          <a:xfrm>
            <a:off x="6225791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6" name="Oval 22"/>
          <p:cNvSpPr>
            <a:spLocks/>
          </p:cNvSpPr>
          <p:nvPr/>
        </p:nvSpPr>
        <p:spPr bwMode="auto">
          <a:xfrm>
            <a:off x="7291764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 flipH="1">
            <a:off x="6406416" y="4789210"/>
            <a:ext cx="875989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4" name="Oval 40"/>
          <p:cNvSpPr>
            <a:spLocks/>
          </p:cNvSpPr>
          <p:nvPr/>
        </p:nvSpPr>
        <p:spPr bwMode="auto">
          <a:xfrm>
            <a:off x="6226726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5" name="Oval 41"/>
          <p:cNvSpPr>
            <a:spLocks/>
          </p:cNvSpPr>
          <p:nvPr/>
        </p:nvSpPr>
        <p:spPr bwMode="auto">
          <a:xfrm>
            <a:off x="7289892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8" name="Line 54"/>
          <p:cNvSpPr>
            <a:spLocks noChangeShapeType="1"/>
          </p:cNvSpPr>
          <p:nvPr/>
        </p:nvSpPr>
        <p:spPr bwMode="auto">
          <a:xfrm flipH="1">
            <a:off x="6406416" y="4065662"/>
            <a:ext cx="883476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4" name="Oval 60"/>
          <p:cNvSpPr>
            <a:spLocks/>
          </p:cNvSpPr>
          <p:nvPr/>
        </p:nvSpPr>
        <p:spPr bwMode="auto">
          <a:xfrm>
            <a:off x="6226726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5" name="Oval 61"/>
          <p:cNvSpPr>
            <a:spLocks/>
          </p:cNvSpPr>
          <p:nvPr/>
        </p:nvSpPr>
        <p:spPr bwMode="auto">
          <a:xfrm>
            <a:off x="7289892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  <a:br>
              <a:rPr lang="en-US" dirty="0"/>
            </a:br>
            <a:r>
              <a:rPr lang="en-US" dirty="0"/>
              <a:t>of auto-encoders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8872" cy="4525963"/>
          </a:xfrm>
        </p:spPr>
        <p:txBody>
          <a:bodyPr>
            <a:normAutofit/>
          </a:bodyPr>
          <a:lstStyle/>
          <a:p>
            <a:r>
              <a:rPr lang="en-US" dirty="0"/>
              <a:t>Add classifier module to the codes</a:t>
            </a:r>
          </a:p>
          <a:p>
            <a:r>
              <a:rPr lang="en-US" dirty="0"/>
              <a:t>When a </a:t>
            </a:r>
            <a:r>
              <a:rPr lang="en-US" b="1" dirty="0">
                <a:solidFill>
                  <a:schemeClr val="tx2"/>
                </a:solidFill>
              </a:rPr>
              <a:t>input </a:t>
            </a:r>
            <a:r>
              <a:rPr lang="en-US" i="1" dirty="0">
                <a:solidFill>
                  <a:schemeClr val="tx2"/>
                </a:solidFill>
              </a:rPr>
              <a:t>X</a:t>
            </a:r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en-US" i="1" dirty="0">
                <a:solidFill>
                  <a:schemeClr val="tx2"/>
                </a:solidFill>
              </a:rPr>
              <a:t>t</a:t>
            </a:r>
            <a:r>
              <a:rPr lang="en-US" dirty="0">
                <a:solidFill>
                  <a:schemeClr val="tx2"/>
                </a:solidFill>
              </a:rPr>
              <a:t>)</a:t>
            </a:r>
            <a:r>
              <a:rPr lang="en-US" dirty="0"/>
              <a:t> has a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label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Y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back-propagate the prediction error on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Y(t)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/>
              <a:t>to the </a:t>
            </a:r>
            <a:r>
              <a:rPr lang="en-US" b="1" dirty="0">
                <a:solidFill>
                  <a:schemeClr val="accent5"/>
                </a:solidFill>
              </a:rPr>
              <a:t>code </a:t>
            </a:r>
            <a:r>
              <a:rPr lang="en-US" i="1" dirty="0">
                <a:solidFill>
                  <a:schemeClr val="accent5"/>
                </a:solidFill>
              </a:rPr>
              <a:t>Z</a:t>
            </a:r>
            <a:r>
              <a:rPr lang="en-US" dirty="0">
                <a:solidFill>
                  <a:schemeClr val="accent5"/>
                </a:solidFill>
              </a:rPr>
              <a:t>(</a:t>
            </a:r>
            <a:r>
              <a:rPr lang="en-US" i="1" dirty="0">
                <a:solidFill>
                  <a:schemeClr val="accent5"/>
                </a:solidFill>
              </a:rPr>
              <a:t>t</a:t>
            </a:r>
            <a:r>
              <a:rPr lang="en-US" dirty="0">
                <a:solidFill>
                  <a:schemeClr val="accent5"/>
                </a:solidFill>
              </a:rPr>
              <a:t>)</a:t>
            </a:r>
          </a:p>
          <a:p>
            <a:r>
              <a:rPr lang="en-US" dirty="0"/>
              <a:t>Stack the encoders</a:t>
            </a:r>
          </a:p>
          <a:p>
            <a:r>
              <a:rPr lang="en-US" dirty="0"/>
              <a:t>Train layer-wise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2010]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983" y="1578166"/>
            <a:ext cx="4233576" cy="1760922"/>
          </a:xfrm>
          <a:prstGeom prst="rect">
            <a:avLst/>
          </a:prstGeom>
        </p:spPr>
      </p:pic>
      <p:sp>
        <p:nvSpPr>
          <p:cNvPr id="7" name="Rectangle 3"/>
          <p:cNvSpPr>
            <a:spLocks/>
          </p:cNvSpPr>
          <p:nvPr/>
        </p:nvSpPr>
        <p:spPr bwMode="auto">
          <a:xfrm>
            <a:off x="5410634" y="4863848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6294110" y="4863848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6358687" y="525899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7444313" y="525899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1" name="Rectangle 7"/>
          <p:cNvSpPr>
            <a:spLocks/>
          </p:cNvSpPr>
          <p:nvPr/>
        </p:nvSpPr>
        <p:spPr bwMode="auto">
          <a:xfrm>
            <a:off x="5306286" y="530617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</a:p>
        </p:txBody>
      </p:sp>
      <p:sp>
        <p:nvSpPr>
          <p:cNvPr id="12" name="Rectangle 8"/>
          <p:cNvSpPr>
            <a:spLocks/>
          </p:cNvSpPr>
          <p:nvPr/>
        </p:nvSpPr>
        <p:spPr bwMode="auto">
          <a:xfrm>
            <a:off x="6376468" y="6053508"/>
            <a:ext cx="31644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9"/>
          <p:cNvSpPr>
            <a:spLocks/>
          </p:cNvSpPr>
          <p:nvPr/>
        </p:nvSpPr>
        <p:spPr bwMode="auto">
          <a:xfrm>
            <a:off x="7485492" y="6039458"/>
            <a:ext cx="46392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5" name="Rectangle 11"/>
          <p:cNvSpPr>
            <a:spLocks/>
          </p:cNvSpPr>
          <p:nvPr/>
        </p:nvSpPr>
        <p:spPr bwMode="auto">
          <a:xfrm>
            <a:off x="6024575" y="5290601"/>
            <a:ext cx="102012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6801360" y="5460073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8" name="Rectangle 14"/>
          <p:cNvSpPr>
            <a:spLocks/>
          </p:cNvSpPr>
          <p:nvPr/>
        </p:nvSpPr>
        <p:spPr bwMode="auto">
          <a:xfrm>
            <a:off x="7094292" y="5290601"/>
            <a:ext cx="101076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9" name="Oval 15"/>
          <p:cNvSpPr>
            <a:spLocks/>
          </p:cNvSpPr>
          <p:nvPr/>
        </p:nvSpPr>
        <p:spPr bwMode="auto">
          <a:xfrm>
            <a:off x="5724156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0" name="Oval 16"/>
          <p:cNvSpPr>
            <a:spLocks/>
          </p:cNvSpPr>
          <p:nvPr/>
        </p:nvSpPr>
        <p:spPr bwMode="auto">
          <a:xfrm>
            <a:off x="6790129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3" name="Rectangle 19"/>
          <p:cNvSpPr>
            <a:spLocks/>
          </p:cNvSpPr>
          <p:nvPr/>
        </p:nvSpPr>
        <p:spPr bwMode="auto">
          <a:xfrm>
            <a:off x="6256675" y="5842921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4" name="Rectangle 20"/>
          <p:cNvSpPr>
            <a:spLocks/>
          </p:cNvSpPr>
          <p:nvPr/>
        </p:nvSpPr>
        <p:spPr bwMode="auto">
          <a:xfrm>
            <a:off x="7319841" y="5842921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0" name="Rectangle 26"/>
          <p:cNvSpPr>
            <a:spLocks/>
          </p:cNvSpPr>
          <p:nvPr/>
        </p:nvSpPr>
        <p:spPr bwMode="auto">
          <a:xfrm>
            <a:off x="5410634" y="4142934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1" name="Rectangle 27"/>
          <p:cNvSpPr>
            <a:spLocks/>
          </p:cNvSpPr>
          <p:nvPr/>
        </p:nvSpPr>
        <p:spPr bwMode="auto">
          <a:xfrm>
            <a:off x="6294110" y="4142934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2" name="Rectangle 28"/>
          <p:cNvSpPr>
            <a:spLocks/>
          </p:cNvSpPr>
          <p:nvPr/>
        </p:nvSpPr>
        <p:spPr bwMode="auto">
          <a:xfrm>
            <a:off x="6361494" y="453632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3" name="Rectangle 29"/>
          <p:cNvSpPr>
            <a:spLocks/>
          </p:cNvSpPr>
          <p:nvPr/>
        </p:nvSpPr>
        <p:spPr bwMode="auto">
          <a:xfrm>
            <a:off x="7447121" y="453632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4" name="Rectangle 30"/>
          <p:cNvSpPr>
            <a:spLocks/>
          </p:cNvSpPr>
          <p:nvPr/>
        </p:nvSpPr>
        <p:spPr bwMode="auto">
          <a:xfrm>
            <a:off x="5307690" y="4584380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</a:p>
        </p:txBody>
      </p:sp>
      <p:sp>
        <p:nvSpPr>
          <p:cNvPr id="36" name="Rectangle 32"/>
          <p:cNvSpPr>
            <a:spLocks/>
          </p:cNvSpPr>
          <p:nvPr/>
        </p:nvSpPr>
        <p:spPr bwMode="auto">
          <a:xfrm>
            <a:off x="6024575" y="4564419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7" name="Rectangle 33"/>
          <p:cNvSpPr>
            <a:spLocks/>
          </p:cNvSpPr>
          <p:nvPr/>
        </p:nvSpPr>
        <p:spPr bwMode="auto">
          <a:xfrm>
            <a:off x="6803232" y="4740037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9" name="Rectangle 35"/>
          <p:cNvSpPr>
            <a:spLocks/>
          </p:cNvSpPr>
          <p:nvPr/>
        </p:nvSpPr>
        <p:spPr bwMode="auto">
          <a:xfrm>
            <a:off x="7095228" y="4564419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0" name="Oval 36"/>
          <p:cNvSpPr>
            <a:spLocks/>
          </p:cNvSpPr>
          <p:nvPr/>
        </p:nvSpPr>
        <p:spPr bwMode="auto">
          <a:xfrm>
            <a:off x="5725092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1" name="Oval 37"/>
          <p:cNvSpPr>
            <a:spLocks/>
          </p:cNvSpPr>
          <p:nvPr/>
        </p:nvSpPr>
        <p:spPr bwMode="auto">
          <a:xfrm>
            <a:off x="6788258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2" name="Rectangle 38"/>
          <p:cNvSpPr>
            <a:spLocks/>
          </p:cNvSpPr>
          <p:nvPr/>
        </p:nvSpPr>
        <p:spPr bwMode="auto">
          <a:xfrm>
            <a:off x="6256675" y="5119373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3" name="Rectangle 39"/>
          <p:cNvSpPr>
            <a:spLocks/>
          </p:cNvSpPr>
          <p:nvPr/>
        </p:nvSpPr>
        <p:spPr bwMode="auto">
          <a:xfrm>
            <a:off x="7319841" y="5119373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9" name="Rectangle 45"/>
          <p:cNvSpPr>
            <a:spLocks/>
          </p:cNvSpPr>
          <p:nvPr/>
        </p:nvSpPr>
        <p:spPr bwMode="auto">
          <a:xfrm>
            <a:off x="5410634" y="3419386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0" name="Rectangle 46"/>
          <p:cNvSpPr>
            <a:spLocks/>
          </p:cNvSpPr>
          <p:nvPr/>
        </p:nvSpPr>
        <p:spPr bwMode="auto">
          <a:xfrm>
            <a:off x="6294110" y="3419386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1" name="Rectangle 47"/>
          <p:cNvSpPr>
            <a:spLocks/>
          </p:cNvSpPr>
          <p:nvPr/>
        </p:nvSpPr>
        <p:spPr bwMode="auto">
          <a:xfrm>
            <a:off x="6361494" y="3812771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2" name="Rectangle 48"/>
          <p:cNvSpPr>
            <a:spLocks/>
          </p:cNvSpPr>
          <p:nvPr/>
        </p:nvSpPr>
        <p:spPr bwMode="auto">
          <a:xfrm>
            <a:off x="7447121" y="3812771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3" name="Rectangle 49"/>
          <p:cNvSpPr>
            <a:spLocks/>
          </p:cNvSpPr>
          <p:nvPr/>
        </p:nvSpPr>
        <p:spPr bwMode="auto">
          <a:xfrm>
            <a:off x="5307690" y="386083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</a:p>
        </p:txBody>
      </p:sp>
      <p:sp>
        <p:nvSpPr>
          <p:cNvPr id="54" name="Rectangle 50"/>
          <p:cNvSpPr>
            <a:spLocks/>
          </p:cNvSpPr>
          <p:nvPr/>
        </p:nvSpPr>
        <p:spPr bwMode="auto">
          <a:xfrm>
            <a:off x="7454608" y="4346652"/>
            <a:ext cx="1491087" cy="23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</a:p>
        </p:txBody>
      </p:sp>
      <p:sp>
        <p:nvSpPr>
          <p:cNvPr id="56" name="Rectangle 52"/>
          <p:cNvSpPr>
            <a:spLocks/>
          </p:cNvSpPr>
          <p:nvPr/>
        </p:nvSpPr>
        <p:spPr bwMode="auto">
          <a:xfrm>
            <a:off x="6024575" y="3840870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7" name="Rectangle 53"/>
          <p:cNvSpPr>
            <a:spLocks/>
          </p:cNvSpPr>
          <p:nvPr/>
        </p:nvSpPr>
        <p:spPr bwMode="auto">
          <a:xfrm>
            <a:off x="6803232" y="4016489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9" name="Rectangle 55"/>
          <p:cNvSpPr>
            <a:spLocks/>
          </p:cNvSpPr>
          <p:nvPr/>
        </p:nvSpPr>
        <p:spPr bwMode="auto">
          <a:xfrm>
            <a:off x="7095228" y="3840870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0" name="Oval 56"/>
          <p:cNvSpPr>
            <a:spLocks/>
          </p:cNvSpPr>
          <p:nvPr/>
        </p:nvSpPr>
        <p:spPr bwMode="auto">
          <a:xfrm>
            <a:off x="5725092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1" name="Oval 57"/>
          <p:cNvSpPr>
            <a:spLocks/>
          </p:cNvSpPr>
          <p:nvPr/>
        </p:nvSpPr>
        <p:spPr bwMode="auto">
          <a:xfrm>
            <a:off x="6788258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2" name="Rectangle 58"/>
          <p:cNvSpPr>
            <a:spLocks/>
          </p:cNvSpPr>
          <p:nvPr/>
        </p:nvSpPr>
        <p:spPr bwMode="auto">
          <a:xfrm>
            <a:off x="6256675" y="4395825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3" name="Rectangle 59"/>
          <p:cNvSpPr>
            <a:spLocks/>
          </p:cNvSpPr>
          <p:nvPr/>
        </p:nvSpPr>
        <p:spPr bwMode="auto">
          <a:xfrm>
            <a:off x="7319841" y="4395825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9" name="Rectangle 65"/>
          <p:cNvSpPr>
            <a:spLocks/>
          </p:cNvSpPr>
          <p:nvPr/>
        </p:nvSpPr>
        <p:spPr bwMode="auto">
          <a:xfrm>
            <a:off x="7454608" y="5070199"/>
            <a:ext cx="1491087" cy="19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</a:p>
        </p:txBody>
      </p:sp>
      <p:sp>
        <p:nvSpPr>
          <p:cNvPr id="70" name="Rectangle 66"/>
          <p:cNvSpPr>
            <a:spLocks/>
          </p:cNvSpPr>
          <p:nvPr/>
        </p:nvSpPr>
        <p:spPr bwMode="auto">
          <a:xfrm>
            <a:off x="7454608" y="5793748"/>
            <a:ext cx="1491087" cy="24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</a:p>
        </p:txBody>
      </p:sp>
      <p:sp>
        <p:nvSpPr>
          <p:cNvPr id="71" name="Rectangle 67"/>
          <p:cNvSpPr>
            <a:spLocks/>
          </p:cNvSpPr>
          <p:nvPr/>
        </p:nvSpPr>
        <p:spPr bwMode="auto">
          <a:xfrm>
            <a:off x="6346520" y="5561931"/>
            <a:ext cx="1018243" cy="49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Random</a:t>
            </a:r>
          </a:p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walk</a:t>
            </a:r>
          </a:p>
        </p:txBody>
      </p:sp>
      <p:sp>
        <p:nvSpPr>
          <p:cNvPr id="72" name="Rectangle 68"/>
          <p:cNvSpPr>
            <a:spLocks/>
          </p:cNvSpPr>
          <p:nvPr/>
        </p:nvSpPr>
        <p:spPr bwMode="auto">
          <a:xfrm>
            <a:off x="5298328" y="6039614"/>
            <a:ext cx="1018243" cy="34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word histograms</a:t>
            </a:r>
          </a:p>
        </p:txBody>
      </p:sp>
    </p:spTree>
    <p:extLst>
      <p:ext uri="{BB962C8B-B14F-4D97-AF65-F5344CB8AC3E}">
        <p14:creationId xmlns:p14="http://schemas.microsoft.com/office/powerpoint/2010/main" val="1907742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 of auto-encoders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2010]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155" y="1462204"/>
            <a:ext cx="5494867" cy="1992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691845"/>
            <a:ext cx="3423356" cy="2469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0162" y="3824114"/>
            <a:ext cx="49734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Performance on document retrieval task: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Reuters-21k</a:t>
            </a:r>
            <a:r>
              <a:rPr lang="en-US" dirty="0">
                <a:latin typeface="+mj-lt"/>
              </a:rPr>
              <a:t> dataset (9.6k training, 4k test),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vocabulary 2k words, 10-class classification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Comparison with: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unsupervised techniques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(DBN: Semantic Hashing, LSA) + SVM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traditional technique: word TF-IDF + SVM </a:t>
            </a:r>
          </a:p>
        </p:txBody>
      </p:sp>
    </p:spTree>
    <p:extLst>
      <p:ext uri="{BB962C8B-B14F-4D97-AF65-F5344CB8AC3E}">
        <p14:creationId xmlns:p14="http://schemas.microsoft.com/office/powerpoint/2010/main" val="24824931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auto-encoders</a:t>
            </a:r>
            <a:br>
              <a:rPr lang="en-US" dirty="0"/>
            </a:br>
            <a:r>
              <a:rPr lang="en-US" dirty="0"/>
              <a:t>for web search (MSR)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2013]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011" y="1814379"/>
            <a:ext cx="8756886" cy="4315876"/>
            <a:chOff x="167687" y="1761925"/>
            <a:chExt cx="9584488" cy="4850137"/>
          </a:xfrm>
        </p:grpSpPr>
        <p:sp>
          <p:nvSpPr>
            <p:cNvPr id="6" name="TextBox 5"/>
            <p:cNvSpPr txBox="1"/>
            <p:nvPr/>
          </p:nvSpPr>
          <p:spPr>
            <a:xfrm>
              <a:off x="2520950" y="6215604"/>
              <a:ext cx="1828541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s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racing  car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7687" y="6247446"/>
              <a:ext cx="2049793" cy="34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Input word/phrase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68855" y="5926285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8064" y="5926286"/>
              <a:ext cx="2133825" cy="345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Bag-of-words vector</a:t>
              </a:r>
            </a:p>
          </p:txBody>
        </p:sp>
        <p:sp>
          <p:nvSpPr>
            <p:cNvPr id="10" name="Up Arrow 9"/>
            <p:cNvSpPr/>
            <p:nvPr/>
          </p:nvSpPr>
          <p:spPr>
            <a:xfrm>
              <a:off x="3264553" y="5610951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58794" y="5275260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12" name="Up Arrow 11"/>
            <p:cNvSpPr/>
            <p:nvPr/>
          </p:nvSpPr>
          <p:spPr>
            <a:xfrm>
              <a:off x="3270894" y="493913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57078" y="4603007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8064" y="4603006"/>
              <a:ext cx="2108154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embedding matrix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8064" y="5291255"/>
              <a:ext cx="2161897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</a:t>
              </a:r>
              <a:r>
                <a:rPr lang="en-US" sz="1400" b="1" dirty="0" err="1">
                  <a:latin typeface="+mj-lt"/>
                </a:rPr>
                <a:t>coeff</a:t>
              </a:r>
              <a:r>
                <a:rPr lang="en-US" sz="1400" b="1" dirty="0">
                  <a:latin typeface="+mj-lt"/>
                </a:rPr>
                <a:t>.</a:t>
              </a:r>
            </a:p>
            <a:p>
              <a:r>
                <a:rPr lang="en-US" sz="1400" b="1" dirty="0">
                  <a:latin typeface="+mj-lt"/>
                </a:rPr>
                <a:t>matrix </a:t>
              </a:r>
              <a:r>
                <a:rPr lang="en-US" sz="1400" dirty="0">
                  <a:latin typeface="+mj-lt"/>
                </a:rPr>
                <a:t>(fixed)</a:t>
              </a:r>
            </a:p>
          </p:txBody>
        </p:sp>
        <p:cxnSp>
          <p:nvCxnSpPr>
            <p:cNvPr id="16" name="Straight Arrow Connector 15"/>
            <p:cNvCxnSpPr>
              <a:stCxn id="15" idx="3"/>
              <a:endCxn id="65" idx="1"/>
            </p:cNvCxnSpPr>
            <p:nvPr/>
          </p:nvCxnSpPr>
          <p:spPr>
            <a:xfrm>
              <a:off x="2329960" y="5585249"/>
              <a:ext cx="355825" cy="132113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66" idx="1"/>
            </p:cNvCxnSpPr>
            <p:nvPr/>
          </p:nvCxnSpPr>
          <p:spPr>
            <a:xfrm>
              <a:off x="2206003" y="5009479"/>
              <a:ext cx="483011" cy="42154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Up Arrow 17"/>
            <p:cNvSpPr/>
            <p:nvPr/>
          </p:nvSpPr>
          <p:spPr>
            <a:xfrm>
              <a:off x="3270893" y="4253193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57076" y="3930753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1720" y="2770305"/>
              <a:ext cx="1723103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Semantic vector</a:t>
              </a:r>
            </a:p>
          </p:txBody>
        </p:sp>
        <p:cxnSp>
          <p:nvCxnSpPr>
            <p:cNvPr id="21" name="Straight Arrow Connector 20"/>
            <p:cNvCxnSpPr>
              <a:stCxn id="20" idx="3"/>
            </p:cNvCxnSpPr>
            <p:nvPr/>
          </p:nvCxnSpPr>
          <p:spPr>
            <a:xfrm flipV="1">
              <a:off x="2184822" y="3015808"/>
              <a:ext cx="818467" cy="48492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Up Arrow 21"/>
            <p:cNvSpPr/>
            <p:nvPr/>
          </p:nvSpPr>
          <p:spPr>
            <a:xfrm>
              <a:off x="3270892" y="3580939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06719" y="3243293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  <a:endParaRPr lang="en-US" sz="1400" dirty="0">
                <a:latin typeface="+mj-lt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146870" y="2779428"/>
              <a:ext cx="472763" cy="472763"/>
              <a:chOff x="838200" y="1571920"/>
              <a:chExt cx="428702" cy="428702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Up Arrow 24"/>
            <p:cNvSpPr/>
            <p:nvPr/>
          </p:nvSpPr>
          <p:spPr>
            <a:xfrm rot="1949610">
              <a:off x="3393668" y="2729835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73837" y="6224603"/>
              <a:ext cx="2060136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t1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formula one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05774" y="5935283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28" name="Up Arrow 27"/>
            <p:cNvSpPr/>
            <p:nvPr/>
          </p:nvSpPr>
          <p:spPr>
            <a:xfrm>
              <a:off x="5701471" y="5619949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95713" y="5284258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30" name="Up Arrow 29"/>
            <p:cNvSpPr/>
            <p:nvPr/>
          </p:nvSpPr>
          <p:spPr>
            <a:xfrm>
              <a:off x="5707812" y="4948133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293996" y="4612004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2" name="Up Arrow 31"/>
            <p:cNvSpPr/>
            <p:nvPr/>
          </p:nvSpPr>
          <p:spPr>
            <a:xfrm>
              <a:off x="5707811" y="4262190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293995" y="3939751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4" name="Up Arrow 33"/>
            <p:cNvSpPr/>
            <p:nvPr/>
          </p:nvSpPr>
          <p:spPr>
            <a:xfrm>
              <a:off x="5707810" y="358993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443637" y="3252290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583788" y="2788425"/>
              <a:ext cx="472763" cy="472763"/>
              <a:chOff x="838200" y="1571920"/>
              <a:chExt cx="428702" cy="428702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Up Arrow 36"/>
            <p:cNvSpPr/>
            <p:nvPr/>
          </p:nvSpPr>
          <p:spPr>
            <a:xfrm rot="17199589">
              <a:off x="5615674" y="2804564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10755" y="6231599"/>
              <a:ext cx="2068907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t2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ford model t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226724" y="5942280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40" name="Up Arrow 39"/>
            <p:cNvSpPr/>
            <p:nvPr/>
          </p:nvSpPr>
          <p:spPr>
            <a:xfrm>
              <a:off x="8222421" y="562694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616663" y="5291255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42" name="Up Arrow 41"/>
            <p:cNvSpPr/>
            <p:nvPr/>
          </p:nvSpPr>
          <p:spPr>
            <a:xfrm>
              <a:off x="8228762" y="4955130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814946" y="4619002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4" name="Up Arrow 43"/>
            <p:cNvSpPr/>
            <p:nvPr/>
          </p:nvSpPr>
          <p:spPr>
            <a:xfrm>
              <a:off x="8228761" y="426918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814945" y="3946748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6" name="Up Arrow 45"/>
            <p:cNvSpPr/>
            <p:nvPr/>
          </p:nvSpPr>
          <p:spPr>
            <a:xfrm>
              <a:off x="8228760" y="3596934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964587" y="3259288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8104738" y="2795422"/>
              <a:ext cx="472763" cy="472763"/>
              <a:chOff x="838200" y="1571920"/>
              <a:chExt cx="428702" cy="428702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Up Arrow 48"/>
            <p:cNvSpPr/>
            <p:nvPr/>
          </p:nvSpPr>
          <p:spPr>
            <a:xfrm rot="7733117">
              <a:off x="8376195" y="2958225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464191" y="1835158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3803411" y="2450175"/>
              <a:ext cx="1780903" cy="3931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5816999" y="2450175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5562870" y="1916290"/>
              <a:ext cx="472763" cy="472763"/>
              <a:chOff x="838200" y="1571920"/>
              <a:chExt cx="428702" cy="428702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Up Arrow 53"/>
            <p:cNvSpPr/>
            <p:nvPr/>
          </p:nvSpPr>
          <p:spPr>
            <a:xfrm rot="1949610">
              <a:off x="5809667" y="1866697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757505" y="1761925"/>
              <a:ext cx="2744391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Compute Cosine similarity </a:t>
              </a:r>
            </a:p>
            <a:p>
              <a:r>
                <a:rPr lang="en-US" sz="1400" dirty="0">
                  <a:latin typeface="+mj-lt"/>
                </a:rPr>
                <a:t>between semantic vectors</a:t>
              </a:r>
            </a:p>
          </p:txBody>
        </p:sp>
        <p:sp>
          <p:nvSpPr>
            <p:cNvPr id="56" name="Up Arrow 55"/>
            <p:cNvSpPr/>
            <p:nvPr/>
          </p:nvSpPr>
          <p:spPr>
            <a:xfrm rot="17199589">
              <a:off x="5561846" y="1966008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985141" y="1819162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8337949" y="2434179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8083820" y="1900294"/>
              <a:ext cx="472763" cy="472763"/>
              <a:chOff x="838200" y="1571920"/>
              <a:chExt cx="428702" cy="428702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Up Arrow 59"/>
            <p:cNvSpPr/>
            <p:nvPr/>
          </p:nvSpPr>
          <p:spPr>
            <a:xfrm rot="1949610">
              <a:off x="8330617" y="1850701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V="1">
              <a:off x="3803411" y="2434179"/>
              <a:ext cx="4301853" cy="40911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Up Arrow 61"/>
            <p:cNvSpPr/>
            <p:nvPr/>
          </p:nvSpPr>
          <p:spPr>
            <a:xfrm rot="7733117">
              <a:off x="8358746" y="2071322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60950" y="1900295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(s,t1)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655262" y="1900399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(s,t2)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85785" y="552713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689014" y="4861402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80144" y="419232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3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704912" y="3523778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3723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77870" cy="4833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“Deep learning methods aim at</a:t>
            </a:r>
            <a:br>
              <a:rPr lang="en-US" sz="2000" dirty="0"/>
            </a:br>
            <a:r>
              <a:rPr lang="en-US" sz="2000" b="1" dirty="0"/>
              <a:t>learning feature hierarchies</a:t>
            </a:r>
            <a:br>
              <a:rPr lang="en-US" sz="2000" dirty="0"/>
            </a:br>
            <a:r>
              <a:rPr lang="en-US" sz="2000" dirty="0"/>
              <a:t>with features from higher levels</a:t>
            </a:r>
            <a:br>
              <a:rPr lang="en-US" sz="2000" dirty="0"/>
            </a:br>
            <a:r>
              <a:rPr lang="en-US" sz="2000" dirty="0"/>
              <a:t>of the hierarchy formed by the</a:t>
            </a:r>
            <a:br>
              <a:rPr lang="en-US" sz="2000" dirty="0"/>
            </a:br>
            <a:r>
              <a:rPr lang="en-US" sz="2000" dirty="0"/>
              <a:t>composition of lower level features.</a:t>
            </a:r>
            <a:br>
              <a:rPr lang="en-US" sz="2000" dirty="0"/>
            </a:br>
            <a:r>
              <a:rPr lang="en-US" sz="2000" b="1" dirty="0"/>
              <a:t>Automatically learning features</a:t>
            </a:r>
            <a:br>
              <a:rPr lang="en-US" sz="2000" b="1" dirty="0"/>
            </a:br>
            <a:r>
              <a:rPr lang="en-US" sz="2000" dirty="0"/>
              <a:t>at multiple levels of abstraction</a:t>
            </a:r>
            <a:br>
              <a:rPr lang="en-US" sz="2000" dirty="0"/>
            </a:br>
            <a:r>
              <a:rPr lang="en-US" sz="2000" dirty="0"/>
              <a:t>allows a system </a:t>
            </a:r>
            <a:br>
              <a:rPr lang="en-US" sz="2000" dirty="0"/>
            </a:br>
            <a:r>
              <a:rPr lang="en-US" sz="2000" dirty="0"/>
              <a:t>to learn </a:t>
            </a:r>
            <a:r>
              <a:rPr lang="en-US" sz="2000" b="1" dirty="0"/>
              <a:t>complex functions</a:t>
            </a:r>
            <a:r>
              <a:rPr lang="en-US" sz="2000" dirty="0"/>
              <a:t> mapping the input to the output directly from data, </a:t>
            </a:r>
            <a:br>
              <a:rPr lang="en-US" sz="2000" dirty="0"/>
            </a:br>
            <a:r>
              <a:rPr lang="en-US" sz="2000" dirty="0"/>
              <a:t>without depending completely </a:t>
            </a:r>
            <a:br>
              <a:rPr lang="en-US" sz="2000" dirty="0"/>
            </a:br>
            <a:r>
              <a:rPr lang="en-US" sz="2000" dirty="0"/>
              <a:t>on human-crafted features.”</a:t>
            </a:r>
            <a:br>
              <a:rPr lang="en-US" sz="2000" dirty="0"/>
            </a:br>
            <a:r>
              <a:rPr lang="en-US" sz="2000" dirty="0"/>
              <a:t>— </a:t>
            </a:r>
            <a:r>
              <a:rPr lang="en-US" sz="2000" dirty="0" err="1"/>
              <a:t>Yoshua</a:t>
            </a:r>
            <a:r>
              <a:rPr lang="en-US" sz="2000" dirty="0"/>
              <a:t> </a:t>
            </a:r>
            <a:r>
              <a:rPr lang="en-US" sz="2000" dirty="0" err="1"/>
              <a:t>Bengio</a:t>
            </a:r>
            <a:endParaRPr lang="en-US" sz="2000" dirty="0"/>
          </a:p>
        </p:txBody>
      </p:sp>
      <p:sp>
        <p:nvSpPr>
          <p:cNvPr id="4" name="object 3"/>
          <p:cNvSpPr/>
          <p:nvPr/>
        </p:nvSpPr>
        <p:spPr>
          <a:xfrm>
            <a:off x="4624631" y="2139886"/>
            <a:ext cx="4228739" cy="330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915255" y="6358833"/>
            <a:ext cx="541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“On the expressive power of deep architectures”,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Talk at ALT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2011]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Learning Deep Architectures for AI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2009]</a:t>
            </a:r>
          </a:p>
        </p:txBody>
      </p:sp>
    </p:spTree>
    <p:extLst>
      <p:ext uri="{BB962C8B-B14F-4D97-AF65-F5344CB8AC3E}">
        <p14:creationId xmlns:p14="http://schemas.microsoft.com/office/powerpoint/2010/main" val="15439503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auto-encoders</a:t>
            </a:r>
            <a:br>
              <a:rPr lang="en-US" dirty="0"/>
            </a:br>
            <a:r>
              <a:rPr lang="en-US" dirty="0"/>
              <a:t>for web search (MSR)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863" y="2477389"/>
            <a:ext cx="5755770" cy="3458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20501"/>
            <a:ext cx="2821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>
                <a:solidFill>
                  <a:schemeClr val="accent2"/>
                </a:solidFill>
                <a:latin typeface="+mj-lt"/>
              </a:rPr>
              <a:t>Semantic hashing</a:t>
            </a:r>
            <a:br>
              <a:rPr lang="en-GB" dirty="0">
                <a:latin typeface="+mj-lt"/>
              </a:rPr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[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Salakhutdinov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&amp; Hinton, 2007]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2013]</a:t>
            </a:r>
          </a:p>
        </p:txBody>
      </p:sp>
      <p:sp>
        <p:nvSpPr>
          <p:cNvPr id="7" name="Rectangle 6"/>
          <p:cNvSpPr/>
          <p:nvPr/>
        </p:nvSpPr>
        <p:spPr>
          <a:xfrm>
            <a:off x="2916863" y="4129189"/>
            <a:ext cx="5755770" cy="176997"/>
          </a:xfrm>
          <a:prstGeom prst="rect">
            <a:avLst/>
          </a:prstGeom>
          <a:solidFill>
            <a:srgbClr val="FFF41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50003" y="5470076"/>
            <a:ext cx="26645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>
                <a:solidFill>
                  <a:schemeClr val="tx2"/>
                </a:solidFill>
                <a:latin typeface="+mj-lt"/>
              </a:rPr>
              <a:t>Deep Structured</a:t>
            </a:r>
            <a:br>
              <a:rPr lang="en-GB" b="1" dirty="0">
                <a:solidFill>
                  <a:schemeClr val="tx2"/>
                </a:solidFill>
                <a:latin typeface="+mj-lt"/>
              </a:rPr>
            </a:br>
            <a:r>
              <a:rPr lang="en-GB" b="1" dirty="0">
                <a:solidFill>
                  <a:schemeClr val="tx2"/>
                </a:solidFill>
                <a:latin typeface="+mj-lt"/>
              </a:rPr>
              <a:t>Semantic Model</a:t>
            </a:r>
            <a:br>
              <a:rPr lang="en-GB" dirty="0">
                <a:latin typeface="+mj-lt"/>
              </a:rPr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[Huang, He, Gao et al, 2013]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1037" y="5674464"/>
            <a:ext cx="5755770" cy="176997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818354" y="1811954"/>
            <a:ext cx="49312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Century Gothic"/>
              </a:rPr>
              <a:t>Results on a web ranking task (16k queries)</a:t>
            </a:r>
            <a:br>
              <a:rPr lang="en-GB" dirty="0">
                <a:latin typeface="Century Gothic"/>
              </a:rPr>
            </a:br>
            <a:r>
              <a:rPr lang="en-GB" dirty="0">
                <a:latin typeface="Century Gothic"/>
              </a:rPr>
              <a:t>Normalized discounted cumulative gains</a:t>
            </a:r>
          </a:p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3072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not covered</a:t>
            </a:r>
            <a:br>
              <a:rPr lang="en-US" dirty="0"/>
            </a:br>
            <a:r>
              <a:rPr lang="en-US" dirty="0"/>
              <a:t>in this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Other variations of auto-encoders</a:t>
            </a:r>
          </a:p>
          <a:p>
            <a:pPr lvl="1"/>
            <a:r>
              <a:rPr lang="en-US" b="1" dirty="0"/>
              <a:t>Restricted Boltzmann Machines</a:t>
            </a:r>
            <a:r>
              <a:rPr lang="en-US" dirty="0"/>
              <a:t> (work in Geoff Hinton’s lab)</a:t>
            </a:r>
          </a:p>
          <a:p>
            <a:pPr lvl="1"/>
            <a:r>
              <a:rPr lang="en-US" b="1" dirty="0" err="1"/>
              <a:t>Denoising</a:t>
            </a:r>
            <a:r>
              <a:rPr lang="en-US" b="1" dirty="0"/>
              <a:t> Auto-Encoders</a:t>
            </a:r>
            <a:br>
              <a:rPr lang="en-US" dirty="0"/>
            </a:br>
            <a:r>
              <a:rPr lang="en-US" dirty="0"/>
              <a:t>(work in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Bengio’s</a:t>
            </a:r>
            <a:r>
              <a:rPr lang="en-US" dirty="0"/>
              <a:t> lab)</a:t>
            </a:r>
          </a:p>
          <a:p>
            <a:r>
              <a:rPr lang="en-US" dirty="0"/>
              <a:t>Invariance to shifts in</a:t>
            </a:r>
            <a:br>
              <a:rPr lang="en-US" dirty="0"/>
            </a:br>
            <a:r>
              <a:rPr lang="en-US" dirty="0"/>
              <a:t>input and feature space</a:t>
            </a:r>
          </a:p>
          <a:p>
            <a:pPr lvl="1"/>
            <a:r>
              <a:rPr lang="en-US" b="1" dirty="0"/>
              <a:t>Convolutional</a:t>
            </a:r>
            <a:r>
              <a:rPr lang="en-US" dirty="0"/>
              <a:t> kernels</a:t>
            </a:r>
          </a:p>
          <a:p>
            <a:pPr lvl="1"/>
            <a:r>
              <a:rPr lang="en-US" dirty="0"/>
              <a:t>Sliding </a:t>
            </a:r>
            <a:r>
              <a:rPr lang="en-US" b="1" dirty="0"/>
              <a:t>windows</a:t>
            </a:r>
            <a:r>
              <a:rPr lang="en-US" dirty="0"/>
              <a:t> over input</a:t>
            </a:r>
          </a:p>
          <a:p>
            <a:pPr lvl="1"/>
            <a:r>
              <a:rPr lang="en-US" b="1" dirty="0"/>
              <a:t>Max-pooling</a:t>
            </a:r>
            <a:r>
              <a:rPr lang="en-US" dirty="0"/>
              <a:t> over codes</a:t>
            </a:r>
          </a:p>
          <a:p>
            <a:endParaRPr lang="en-US" dirty="0"/>
          </a:p>
        </p:txBody>
      </p:sp>
      <p:sp>
        <p:nvSpPr>
          <p:cNvPr id="5" name="object 72"/>
          <p:cNvSpPr/>
          <p:nvPr/>
        </p:nvSpPr>
        <p:spPr>
          <a:xfrm>
            <a:off x="346533" y="1600200"/>
            <a:ext cx="4301667" cy="18765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374851" y="3750288"/>
            <a:ext cx="2100743" cy="17224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644493" y="6202415"/>
            <a:ext cx="779889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Haffner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“Gradient-based learning applied to document recognition”, Proceedings of IEEE,1998;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al. "Building high-level features using large-scale unsupervised learning"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2012;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Sermanet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“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OverFeat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: Integrated Recognition, Localization and Detection using Convolutional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ICLR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2014]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934" y="3637399"/>
            <a:ext cx="1985894" cy="19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12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Tutorial code:</a:t>
            </a:r>
            <a:br>
              <a:rPr lang="en-US" dirty="0"/>
            </a:br>
            <a:r>
              <a:rPr lang="en-US" dirty="0">
                <a:hlinkClick r:id="rId2"/>
              </a:rPr>
              <a:t>https://github.com/piotrmirowski</a:t>
            </a:r>
            <a:br>
              <a:rPr lang="en-US" dirty="0"/>
            </a:br>
            <a:r>
              <a:rPr lang="en-US" dirty="0">
                <a:hlinkClick r:id="rId3"/>
              </a:rPr>
              <a:t>http://piotrmirowski.wordpress.com</a:t>
            </a:r>
            <a:endParaRPr lang="en-US" dirty="0"/>
          </a:p>
          <a:p>
            <a:r>
              <a:rPr lang="en-US" dirty="0"/>
              <a:t>Contact:</a:t>
            </a:r>
            <a:br>
              <a:rPr lang="en-US" dirty="0"/>
            </a:br>
            <a:r>
              <a:rPr lang="en-US" dirty="0">
                <a:hlinkClick r:id="rId4"/>
              </a:rPr>
              <a:t>piotr.mirowski@computer.org</a:t>
            </a:r>
            <a:endParaRPr lang="en-US" dirty="0"/>
          </a:p>
          <a:p>
            <a:r>
              <a:rPr lang="en-US" dirty="0"/>
              <a:t>Acknowledgements:</a:t>
            </a:r>
            <a:br>
              <a:rPr lang="en-US" dirty="0"/>
            </a:br>
            <a:r>
              <a:rPr lang="en-US" dirty="0" err="1"/>
              <a:t>Marc’Aurelio</a:t>
            </a:r>
            <a:r>
              <a:rPr lang="en-US" dirty="0"/>
              <a:t> </a:t>
            </a:r>
            <a:r>
              <a:rPr lang="en-US" dirty="0" err="1"/>
              <a:t>Ranzato</a:t>
            </a:r>
            <a:r>
              <a:rPr lang="en-US" dirty="0"/>
              <a:t> (FB)</a:t>
            </a:r>
            <a:br>
              <a:rPr lang="en-US" dirty="0"/>
            </a:br>
            <a:r>
              <a:rPr lang="en-US" dirty="0" err="1"/>
              <a:t>Yann</a:t>
            </a:r>
            <a:r>
              <a:rPr lang="en-US" dirty="0"/>
              <a:t> </a:t>
            </a:r>
            <a:r>
              <a:rPr lang="en-US" dirty="0" err="1"/>
              <a:t>LeCun</a:t>
            </a:r>
            <a:r>
              <a:rPr lang="en-US" dirty="0"/>
              <a:t> (FB/NYU)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327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Auto-encoders and Expectation-Maximization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61043"/>
              </p:ext>
            </p:extLst>
          </p:nvPr>
        </p:nvGraphicFramePr>
        <p:xfrm>
          <a:off x="1376472" y="1918405"/>
          <a:ext cx="7502525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95700" imgH="457200" progId="Equation.3">
                  <p:embed/>
                </p:oleObj>
              </mc:Choice>
              <mc:Fallback>
                <p:oleObj name="Equation" r:id="rId2" imgW="36957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76472" y="1918405"/>
                        <a:ext cx="7502525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638054"/>
              </p:ext>
            </p:extLst>
          </p:nvPr>
        </p:nvGraphicFramePr>
        <p:xfrm>
          <a:off x="703263" y="2814638"/>
          <a:ext cx="4951412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38400" imgH="736600" progId="Equation.3">
                  <p:embed/>
                </p:oleObj>
              </mc:Choice>
              <mc:Fallback>
                <p:oleObj name="Equation" r:id="rId4" imgW="24384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3263" y="2814638"/>
                        <a:ext cx="4951412" cy="150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233114"/>
              </p:ext>
            </p:extLst>
          </p:nvPr>
        </p:nvGraphicFramePr>
        <p:xfrm>
          <a:off x="661107" y="4344018"/>
          <a:ext cx="6858000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78200" imgH="444500" progId="Equation.3">
                  <p:embed/>
                </p:oleObj>
              </mc:Choice>
              <mc:Fallback>
                <p:oleObj name="Equation" r:id="rId6" imgW="33782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1107" y="4344018"/>
                        <a:ext cx="6858000" cy="906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1687312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Energy of inputs and codes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857979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Input data likelihood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199" y="5255193"/>
            <a:ext cx="596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Maximum A Posteriori</a:t>
            </a:r>
            <a:r>
              <a:rPr lang="en-US" dirty="0">
                <a:latin typeface="+mj-lt"/>
              </a:rPr>
              <a:t>: take minimal energy code </a:t>
            </a:r>
            <a:r>
              <a:rPr lang="en-US" b="1" dirty="0">
                <a:latin typeface="+mj-lt"/>
              </a:rPr>
              <a:t>Z</a:t>
            </a:r>
            <a:endParaRPr lang="en-US" dirty="0">
              <a:latin typeface="+mj-lt"/>
            </a:endParaRPr>
          </a:p>
        </p:txBody>
      </p:sp>
      <p:graphicFrame>
        <p:nvGraphicFramePr>
          <p:cNvPr id="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502758"/>
              </p:ext>
            </p:extLst>
          </p:nvPr>
        </p:nvGraphicFramePr>
        <p:xfrm>
          <a:off x="562330" y="5675313"/>
          <a:ext cx="6084887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997200" imgH="431800" progId="Equation.3">
                  <p:embed/>
                </p:oleObj>
              </mc:Choice>
              <mc:Fallback>
                <p:oleObj name="Equation" r:id="rId8" imgW="2997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2330" y="5675313"/>
                        <a:ext cx="6084887" cy="881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6033720" y="3125636"/>
            <a:ext cx="29707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entury Gothic"/>
              </a:rPr>
              <a:t>Do not marginalize over: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take maximum likelihood 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latent code instead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8053" y="5356046"/>
            <a:ext cx="24464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entury Gothic"/>
              </a:rPr>
              <a:t>Enforce </a:t>
            </a:r>
            <a:r>
              <a:rPr lang="en-US" dirty="0" err="1">
                <a:solidFill>
                  <a:srgbClr val="008000"/>
                </a:solidFill>
                <a:latin typeface="Century Gothic"/>
              </a:rPr>
              <a:t>sparsity</a:t>
            </a:r>
            <a:r>
              <a:rPr lang="en-US" dirty="0">
                <a:solidFill>
                  <a:srgbClr val="008000"/>
                </a:solidFill>
                <a:latin typeface="Century Gothic"/>
              </a:rPr>
              <a:t> on </a:t>
            </a:r>
            <a:r>
              <a:rPr lang="en-US" b="1" dirty="0">
                <a:solidFill>
                  <a:srgbClr val="008000"/>
                </a:solidFill>
                <a:latin typeface="Century Gothic"/>
              </a:rPr>
              <a:t>Z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to constrain </a:t>
            </a:r>
            <a:r>
              <a:rPr lang="en-US" b="1" dirty="0">
                <a:solidFill>
                  <a:srgbClr val="008000"/>
                </a:solidFill>
                <a:latin typeface="Century Gothic"/>
              </a:rPr>
              <a:t>Z</a:t>
            </a:r>
            <a:r>
              <a:rPr lang="en-US" dirty="0">
                <a:solidFill>
                  <a:srgbClr val="008000"/>
                </a:solidFill>
                <a:latin typeface="Century Gothic"/>
              </a:rPr>
              <a:t> and 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avoid computing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partition function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332111" y="5624525"/>
            <a:ext cx="2225942" cy="931850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077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br>
              <a:rPr lang="en-GB" dirty="0"/>
            </a:br>
            <a:r>
              <a:rPr lang="en-GB" dirty="0"/>
              <a:t>gradient descent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69" y="1652632"/>
            <a:ext cx="7216566" cy="4707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</p:spTree>
    <p:extLst>
      <p:ext uri="{BB962C8B-B14F-4D97-AF65-F5344CB8AC3E}">
        <p14:creationId xmlns:p14="http://schemas.microsoft.com/office/powerpoint/2010/main" val="35331296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br>
              <a:rPr lang="en-GB" dirty="0"/>
            </a:br>
            <a:r>
              <a:rPr lang="en-GB" dirty="0"/>
              <a:t>gradient descent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89" y="1600200"/>
            <a:ext cx="7428820" cy="478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478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 and invariant mapping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55" y="2765448"/>
            <a:ext cx="3103555" cy="3613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778" y="3420384"/>
            <a:ext cx="2844800" cy="2958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6574" y="6562469"/>
            <a:ext cx="6740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Hadsell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“Dimensionality Reduction by Learning an Invariant Mapping”,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CVPR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2006]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636442" y="2686873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8" name="Rectangle 13"/>
          <p:cNvSpPr>
            <a:spLocks/>
          </p:cNvSpPr>
          <p:nvPr/>
        </p:nvSpPr>
        <p:spPr bwMode="auto">
          <a:xfrm>
            <a:off x="4671057" y="2027581"/>
            <a:ext cx="719207" cy="302722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9" name="AutoShape 23"/>
          <p:cNvSpPr>
            <a:spLocks/>
          </p:cNvSpPr>
          <p:nvPr/>
        </p:nvSpPr>
        <p:spPr bwMode="auto">
          <a:xfrm>
            <a:off x="3560755" y="2540061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graphicFrame>
        <p:nvGraphicFramePr>
          <p:cNvPr id="1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477005"/>
              </p:ext>
            </p:extLst>
          </p:nvPr>
        </p:nvGraphicFramePr>
        <p:xfrm>
          <a:off x="4363152" y="1843081"/>
          <a:ext cx="157162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800" imgH="203200" progId="Equation.3">
                  <p:embed/>
                </p:oleObj>
              </mc:Choice>
              <mc:Fallback>
                <p:oleObj name="Equation" r:id="rId4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63152" y="1843081"/>
                        <a:ext cx="157162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865486"/>
              </p:ext>
            </p:extLst>
          </p:nvPr>
        </p:nvGraphicFramePr>
        <p:xfrm>
          <a:off x="4717164" y="2055806"/>
          <a:ext cx="593725" cy="22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73100" imgH="241300" progId="Equation.3">
                  <p:embed/>
                </p:oleObj>
              </mc:Choice>
              <mc:Fallback>
                <p:oleObj name="Equation" r:id="rId6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17164" y="2055806"/>
                        <a:ext cx="593725" cy="223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Elbow Connector 11"/>
          <p:cNvCxnSpPr>
            <a:stCxn id="7" idx="0"/>
            <a:endCxn id="29" idx="2"/>
          </p:cNvCxnSpPr>
          <p:nvPr/>
        </p:nvCxnSpPr>
        <p:spPr>
          <a:xfrm rot="16200000" flipV="1">
            <a:off x="3903055" y="2491095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24" idx="0"/>
            <a:endCxn id="7" idx="2"/>
          </p:cNvCxnSpPr>
          <p:nvPr/>
        </p:nvCxnSpPr>
        <p:spPr>
          <a:xfrm rot="5400000" flipH="1" flipV="1">
            <a:off x="3967977" y="3145161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29" idx="3"/>
            <a:endCxn id="8" idx="1"/>
          </p:cNvCxnSpPr>
          <p:nvPr/>
        </p:nvCxnSpPr>
        <p:spPr>
          <a:xfrm flipV="1">
            <a:off x="4390817" y="2178942"/>
            <a:ext cx="280240" cy="3369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194166"/>
              </p:ext>
            </p:extLst>
          </p:nvPr>
        </p:nvGraphicFramePr>
        <p:xfrm>
          <a:off x="3709102" y="2744781"/>
          <a:ext cx="790575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16000" imgH="241300" progId="Equation.3">
                  <p:embed/>
                </p:oleObj>
              </mc:Choice>
              <mc:Fallback>
                <p:oleObj name="Equation" r:id="rId8" imgW="1016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09102" y="2744781"/>
                        <a:ext cx="790575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3801964" y="3276016"/>
            <a:ext cx="588853" cy="230894"/>
            <a:chOff x="3904521" y="5830355"/>
            <a:chExt cx="1532339" cy="570771"/>
          </a:xfrm>
        </p:grpSpPr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01964" y="2066864"/>
            <a:ext cx="588853" cy="230894"/>
            <a:chOff x="3904521" y="5830356"/>
            <a:chExt cx="1532339" cy="570772"/>
          </a:xfrm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39" name="AutoShape 2"/>
          <p:cNvSpPr>
            <a:spLocks/>
          </p:cNvSpPr>
          <p:nvPr/>
        </p:nvSpPr>
        <p:spPr bwMode="auto">
          <a:xfrm>
            <a:off x="5477623" y="2713971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40" name="AutoShape 23"/>
          <p:cNvSpPr>
            <a:spLocks/>
          </p:cNvSpPr>
          <p:nvPr/>
        </p:nvSpPr>
        <p:spPr bwMode="auto">
          <a:xfrm>
            <a:off x="5401936" y="2567159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cxnSp>
        <p:nvCxnSpPr>
          <p:cNvPr id="42" name="Elbow Connector 41"/>
          <p:cNvCxnSpPr>
            <a:stCxn id="39" idx="0"/>
            <a:endCxn id="55" idx="2"/>
          </p:cNvCxnSpPr>
          <p:nvPr/>
        </p:nvCxnSpPr>
        <p:spPr>
          <a:xfrm rot="16200000" flipV="1">
            <a:off x="5744236" y="2518193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50" idx="0"/>
            <a:endCxn id="39" idx="2"/>
          </p:cNvCxnSpPr>
          <p:nvPr/>
        </p:nvCxnSpPr>
        <p:spPr>
          <a:xfrm rot="5400000" flipH="1" flipV="1">
            <a:off x="5809158" y="3172259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614934"/>
              </p:ext>
            </p:extLst>
          </p:nvPr>
        </p:nvGraphicFramePr>
        <p:xfrm>
          <a:off x="5533139" y="2771769"/>
          <a:ext cx="823913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54100" imgH="241300" progId="Equation.3">
                  <p:embed/>
                </p:oleObj>
              </mc:Choice>
              <mc:Fallback>
                <p:oleObj name="Equation" r:id="rId10" imgW="1054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33139" y="2771769"/>
                        <a:ext cx="823913" cy="19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5643145" y="3303114"/>
            <a:ext cx="588853" cy="230894"/>
            <a:chOff x="3904521" y="5830355"/>
            <a:chExt cx="1532339" cy="570771"/>
          </a:xfrm>
        </p:grpSpPr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8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643145" y="2093962"/>
            <a:ext cx="588853" cy="230894"/>
            <a:chOff x="3904521" y="5830356"/>
            <a:chExt cx="1532339" cy="570772"/>
          </a:xfrm>
        </p:grpSpPr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cxnSp>
        <p:nvCxnSpPr>
          <p:cNvPr id="56" name="Elbow Connector 55"/>
          <p:cNvCxnSpPr>
            <a:stCxn id="53" idx="2"/>
            <a:endCxn id="8" idx="3"/>
          </p:cNvCxnSpPr>
          <p:nvPr/>
        </p:nvCxnSpPr>
        <p:spPr>
          <a:xfrm rot="10800000">
            <a:off x="5390265" y="2178943"/>
            <a:ext cx="320903" cy="28563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177615"/>
              </p:ext>
            </p:extLst>
          </p:nvPr>
        </p:nvGraphicFramePr>
        <p:xfrm>
          <a:off x="5552189" y="1843081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90500" imgH="203200" progId="Equation.3">
                  <p:embed/>
                </p:oleObj>
              </mc:Choice>
              <mc:Fallback>
                <p:oleObj name="Equation" r:id="rId12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52189" y="1843081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80282"/>
              </p:ext>
            </p:extLst>
          </p:nvPr>
        </p:nvGraphicFramePr>
        <p:xfrm>
          <a:off x="4440939" y="3294056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90500" imgH="203200" progId="Equation.3">
                  <p:embed/>
                </p:oleObj>
              </mc:Choice>
              <mc:Fallback>
                <p:oleObj name="Equation" r:id="rId14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40939" y="3294056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012184"/>
              </p:ext>
            </p:extLst>
          </p:nvPr>
        </p:nvGraphicFramePr>
        <p:xfrm>
          <a:off x="5445827" y="3294056"/>
          <a:ext cx="179387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03200" imgH="203200" progId="Equation.3">
                  <p:embed/>
                </p:oleObj>
              </mc:Choice>
              <mc:Fallback>
                <p:oleObj name="Equation" r:id="rId16" imgW="203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445827" y="3294056"/>
                        <a:ext cx="179387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1831223" y="2970206"/>
            <a:ext cx="893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latin typeface="+mj-lt"/>
              </a:rPr>
              <a:t>Similarly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 err="1">
                <a:solidFill>
                  <a:srgbClr val="008000"/>
                </a:solidFill>
                <a:latin typeface="+mj-lt"/>
              </a:rPr>
              <a:t>labelled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>
                <a:solidFill>
                  <a:srgbClr val="008000"/>
                </a:solidFill>
                <a:latin typeface="+mj-lt"/>
              </a:rPr>
              <a:t>samples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126702" y="4364384"/>
            <a:ext cx="9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latin typeface="+mj-lt"/>
              </a:rPr>
              <a:t>Dissimilar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>
                <a:solidFill>
                  <a:srgbClr val="008000"/>
                </a:solidFill>
                <a:latin typeface="+mj-lt"/>
              </a:rPr>
              <a:t>codes</a:t>
            </a:r>
          </a:p>
        </p:txBody>
      </p:sp>
    </p:spTree>
    <p:extLst>
      <p:ext uri="{BB962C8B-B14F-4D97-AF65-F5344CB8AC3E}">
        <p14:creationId xmlns:p14="http://schemas.microsoft.com/office/powerpoint/2010/main" val="5121408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9989" y="92413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Generative Adversarial Networks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9203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Rectangle 3155"/>
          <p:cNvSpPr>
            <a:spLocks noChangeArrowheads="1"/>
          </p:cNvSpPr>
          <p:nvPr/>
        </p:nvSpPr>
        <p:spPr bwMode="auto">
          <a:xfrm>
            <a:off x="284886" y="609803"/>
            <a:ext cx="8645525" cy="588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76213" marR="0" lvl="0" indent="-1762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3155"/>
          <p:cNvSpPr>
            <a:spLocks noChangeArrowheads="1"/>
          </p:cNvSpPr>
          <p:nvPr/>
        </p:nvSpPr>
        <p:spPr bwMode="auto">
          <a:xfrm>
            <a:off x="437286" y="762203"/>
            <a:ext cx="8645525" cy="588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2800" y="609803"/>
            <a:ext cx="7498400" cy="602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3659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and/or distributed representations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Example on MNIST handwritten digits</a:t>
            </a:r>
          </a:p>
          <a:p>
            <a:r>
              <a:rPr lang="en-US" sz="2000" dirty="0">
                <a:latin typeface="Century Gothic"/>
              </a:rPr>
              <a:t>An image of size 28x28 pixels can be represented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using a small combination of </a:t>
            </a:r>
            <a:r>
              <a:rPr lang="en-US" sz="2000" b="1" dirty="0">
                <a:latin typeface="Century Gothic"/>
              </a:rPr>
              <a:t>codes</a:t>
            </a:r>
            <a:r>
              <a:rPr lang="en-US" sz="2000" dirty="0">
                <a:latin typeface="Century Gothic"/>
              </a:rPr>
              <a:t> from a </a:t>
            </a:r>
            <a:r>
              <a:rPr lang="en-US" sz="2000" b="1" dirty="0">
                <a:latin typeface="Century Gothic"/>
              </a:rPr>
              <a:t>basis set</a:t>
            </a:r>
            <a:r>
              <a:rPr lang="en-US" sz="2000" dirty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3031" y="6358833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4865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Biological motivation: V1 visual cortex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9730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and/or distributed representations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Example on MNIST handwritten digits</a:t>
            </a:r>
          </a:p>
          <a:p>
            <a:r>
              <a:rPr lang="en-US" sz="2000" dirty="0">
                <a:latin typeface="Century Gothic"/>
              </a:rPr>
              <a:t>An image of size 28x28 pixels can be represented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using a small combination of </a:t>
            </a:r>
            <a:r>
              <a:rPr lang="en-US" sz="2000" b="1" dirty="0">
                <a:latin typeface="Century Gothic"/>
              </a:rPr>
              <a:t>codes</a:t>
            </a:r>
            <a:r>
              <a:rPr lang="en-US" sz="2000" dirty="0">
                <a:latin typeface="Century Gothic"/>
              </a:rPr>
              <a:t> from a </a:t>
            </a:r>
            <a:r>
              <a:rPr lang="en-US" sz="2000" b="1" dirty="0">
                <a:latin typeface="Century Gothic"/>
              </a:rPr>
              <a:t>basis set</a:t>
            </a:r>
            <a:r>
              <a:rPr lang="en-US" sz="2000" dirty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5282400"/>
            <a:ext cx="85995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At the end of this talk, you should know how to learn that basis set</a:t>
            </a:r>
            <a:br>
              <a:rPr lang="en-US" sz="2000" i="1" dirty="0">
                <a:solidFill>
                  <a:schemeClr val="tx2"/>
                </a:solidFill>
                <a:latin typeface="Century Gothic"/>
              </a:rPr>
            </a:br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and how to infer the codes, in a 2-layer auto-encoder architecture.</a:t>
            </a:r>
          </a:p>
          <a:p>
            <a:r>
              <a:rPr lang="en-US" sz="2000" i="1" dirty="0" err="1">
                <a:solidFill>
                  <a:schemeClr val="tx2"/>
                </a:solidFill>
                <a:latin typeface="Century Gothic"/>
              </a:rPr>
              <a:t>Matlab</a:t>
            </a:r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/Octave code and the MNIST dataset will be provided. </a:t>
            </a:r>
            <a:endParaRPr lang="en-US" sz="1600" i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031" y="6358833"/>
            <a:ext cx="813378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6805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Century Gothic"/>
              </a:rPr>
              <a:t>Biological motivation: V1 visual cortex (backup slides)</a:t>
            </a:r>
            <a:endParaRPr lang="en-US" sz="16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3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953925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70191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700" imgH="152400" progId="Equation.3">
                  <p:embed/>
                </p:oleObj>
              </mc:Choice>
              <mc:Fallback>
                <p:oleObj name="Equation" r:id="rId4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23647"/>
              </p:ext>
            </p:extLst>
          </p:nvPr>
        </p:nvGraphicFramePr>
        <p:xfrm>
          <a:off x="4027488" y="3363913"/>
          <a:ext cx="131127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71500" imgH="304800" progId="Equation.3">
                  <p:embed/>
                </p:oleObj>
              </mc:Choice>
              <mc:Fallback>
                <p:oleObj name="Equation" r:id="rId6" imgW="571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27488" y="3363913"/>
                        <a:ext cx="1311275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</a:p>
        </p:txBody>
      </p:sp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21411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39800" imgH="266700" progId="Equation.3">
                  <p:embed/>
                </p:oleObj>
              </mc:Choice>
              <mc:Fallback>
                <p:oleObj name="Equation" r:id="rId8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1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9094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380615"/>
              </p:ext>
            </p:extLst>
          </p:nvPr>
        </p:nvGraphicFramePr>
        <p:xfrm>
          <a:off x="4130675" y="3314700"/>
          <a:ext cx="1116013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08000" imgH="342900" progId="Equation.3">
                  <p:embed/>
                </p:oleObj>
              </mc:Choice>
              <mc:Fallback>
                <p:oleObj name="Equation" r:id="rId2" imgW="5080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30675" y="3314700"/>
                        <a:ext cx="1116013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61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386509"/>
              </p:ext>
            </p:extLst>
          </p:nvPr>
        </p:nvGraphicFramePr>
        <p:xfrm>
          <a:off x="3858860" y="4510794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500" imgH="215900" progId="Equation.3">
                  <p:embed/>
                </p:oleObj>
              </mc:Choice>
              <mc:Fallback>
                <p:oleObj name="Equation" r:id="rId4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58860" y="4510794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Elbow Connector 51"/>
          <p:cNvCxnSpPr>
            <a:stCxn id="66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5100" imgH="152400" progId="Equation.3">
                  <p:embed/>
                </p:oleObj>
              </mc:Choice>
              <mc:Fallback>
                <p:oleObj name="Equation" r:id="rId6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825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9700" imgH="152400" progId="Equation.3">
                  <p:embed/>
                </p:oleObj>
              </mc:Choice>
              <mc:Fallback>
                <p:oleObj name="Equation" r:id="rId8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oup 5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5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6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04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4603</TotalTime>
  <Words>3749</Words>
  <Application>Microsoft Macintosh PowerPoint</Application>
  <PresentationFormat>On-screen Show (4:3)</PresentationFormat>
  <Paragraphs>574</Paragraphs>
  <Slides>58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Arial</vt:lpstr>
      <vt:lpstr>Calibri</vt:lpstr>
      <vt:lpstr>Century Gothic</vt:lpstr>
      <vt:lpstr>Courier</vt:lpstr>
      <vt:lpstr>Courier New</vt:lpstr>
      <vt:lpstr>Palatino Linotype</vt:lpstr>
      <vt:lpstr>Times New Roman</vt:lpstr>
      <vt:lpstr>Executive</vt:lpstr>
      <vt:lpstr>1_isip_default</vt:lpstr>
      <vt:lpstr>lecture_title</vt:lpstr>
      <vt:lpstr>Equation</vt:lpstr>
      <vt:lpstr>PowerPoint Presentation</vt:lpstr>
      <vt:lpstr>Review of  auto-encoders</vt:lpstr>
      <vt:lpstr>Outline</vt:lpstr>
      <vt:lpstr>Outline</vt:lpstr>
      <vt:lpstr>Hierarchical representations</vt:lpstr>
      <vt:lpstr>Sparse and/or distributed representations</vt:lpstr>
      <vt:lpstr>Sparse and/or distributed representations</vt:lpstr>
      <vt:lpstr>Supervised learning</vt:lpstr>
      <vt:lpstr>Supervised learning</vt:lpstr>
      <vt:lpstr>Why not exploit unlabeled data?</vt:lpstr>
      <vt:lpstr>Unsupervised learning</vt:lpstr>
      <vt:lpstr>Unsupervised learning</vt:lpstr>
      <vt:lpstr>Unsupervised learning</vt:lpstr>
      <vt:lpstr>Examples of  unsupervised learning</vt:lpstr>
      <vt:lpstr>Objective of this tutorial</vt:lpstr>
      <vt:lpstr>Outline</vt:lpstr>
      <vt:lpstr>Auto-encoder</vt:lpstr>
      <vt:lpstr>Auto-encoder</vt:lpstr>
      <vt:lpstr>Auto-encoder</vt:lpstr>
      <vt:lpstr>Auto-encoder loss function</vt:lpstr>
      <vt:lpstr>Learning and inference in auto-encoders</vt:lpstr>
      <vt:lpstr>Learning and inference: stochastic gradient descent</vt:lpstr>
      <vt:lpstr>Auto-encoder</vt:lpstr>
      <vt:lpstr>Auto-encoder: fprop</vt:lpstr>
      <vt:lpstr>Auto-encoder backprop w.r.t. codes</vt:lpstr>
      <vt:lpstr>Auto-encoder: backprop w.r.t. codes</vt:lpstr>
      <vt:lpstr>Code inference in the auto-encoder</vt:lpstr>
      <vt:lpstr>Auto-encoder backprop w.r.t. codes</vt:lpstr>
      <vt:lpstr>Auto-encoder: backprop w.r.t. weights</vt:lpstr>
      <vt:lpstr>Usual tricks about classical SGD</vt:lpstr>
      <vt:lpstr>Sparse coding</vt:lpstr>
      <vt:lpstr>Sparse coding</vt:lpstr>
      <vt:lpstr>Limitations of  sparse coding</vt:lpstr>
      <vt:lpstr>Sparse auto-encoder</vt:lpstr>
      <vt:lpstr>Symmetric sparse auto-encoder</vt:lpstr>
      <vt:lpstr>Predictive Sparse Decomposition</vt:lpstr>
      <vt:lpstr>Outline</vt:lpstr>
      <vt:lpstr>Stacking auto-encoders</vt:lpstr>
      <vt:lpstr>MNIST handwritten digits</vt:lpstr>
      <vt:lpstr>Stacked auto-encoders</vt:lpstr>
      <vt:lpstr>Our results: bases learned on layer 1</vt:lpstr>
      <vt:lpstr>Our results: back-projecting layer 2</vt:lpstr>
      <vt:lpstr>Sparse representations</vt:lpstr>
      <vt:lpstr>Training “converges” in one pass over data</vt:lpstr>
      <vt:lpstr>Outline</vt:lpstr>
      <vt:lpstr>Semantic Hashing</vt:lpstr>
      <vt:lpstr>Semi-supervised learning of auto-encoders</vt:lpstr>
      <vt:lpstr>Semi-supervised learning of auto-encoders</vt:lpstr>
      <vt:lpstr>Beyond auto-encoders for web search (MSR)</vt:lpstr>
      <vt:lpstr>Beyond auto-encoders for web search (MSR)</vt:lpstr>
      <vt:lpstr>Outline</vt:lpstr>
      <vt:lpstr>Topics not covered in this talk</vt:lpstr>
      <vt:lpstr>Thank you!</vt:lpstr>
      <vt:lpstr>Auto-encoders and Expectation-Maximization</vt:lpstr>
      <vt:lpstr>Stochastic  gradient descent</vt:lpstr>
      <vt:lpstr>Stochastic  gradient descent</vt:lpstr>
      <vt:lpstr>Dimensionality reduction and invariant mapping </vt:lpstr>
      <vt:lpstr>PowerPoint Presentation</vt:lpstr>
    </vt:vector>
  </TitlesOfParts>
  <Company>Bell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Piotr Mirowski</dc:creator>
  <cp:lastModifiedBy>Joseph Picone</cp:lastModifiedBy>
  <cp:revision>128</cp:revision>
  <dcterms:created xsi:type="dcterms:W3CDTF">2014-03-22T18:18:35Z</dcterms:created>
  <dcterms:modified xsi:type="dcterms:W3CDTF">2023-04-12T03:41:00Z</dcterms:modified>
</cp:coreProperties>
</file>