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2" r:id="rId1"/>
    <p:sldMasterId id="2147483694" r:id="rId2"/>
    <p:sldMasterId id="2147483696" r:id="rId3"/>
    <p:sldMasterId id="2147483699" r:id="rId4"/>
  </p:sldMasterIdLst>
  <p:notesMasterIdLst>
    <p:notesMasterId r:id="rId52"/>
  </p:notesMasterIdLst>
  <p:handoutMasterIdLst>
    <p:handoutMasterId r:id="rId53"/>
  </p:handoutMasterIdLst>
  <p:sldIdLst>
    <p:sldId id="356" r:id="rId5"/>
    <p:sldId id="429" r:id="rId6"/>
    <p:sldId id="430" r:id="rId7"/>
    <p:sldId id="507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17" r:id="rId16"/>
    <p:sldId id="518" r:id="rId17"/>
    <p:sldId id="519" r:id="rId18"/>
    <p:sldId id="520" r:id="rId19"/>
    <p:sldId id="521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31" r:id="rId30"/>
    <p:sldId id="532" r:id="rId31"/>
    <p:sldId id="533" r:id="rId32"/>
    <p:sldId id="534" r:id="rId33"/>
    <p:sldId id="535" r:id="rId34"/>
    <p:sldId id="536" r:id="rId35"/>
    <p:sldId id="537" r:id="rId36"/>
    <p:sldId id="538" r:id="rId37"/>
    <p:sldId id="539" r:id="rId38"/>
    <p:sldId id="540" r:id="rId39"/>
    <p:sldId id="541" r:id="rId40"/>
    <p:sldId id="542" r:id="rId41"/>
    <p:sldId id="543" r:id="rId42"/>
    <p:sldId id="544" r:id="rId43"/>
    <p:sldId id="545" r:id="rId44"/>
    <p:sldId id="546" r:id="rId45"/>
    <p:sldId id="547" r:id="rId46"/>
    <p:sldId id="548" r:id="rId47"/>
    <p:sldId id="549" r:id="rId48"/>
    <p:sldId id="550" r:id="rId49"/>
    <p:sldId id="551" r:id="rId50"/>
    <p:sldId id="552" r:id="rId51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5490">
          <p15:clr>
            <a:srgbClr val="A4A3A4"/>
          </p15:clr>
        </p15:guide>
        <p15:guide id="3" orient="horz" pos="3216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6" autoAdjust="0"/>
    <p:restoredTop sz="95081" autoAdjust="0"/>
  </p:normalViewPr>
  <p:slideViewPr>
    <p:cSldViewPr snapToGrid="0">
      <p:cViewPr varScale="1">
        <p:scale>
          <a:sx n="113" d="100"/>
          <a:sy n="113" d="100"/>
        </p:scale>
        <p:origin x="184" y="520"/>
      </p:cViewPr>
      <p:guideLst>
        <p:guide orient="horz" pos="4032"/>
        <p:guide pos="5490"/>
        <p:guide orient="horz" pos="3216"/>
        <p:guide pos="2880"/>
        <p:guide pos="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568" y="22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25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22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56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1 norm penalizes non-zero weights,</a:t>
            </a:r>
            <a:r>
              <a:rPr lang="en-US" baseline="0" dirty="0"/>
              <a:t> </a:t>
            </a:r>
            <a:r>
              <a:rPr lang="en-US" baseline="0" dirty="0" err="1"/>
              <a:t>e.g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148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38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</a:t>
            </a:r>
            <a:r>
              <a:rPr lang="en-US" baseline="0" dirty="0"/>
              <a:t> another way, </a:t>
            </a:r>
            <a:r>
              <a:rPr lang="en-US" dirty="0"/>
              <a:t>the right hand side says,</a:t>
            </a:r>
            <a:r>
              <a:rPr lang="en-US" baseline="0" dirty="0"/>
              <a:t> take the value of the function at x1, take the value of the function at x2 and then “linearly” average them based on t.  This represents a line segment between f(x1) and f(x2)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65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810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39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if they’re magnitude</a:t>
            </a:r>
            <a:r>
              <a:rPr lang="en-US" baseline="0" dirty="0"/>
              <a:t> &gt; 1, reduce them drastically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if they’re magnitude &lt; 1, much slower reductions for higher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0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4/4/23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83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4/4/23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024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67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A271A1-F6D6-438B-A432-4747EE7ECD40}" type="datetimeFigureOut">
              <a:rPr lang="en-US" smtClean="0">
                <a:solidFill>
                  <a:srgbClr val="775F55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4/4/23</a:t>
            </a:fld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C94032-CD4C-4C25-B0C2-CEC720522D92}" type="slidenum">
              <a:rPr lang="en-US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7793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3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towardsdatascience.com/regularization-in-machine-learning-76441ddcf99a" TargetMode="External"/><Relationship Id="rId7" Type="http://schemas.openxmlformats.org/officeDocument/2006/relationships/hyperlink" Target="https://analyticsbuddhu.wordpress.com/2016/07/02/introduction-about-logistic-regression-model/" TargetMode="External"/><Relationship Id="rId2" Type="http://schemas.openxmlformats.org/officeDocument/2006/relationships/hyperlink" Target="https://realpython.com/linear-regression-in-python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en.wikipedia.org/wiki/Simple_linear_regression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towardsdatascience.com/stochastic-gradient-descent-clearly-explained-53d239905d31" TargetMode="External"/><Relationship Id="rId9" Type="http://schemas.openxmlformats.org/officeDocument/2006/relationships/hyperlink" Target="https://towardsdatascience.com/understanding-regularization-in-machine-learning-d7dd0729dde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1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4.emf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4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4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hyperlink" Target="https://www.stat.berkeley.edu/~bickel/Test_BickelLi.pdf" TargetMode="External"/><Relationship Id="rId7" Type="http://schemas.openxmlformats.org/officeDocument/2006/relationships/image" Target="../media/image7.tiff"/><Relationship Id="rId2" Type="http://schemas.openxmlformats.org/officeDocument/2006/relationships/hyperlink" Target="http://www.coral-lab.org/~oates/classes/2006/Machine%20Learning/web/RLProblem.ppt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umsar.net/images/posts/2015-04-17-the-non-parametric-bootstrap-as-a-bayesian-model/dirichlet_plot.png" TargetMode="External"/><Relationship Id="rId5" Type="http://schemas.openxmlformats.org/officeDocument/2006/relationships/hyperlink" Target="http://stat.columbia.edu/~porbanz/papers/porbanz_BNP_draft.pdf" TargetMode="External"/><Relationship Id="rId4" Type="http://schemas.openxmlformats.org/officeDocument/2006/relationships/hyperlink" Target="http://www.stats.ox.ac.uk/~teh/research/npbayes/OrbTeh2010a.pdf" TargetMode="External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45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44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4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5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6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6.e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55.emf"/><Relationship Id="rId4" Type="http://schemas.openxmlformats.org/officeDocument/2006/relationships/oleObject" Target="../embeddings/oleObject6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6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image" Target="../media/image60.emf"/><Relationship Id="rId7" Type="http://schemas.openxmlformats.org/officeDocument/2006/relationships/image" Target="../media/image55.e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61.e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6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6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image" Target="../media/image68.emf"/><Relationship Id="rId7" Type="http://schemas.openxmlformats.org/officeDocument/2006/relationships/image" Target="../media/image70.emf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69.e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71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scikit-learn.org/stable/modules/sgd.html" TargetMode="Externa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30: Linear Regression, Logistic Regression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and Regularization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574792" y="1390475"/>
            <a:ext cx="5978408" cy="44750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9388"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The Linear Regression Model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Least Squares Solution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The Logistic Regression Model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Multiclass Logistic Regression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9388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Textbook (Sections 3.1 – 3.A)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RealPython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Linear Regression in Python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RealPython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Logistic Regression in Python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TowardsDataScience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Regularization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TowardsDataScience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Stochastic Gradient Descent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BA20C5A4-7672-6278-4B1C-41C6CEBFF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24" y="1306090"/>
            <a:ext cx="1894050" cy="125668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roduction about Logistic Regression Model – Analytics Buddhu">
            <a:hlinkClick r:id="rId7"/>
            <a:extLst>
              <a:ext uri="{FF2B5EF4-FFF2-40B4-BE49-F238E27FC236}">
                <a16:creationId xmlns:a16="http://schemas.microsoft.com/office/drawing/2014/main" id="{F03BAE4E-525F-3E8B-68A0-60896B83E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22" y="4880111"/>
            <a:ext cx="1894051" cy="142954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9"/>
            <a:extLst>
              <a:ext uri="{FF2B5EF4-FFF2-40B4-BE49-F238E27FC236}">
                <a16:creationId xmlns:a16="http://schemas.microsoft.com/office/drawing/2014/main" id="{8FAD0556-F2D1-EA95-737E-406BB796372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t="15661" r="5951" b="4615"/>
          <a:stretch/>
        </p:blipFill>
        <p:spPr>
          <a:xfrm>
            <a:off x="6821323" y="2590920"/>
            <a:ext cx="1894051" cy="22557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300" imgH="457200" progId="Equation.3">
                  <p:embed/>
                </p:oleObj>
              </mc:Choice>
              <mc:Fallback>
                <p:oleObj name="Equation" r:id="rId2" imgW="2273300" imgH="457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doing?</a:t>
            </a:r>
          </a:p>
        </p:txBody>
      </p:sp>
    </p:spTree>
    <p:extLst>
      <p:ext uri="{BB962C8B-B14F-4D97-AF65-F5344CB8AC3E}">
        <p14:creationId xmlns:p14="http://schemas.microsoft.com/office/powerpoint/2010/main" val="139155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918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the same sign, as the predicted gets larger there update gets smaller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different, the more different they are, the bigger the update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calculated 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Is this what we want to optimize?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23" name="Freeform 22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598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Note: for gradient descent, we always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750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We’re calculating this on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training 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 still need to be careful about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overfitting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min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w,b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9121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revisited: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regularizer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is an additional criteria to the loss function to make sure that we don’t </a:t>
            </a:r>
            <a:r>
              <a:rPr lang="en-US" dirty="0" err="1"/>
              <a:t>overfit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called a </a:t>
            </a:r>
            <a:r>
              <a:rPr lang="en-US" dirty="0" err="1"/>
              <a:t>regularizer</a:t>
            </a:r>
            <a:r>
              <a:rPr lang="en-US" dirty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bias on the model forces the learning to prefer certain types of weights over others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304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Should we allow all possible weights?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Any preferences?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makes for a “simpler” model for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164473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Generally, we don’t want huge weights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weights are large, a small change in a feature can result in a large change in the prediction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Also gives too much weight to any one feature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4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34842E3-D865-8F64-A121-51BC42C93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638191"/>
            <a:ext cx="8488362" cy="558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Linear regression using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simpl</a:t>
            </a:r>
            <a:r>
              <a:rPr lang="en-US" altLang="en-US" sz="1800" b="1" dirty="0">
                <a:solidFill>
                  <a:srgbClr val="000000"/>
                </a:solidFill>
              </a:rPr>
              <a:t>e metrics like mean square error often results in closed-form solutions for optimal parameters.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en-US" sz="1800" b="1" dirty="0">
                <a:solidFill>
                  <a:srgbClr val="000000"/>
                </a:solidFill>
              </a:rPr>
              <a:t>Logistic regression is used to convert binary data, or categorical data, to a form that enables application of regression techniques.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parameter optimization problem for </a:t>
            </a:r>
            <a:r>
              <a:rPr lang="en-US" altLang="en-US" sz="1800" b="1" dirty="0">
                <a:solidFill>
                  <a:srgbClr val="000000"/>
                </a:solidFill>
              </a:rPr>
              <a:t>more complex models often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involves a series of nonlinear equations that do not have closed-form solution. Hence, we must use iterative algorithms based on gradient descent principles.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en-US" sz="1800" b="1" dirty="0">
                <a:solidFill>
                  <a:srgbClr val="000000"/>
                </a:solidFill>
              </a:rPr>
              <a:t>It is difficult to solve these complex optimization problems due to the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vanishing gradient problem (derivatives go to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zer</a:t>
            </a:r>
            <a:r>
              <a:rPr lang="en-US" altLang="en-US" sz="1800" b="1" dirty="0">
                <a:solidFill>
                  <a:srgbClr val="000000"/>
                </a:solidFill>
              </a:rPr>
              <a:t>o at a local minimum).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Regularization allows us to achieve near optimal solutions by converting these complex </a:t>
            </a:r>
            <a:r>
              <a:rPr lang="en-US" altLang="en-US" sz="1800" b="1" dirty="0">
                <a:solidFill>
                  <a:srgbClr val="000000"/>
                </a:solidFill>
              </a:rPr>
              <a:t>cost functions into a convex function.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438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77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What’s the difference between these?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06400" progId="Equation.3">
                  <p:embed/>
                </p:oleObj>
              </mc:Choice>
              <mc:Fallback>
                <p:oleObj name="Equation" r:id="rId2" imgW="965200" imgH="4064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squared weights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69900" progId="Equation.3">
                  <p:embed/>
                </p:oleObj>
              </mc:Choice>
              <mc:Fallback>
                <p:oleObj name="Equation" r:id="rId4" imgW="1143000" imgH="4699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6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648" y="5014499"/>
            <a:ext cx="5894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Squared weights penalizes large values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weights will penalize small values more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squared weights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06400" progId="Equation.3">
                  <p:embed/>
                </p:oleObj>
              </mc:Choice>
              <mc:Fallback>
                <p:oleObj name="Equation" r:id="rId2" imgW="965200" imgH="4064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69900" progId="Equation.3">
                  <p:embed/>
                </p:oleObj>
              </mc:Choice>
              <mc:Fallback>
                <p:oleObj name="Equation" r:id="rId4" imgW="1143000" imgH="4699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846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01" y="2029444"/>
            <a:ext cx="355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weights (1-norm)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52263"/>
            <a:ext cx="402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squared weights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(2-norm)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6113" y="5105078"/>
            <a:ext cx="105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p-norm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179763" y="479583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469900" progId="Equation.3">
                  <p:embed/>
                </p:oleObj>
              </mc:Choice>
              <mc:Fallback>
                <p:oleObj name="Equation" r:id="rId2" imgW="1549400" imgH="4699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79763" y="479583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12480" y="5934075"/>
            <a:ext cx="6802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Smaller values of p (p &lt; 2) encourage sparser vectors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Larger values of p discourage large weights more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53758" y="4487334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200" imgH="406400" progId="Equation.3">
                  <p:embed/>
                </p:oleObj>
              </mc:Choice>
              <mc:Fallback>
                <p:oleObj name="Equation" r:id="rId4" imgW="965200" imgH="4064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469900" progId="Equation.3">
                  <p:embed/>
                </p:oleObj>
              </mc:Choice>
              <mc:Fallback>
                <p:oleObj name="Equation" r:id="rId6" imgW="1143000" imgH="4699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993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19993" y="1706222"/>
            <a:ext cx="4628444" cy="2794001"/>
            <a:chOff x="176389" y="1876777"/>
            <a:chExt cx="4628444" cy="2794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43865"/>
            <a:stretch/>
          </p:blipFill>
          <p:spPr>
            <a:xfrm>
              <a:off x="176389" y="1876777"/>
              <a:ext cx="4600222" cy="25823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36222" y="4078111"/>
              <a:ext cx="4268611" cy="5926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0333" y="4064000"/>
              <a:ext cx="410633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15671" y="2084400"/>
            <a:ext cx="1717322" cy="17808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330" y="289155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9782" y="396033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3889" y="2691501"/>
            <a:ext cx="280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lines indicate penalty =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5671" y="4997836"/>
            <a:ext cx="328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For example, if w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= 0.5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164581" y="4362221"/>
          <a:ext cx="15381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027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9" y="1876777"/>
            <a:ext cx="4600222" cy="4600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0" y="2074333"/>
            <a:ext cx="3686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all p-norms penalize larger weights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 &lt; 2 tends to create sparse (i.e. lots of 0 weights)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 &gt; 2 tends to like similar weights</a:t>
            </a:r>
          </a:p>
        </p:txBody>
      </p:sp>
    </p:spTree>
    <p:extLst>
      <p:ext uri="{BB962C8B-B14F-4D97-AF65-F5344CB8AC3E}">
        <p14:creationId xmlns:p14="http://schemas.microsoft.com/office/powerpoint/2010/main" val="1444886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78013" y="3795713"/>
          <a:ext cx="3779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54200" imgH="457200" progId="Equation.3">
                  <p:embed/>
                </p:oleObj>
              </mc:Choice>
              <mc:Fallback>
                <p:oleObj name="Equation" r:id="rId5" imgW="18542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8013" y="3795713"/>
                        <a:ext cx="3779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33538" y="5443538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51100" imgH="457200" progId="Equation.3">
                  <p:embed/>
                </p:oleObj>
              </mc:Choice>
              <mc:Fallback>
                <p:oleObj name="Equation" r:id="rId7" imgW="2451100" imgH="457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33538" y="5443538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Find w and b that minimize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7979" y="1740718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1100" imgH="457200" progId="Equation.3">
                  <p:embed/>
                </p:oleObj>
              </mc:Choice>
              <mc:Fallback>
                <p:oleObj name="Equation" r:id="rId2" imgW="2451100" imgH="457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we can ensure that the loss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45195"/>
            <a:ext cx="409223" cy="3434952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0777" y="595317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make convex</a:t>
            </a:r>
          </a:p>
        </p:txBody>
      </p:sp>
    </p:spTree>
    <p:extLst>
      <p:ext uri="{BB962C8B-B14F-4D97-AF65-F5344CB8AC3E}">
        <p14:creationId xmlns:p14="http://schemas.microsoft.com/office/powerpoint/2010/main" val="2138474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 revisited</a:t>
            </a:r>
          </a:p>
        </p:txBody>
      </p:sp>
      <p:sp>
        <p:nvSpPr>
          <p:cNvPr id="4" name="Freeform 3"/>
          <p:cNvSpPr/>
          <p:nvPr/>
        </p:nvSpPr>
        <p:spPr>
          <a:xfrm>
            <a:off x="612648" y="2144888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3285" y="2695222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33574" y="3256844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>
            <a:stCxn id="6" idx="5"/>
            <a:endCxn id="7" idx="1"/>
          </p:cNvCxnSpPr>
          <p:nvPr/>
        </p:nvCxnSpPr>
        <p:spPr>
          <a:xfrm>
            <a:off x="917597" y="2779534"/>
            <a:ext cx="830443" cy="49177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556" y="410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5937" y="2440313"/>
            <a:ext cx="611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One definition: The line segment between any two points on the function is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above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function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556" y="3921667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Mathematically,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convex if for all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, 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56618" y="4475665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09900" imgH="203200" progId="Equation.3">
                  <p:embed/>
                </p:oleObj>
              </mc:Choice>
              <mc:Fallback>
                <p:oleObj name="Equation" r:id="rId3" imgW="3009900" imgH="2032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6618" y="4475665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873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value of the function at some point between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and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0051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value at some point on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line segment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between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and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69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Claim: If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are convex functions then so is the function z=</a:t>
            </a:r>
            <a:r>
              <a:rPr lang="en-US" i="1" dirty="0" err="1"/>
              <a:t>f+g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44709" y="5423388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900" imgH="203200" progId="Equation.3">
                  <p:embed/>
                </p:oleObj>
              </mc:Choice>
              <mc:Fallback>
                <p:oleObj name="Equation" r:id="rId2" imgW="3009900" imgH="203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4709" y="5423388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7759" y="4961723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Mathematically,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convex if for all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, 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265" y="3096778"/>
            <a:ext cx="106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Prove: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91872" y="3659162"/>
          <a:ext cx="6921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46400" imgH="203200" progId="Equation.3">
                  <p:embed/>
                </p:oleObj>
              </mc:Choice>
              <mc:Fallback>
                <p:oleObj name="Equation" r:id="rId4" imgW="29464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872" y="3659162"/>
                        <a:ext cx="6921500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12648" y="4741333"/>
            <a:ext cx="77834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1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Lecture 30: Regularization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2082018"/>
            <a:ext cx="4721225" cy="38250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terative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Solutions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Convex Optimization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Regularizers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P-Norms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 invalidUrl="http://www.coral-lab.org/~oates/classes/2006/Machine Learning/web/RLProblem.ppt"/>
              </a:rPr>
              <a:t>Quora: Regularization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BB: Regularization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Teh: Bayesian Nonparametric Models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5"/>
              </a:rPr>
              <a:t>Orbanz: Nonparametric Models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534" y="2020024"/>
            <a:ext cx="1748230" cy="141008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8344" y="3477444"/>
            <a:ext cx="2626002" cy="139965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r="5008"/>
          <a:stretch/>
        </p:blipFill>
        <p:spPr bwMode="auto">
          <a:xfrm>
            <a:off x="4900214" y="4916820"/>
            <a:ext cx="3242385" cy="140278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45496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05557" y="2052812"/>
          <a:ext cx="73088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11500" imgH="203200" progId="Equation.3">
                  <p:embed/>
                </p:oleObj>
              </mc:Choice>
              <mc:Fallback>
                <p:oleObj name="Equation" r:id="rId3" imgW="3111500" imgH="203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5557" y="2052812"/>
                        <a:ext cx="73088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10445" y="2705981"/>
          <a:ext cx="8593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57600" imgH="203200" progId="Equation.3">
                  <p:embed/>
                </p:oleObj>
              </mc:Choice>
              <mc:Fallback>
                <p:oleObj name="Equation" r:id="rId5" imgW="3657600" imgH="203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0445" y="2705981"/>
                        <a:ext cx="8593138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39747" y="3223330"/>
          <a:ext cx="596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40000" imgH="203200" progId="Equation.3">
                  <p:embed/>
                </p:oleObj>
              </mc:Choice>
              <mc:Fallback>
                <p:oleObj name="Equation" r:id="rId7" imgW="2540000" imgH="203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39747" y="3223330"/>
                        <a:ext cx="5967412" cy="477838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8669" y="3676500"/>
            <a:ext cx="6545436" cy="1522468"/>
            <a:chOff x="338669" y="3676500"/>
            <a:chExt cx="6545436" cy="152246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573917" y="4162331"/>
            <a:ext cx="53101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260600" imgH="203200" progId="Equation.3">
                    <p:embed/>
                  </p:oleObj>
                </mc:Choice>
                <mc:Fallback>
                  <p:oleObj name="Equation" r:id="rId9" imgW="2260600" imgH="203200" progId="Equation.3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573917" y="4162331"/>
                          <a:ext cx="5310188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602493" y="4721131"/>
            <a:ext cx="52816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247900" imgH="203200" progId="Equation.3">
                    <p:embed/>
                  </p:oleObj>
                </mc:Choice>
                <mc:Fallback>
                  <p:oleObj name="Equation" r:id="rId11" imgW="2247900" imgH="203200" progId="Equation.3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602493" y="4721131"/>
                          <a:ext cx="5281612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38669" y="3676500"/>
              <a:ext cx="2173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Then, given that: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446" y="1580445"/>
            <a:ext cx="510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By definition of the sum of two functions: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38669" y="5195723"/>
            <a:ext cx="8462961" cy="980292"/>
            <a:chOff x="338669" y="5195723"/>
            <a:chExt cx="8462961" cy="980292"/>
          </a:xfrm>
        </p:grpSpPr>
        <p:sp>
          <p:nvSpPr>
            <p:cNvPr id="16" name="TextBox 15"/>
            <p:cNvSpPr txBox="1"/>
            <p:nvPr/>
          </p:nvSpPr>
          <p:spPr>
            <a:xfrm>
              <a:off x="338669" y="5195723"/>
              <a:ext cx="1393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We know: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606780" y="5811449"/>
            <a:ext cx="8194850" cy="36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572000" imgH="203200" progId="Equation.3">
                    <p:embed/>
                  </p:oleObj>
                </mc:Choice>
                <mc:Fallback>
                  <p:oleObj name="Equation" r:id="rId13" imgW="4572000" imgH="203200" progId="Equation.3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06780" y="5811449"/>
                          <a:ext cx="8194850" cy="364566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360715" y="6260682"/>
            <a:ext cx="5922608" cy="477837"/>
            <a:chOff x="360715" y="6260682"/>
            <a:chExt cx="5922608" cy="477837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1122361" y="6260682"/>
            <a:ext cx="516096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197100" imgH="203200" progId="Equation.3">
                    <p:embed/>
                  </p:oleObj>
                </mc:Choice>
                <mc:Fallback>
                  <p:oleObj name="Equation" r:id="rId15" imgW="2197100" imgH="203200" progId="Equation.3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122361" y="6260682"/>
                          <a:ext cx="5160962" cy="477837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60715" y="6260682"/>
              <a:ext cx="55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So: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42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1100" imgH="457200" progId="Equation.3">
                  <p:embed/>
                </p:oleObj>
              </mc:Choice>
              <mc:Fallback>
                <p:oleObj name="Equation" r:id="rId2" imgW="2451100" imgH="457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we can ensure that the loss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02862"/>
            <a:ext cx="409223" cy="3434952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7956" y="6018576"/>
            <a:ext cx="699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convex as long as both loss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are convex</a:t>
            </a:r>
          </a:p>
        </p:txBody>
      </p:sp>
    </p:spTree>
    <p:extLst>
      <p:ext uri="{BB962C8B-B14F-4D97-AF65-F5344CB8AC3E}">
        <p14:creationId xmlns:p14="http://schemas.microsoft.com/office/powerpoint/2010/main" val="1883214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are convex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68513" y="217328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469900" progId="Equation.3">
                  <p:embed/>
                </p:oleObj>
              </mc:Choice>
              <mc:Fallback>
                <p:oleObj name="Equation" r:id="rId2" imgW="1549400" imgH="4699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8513" y="217328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9666" y="3852333"/>
            <a:ext cx="467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p-norms are convex for p &gt;= 1</a:t>
            </a:r>
          </a:p>
        </p:txBody>
      </p:sp>
    </p:spTree>
    <p:extLst>
      <p:ext uri="{BB962C8B-B14F-4D97-AF65-F5344CB8AC3E}">
        <p14:creationId xmlns:p14="http://schemas.microsoft.com/office/powerpoint/2010/main" val="1571238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90713" y="3795713"/>
          <a:ext cx="3752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41500" imgH="457200" progId="Equation.3">
                  <p:embed/>
                </p:oleObj>
              </mc:Choice>
              <mc:Fallback>
                <p:oleObj name="Equation" r:id="rId5" imgW="18415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0713" y="3795713"/>
                        <a:ext cx="3752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45532" y="5443538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38400" imgH="457200" progId="Equation.3">
                  <p:embed/>
                </p:oleObj>
              </mc:Choice>
              <mc:Fallback>
                <p:oleObj name="Equation" r:id="rId7" imgW="2438400" imgH="457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45532" y="5443538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Find w and b that minimize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99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optimization criterion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32643" y="1704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457200" progId="Equation.3">
                  <p:embed/>
                </p:oleObj>
              </mc:Choice>
              <mc:Fallback>
                <p:oleObj name="Equation" r:id="rId2" imgW="2438400" imgH="457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32643" y="1704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878667" y="2413000"/>
            <a:ext cx="945444" cy="10865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222" y="3753553"/>
            <a:ext cx="4148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 function: penalizes examples where the prediction is different than the label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5333" y="3905953"/>
            <a:ext cx="414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: penalizes large weights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39556" y="2413000"/>
            <a:ext cx="677333" cy="13405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4777" y="5757333"/>
            <a:ext cx="774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Key: this function is convex allowing us to use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32954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54300" imgH="431800" progId="Equation.3">
                  <p:embed/>
                </p:oleObj>
              </mc:Choice>
              <mc:Fallback>
                <p:oleObj name="Equation" r:id="rId2" imgW="2654300" imgH="4318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45532" y="5387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38400" imgH="457200" progId="Equation.3">
                  <p:embed/>
                </p:oleObj>
              </mc:Choice>
              <mc:Fallback>
                <p:oleObj name="Equation" r:id="rId4" imgW="2438400" imgH="457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5532" y="5387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28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97138" y="1831975"/>
          <a:ext cx="432276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900" imgH="469900" progId="Equation.3">
                  <p:embed/>
                </p:oleObj>
              </mc:Choice>
              <mc:Fallback>
                <p:oleObj name="Equation" r:id="rId2" imgW="2120900" imgH="469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97138" y="1831975"/>
                        <a:ext cx="4322762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4338" y="1882775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900" imgH="444500" progId="Equation.3">
                  <p:embed/>
                </p:oleObj>
              </mc:Choice>
              <mc:Fallback>
                <p:oleObj name="Equation" r:id="rId4" imgW="977900" imgH="4445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882775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17750" y="4402138"/>
          <a:ext cx="43989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9000" imgH="457200" progId="Equation.3">
                  <p:embed/>
                </p:oleObj>
              </mc:Choice>
              <mc:Fallback>
                <p:oleObj name="Equation" r:id="rId6" imgW="21590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17750" y="4402138"/>
                        <a:ext cx="43989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3985769" y="33417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2546" y="3387890"/>
            <a:ext cx="233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(some math happens)</a:t>
            </a:r>
          </a:p>
        </p:txBody>
      </p:sp>
    </p:spTree>
    <p:extLst>
      <p:ext uri="{BB962C8B-B14F-4D97-AF65-F5344CB8AC3E}">
        <p14:creationId xmlns:p14="http://schemas.microsoft.com/office/powerpoint/2010/main" val="462533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24013" y="5432425"/>
          <a:ext cx="55340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17800" imgH="457200" progId="Equation.3">
                  <p:embed/>
                </p:oleObj>
              </mc:Choice>
              <mc:Fallback>
                <p:oleObj name="Equation" r:id="rId2" imgW="27178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4013" y="5432425"/>
                        <a:ext cx="55340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300" imgH="431800" progId="Equation.3">
                  <p:embed/>
                </p:oleObj>
              </mc:Choice>
              <mc:Fallback>
                <p:oleObj name="Equation" r:id="rId4" imgW="2654300" imgH="431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4260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000" imgH="228600" progId="Equation.3">
                  <p:embed/>
                </p:oleObj>
              </mc:Choice>
              <mc:Fallback>
                <p:oleObj name="Equation" r:id="rId2" imgW="2540000" imgH="2286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direction to update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constant: how far from wrong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effect does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have?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61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9222" y="5185054"/>
            <a:ext cx="372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positive, reduces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negative, increases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275667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6375" y="5244278"/>
            <a:ext cx="259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moves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towards 0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000" imgH="228600" progId="Equation.3">
                  <p:embed/>
                </p:oleObj>
              </mc:Choice>
              <mc:Fallback>
                <p:oleObj name="Equation" r:id="rId2" imgW="2540000" imgH="2286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direction to update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constant: how far from wrong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475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451 – Fall 2013</a:t>
            </a:r>
          </a:p>
        </p:txBody>
      </p:sp>
    </p:spTree>
    <p:extLst>
      <p:ext uri="{BB962C8B-B14F-4D97-AF65-F5344CB8AC3E}">
        <p14:creationId xmlns:p14="http://schemas.microsoft.com/office/powerpoint/2010/main" val="549477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1841" y="1788936"/>
          <a:ext cx="46053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60600" imgH="457200" progId="Equation.3">
                  <p:embed/>
                </p:oleObj>
              </mc:Choice>
              <mc:Fallback>
                <p:oleObj name="Equation" r:id="rId2" imgW="2260600" imgH="457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1841" y="1788936"/>
                        <a:ext cx="46053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59428" y="3800739"/>
          <a:ext cx="41687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44700" imgH="469900" progId="Equation.3">
                  <p:embed/>
                </p:oleObj>
              </mc:Choice>
              <mc:Fallback>
                <p:oleObj name="Equation" r:id="rId4" imgW="2044700" imgH="469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59428" y="3800739"/>
                        <a:ext cx="41687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7116" y="3853127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900" imgH="444500" progId="Equation.3">
                  <p:embed/>
                </p:oleObj>
              </mc:Choice>
              <mc:Fallback>
                <p:oleObj name="Equation" r:id="rId6" imgW="977900" imgH="4445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7116" y="3853127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90775" y="5130800"/>
          <a:ext cx="5149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27300" imgH="457200" progId="Equation.3">
                  <p:embed/>
                </p:oleObj>
              </mc:Choice>
              <mc:Fallback>
                <p:oleObj name="Equation" r:id="rId8" imgW="2527300" imgH="457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90775" y="5130800"/>
                        <a:ext cx="5149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14338" y="3316111"/>
            <a:ext cx="823577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5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1000" imgH="228600" progId="Equation.3">
                  <p:embed/>
                </p:oleObj>
              </mc:Choice>
              <mc:Fallback>
                <p:oleObj name="Equation" r:id="rId2" imgW="2921000" imgH="228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effect does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have?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55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1000" imgH="228600" progId="Equation.3">
                  <p:embed/>
                </p:oleObj>
              </mc:Choice>
              <mc:Fallback>
                <p:oleObj name="Equation" r:id="rId2" imgW="2921000" imgH="228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222" y="5185054"/>
            <a:ext cx="505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positive, reduces by a constant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negative, increases by a constant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5192889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1444" y="5185054"/>
            <a:ext cx="3136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moves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towards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regardless of magnitude</a:t>
            </a:r>
          </a:p>
        </p:txBody>
      </p:sp>
    </p:spTree>
    <p:extLst>
      <p:ext uri="{BB962C8B-B14F-4D97-AF65-F5344CB8AC3E}">
        <p14:creationId xmlns:p14="http://schemas.microsoft.com/office/powerpoint/2010/main" val="872126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with p-norms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343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L1: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200" b="1" dirty="0"/>
              <a:t>L2: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err="1"/>
              <a:t>Lp</a:t>
            </a:r>
            <a:r>
              <a:rPr lang="en-US" sz="3200" b="1" dirty="0"/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9446" y="2223204"/>
          <a:ext cx="6658690" cy="59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9446" y="2223204"/>
                        <a:ext cx="6658690" cy="599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69445" y="3604948"/>
          <a:ext cx="5893378" cy="61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84400" imgH="228600" progId="Equation.3">
                  <p:embed/>
                </p:oleObj>
              </mc:Choice>
              <mc:Fallback>
                <p:oleObj name="Equation" r:id="rId5" imgW="2184400" imgH="2286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9445" y="3604948"/>
                        <a:ext cx="5893378" cy="61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9446" y="5037667"/>
          <a:ext cx="569281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49500" imgH="254000" progId="Equation.3">
                  <p:embed/>
                </p:oleObj>
              </mc:Choice>
              <mc:Fallback>
                <p:oleObj name="Equation" r:id="rId7" imgW="2349500" imgH="2540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9446" y="5037667"/>
                        <a:ext cx="569281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7555" y="6096000"/>
            <a:ext cx="590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higher order norms affect the weights?</a:t>
            </a:r>
          </a:p>
        </p:txBody>
      </p:sp>
    </p:spTree>
    <p:extLst>
      <p:ext uri="{BB962C8B-B14F-4D97-AF65-F5344CB8AC3E}">
        <p14:creationId xmlns:p14="http://schemas.microsoft.com/office/powerpoint/2010/main" val="12586990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r>
              <a:rPr lang="en-US" dirty="0"/>
              <a:t> summarized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62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L1 is popular because it tends to result in sparse solutions (i.e. lots of zero weights)</a:t>
            </a:r>
          </a:p>
          <a:p>
            <a:pPr marL="320040" lvl="1" indent="0">
              <a:buNone/>
            </a:pPr>
            <a:r>
              <a:rPr lang="en-US" dirty="0"/>
              <a:t>However, it is not differentiable, so it only works for gradient descent solvers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L2 is also popular because for some loss functions, it can be solved directly (no gradient descent required, though often iterative solvers still)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Lp</a:t>
            </a:r>
            <a:r>
              <a:rPr lang="en-US" dirty="0"/>
              <a:t> is less popular since they don’t tend to shrink the weights enough</a:t>
            </a:r>
          </a:p>
        </p:txBody>
      </p:sp>
    </p:spTree>
    <p:extLst>
      <p:ext uri="{BB962C8B-B14F-4D97-AF65-F5344CB8AC3E}">
        <p14:creationId xmlns:p14="http://schemas.microsoft.com/office/powerpoint/2010/main" val="11372063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loss functions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38300" y="2211388"/>
          <a:ext cx="28305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700" imgH="228600" progId="Equation.3">
                  <p:embed/>
                </p:oleObj>
              </mc:Choice>
              <mc:Fallback>
                <p:oleObj name="Equation" r:id="rId2" imgW="1028700" imgH="2286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211388"/>
                        <a:ext cx="2830513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000" y="1636889"/>
            <a:ext cx="6666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Without regularization, the generic update is: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297238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00163" y="3568700"/>
          <a:ext cx="28543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215900" progId="Equation.3">
                  <p:embed/>
                </p:oleObj>
              </mc:Choice>
              <mc:Fallback>
                <p:oleObj name="Equation" r:id="rId4" imgW="1384300" imgH="2159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568700"/>
                        <a:ext cx="28543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00163" y="4229100"/>
          <a:ext cx="16240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400" imgH="203200" progId="Equation.3">
                  <p:embed/>
                </p:oleObj>
              </mc:Choice>
              <mc:Fallback>
                <p:oleObj name="Equation" r:id="rId6" imgW="787400" imgH="2032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229100"/>
                        <a:ext cx="16240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3498334"/>
            <a:ext cx="161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exponential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6111" y="4158313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hinge loss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2648" y="4868333"/>
            <a:ext cx="8153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6111" y="5354177"/>
            <a:ext cx="188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squared error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88988" y="5453063"/>
          <a:ext cx="37179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16100" imgH="228600" progId="Equation.3">
                  <p:embed/>
                </p:oleObj>
              </mc:Choice>
              <mc:Fallback>
                <p:oleObj name="Equation" r:id="rId8" imgW="1816100" imgH="2286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453063"/>
                        <a:ext cx="3717925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22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Many tools support these different 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Look at </a:t>
            </a:r>
            <a:r>
              <a:rPr lang="en-US" dirty="0" err="1"/>
              <a:t>scikit</a:t>
            </a:r>
            <a:r>
              <a:rPr lang="en-US" dirty="0"/>
              <a:t> learning package: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http://scikit-learn.org/stable/modules/sgd.html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467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(Ordinary) Least squares: squared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Ridge regression: squared loss with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Lasso regression: squared loss with L1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Elastic regression: squared loss with L1 AND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Logistic regression: logistic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3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17700" imgH="457200" progId="Equation.3">
                  <p:embed/>
                </p:oleObj>
              </mc:Choice>
              <mc:Fallback>
                <p:oleObj name="Equation" r:id="rId5" imgW="1917700" imgH="457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Find w and b that minimize the 0/1 loss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400" imgH="330200" progId="Equation.3">
                  <p:embed/>
                </p:oleObj>
              </mc:Choice>
              <mc:Fallback>
                <p:oleObj name="Equation" r:id="rId7" imgW="1041400" imgH="330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18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30400" imgH="457200" progId="Equation.3">
                  <p:embed/>
                </p:oleObj>
              </mc:Choice>
              <mc:Fallback>
                <p:oleObj name="Equation" r:id="rId5" imgW="1930400" imgH="457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Find w and b that minimize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surrogate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use a convex surrogate loss function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400" imgH="330200" progId="Equation.3">
                  <p:embed/>
                </p:oleObj>
              </mc:Choice>
              <mc:Fallback>
                <p:oleObj name="Equation" r:id="rId7" imgW="1041400" imgH="330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94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minimum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You’re blindfolded, but you can see out of the bottom of the blindfold to the ground right by your feet.  I drop you off somewhere and tell you that you’re in a convex shaped valley and escape is at the bottom/minimum.  How do you get out?</a:t>
            </a:r>
          </a:p>
        </p:txBody>
      </p:sp>
    </p:spTree>
    <p:extLst>
      <p:ext uri="{BB962C8B-B14F-4D97-AF65-F5344CB8AC3E}">
        <p14:creationId xmlns:p14="http://schemas.microsoft.com/office/powerpoint/2010/main" val="162647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00288" y="3924300"/>
          <a:ext cx="2986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800" imgH="444500" progId="Equation.3">
                  <p:embed/>
                </p:oleObj>
              </mc:Choice>
              <mc:Fallback>
                <p:oleObj name="Equation" r:id="rId2" imgW="1447800" imgH="4445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924300"/>
                        <a:ext cx="29860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90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err="1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60625" y="1831975"/>
          <a:ext cx="34940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500" imgH="469900" progId="Equation.3">
                  <p:embed/>
                </p:oleObj>
              </mc:Choice>
              <mc:Fallback>
                <p:oleObj name="Equation" r:id="rId2" imgW="1714500" imgH="469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60625" y="1831975"/>
                        <a:ext cx="34940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95375" y="1882775"/>
          <a:ext cx="1138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800" imgH="444500" progId="Equation.3">
                  <p:embed/>
                </p:oleObj>
              </mc:Choice>
              <mc:Fallback>
                <p:oleObj name="Equation" r:id="rId4" imgW="558800" imgH="4445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5375" y="1882775"/>
                        <a:ext cx="11382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60625" y="2998788"/>
          <a:ext cx="5229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5400" imgH="469900" progId="Equation.3">
                  <p:embed/>
                </p:oleObj>
              </mc:Choice>
              <mc:Fallback>
                <p:oleObj name="Equation" r:id="rId6" imgW="2565400" imgH="469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60625" y="2998788"/>
                        <a:ext cx="52292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60625" y="4178300"/>
          <a:ext cx="36512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90700" imgH="457200" progId="Equation.3">
                  <p:embed/>
                </p:oleObj>
              </mc:Choice>
              <mc:Fallback>
                <p:oleObj name="Equation" r:id="rId8" imgW="17907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60625" y="4178300"/>
                        <a:ext cx="36512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62668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8020</TotalTime>
  <Words>1737</Words>
  <Application>Microsoft Macintosh PowerPoint</Application>
  <PresentationFormat>Letter Paper (8.5x11 in)</PresentationFormat>
  <Paragraphs>293</Paragraphs>
  <Slides>47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Times New Roman</vt:lpstr>
      <vt:lpstr>Tw Cen MT</vt:lpstr>
      <vt:lpstr>Wingdings</vt:lpstr>
      <vt:lpstr>Wingdings 2</vt:lpstr>
      <vt:lpstr>1_isip_default</vt:lpstr>
      <vt:lpstr>1_lecture_title</vt:lpstr>
      <vt:lpstr>Median</vt:lpstr>
      <vt:lpstr>isip_default</vt:lpstr>
      <vt:lpstr>Equation</vt:lpstr>
      <vt:lpstr>PowerPoint Presentation</vt:lpstr>
      <vt:lpstr>PowerPoint Presentation</vt:lpstr>
      <vt:lpstr>PowerPoint Presentation</vt:lpstr>
      <vt:lpstr>Regularization</vt:lpstr>
      <vt:lpstr>Model-based machine learning</vt:lpstr>
      <vt:lpstr>Model-based machine learning</vt:lpstr>
      <vt:lpstr>Finding the minimum</vt:lpstr>
      <vt:lpstr>Gradient descent</vt:lpstr>
      <vt:lpstr>Some maths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Common regularizers</vt:lpstr>
      <vt:lpstr>p-norm</vt:lpstr>
      <vt:lpstr>p-norms visualized</vt:lpstr>
      <vt:lpstr>p-norms visualized</vt:lpstr>
      <vt:lpstr>Model-based machine learning</vt:lpstr>
      <vt:lpstr>Minimizing with a regularizer</vt:lpstr>
      <vt:lpstr>Convexity revisited</vt:lpstr>
      <vt:lpstr>Adding convex functions</vt:lpstr>
      <vt:lpstr>Adding convex functions</vt:lpstr>
      <vt:lpstr>Minimizing with a regularizer</vt:lpstr>
      <vt:lpstr>p-norms are convex</vt:lpstr>
      <vt:lpstr>Model-based machine learning</vt:lpstr>
      <vt:lpstr>Our optimization criterion</vt:lpstr>
      <vt:lpstr>Gradient descent</vt:lpstr>
      <vt:lpstr>Some more math</vt:lpstr>
      <vt:lpstr>Gradient descent</vt:lpstr>
      <vt:lpstr>The update</vt:lpstr>
      <vt:lpstr>The update</vt:lpstr>
      <vt:lpstr>L1 regularization</vt:lpstr>
      <vt:lpstr>L1 regularization</vt:lpstr>
      <vt:lpstr>L1 regularization</vt:lpstr>
      <vt:lpstr>Regularization with p-norms</vt:lpstr>
      <vt:lpstr>Regularizers summarized</vt:lpstr>
      <vt:lpstr>The other loss functions</vt:lpstr>
      <vt:lpstr>Many tools support these different combinations</vt:lpstr>
      <vt:lpstr>Common names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434</cp:revision>
  <dcterms:created xsi:type="dcterms:W3CDTF">2002-09-12T17:13:32Z</dcterms:created>
  <dcterms:modified xsi:type="dcterms:W3CDTF">2023-04-05T00:59:48Z</dcterms:modified>
</cp:coreProperties>
</file>