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  <p:sldMasterId id="2147483699" r:id="rId4"/>
  </p:sldMasterIdLst>
  <p:notesMasterIdLst>
    <p:notesMasterId r:id="rId33"/>
  </p:notesMasterIdLst>
  <p:handoutMasterIdLst>
    <p:handoutMasterId r:id="rId34"/>
  </p:handoutMasterIdLst>
  <p:sldIdLst>
    <p:sldId id="356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30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429" r:id="rId3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7" autoAdjust="0"/>
    <p:restoredTop sz="95108" autoAdjust="0"/>
  </p:normalViewPr>
  <p:slideViewPr>
    <p:cSldViewPr snapToGrid="0">
      <p:cViewPr varScale="1">
        <p:scale>
          <a:sx n="126" d="100"/>
          <a:sy n="126" d="100"/>
        </p:scale>
        <p:origin x="888" y="200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68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4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0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185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018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7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4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14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3/27/23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4340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27: Introduction to a Neural Network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406" y="3207479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Feedforward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Networks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Multilayer Networks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Posteriors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Kernels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Let </a:t>
            </a:r>
            <a:r>
              <a:rPr lang="en-US" sz="1800" dirty="0" err="1"/>
              <a:t>t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target (or desired) output and </a:t>
            </a:r>
            <a:r>
              <a:rPr lang="en-US" sz="1800" dirty="0" err="1"/>
              <a:t>z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computed output with </a:t>
            </a:r>
            <a:r>
              <a:rPr lang="en-US" sz="1800" dirty="0"/>
              <a:t>k = 1, …, c </a:t>
            </a:r>
            <a:r>
              <a:rPr lang="en-US" sz="1800" b="1" dirty="0"/>
              <a:t>and w represents all the weights of the network.</a:t>
            </a:r>
          </a:p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Training error:</a:t>
            </a:r>
          </a:p>
          <a:p>
            <a:pPr marL="165100" lvl="1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The </a:t>
            </a:r>
            <a:r>
              <a:rPr lang="en-US" sz="1800" b="1" dirty="0" err="1"/>
              <a:t>backpropagation</a:t>
            </a:r>
            <a:r>
              <a:rPr lang="en-US" sz="1800" b="1" dirty="0"/>
              <a:t> learning rule is based on gradient descent:</a:t>
            </a:r>
          </a:p>
          <a:p>
            <a:pPr marL="344488" lvl="1" indent="-179388">
              <a:lnSpc>
                <a:spcPct val="15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/>
              <a:t>The weights are initialized with pseudo-random values and are changed in a direction that will reduce the error:</a:t>
            </a:r>
          </a:p>
          <a:p>
            <a:pPr marL="344488" lvl="1" indent="-179388">
              <a:spcAft>
                <a:spcPts val="1200"/>
              </a:spcAft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chemeClr val="bg1"/>
                </a:solidFill>
              </a:rPr>
              <a:t>where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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is the learning rate which indicates the relative size of the change in weights.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weight are updated using: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(m +1) = </a:t>
            </a:r>
            <a:r>
              <a:rPr lang="en-US" sz="1800" b="1" dirty="0">
                <a:solidFill>
                  <a:schemeClr val="bg1"/>
                </a:solidFill>
              </a:rPr>
              <a:t>w </a:t>
            </a:r>
            <a:r>
              <a:rPr lang="en-US" sz="1800" dirty="0">
                <a:solidFill>
                  <a:schemeClr val="bg1"/>
                </a:solidFill>
              </a:rPr>
              <a:t>(m) +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(m).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Error on the hidden–to-output weights:</a:t>
            </a:r>
          </a:p>
          <a:p>
            <a:pPr marL="165100" lvl="1" indent="-165100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sensitivity of unit </a:t>
            </a:r>
            <a:r>
              <a:rPr lang="en-US" sz="1800" dirty="0">
                <a:solidFill>
                  <a:schemeClr val="bg1"/>
                </a:solidFill>
              </a:rPr>
              <a:t>k </a:t>
            </a:r>
            <a:r>
              <a:rPr lang="en-US" sz="1800" b="1" dirty="0">
                <a:solidFill>
                  <a:schemeClr val="bg1"/>
                </a:solidFill>
              </a:rPr>
              <a:t>is defined as:</a:t>
            </a:r>
          </a:p>
          <a:p>
            <a:pPr marL="165100" lvl="1" indent="-1651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and describes how the overall error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changes with the activation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of the unit’s net:</a:t>
            </a:r>
          </a:p>
          <a:p>
            <a:pPr lvl="2">
              <a:spcAft>
                <a:spcPts val="1200"/>
              </a:spcAft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       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122853" y="1352082"/>
          <a:ext cx="30432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560" imgH="571320" progId="Equation.3">
                  <p:embed/>
                </p:oleObj>
              </mc:Choice>
              <mc:Fallback>
                <p:oleObj name="Equation" r:id="rId2" imgW="30225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853" y="1352082"/>
                        <a:ext cx="30432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633548" y="2771723"/>
          <a:ext cx="1179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558720" progId="Equation.3">
                  <p:embed/>
                </p:oleObj>
              </mc:Choice>
              <mc:Fallback>
                <p:oleObj name="Equation" r:id="rId4" imgW="1180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48" y="2771723"/>
                        <a:ext cx="11795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738478" y="4517740"/>
          <a:ext cx="2952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640" imgH="634680" progId="Equation.3">
                  <p:embed/>
                </p:oleObj>
              </mc:Choice>
              <mc:Fallback>
                <p:oleObj name="Equation" r:id="rId6" imgW="2933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78" y="4517740"/>
                        <a:ext cx="295275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223527" y="5118674"/>
          <a:ext cx="11588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609480" progId="Equation.3">
                  <p:embed/>
                </p:oleObj>
              </mc:Choice>
              <mc:Fallback>
                <p:oleObj name="Equation" r:id="rId8" imgW="1168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27" y="5118674"/>
                        <a:ext cx="115887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944001" y="6006996"/>
          <a:ext cx="42116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28920" imgH="609480" progId="Equation.DSMT4">
                  <p:embed/>
                </p:oleObj>
              </mc:Choice>
              <mc:Fallback>
                <p:oleObj name="Equation" r:id="rId10" imgW="4228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001" y="6006996"/>
                        <a:ext cx="421163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Since 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= 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.y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Therefore, the weight update (or learning rule) for the hidden-to-output weights is: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Δw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ηδ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 –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 f’ 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net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endParaRPr lang="en-US" sz="1800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 algn="ctr">
              <a:buFont typeface="Arial" pitchFamily="34" charset="0"/>
              <a:buChar char="•"/>
            </a:pPr>
            <a:endParaRPr lang="en-US" sz="1800" b="1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error on the input-to-hidden units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/>
              <a:t>The first term is given by:</a:t>
            </a:r>
          </a:p>
          <a:p>
            <a:pPr marL="165100" lvl="1" indent="-165100">
              <a:spcBef>
                <a:spcPts val="8400"/>
              </a:spcBef>
              <a:buFont typeface="Arial" pitchFamily="34" charset="0"/>
              <a:buChar char="•"/>
            </a:pPr>
            <a:r>
              <a:rPr lang="en-US" sz="1800" b="1" dirty="0"/>
              <a:t>We define the sensitivity for a hidden unit:</a:t>
            </a:r>
          </a:p>
          <a:p>
            <a:pPr marL="165100" lvl="1" indent="-165100">
              <a:spcBef>
                <a:spcPts val="1800"/>
              </a:spcBef>
            </a:pPr>
            <a:r>
              <a:rPr lang="en-US" sz="1800" b="1" dirty="0"/>
              <a:t>	which demonstrates that </a:t>
            </a:r>
            <a:r>
              <a:rPr lang="en-US" sz="1800" b="1" dirty="0">
                <a:solidFill>
                  <a:schemeClr val="bg1"/>
                </a:solidFill>
              </a:rPr>
              <a:t>“the sensitivity at a hidden unit is simply the sum of the individual sensitivities at the output units weighted by the hidden-to-output weights </a:t>
            </a:r>
            <a:r>
              <a:rPr lang="en-US" sz="1800" dirty="0" err="1">
                <a:solidFill>
                  <a:schemeClr val="bg1"/>
                </a:solidFill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</a:rPr>
              <a:t>kj</a:t>
            </a:r>
            <a:r>
              <a:rPr lang="en-US" sz="1800" b="1" dirty="0">
                <a:solidFill>
                  <a:schemeClr val="bg1"/>
                </a:solidFill>
              </a:rPr>
              <a:t>; all </a:t>
            </a:r>
            <a:r>
              <a:rPr lang="en-US" sz="1800" b="1" dirty="0" err="1">
                <a:solidFill>
                  <a:schemeClr val="bg1"/>
                </a:solidFill>
              </a:rPr>
              <a:t>multipled</a:t>
            </a:r>
            <a:r>
              <a:rPr lang="en-US" sz="1800" b="1" dirty="0">
                <a:solidFill>
                  <a:schemeClr val="bg1"/>
                </a:solidFill>
              </a:rPr>
              <a:t> by </a:t>
            </a:r>
            <a:r>
              <a:rPr lang="en-US" sz="1800" dirty="0">
                <a:solidFill>
                  <a:schemeClr val="bg1"/>
                </a:solidFill>
              </a:rPr>
              <a:t>f’(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  <a:r>
              <a:rPr lang="en-US" sz="1800" b="1" i="1" dirty="0">
                <a:solidFill>
                  <a:schemeClr val="bg1"/>
                </a:solidFill>
              </a:rPr>
              <a:t>”</a:t>
            </a:r>
          </a:p>
          <a:p>
            <a:pPr marL="165100" lvl="1" indent="-1651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800" b="1" dirty="0"/>
              <a:t>The learning rule for the</a:t>
            </a:r>
            <a:br>
              <a:rPr lang="en-US" sz="1800" b="1" dirty="0"/>
            </a:br>
            <a:r>
              <a:rPr lang="en-US" sz="1800" b="1" dirty="0"/>
              <a:t>input-to-hidden weights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90854" y="601481"/>
          <a:ext cx="996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634680" progId="Equation.3">
                  <p:embed/>
                </p:oleObj>
              </mc:Choice>
              <mc:Fallback>
                <p:oleObj name="Equation" r:id="rId2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854" y="601481"/>
                        <a:ext cx="9969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863346" y="2039703"/>
          <a:ext cx="22463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672840" progId="Equation.3">
                  <p:embed/>
                </p:oleObj>
              </mc:Choice>
              <mc:Fallback>
                <p:oleObj name="Equation" r:id="rId4" imgW="2222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346" y="2039703"/>
                        <a:ext cx="22463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182910" y="279400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57800" imgH="1358640" progId="Equation.3">
                  <p:embed/>
                </p:oleObj>
              </mc:Choice>
              <mc:Fallback>
                <p:oleObj name="Equation" r:id="rId6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10" y="279400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033676" y="4154333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571320" progId="Equation.3">
                  <p:embed/>
                </p:oleObj>
              </mc:Choice>
              <mc:Fallback>
                <p:oleObj name="Equation" r:id="rId8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676" y="4154333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488571" y="5979853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634680" progId="Equation.DSMT4">
                  <p:embed/>
                </p:oleObj>
              </mc:Choice>
              <mc:Fallback>
                <p:oleObj name="Equation" r:id="rId10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571" y="5979853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596880" progId="Equation.DSMT4">
                  <p:embed/>
                </p:oleObj>
              </mc:Choice>
              <mc:Fallback>
                <p:oleObj name="Equation" r:id="rId2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Before training starts, the error on the training set is high; through the learning process, the error becomes smaller.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error per pattern depends on the amount of training data and the expressive power (such as the number of weights) in the network.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average error on an independent test set is always higher than on the training set, and it can decrease as well as increase.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validation set is used in order to decide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to stop training; we do not want to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overfit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network and decrease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of the classifier generalization.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Overview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There are many problems for which linear discriminant functions are insufficient for minimum error.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Previous methods, such as Support Vector Machines require judicious choice of a kernel function (though data-driven methods to estimate kernels exist).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“brute” approach might be to select a complete basis set such as all polynomials; such a classifier would require too many parameters to be determined from a limited number of training samples.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There is no automatic method for determining the nonlinearities when no information is provided to the classifier.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Multilayer Neural Networks attempt to learn the form of the nonlinearity from the training data.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These were loosely motivated by attempts to emulate behavior of the human brain, though the individual computation units (e.g., a node) and training procedures (e.g., </a:t>
            </a:r>
            <a:r>
              <a:rPr lang="en-US" sz="1800" b="1" dirty="0" err="1"/>
              <a:t>backpropagation</a:t>
            </a:r>
            <a:r>
              <a:rPr lang="en-US" sz="1800" b="1" dirty="0"/>
              <a:t>) are not intended to replicate properties of a human brain.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Learning algorithms are generally gradient-descent approaches to minimizing error.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94049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609480" progId="Equation.DSMT4">
                  <p:embed/>
                </p:oleObj>
              </mc:Choice>
              <mc:Fallback>
                <p:oleObj name="Equation" r:id="rId2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Networks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261856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three-layer neural network consists of an input layer, a hidden layer and an output layer interconnected by modifiable weights represented by links between layers.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bias term that is connected to all units.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35022" y="674558"/>
            <a:ext cx="6183553" cy="5092414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454" y="3948315"/>
            <a:ext cx="4436515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simple network can solve the exclusive-OR problem.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hidden and output units from the linear weighted sum of their inputs and perform a simple </a:t>
            </a:r>
            <a:r>
              <a:rPr lang="en-US" sz="1800" b="1" dirty="0" err="1"/>
              <a:t>thresholding</a:t>
            </a:r>
            <a:r>
              <a:rPr lang="en-US" sz="1800" b="1" dirty="0"/>
              <a:t> (+1 if the inputs are greater than zero, -1 otherwise).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8346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A single “bias unit” is connected to each unit other than the input units.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Net activation: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</a:pPr>
            <a:r>
              <a:rPr lang="en-US" sz="1800" b="1" dirty="0"/>
              <a:t>	where the subscript </a:t>
            </a:r>
            <a:r>
              <a:rPr lang="en-US" sz="1800" dirty="0" err="1"/>
              <a:t>i</a:t>
            </a:r>
            <a:r>
              <a:rPr lang="en-US" sz="1800" b="1" dirty="0"/>
              <a:t> indexes units in the input layer,</a:t>
            </a:r>
            <a:r>
              <a:rPr lang="en-US" sz="1800" dirty="0"/>
              <a:t> </a:t>
            </a:r>
            <a:r>
              <a:rPr lang="en-US" sz="1800" i="1" dirty="0"/>
              <a:t>j</a:t>
            </a:r>
            <a:r>
              <a:rPr lang="en-US" sz="1800" dirty="0"/>
              <a:t> </a:t>
            </a:r>
            <a:r>
              <a:rPr lang="en-US" sz="1800" b="1" dirty="0"/>
              <a:t>in the hidden;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ji</a:t>
            </a:r>
            <a:r>
              <a:rPr lang="en-US" sz="1800" b="1" baseline="-25000" dirty="0"/>
              <a:t> </a:t>
            </a:r>
            <a:r>
              <a:rPr lang="en-US" sz="1800" b="1" dirty="0"/>
              <a:t>denotes the input-to-hidden layer weights at the hidden unit </a:t>
            </a:r>
            <a:r>
              <a:rPr lang="en-US" sz="1800" i="1" dirty="0"/>
              <a:t>j</a:t>
            </a:r>
            <a:r>
              <a:rPr lang="en-US" sz="1800" b="1" dirty="0"/>
              <a:t>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hidden unit emits an output that is a nonlinear function of </a:t>
            </a:r>
            <a:br>
              <a:rPr lang="en-US" sz="1800" b="1" dirty="0"/>
            </a:br>
            <a:r>
              <a:rPr lang="en-US" sz="1800" b="1" dirty="0"/>
              <a:t>its activation: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i="1" dirty="0"/>
              <a:t>= f(</a:t>
            </a:r>
            <a:r>
              <a:rPr lang="en-US" sz="1800" i="1" dirty="0" err="1"/>
              <a:t>net</a:t>
            </a:r>
            <a:r>
              <a:rPr lang="en-US" sz="1800" i="1" baseline="-25000" dirty="0" err="1"/>
              <a:t>j</a:t>
            </a:r>
            <a:r>
              <a:rPr lang="en-US" sz="1800" i="1" dirty="0"/>
              <a:t>)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Even though the individual computational units are simple (e.g., a simple threshold), a collection of large numbers of simple nonlinear units can result in a powerful learning machine (similar to the human brain).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output unit similarly computes its net activation based on the hidden unit signals as:</a:t>
            </a:r>
          </a:p>
          <a:p>
            <a:pPr marL="165100" indent="-165100">
              <a:lnSpc>
                <a:spcPct val="90000"/>
              </a:lnSpc>
              <a:spcBef>
                <a:spcPts val="4200"/>
              </a:spcBef>
              <a:spcAft>
                <a:spcPts val="1800"/>
              </a:spcAft>
            </a:pPr>
            <a:r>
              <a:rPr lang="en-US" sz="1800" b="1" dirty="0"/>
              <a:t>	where the subscript </a:t>
            </a:r>
            <a:r>
              <a:rPr lang="en-US" sz="1800" dirty="0"/>
              <a:t>k</a:t>
            </a:r>
            <a:r>
              <a:rPr lang="en-US" sz="1800" b="1" dirty="0"/>
              <a:t> indexes units in the output layer and</a:t>
            </a:r>
            <a:r>
              <a:rPr lang="en-US" sz="1800" b="1" i="1" dirty="0"/>
              <a:t> </a:t>
            </a:r>
            <a:r>
              <a:rPr lang="en-US" sz="1800" i="1" dirty="0" err="1"/>
              <a:t>n</a:t>
            </a:r>
            <a:r>
              <a:rPr lang="en-US" sz="1800" i="1" baseline="-25000" dirty="0" err="1"/>
              <a:t>H</a:t>
            </a:r>
            <a:r>
              <a:rPr lang="en-US" sz="1800" b="1" i="1" dirty="0"/>
              <a:t> </a:t>
            </a:r>
            <a:r>
              <a:rPr lang="en-US" sz="1800" b="1" dirty="0"/>
              <a:t>denotes the number of hidden units.</a:t>
            </a:r>
          </a:p>
          <a:p>
            <a:pPr marL="165100" indent="-1651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i="1" dirty="0" err="1"/>
              <a:t>z</a:t>
            </a:r>
            <a:r>
              <a:rPr lang="en-US" sz="1800" i="1" baseline="-25000" dirty="0" err="1"/>
              <a:t>k</a:t>
            </a:r>
            <a:r>
              <a:rPr lang="en-US" sz="1800" b="1" i="1" baseline="-25000" dirty="0"/>
              <a:t> </a:t>
            </a:r>
            <a:r>
              <a:rPr lang="en-US" sz="1800" b="1" dirty="0"/>
              <a:t> will represent the output for systems with more than one output node. An output unit computes </a:t>
            </a:r>
            <a:r>
              <a:rPr lang="en-US" sz="1800" i="1" dirty="0" err="1"/>
              <a:t>z</a:t>
            </a:r>
            <a:r>
              <a:rPr lang="en-US" sz="1800" i="1" baseline="-25000" dirty="0" err="1"/>
              <a:t>k</a:t>
            </a:r>
            <a:r>
              <a:rPr lang="en-US" sz="1800" i="1" dirty="0"/>
              <a:t> = f(</a:t>
            </a:r>
            <a:r>
              <a:rPr lang="en-US" sz="1800" i="1" dirty="0" err="1"/>
              <a:t>net</a:t>
            </a:r>
            <a:r>
              <a:rPr lang="en-US" sz="1800" i="1" baseline="-25000" dirty="0" err="1"/>
              <a:t>k</a:t>
            </a:r>
            <a:r>
              <a:rPr lang="en-US" sz="1800" i="1" dirty="0"/>
              <a:t>).</a:t>
            </a:r>
            <a:endParaRPr lang="en-US" sz="1800" b="1" i="1" dirty="0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013237" y="905656"/>
          <a:ext cx="335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571320" progId="Equation.3">
                  <p:embed/>
                </p:oleObj>
              </mc:Choice>
              <mc:Fallback>
                <p:oleObj name="Equation" r:id="rId2" imgW="33526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237" y="905656"/>
                        <a:ext cx="3352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0850" y="4483153"/>
          <a:ext cx="355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609480" progId="Equation.DSMT4">
                  <p:embed/>
                </p:oleObj>
              </mc:Choice>
              <mc:Fallback>
                <p:oleObj name="Equation" r:id="rId4" imgW="3555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483153"/>
                        <a:ext cx="355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4468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Computations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158584" y="989351"/>
            <a:ext cx="1573967" cy="2698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43593" y="1259174"/>
            <a:ext cx="1648918" cy="284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161084" y="2176061"/>
            <a:ext cx="1573967" cy="2698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46093" y="2445884"/>
            <a:ext cx="1648918" cy="284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205928" y="963562"/>
            <a:ext cx="2698230" cy="3923182"/>
            <a:chOff x="6205928" y="2297672"/>
            <a:chExt cx="2698230" cy="3923182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28495" t="22960" r="30051"/>
            <a:stretch>
              <a:fillRect/>
            </a:stretch>
          </p:blipFill>
          <p:spPr>
            <a:xfrm>
              <a:off x="6340840" y="2297672"/>
              <a:ext cx="2563318" cy="392318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205928" y="2698230"/>
              <a:ext cx="389744" cy="55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hidden unit </a:t>
            </a:r>
            <a:r>
              <a:rPr lang="en-US" sz="1800" dirty="0"/>
              <a:t>y</a:t>
            </a:r>
            <a:r>
              <a:rPr lang="en-US" sz="1800" baseline="-25000" dirty="0"/>
              <a:t>1</a:t>
            </a:r>
            <a:r>
              <a:rPr lang="en-US" sz="1800" b="1" i="1" baseline="-25000" dirty="0"/>
              <a:t> </a:t>
            </a:r>
            <a:r>
              <a:rPr lang="en-US" sz="1800" b="1" dirty="0"/>
              <a:t>computes the boundary: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dirty="0"/>
              <a:t>   </a:t>
            </a:r>
            <a:r>
              <a:rPr lang="en-US" sz="1800" i="1" dirty="0">
                <a:sym typeface="Symbol" pitchFamily="18" charset="2"/>
              </a:rPr>
              <a:t>≥</a:t>
            </a:r>
            <a:r>
              <a:rPr lang="en-US" sz="1800" i="1" dirty="0"/>
              <a:t>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</a:t>
            </a:r>
            <a:endParaRPr lang="en-US" sz="1800" i="1" dirty="0"/>
          </a:p>
          <a:p>
            <a:pPr marL="165100" lvl="2" indent="-165100"/>
            <a:r>
              <a:rPr lang="en-US" sz="1800" b="1" i="1" dirty="0"/>
              <a:t>	</a:t>
            </a:r>
            <a:r>
              <a:rPr lang="en-US" sz="1800" i="1" dirty="0"/>
              <a:t>x</a:t>
            </a:r>
            <a:r>
              <a:rPr lang="en-US" sz="1800" i="1" baseline="-25000" dirty="0"/>
              <a:t>1</a:t>
            </a:r>
            <a:r>
              <a:rPr lang="en-US" sz="1800" i="1" dirty="0"/>
              <a:t> + x</a:t>
            </a:r>
            <a:r>
              <a:rPr lang="en-US" sz="1800" i="1" baseline="-25000" dirty="0"/>
              <a:t>2 </a:t>
            </a:r>
            <a:r>
              <a:rPr lang="en-US" sz="1800" i="1" dirty="0"/>
              <a:t>+ 0.5 = 0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i="1" dirty="0"/>
              <a:t>  &lt;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-1</a:t>
            </a:r>
          </a:p>
          <a:p>
            <a:pPr marL="165100" lvl="1" indent="-1651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/>
              <a:t>The hidden unit y</a:t>
            </a:r>
            <a:r>
              <a:rPr lang="en-US" sz="1800" b="1" baseline="-25000" dirty="0"/>
              <a:t>2 </a:t>
            </a:r>
            <a:r>
              <a:rPr lang="en-US" sz="1800" b="1" dirty="0"/>
              <a:t>computes the boundary: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dirty="0"/>
              <a:t>   </a:t>
            </a:r>
            <a:r>
              <a:rPr lang="en-US" sz="1800" i="1" dirty="0">
                <a:sym typeface="Symbol" pitchFamily="18" charset="2"/>
              </a:rPr>
              <a:t>≥</a:t>
            </a:r>
            <a:r>
              <a:rPr lang="en-US" sz="1800" i="1" dirty="0"/>
              <a:t>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+1</a:t>
            </a:r>
            <a:endParaRPr lang="en-US" sz="1800" i="1" dirty="0"/>
          </a:p>
          <a:p>
            <a:pPr marL="165100" lvl="2" indent="-165100">
              <a:buFont typeface="Arial" pitchFamily="34" charset="0"/>
              <a:buChar char="•"/>
            </a:pPr>
            <a:r>
              <a:rPr lang="en-US" sz="1800" i="1" dirty="0"/>
              <a:t>x</a:t>
            </a:r>
            <a:r>
              <a:rPr lang="en-US" sz="1800" i="1" baseline="-25000" dirty="0"/>
              <a:t>1</a:t>
            </a:r>
            <a:r>
              <a:rPr lang="en-US" sz="1800" i="1" dirty="0"/>
              <a:t> + x</a:t>
            </a:r>
            <a:r>
              <a:rPr lang="en-US" sz="1800" i="1" baseline="-25000" dirty="0"/>
              <a:t>2 </a:t>
            </a:r>
            <a:r>
              <a:rPr lang="en-US" sz="1800" i="1" dirty="0"/>
              <a:t>-1.5 = 0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i="1" dirty="0"/>
              <a:t>  &lt;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-1</a:t>
            </a:r>
          </a:p>
          <a:p>
            <a:pPr marL="165100" lvl="1" indent="-1651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The final output unit emits </a:t>
            </a:r>
            <a:r>
              <a:rPr lang="en-US" sz="1800" i="1" dirty="0">
                <a:sym typeface="Symbol" pitchFamily="18" charset="2"/>
              </a:rPr>
              <a:t>z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 </a:t>
            </a:r>
            <a:r>
              <a:rPr lang="en-US" sz="1800" i="1" dirty="0" err="1">
                <a:sym typeface="Symbol" pitchFamily="18" charset="2"/>
              </a:rPr>
              <a:t>iff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 </a:t>
            </a:r>
            <a:r>
              <a:rPr lang="en-US" sz="1800" b="1" i="1" dirty="0">
                <a:sym typeface="Symbol" pitchFamily="18" charset="2"/>
              </a:rPr>
              <a:t>and </a:t>
            </a:r>
            <a:r>
              <a:rPr lang="en-US" sz="1800" i="1" dirty="0">
                <a:sym typeface="Symbol" pitchFamily="18" charset="2"/>
              </a:rPr>
              <a:t>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+1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b="1" i="1" dirty="0">
                <a:sym typeface="Symbol" pitchFamily="18" charset="2"/>
              </a:rPr>
              <a:t>		</a:t>
            </a:r>
            <a:r>
              <a:rPr lang="en-US" sz="1800" i="1" dirty="0" err="1">
                <a:sym typeface="Symbol" pitchFamily="18" charset="2"/>
              </a:rPr>
              <a:t>z</a:t>
            </a:r>
            <a:r>
              <a:rPr lang="en-US" sz="1800" i="1" baseline="-25000" dirty="0" err="1">
                <a:sym typeface="Symbol" pitchFamily="18" charset="2"/>
              </a:rPr>
              <a:t>k</a:t>
            </a:r>
            <a:r>
              <a:rPr lang="en-US" sz="1800" i="1" dirty="0">
                <a:sym typeface="Symbol" pitchFamily="18" charset="2"/>
              </a:rPr>
              <a:t> =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and not </a:t>
            </a:r>
            <a:r>
              <a:rPr lang="en-US" sz="1800" i="1" dirty="0">
                <a:sym typeface="Symbol" pitchFamily="18" charset="2"/>
              </a:rPr>
              <a:t>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i="1" dirty="0">
                <a:sym typeface="Symbol" pitchFamily="18" charset="2"/>
              </a:rPr>
              <a:t>			= (x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or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)</a:t>
            </a:r>
            <a:r>
              <a:rPr lang="en-US" sz="1800" b="1" dirty="0">
                <a:sym typeface="Symbol" pitchFamily="18" charset="2"/>
              </a:rPr>
              <a:t> and not </a:t>
            </a:r>
            <a:r>
              <a:rPr lang="en-US" sz="1800" i="1" dirty="0">
                <a:sym typeface="Symbol" pitchFamily="18" charset="2"/>
              </a:rPr>
              <a:t>(x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and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) 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i="1" dirty="0">
                <a:sym typeface="Symbol" pitchFamily="18" charset="2"/>
              </a:rPr>
              <a:t>			= x</a:t>
            </a:r>
            <a:r>
              <a:rPr lang="en-US" sz="1800" i="1" baseline="-25000" dirty="0">
                <a:sym typeface="Symbol" pitchFamily="18" charset="2"/>
              </a:rPr>
              <a:t>1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XOR</a:t>
            </a:r>
            <a:r>
              <a:rPr lang="en-US" sz="1800" i="1" dirty="0">
                <a:sym typeface="Symbol" pitchFamily="18" charset="2"/>
              </a:rPr>
              <a:t>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endParaRPr lang="en-US" sz="18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25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227013" y="589937"/>
            <a:ext cx="848836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For </a:t>
            </a:r>
            <a:r>
              <a:rPr lang="en-US" sz="1800" dirty="0"/>
              <a:t>c</a:t>
            </a:r>
            <a:r>
              <a:rPr lang="en-US" sz="1800" b="1" dirty="0"/>
              <a:t> output units:</a:t>
            </a:r>
          </a:p>
          <a:p>
            <a:pPr marL="165100" indent="-165100">
              <a:spcBef>
                <a:spcPts val="7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Hidden units enable us to express more complicated nonlinear functions and thus extend the classification.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 activation function does not have to be a sign function, it is often required to be continuous and differentiable.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can allow the activation in the output layer to be different from the activation function in the hidden layer or have different activation for each individual unit.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assume for now that all activation functions to be identical.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every decision be implemented by a three-layer network?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Yes (due to A. </a:t>
            </a:r>
            <a:r>
              <a:rPr lang="en-US" sz="1800" b="1" dirty="0" err="1">
                <a:solidFill>
                  <a:schemeClr val="bg1"/>
                </a:solidFill>
              </a:rPr>
              <a:t>Kolmogorov</a:t>
            </a:r>
            <a:r>
              <a:rPr lang="en-US" sz="1800" b="1" dirty="0">
                <a:solidFill>
                  <a:schemeClr val="bg1"/>
                </a:solidFill>
              </a:rPr>
              <a:t>): “Any continuous function from input to output can be implemented in a three-layer net, given sufficient number of hidden units </a:t>
            </a:r>
            <a:r>
              <a:rPr lang="en-US" sz="1800" i="1" dirty="0" err="1">
                <a:solidFill>
                  <a:schemeClr val="bg1"/>
                </a:solidFill>
              </a:rPr>
              <a:t>n</a:t>
            </a:r>
            <a:r>
              <a:rPr lang="en-US" sz="1800" i="1" baseline="-25000" dirty="0" err="1">
                <a:solidFill>
                  <a:schemeClr val="bg1"/>
                </a:solidFill>
              </a:rPr>
              <a:t>H</a:t>
            </a:r>
            <a:r>
              <a:rPr lang="en-US" sz="1800" b="1" i="1" dirty="0">
                <a:solidFill>
                  <a:schemeClr val="bg1"/>
                </a:solidFill>
              </a:rPr>
              <a:t>,</a:t>
            </a:r>
            <a:r>
              <a:rPr lang="en-US" sz="1800" b="1" dirty="0">
                <a:solidFill>
                  <a:schemeClr val="bg1"/>
                </a:solidFill>
              </a:rPr>
              <a:t> proper nonlinearities, and weights.”</a:t>
            </a:r>
          </a:p>
          <a:p>
            <a:pPr marL="165100" indent="-165100">
              <a:lnSpc>
                <a:spcPct val="90000"/>
              </a:lnSpc>
              <a:spcBef>
                <a:spcPts val="72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	for properly chosen functions </a:t>
            </a:r>
            <a:r>
              <a:rPr lang="en-US" sz="1800" b="1" i="1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b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ij</a:t>
            </a:r>
            <a:endParaRPr lang="en-US" sz="1800" b="1" i="1" baseline="-25000" dirty="0">
              <a:solidFill>
                <a:schemeClr val="bg1"/>
              </a:solidFill>
            </a:endParaRPr>
          </a:p>
          <a:p>
            <a:pPr marL="165100" indent="-1651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0850" y="971631"/>
          <a:ext cx="5868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54680" imgH="647640" progId="Equation.3">
                  <p:embed/>
                </p:oleObj>
              </mc:Choice>
              <mc:Fallback>
                <p:oleObj name="Equation" r:id="rId3" imgW="58546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971631"/>
                        <a:ext cx="586898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50850" y="5566790"/>
          <a:ext cx="44545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9360" imgH="596880" progId="Equation.DSMT4">
                  <p:embed/>
                </p:oleObj>
              </mc:Choice>
              <mc:Fallback>
                <p:oleObj name="Equation" r:id="rId5" imgW="4419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5566790"/>
                        <a:ext cx="44545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 (Cont.)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of the </a:t>
            </a:r>
            <a:r>
              <a:rPr lang="en-US" sz="1800" dirty="0"/>
              <a:t>2n+1</a:t>
            </a:r>
            <a:r>
              <a:rPr lang="en-US" sz="1800" b="1" dirty="0"/>
              <a:t> hidden units </a:t>
            </a:r>
            <a:r>
              <a:rPr lang="en-US" sz="1800" dirty="0" err="1">
                <a:sym typeface="Symbol" pitchFamily="18" charset="2"/>
              </a:rPr>
              <a:t>δ</a:t>
            </a:r>
            <a:r>
              <a:rPr lang="en-US" sz="1800" baseline="-25000" dirty="0" err="1">
                <a:sym typeface="Symbol" pitchFamily="18" charset="2"/>
              </a:rPr>
              <a:t>j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takes as input a sum of </a:t>
            </a:r>
            <a:r>
              <a:rPr lang="en-US" sz="1800" dirty="0">
                <a:sym typeface="Symbol" pitchFamily="18" charset="2"/>
              </a:rPr>
              <a:t>d</a:t>
            </a:r>
            <a:r>
              <a:rPr lang="en-US" sz="1800" b="1" dirty="0">
                <a:sym typeface="Symbol" pitchFamily="18" charset="2"/>
              </a:rPr>
              <a:t> nonlinear functions, one for each input feature </a:t>
            </a:r>
            <a:r>
              <a:rPr lang="en-US" sz="1800" dirty="0">
                <a:sym typeface="Symbol" pitchFamily="18" charset="2"/>
              </a:rPr>
              <a:t>x</a:t>
            </a:r>
            <a:r>
              <a:rPr lang="en-US" sz="1800" baseline="-25000" dirty="0">
                <a:sym typeface="Symbol" pitchFamily="18" charset="2"/>
              </a:rPr>
              <a:t>i</a:t>
            </a:r>
            <a:r>
              <a:rPr lang="en-US" sz="1800" dirty="0">
                <a:sym typeface="Symbol" pitchFamily="18" charset="2"/>
              </a:rPr>
              <a:t> .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Each hidden unit emits a nonlinear function </a:t>
            </a:r>
            <a:r>
              <a:rPr lang="en-US" sz="1800" i="1" dirty="0" err="1">
                <a:sym typeface="Symbol" pitchFamily="18" charset="2"/>
              </a:rPr>
              <a:t>δ</a:t>
            </a:r>
            <a:r>
              <a:rPr lang="en-US" sz="1800" i="1" baseline="-25000" dirty="0" err="1">
                <a:sym typeface="Symbol" pitchFamily="18" charset="2"/>
              </a:rPr>
              <a:t>j</a:t>
            </a:r>
            <a:r>
              <a:rPr lang="en-US" sz="1800" b="1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of its total input.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The output unit emits the sum of the contributions of the hidden units.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Unfortunately: </a:t>
            </a:r>
            <a:r>
              <a:rPr lang="en-US" sz="1800" b="1" dirty="0" err="1">
                <a:sym typeface="Symbol" pitchFamily="18" charset="2"/>
              </a:rPr>
              <a:t>Kolmogorov’s</a:t>
            </a:r>
            <a:r>
              <a:rPr lang="en-US" sz="1800" b="1" dirty="0">
                <a:sym typeface="Symbol" pitchFamily="18" charset="2"/>
              </a:rPr>
              <a:t> theorem tells us very little about how to find the nonlinear functions based on data; this is the central problem in network-based pattern recognition.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24049"/>
          <a:stretch>
            <a:fillRect/>
          </a:stretch>
        </p:blipFill>
        <p:spPr>
          <a:xfrm>
            <a:off x="1527638" y="3290980"/>
            <a:ext cx="6091900" cy="31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7257</TotalTime>
  <Words>2549</Words>
  <Application>Microsoft Macintosh PowerPoint</Application>
  <PresentationFormat>Letter Paper (8.5x11 in)</PresentationFormat>
  <Paragraphs>221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Tw Cen MT</vt:lpstr>
      <vt:lpstr>Wingdings</vt:lpstr>
      <vt:lpstr>Wingdings 2</vt:lpstr>
      <vt:lpstr>1_isip_default</vt:lpstr>
      <vt:lpstr>1_lecture_title</vt:lpstr>
      <vt:lpstr>2_isip_default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421</cp:revision>
  <dcterms:created xsi:type="dcterms:W3CDTF">2002-09-12T17:13:32Z</dcterms:created>
  <dcterms:modified xsi:type="dcterms:W3CDTF">2023-03-27T13:39:13Z</dcterms:modified>
</cp:coreProperties>
</file>